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71" r:id="rId3"/>
    <p:sldId id="297" r:id="rId4"/>
    <p:sldId id="298" r:id="rId5"/>
    <p:sldId id="312" r:id="rId6"/>
    <p:sldId id="311" r:id="rId7"/>
    <p:sldId id="314" r:id="rId8"/>
    <p:sldId id="315" r:id="rId9"/>
    <p:sldId id="316" r:id="rId10"/>
    <p:sldId id="317" r:id="rId11"/>
    <p:sldId id="318" r:id="rId12"/>
    <p:sldId id="313" r:id="rId13"/>
    <p:sldId id="287" r:id="rId14"/>
    <p:sldId id="292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57513"/>
    <a:srgbClr val="C55A11"/>
    <a:srgbClr val="E4E4E4"/>
    <a:srgbClr val="6759FE"/>
    <a:srgbClr val="F26E6E"/>
    <a:srgbClr val="ED7B7B"/>
    <a:srgbClr val="059933"/>
    <a:srgbClr val="B61039"/>
    <a:srgbClr val="78F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2" y="84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77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95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7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00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58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71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78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28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7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margin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50010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dirty="0">
                <a:solidFill>
                  <a:srgbClr val="00B050"/>
                </a:solidFill>
              </a:rPr>
              <a:t>margin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отвечает за отступы от границ элемента до границ соседних либо родительских элементов.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01807-D074-48EE-B7B9-DA7155B3BB15}"/>
              </a:ext>
            </a:extLst>
          </p:cNvPr>
          <p:cNvSpPr/>
          <p:nvPr/>
        </p:nvSpPr>
        <p:spPr>
          <a:xfrm>
            <a:off x="621576" y="3868327"/>
            <a:ext cx="5769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margin: [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значение | проценты |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auto] {1,4} | inherit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E3EFB4-09CF-431E-AADF-7571916AB77B}"/>
              </a:ext>
            </a:extLst>
          </p:cNvPr>
          <p:cNvGrpSpPr/>
          <p:nvPr/>
        </p:nvGrpSpPr>
        <p:grpSpPr>
          <a:xfrm>
            <a:off x="7254310" y="2720578"/>
            <a:ext cx="2342227" cy="1768568"/>
            <a:chOff x="7254310" y="2842343"/>
            <a:chExt cx="2342227" cy="17685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4559A-989F-4478-A416-C8E6BB7BBEA5}"/>
                </a:ext>
              </a:extLst>
            </p:cNvPr>
            <p:cNvSpPr/>
            <p:nvPr/>
          </p:nvSpPr>
          <p:spPr>
            <a:xfrm>
              <a:off x="7254310" y="2842343"/>
              <a:ext cx="2342227" cy="17685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ru-RU" dirty="0">
                  <a:solidFill>
                    <a:schemeClr val="tx1"/>
                  </a:solidFill>
                </a:rPr>
                <a:t>Слой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7E21E8-7E31-4856-B595-5CFF468512CF}"/>
                </a:ext>
              </a:extLst>
            </p:cNvPr>
            <p:cNvSpPr/>
            <p:nvPr/>
          </p:nvSpPr>
          <p:spPr>
            <a:xfrm>
              <a:off x="7675278" y="3242594"/>
              <a:ext cx="1215805" cy="1053661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Слой 2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margin: 30px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CADFD4F-5E26-4064-92ED-04207DF826BC}"/>
                </a:ext>
              </a:extLst>
            </p:cNvPr>
            <p:cNvCxnSpPr>
              <a:stCxn id="18" idx="0"/>
            </p:cNvCxnSpPr>
            <p:nvPr/>
          </p:nvCxnSpPr>
          <p:spPr>
            <a:xfrm rot="16200000" flipV="1">
              <a:off x="8083056" y="3042468"/>
              <a:ext cx="400251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FF4A42D-126B-4770-AE98-520E2A982EED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7254310" y="3769424"/>
              <a:ext cx="420968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1519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способ задания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padding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и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margin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626782"/>
            <a:ext cx="108748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Свойства </a:t>
            </a:r>
            <a:r>
              <a:rPr lang="ru-RU" dirty="0">
                <a:solidFill>
                  <a:srgbClr val="00B050"/>
                </a:solidFill>
              </a:rPr>
              <a:t>padding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dirty="0">
                <a:solidFill>
                  <a:srgbClr val="00B050"/>
                </a:solidFill>
              </a:rPr>
              <a:t>margin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могут принимать от 1 до 4 параметров.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717301-47C1-4D2B-87AC-E494AB3CD5AD}"/>
              </a:ext>
            </a:extLst>
          </p:cNvPr>
          <p:cNvGrpSpPr/>
          <p:nvPr/>
        </p:nvGrpSpPr>
        <p:grpSpPr>
          <a:xfrm>
            <a:off x="1150728" y="3545800"/>
            <a:ext cx="9890544" cy="2899945"/>
            <a:chOff x="1071396" y="3568949"/>
            <a:chExt cx="9890544" cy="289994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A5C780-4319-4988-A670-CF3F7DFA2AF1}"/>
                </a:ext>
              </a:extLst>
            </p:cNvPr>
            <p:cNvGrpSpPr/>
            <p:nvPr/>
          </p:nvGrpSpPr>
          <p:grpSpPr>
            <a:xfrm>
              <a:off x="1071396" y="3570051"/>
              <a:ext cx="2344366" cy="2898843"/>
              <a:chOff x="895377" y="3570051"/>
              <a:chExt cx="2344366" cy="289884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663337-64EA-4DE0-A78F-9531ABFAFC93}"/>
                  </a:ext>
                </a:extLst>
              </p:cNvPr>
              <p:cNvSpPr/>
              <p:nvPr/>
            </p:nvSpPr>
            <p:spPr>
              <a:xfrm>
                <a:off x="895377" y="3570051"/>
                <a:ext cx="2344366" cy="28988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 параметр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36F7B7-232A-488E-8EAD-8DCDF897AA4A}"/>
                  </a:ext>
                </a:extLst>
              </p:cNvPr>
              <p:cNvSpPr/>
              <p:nvPr/>
            </p:nvSpPr>
            <p:spPr>
              <a:xfrm>
                <a:off x="1406079" y="4703323"/>
                <a:ext cx="1322962" cy="12743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endParaRPr lang="en-US" dirty="0"/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D5C84C4-FCBC-4255-9F81-EDFDB6BB3C3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0244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F10E6FB-0BBF-4784-ADB1-0FD20E8EC0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29041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6F3B195D-5055-45E8-A2FB-1471EAAE6E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820" y="6188130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60D4A803-2483-487F-9B7C-25F061D9AB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076" y="4492839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AC9435-1234-4590-8B67-3CDF26EC57B6}"/>
                  </a:ext>
                </a:extLst>
              </p:cNvPr>
              <p:cNvSpPr txBox="1"/>
              <p:nvPr/>
            </p:nvSpPr>
            <p:spPr>
              <a:xfrm>
                <a:off x="2053369" y="433895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7A71A-EFB6-405C-9B52-24DC171586B9}"/>
                  </a:ext>
                </a:extLst>
              </p:cNvPr>
              <p:cNvSpPr txBox="1"/>
              <p:nvPr/>
            </p:nvSpPr>
            <p:spPr>
              <a:xfrm>
                <a:off x="2053369" y="603552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ABD121-267E-4BF1-A540-DDD9EC86522C}"/>
                  </a:ext>
                </a:extLst>
              </p:cNvPr>
              <p:cNvSpPr txBox="1"/>
              <p:nvPr/>
            </p:nvSpPr>
            <p:spPr>
              <a:xfrm>
                <a:off x="2797498" y="504333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018CCF6-C64D-4CCF-AAE9-359BACAEB253}"/>
                  </a:ext>
                </a:extLst>
              </p:cNvPr>
              <p:cNvSpPr txBox="1"/>
              <p:nvPr/>
            </p:nvSpPr>
            <p:spPr>
              <a:xfrm>
                <a:off x="1010596" y="501837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70A0E0-1E0B-401A-B16F-8A070F1ADB53}"/>
                </a:ext>
              </a:extLst>
            </p:cNvPr>
            <p:cNvGrpSpPr/>
            <p:nvPr/>
          </p:nvGrpSpPr>
          <p:grpSpPr>
            <a:xfrm>
              <a:off x="3586789" y="3570051"/>
              <a:ext cx="2344366" cy="2898843"/>
              <a:chOff x="895377" y="3570051"/>
              <a:chExt cx="2344366" cy="289884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8D9F2E5-237D-44C0-B126-55FF39486A4C}"/>
                  </a:ext>
                </a:extLst>
              </p:cNvPr>
              <p:cNvSpPr/>
              <p:nvPr/>
            </p:nvSpPr>
            <p:spPr>
              <a:xfrm>
                <a:off x="895377" y="3570051"/>
                <a:ext cx="2344366" cy="28988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 параметра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1987F72-C1CA-46C1-8B3F-B5D823BE9D66}"/>
                  </a:ext>
                </a:extLst>
              </p:cNvPr>
              <p:cNvSpPr/>
              <p:nvPr/>
            </p:nvSpPr>
            <p:spPr>
              <a:xfrm>
                <a:off x="1406079" y="4703323"/>
                <a:ext cx="1322962" cy="12743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</a:p>
            </p:txBody>
          </p: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707311D0-B5C4-48C7-83BE-775439FA2C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0244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4240E56-9CBB-47BF-94CE-150E92B730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29041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039E8941-C0F1-4BA1-A2AD-E56691E678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820" y="6188130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ED5F7DFE-2E24-4F58-9229-FB636FA2D2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076" y="4492839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384FC92-F8EF-420A-9AF6-675ABAFA7505}"/>
                  </a:ext>
                </a:extLst>
              </p:cNvPr>
              <p:cNvSpPr txBox="1"/>
              <p:nvPr/>
            </p:nvSpPr>
            <p:spPr>
              <a:xfrm>
                <a:off x="2053369" y="433895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54BBF16-C01A-482B-9926-AD71D510BF94}"/>
                  </a:ext>
                </a:extLst>
              </p:cNvPr>
              <p:cNvSpPr txBox="1"/>
              <p:nvPr/>
            </p:nvSpPr>
            <p:spPr>
              <a:xfrm>
                <a:off x="2053369" y="603552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7B8C9D-D6DA-4D66-A795-447DF9A49869}"/>
                  </a:ext>
                </a:extLst>
              </p:cNvPr>
              <p:cNvSpPr txBox="1"/>
              <p:nvPr/>
            </p:nvSpPr>
            <p:spPr>
              <a:xfrm>
                <a:off x="2797498" y="504333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A76128-6750-4D17-9886-F6F64B35C297}"/>
                  </a:ext>
                </a:extLst>
              </p:cNvPr>
              <p:cNvSpPr txBox="1"/>
              <p:nvPr/>
            </p:nvSpPr>
            <p:spPr>
              <a:xfrm>
                <a:off x="1010596" y="501837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24200F-F1F6-4490-8694-6043627B8322}"/>
                </a:ext>
              </a:extLst>
            </p:cNvPr>
            <p:cNvGrpSpPr/>
            <p:nvPr/>
          </p:nvGrpSpPr>
          <p:grpSpPr>
            <a:xfrm>
              <a:off x="6102182" y="3568949"/>
              <a:ext cx="2344366" cy="2898843"/>
              <a:chOff x="895377" y="3570051"/>
              <a:chExt cx="2344366" cy="289884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EF2C2DE-7BA9-440C-8035-B580543632FD}"/>
                  </a:ext>
                </a:extLst>
              </p:cNvPr>
              <p:cNvSpPr/>
              <p:nvPr/>
            </p:nvSpPr>
            <p:spPr>
              <a:xfrm>
                <a:off x="895377" y="3570051"/>
                <a:ext cx="2344366" cy="28988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 параметра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7BF502F-5C40-488B-9E69-6603870749DB}"/>
                  </a:ext>
                </a:extLst>
              </p:cNvPr>
              <p:cNvSpPr/>
              <p:nvPr/>
            </p:nvSpPr>
            <p:spPr>
              <a:xfrm>
                <a:off x="1406079" y="4703323"/>
                <a:ext cx="1322962" cy="12743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84259A22-A50A-4B0B-8C21-31593C990D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0244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E6740DA5-DB31-4D01-B1E4-40C3A5F900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29041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009305AD-AC9B-49B7-B3B6-53B10DD1B8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820" y="6188130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8D8D4CC8-1C3F-4AD5-B4CC-F861E34A55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076" y="4492839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02E4641-9685-4513-8832-25255EE6756E}"/>
                  </a:ext>
                </a:extLst>
              </p:cNvPr>
              <p:cNvSpPr txBox="1"/>
              <p:nvPr/>
            </p:nvSpPr>
            <p:spPr>
              <a:xfrm>
                <a:off x="2053369" y="433895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06051A-6252-4AF4-AD65-F261B188F99A}"/>
                  </a:ext>
                </a:extLst>
              </p:cNvPr>
              <p:cNvSpPr txBox="1"/>
              <p:nvPr/>
            </p:nvSpPr>
            <p:spPr>
              <a:xfrm>
                <a:off x="2053369" y="603552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A2B123-5872-452C-BD7E-39A56D0B4759}"/>
                  </a:ext>
                </a:extLst>
              </p:cNvPr>
              <p:cNvSpPr txBox="1"/>
              <p:nvPr/>
            </p:nvSpPr>
            <p:spPr>
              <a:xfrm>
                <a:off x="2797498" y="504333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5AF4C4F-0456-4675-B42C-C11632D473CB}"/>
                  </a:ext>
                </a:extLst>
              </p:cNvPr>
              <p:cNvSpPr txBox="1"/>
              <p:nvPr/>
            </p:nvSpPr>
            <p:spPr>
              <a:xfrm>
                <a:off x="1010596" y="501837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E4F670-2A93-452A-BFD3-543DB2AF65EC}"/>
                </a:ext>
              </a:extLst>
            </p:cNvPr>
            <p:cNvGrpSpPr/>
            <p:nvPr/>
          </p:nvGrpSpPr>
          <p:grpSpPr>
            <a:xfrm>
              <a:off x="8617574" y="3570051"/>
              <a:ext cx="2344366" cy="2898843"/>
              <a:chOff x="895377" y="3570051"/>
              <a:chExt cx="2344366" cy="289884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6209D6-074C-4030-90D3-7B3C6A370F62}"/>
                  </a:ext>
                </a:extLst>
              </p:cNvPr>
              <p:cNvSpPr/>
              <p:nvPr/>
            </p:nvSpPr>
            <p:spPr>
              <a:xfrm>
                <a:off x="895377" y="3570051"/>
                <a:ext cx="2344366" cy="28988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 параметра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5FABDF7-821B-422D-A622-57154B16AD57}"/>
                  </a:ext>
                </a:extLst>
              </p:cNvPr>
              <p:cNvSpPr/>
              <p:nvPr/>
            </p:nvSpPr>
            <p:spPr>
              <a:xfrm>
                <a:off x="1406079" y="4703323"/>
                <a:ext cx="1322962" cy="127432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FF52391D-22FB-41E9-828B-B8BFF9EFA21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0244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ADEEF819-EBA4-4047-8B1B-B4C7F1624D1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29041" y="5340484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04FEBFA5-269A-41DC-B3D6-560A42D6E3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820" y="6188130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FFA18D64-0A31-4640-ADD2-F839A59791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857076" y="4492839"/>
                <a:ext cx="420968" cy="1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99AA85A-C43D-4762-875B-2FAA16D19FD4}"/>
                  </a:ext>
                </a:extLst>
              </p:cNvPr>
              <p:cNvSpPr txBox="1"/>
              <p:nvPr/>
            </p:nvSpPr>
            <p:spPr>
              <a:xfrm>
                <a:off x="2053369" y="4338950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00BF86-5CD2-432E-9060-DD87F42FED37}"/>
                  </a:ext>
                </a:extLst>
              </p:cNvPr>
              <p:cNvSpPr txBox="1"/>
              <p:nvPr/>
            </p:nvSpPr>
            <p:spPr>
              <a:xfrm>
                <a:off x="2053369" y="6035527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2B48982-EA35-4F83-82E0-FD056D23C42C}"/>
                  </a:ext>
                </a:extLst>
              </p:cNvPr>
              <p:cNvSpPr txBox="1"/>
              <p:nvPr/>
            </p:nvSpPr>
            <p:spPr>
              <a:xfrm>
                <a:off x="2797498" y="5043339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  <a:endParaRPr 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05F2CE-11B5-4C02-9759-B1A66C2FAEC4}"/>
                  </a:ext>
                </a:extLst>
              </p:cNvPr>
              <p:cNvSpPr txBox="1"/>
              <p:nvPr/>
            </p:nvSpPr>
            <p:spPr>
              <a:xfrm>
                <a:off x="1010596" y="501837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74308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Photoshop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4EDB0C-57B7-49DA-8D49-EFB3CA76A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2694802"/>
            <a:ext cx="6770346" cy="3626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C7809E-E1A6-472C-AEB1-8B8CE983E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570" y="3521597"/>
            <a:ext cx="2035352" cy="19844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0348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Домашнее задание</a:t>
            </a: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241260-8081-4494-A9A7-05F5D93BB157}"/>
              </a:ext>
            </a:extLst>
          </p:cNvPr>
          <p:cNvSpPr txBox="1"/>
          <p:nvPr/>
        </p:nvSpPr>
        <p:spPr>
          <a:xfrm>
            <a:off x="931817" y="2669777"/>
            <a:ext cx="4930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1. Установить </a:t>
            </a:r>
            <a:r>
              <a:rPr lang="en-US" sz="2000" dirty="0">
                <a:solidFill>
                  <a:srgbClr val="00B050"/>
                </a:solidFill>
              </a:rPr>
              <a:t>Photoshop</a:t>
            </a:r>
          </a:p>
          <a:p>
            <a:r>
              <a:rPr lang="ru-RU" sz="2000" dirty="0">
                <a:solidFill>
                  <a:srgbClr val="00B050"/>
                </a:solidFill>
              </a:rPr>
              <a:t>2. Сделать макет в</a:t>
            </a:r>
            <a:r>
              <a:rPr lang="uk-UA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PS </a:t>
            </a:r>
            <a:r>
              <a:rPr lang="ru-RU" sz="2000" dirty="0">
                <a:solidFill>
                  <a:srgbClr val="00B050"/>
                </a:solidFill>
              </a:rPr>
              <a:t>и сверстать страничку</a:t>
            </a:r>
          </a:p>
          <a:p>
            <a:r>
              <a:rPr lang="ru-RU" sz="2000" dirty="0">
                <a:solidFill>
                  <a:srgbClr val="00B050"/>
                </a:solidFill>
              </a:rPr>
              <a:t>3. Загрузить ДЗ на Git и скинуть ссылку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sz="2000" dirty="0">
                <a:solidFill>
                  <a:srgbClr val="FFC000"/>
                </a:solidFill>
              </a:rPr>
              <a:t>4. Почитать информацию про </a:t>
            </a:r>
            <a:r>
              <a:rPr lang="en-US" sz="2000" dirty="0" smtClean="0">
                <a:solidFill>
                  <a:srgbClr val="FFC000"/>
                </a:solidFill>
              </a:rPr>
              <a:t>CSS</a:t>
            </a:r>
            <a:endParaRPr lang="en-US" sz="2000" dirty="0">
              <a:solidFill>
                <a:srgbClr val="FFC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A5A4C-5D30-4DD9-8C2C-1D5C3D05E333}"/>
              </a:ext>
            </a:extLst>
          </p:cNvPr>
          <p:cNvGrpSpPr/>
          <p:nvPr/>
        </p:nvGrpSpPr>
        <p:grpSpPr>
          <a:xfrm>
            <a:off x="1192455" y="5634853"/>
            <a:ext cx="1885034" cy="646142"/>
            <a:chOff x="1238753" y="5973596"/>
            <a:chExt cx="1885034" cy="6461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16D2A0-1B5A-4A9B-87C8-4D884289345F}"/>
                </a:ext>
              </a:extLst>
            </p:cNvPr>
            <p:cNvSpPr/>
            <p:nvPr/>
          </p:nvSpPr>
          <p:spPr>
            <a:xfrm>
              <a:off x="1238753" y="6335221"/>
              <a:ext cx="261257" cy="2612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15B96C-A67D-4621-9953-D0BB5595AB54}"/>
                </a:ext>
              </a:extLst>
            </p:cNvPr>
            <p:cNvSpPr/>
            <p:nvPr/>
          </p:nvSpPr>
          <p:spPr>
            <a:xfrm>
              <a:off x="1238753" y="5996857"/>
              <a:ext cx="261257" cy="261257"/>
            </a:xfrm>
            <a:prstGeom prst="rect">
              <a:avLst/>
            </a:prstGeom>
            <a:solidFill>
              <a:srgbClr val="0876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73190-43AB-46BD-82B3-5E87CB4026E2}"/>
                </a:ext>
              </a:extLst>
            </p:cNvPr>
            <p:cNvSpPr txBox="1"/>
            <p:nvPr/>
          </p:nvSpPr>
          <p:spPr>
            <a:xfrm>
              <a:off x="1602217" y="5973596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78E40B-514B-44F2-8084-6CB34AC85240}"/>
                </a:ext>
              </a:extLst>
            </p:cNvPr>
            <p:cNvSpPr txBox="1"/>
            <p:nvPr/>
          </p:nvSpPr>
          <p:spPr>
            <a:xfrm>
              <a:off x="1602217" y="6311961"/>
              <a:ext cx="1521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>
                      <a:lumMod val="75000"/>
                    </a:schemeClr>
                  </a:solidFill>
                </a:rPr>
                <a:t>Не обязательно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4008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1" name="Shape 195">
            <a:extLst>
              <a:ext uri="{FF2B5EF4-FFF2-40B4-BE49-F238E27FC236}">
                <a16:creationId xmlns:a16="http://schemas.microsoft.com/office/drawing/2014/main" id="{1524F2F2-DC48-4DB0-BC95-FDF00B1540FE}"/>
              </a:ext>
            </a:extLst>
          </p:cNvPr>
          <p:cNvSpPr txBox="1"/>
          <p:nvPr/>
        </p:nvSpPr>
        <p:spPr>
          <a:xfrm>
            <a:off x="1387839" y="313910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&lt;div&gt;</a:t>
            </a: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895627" y="260475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Shape 195">
            <a:extLst>
              <a:ext uri="{FF2B5EF4-FFF2-40B4-BE49-F238E27FC236}">
                <a16:creationId xmlns:a16="http://schemas.microsoft.com/office/drawing/2014/main" id="{29A578FB-1C21-4B0A-884D-A75366DBB888}"/>
              </a:ext>
            </a:extLst>
          </p:cNvPr>
          <p:cNvSpPr txBox="1"/>
          <p:nvPr/>
        </p:nvSpPr>
        <p:spPr>
          <a:xfrm>
            <a:off x="1387839" y="4093615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Shape 207">
            <a:extLst>
              <a:ext uri="{FF2B5EF4-FFF2-40B4-BE49-F238E27FC236}">
                <a16:creationId xmlns:a16="http://schemas.microsoft.com/office/drawing/2014/main" id="{6A5CCF98-3149-4595-88A0-5E2203031A51}"/>
              </a:ext>
            </a:extLst>
          </p:cNvPr>
          <p:cNvSpPr/>
          <p:nvPr/>
        </p:nvSpPr>
        <p:spPr>
          <a:xfrm>
            <a:off x="895627" y="3557860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2B97CACF-04FB-4D31-9C8D-210E5FD570E1}"/>
              </a:ext>
            </a:extLst>
          </p:cNvPr>
          <p:cNvSpPr txBox="1"/>
          <p:nvPr/>
        </p:nvSpPr>
        <p:spPr>
          <a:xfrm>
            <a:off x="1387839" y="3616360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содержимое контейнера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208">
            <a:extLst>
              <a:ext uri="{FF2B5EF4-FFF2-40B4-BE49-F238E27FC236}">
                <a16:creationId xmlns:a16="http://schemas.microsoft.com/office/drawing/2014/main" id="{87F0B2AA-DE34-402A-8483-D53BDCDD6620}"/>
              </a:ext>
            </a:extLst>
          </p:cNvPr>
          <p:cNvSpPr/>
          <p:nvPr/>
        </p:nvSpPr>
        <p:spPr>
          <a:xfrm>
            <a:off x="895627" y="308201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207">
            <a:extLst>
              <a:ext uri="{FF2B5EF4-FFF2-40B4-BE49-F238E27FC236}">
                <a16:creationId xmlns:a16="http://schemas.microsoft.com/office/drawing/2014/main" id="{6B219F27-A2AC-4DD6-9B8A-E9B42394F844}"/>
              </a:ext>
            </a:extLst>
          </p:cNvPr>
          <p:cNvSpPr/>
          <p:nvPr/>
        </p:nvSpPr>
        <p:spPr>
          <a:xfrm>
            <a:off x="895627" y="4503898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Shape 194">
            <a:extLst>
              <a:ext uri="{FF2B5EF4-FFF2-40B4-BE49-F238E27FC236}">
                <a16:creationId xmlns:a16="http://schemas.microsoft.com/office/drawing/2014/main" id="{53863323-5BA7-4437-91D7-5EDCD2777E88}"/>
              </a:ext>
            </a:extLst>
          </p:cNvPr>
          <p:cNvSpPr txBox="1"/>
          <p:nvPr/>
        </p:nvSpPr>
        <p:spPr>
          <a:xfrm>
            <a:off x="1387839" y="4569461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c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войство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float</a:t>
            </a:r>
            <a:endParaRPr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208">
            <a:extLst>
              <a:ext uri="{FF2B5EF4-FFF2-40B4-BE49-F238E27FC236}">
                <a16:creationId xmlns:a16="http://schemas.microsoft.com/office/drawing/2014/main" id="{A86D1AF7-D079-4E7E-AF83-A866111DEF2A}"/>
              </a:ext>
            </a:extLst>
          </p:cNvPr>
          <p:cNvSpPr/>
          <p:nvPr/>
        </p:nvSpPr>
        <p:spPr>
          <a:xfrm>
            <a:off x="895627" y="4026643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Shape 207">
            <a:extLst>
              <a:ext uri="{FF2B5EF4-FFF2-40B4-BE49-F238E27FC236}">
                <a16:creationId xmlns:a16="http://schemas.microsoft.com/office/drawing/2014/main" id="{6400FE2A-CA4D-4D56-9D63-AEFA8E546873}"/>
              </a:ext>
            </a:extLst>
          </p:cNvPr>
          <p:cNvSpPr/>
          <p:nvPr/>
        </p:nvSpPr>
        <p:spPr>
          <a:xfrm>
            <a:off x="6302232" y="4033706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Shape 208">
            <a:extLst>
              <a:ext uri="{FF2B5EF4-FFF2-40B4-BE49-F238E27FC236}">
                <a16:creationId xmlns:a16="http://schemas.microsoft.com/office/drawing/2014/main" id="{6ED1AC6A-808E-4940-800A-609AF89EB0D2}"/>
              </a:ext>
            </a:extLst>
          </p:cNvPr>
          <p:cNvSpPr/>
          <p:nvPr/>
        </p:nvSpPr>
        <p:spPr>
          <a:xfrm>
            <a:off x="6302232" y="355786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207">
            <a:extLst>
              <a:ext uri="{FF2B5EF4-FFF2-40B4-BE49-F238E27FC236}">
                <a16:creationId xmlns:a16="http://schemas.microsoft.com/office/drawing/2014/main" id="{92E26BD8-9C94-4498-8429-6C142831D2C8}"/>
              </a:ext>
            </a:extLst>
          </p:cNvPr>
          <p:cNvSpPr/>
          <p:nvPr/>
        </p:nvSpPr>
        <p:spPr>
          <a:xfrm>
            <a:off x="6302232" y="3085966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208">
            <a:extLst>
              <a:ext uri="{FF2B5EF4-FFF2-40B4-BE49-F238E27FC236}">
                <a16:creationId xmlns:a16="http://schemas.microsoft.com/office/drawing/2014/main" id="{4ED7E3CD-44B6-4077-8BA8-F131A6566852}"/>
              </a:ext>
            </a:extLst>
          </p:cNvPr>
          <p:cNvSpPr/>
          <p:nvPr/>
        </p:nvSpPr>
        <p:spPr>
          <a:xfrm>
            <a:off x="6302232" y="261012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Shape 194">
            <a:extLst>
              <a:ext uri="{FF2B5EF4-FFF2-40B4-BE49-F238E27FC236}">
                <a16:creationId xmlns:a16="http://schemas.microsoft.com/office/drawing/2014/main" id="{DB940477-B8F6-4A33-9D4F-DA0BB70BEA35}"/>
              </a:ext>
            </a:extLst>
          </p:cNvPr>
          <p:cNvSpPr txBox="1"/>
          <p:nvPr/>
        </p:nvSpPr>
        <p:spPr>
          <a:xfrm>
            <a:off x="6794444" y="3618437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clear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4" name="Shape 195">
            <a:extLst>
              <a:ext uri="{FF2B5EF4-FFF2-40B4-BE49-F238E27FC236}">
                <a16:creationId xmlns:a16="http://schemas.microsoft.com/office/drawing/2014/main" id="{7EF90938-90C7-4662-97B6-7F62B1D0DB57}"/>
              </a:ext>
            </a:extLst>
          </p:cNvPr>
          <p:cNvSpPr txBox="1"/>
          <p:nvPr/>
        </p:nvSpPr>
        <p:spPr>
          <a:xfrm>
            <a:off x="6794443" y="409070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padding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1" name="Shape 195">
            <a:extLst>
              <a:ext uri="{FF2B5EF4-FFF2-40B4-BE49-F238E27FC236}">
                <a16:creationId xmlns:a16="http://schemas.microsoft.com/office/drawing/2014/main" id="{B4F957D6-DBF9-491D-9E16-54BE0755B66C}"/>
              </a:ext>
            </a:extLst>
          </p:cNvPr>
          <p:cNvSpPr txBox="1"/>
          <p:nvPr/>
        </p:nvSpPr>
        <p:spPr>
          <a:xfrm>
            <a:off x="6853870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margin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3" name="Shape 195">
            <a:extLst>
              <a:ext uri="{FF2B5EF4-FFF2-40B4-BE49-F238E27FC236}">
                <a16:creationId xmlns:a16="http://schemas.microsoft.com/office/drawing/2014/main" id="{EE9C97D2-16BB-4888-B8FB-71E8B7E7FE9D}"/>
              </a:ext>
            </a:extLst>
          </p:cNvPr>
          <p:cNvSpPr txBox="1"/>
          <p:nvPr/>
        </p:nvSpPr>
        <p:spPr>
          <a:xfrm>
            <a:off x="6853871" y="3114466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Обзор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Photoshop</a:t>
            </a:r>
            <a:endParaRPr lang="ru-RU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7" name="Shape 195">
            <a:extLst>
              <a:ext uri="{FF2B5EF4-FFF2-40B4-BE49-F238E27FC236}">
                <a16:creationId xmlns:a16="http://schemas.microsoft.com/office/drawing/2014/main" id="{CDD2E6D3-96E7-4C29-AC82-78E6C04F6227}"/>
              </a:ext>
            </a:extLst>
          </p:cNvPr>
          <p:cNvSpPr txBox="1"/>
          <p:nvPr/>
        </p:nvSpPr>
        <p:spPr>
          <a:xfrm>
            <a:off x="1387838" y="2634674"/>
            <a:ext cx="3894485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Основы блочной верстки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Roboto"/>
              <a:cs typeface="Courier New" panose="02070309020205020404" pitchFamily="49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Основы блочной верстки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96160-90AE-4315-9AE5-C6EDD5FF0CA4}"/>
              </a:ext>
            </a:extLst>
          </p:cNvPr>
          <p:cNvSpPr/>
          <p:nvPr/>
        </p:nvSpPr>
        <p:spPr>
          <a:xfrm>
            <a:off x="617584" y="2686054"/>
            <a:ext cx="594868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помощью разметки определяется расположение элементов на веб-странице.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Например, мы создаем шапку сайта, внутри которой размещаем необходимый нам контент (логотип, номера телефонов, навигационное меню и т. п.).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Точно так же мы поступаем с основным разделом веб-страницы, а также боковой панелью и футером. Все эти элементы, по сути, являются определенными HTML-тегами. И тегом номер один в блочной верстке является тег </a:t>
            </a:r>
            <a:r>
              <a:rPr lang="ru-RU" dirty="0">
                <a:solidFill>
                  <a:srgbClr val="05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0F9DF-8E1F-4005-BD69-DD3E394B2C48}"/>
              </a:ext>
            </a:extLst>
          </p:cNvPr>
          <p:cNvGrpSpPr/>
          <p:nvPr/>
        </p:nvGrpSpPr>
        <p:grpSpPr>
          <a:xfrm>
            <a:off x="7407356" y="2686054"/>
            <a:ext cx="3452232" cy="3192232"/>
            <a:chOff x="4031556" y="3340074"/>
            <a:chExt cx="1404664" cy="9669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C1F870-FC2F-4D0A-8933-4B0C1FDD7FEE}"/>
                </a:ext>
              </a:extLst>
            </p:cNvPr>
            <p:cNvSpPr/>
            <p:nvPr/>
          </p:nvSpPr>
          <p:spPr>
            <a:xfrm>
              <a:off x="4031556" y="3340074"/>
              <a:ext cx="1404664" cy="215725"/>
            </a:xfrm>
            <a:prstGeom prst="rect">
              <a:avLst/>
            </a:prstGeom>
            <a:solidFill>
              <a:srgbClr val="ED3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CD5023-035A-47D3-8714-3F7F1D419F7D}"/>
                </a:ext>
              </a:extLst>
            </p:cNvPr>
            <p:cNvSpPr/>
            <p:nvPr/>
          </p:nvSpPr>
          <p:spPr>
            <a:xfrm>
              <a:off x="4031556" y="3579861"/>
              <a:ext cx="491211" cy="4873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26B92F-8452-47A3-8C09-22678547A96F}"/>
                </a:ext>
              </a:extLst>
            </p:cNvPr>
            <p:cNvSpPr/>
            <p:nvPr/>
          </p:nvSpPr>
          <p:spPr>
            <a:xfrm>
              <a:off x="4031556" y="4091267"/>
              <a:ext cx="1404664" cy="2157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CCCBE6-0133-4B67-A359-6D3F1CA6126F}"/>
                </a:ext>
              </a:extLst>
            </p:cNvPr>
            <p:cNvSpPr/>
            <p:nvPr/>
          </p:nvSpPr>
          <p:spPr>
            <a:xfrm>
              <a:off x="4550372" y="3579861"/>
              <a:ext cx="885848" cy="4873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296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Тег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&lt;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div&gt;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765F6C2-3ED0-4D1B-9D10-02EEFE84168B}"/>
              </a:ext>
            </a:extLst>
          </p:cNvPr>
          <p:cNvSpPr/>
          <p:nvPr/>
        </p:nvSpPr>
        <p:spPr>
          <a:xfrm>
            <a:off x="6791325" y="4365506"/>
            <a:ext cx="1828800" cy="1806990"/>
          </a:xfrm>
          <a:prstGeom prst="rect">
            <a:avLst/>
          </a:prstGeom>
          <a:solidFill>
            <a:srgbClr val="ED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C9034-6E82-449D-815E-731976BD6377}"/>
              </a:ext>
            </a:extLst>
          </p:cNvPr>
          <p:cNvSpPr txBox="1"/>
          <p:nvPr/>
        </p:nvSpPr>
        <p:spPr>
          <a:xfrm>
            <a:off x="864366" y="4899669"/>
            <a:ext cx="53587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26E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&lt;div </a:t>
            </a:r>
            <a:r>
              <a:rPr lang="en-US" sz="140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style=</a:t>
            </a:r>
            <a:r>
              <a:rPr lang="en-US" sz="1400" dirty="0">
                <a:solidFill>
                  <a:srgbClr val="37CA2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"width: 200px; height:200px; background: rgb(237, 54, 69);"</a:t>
            </a:r>
            <a:r>
              <a:rPr lang="en-US" sz="1400" dirty="0">
                <a:solidFill>
                  <a:srgbClr val="F26E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&gt;</a:t>
            </a:r>
          </a:p>
          <a:p>
            <a:r>
              <a:rPr lang="en-US" sz="1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&lt;!--content--&gt;</a:t>
            </a:r>
          </a:p>
          <a:p>
            <a:r>
              <a:rPr lang="en-US" sz="1400" dirty="0">
                <a:solidFill>
                  <a:srgbClr val="F26E6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&lt;/div&gt;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79D550-B16C-4DE4-A207-D23528F0E0AE}"/>
              </a:ext>
            </a:extLst>
          </p:cNvPr>
          <p:cNvSpPr/>
          <p:nvPr/>
        </p:nvSpPr>
        <p:spPr>
          <a:xfrm>
            <a:off x="695325" y="2728137"/>
            <a:ext cx="6096000" cy="15132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Элемент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является блочным элементом и предназначен для создания слоя. Это контейнер, в который можно поместить практически любое содержимое.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Как правило, вид блока управляется с помощью стилей.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данное время является основным инструментом для верстки страниц, заменив уже устаревшие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4076369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содержимое контейнера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DDABA-55F3-4252-B871-86CCCAE88074}"/>
              </a:ext>
            </a:extLst>
          </p:cNvPr>
          <p:cNvSpPr/>
          <p:nvPr/>
        </p:nvSpPr>
        <p:spPr>
          <a:xfrm>
            <a:off x="805591" y="3100740"/>
            <a:ext cx="1475837" cy="25942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контейнер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2C568-909E-4BCF-A3D0-343921E00CFC}"/>
              </a:ext>
            </a:extLst>
          </p:cNvPr>
          <p:cNvSpPr/>
          <p:nvPr/>
        </p:nvSpPr>
        <p:spPr>
          <a:xfrm>
            <a:off x="901248" y="3859096"/>
            <a:ext cx="1284525" cy="4404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38F760-9187-493D-AA9D-43A2F87EBD69}"/>
              </a:ext>
            </a:extLst>
          </p:cNvPr>
          <p:cNvSpPr/>
          <p:nvPr/>
        </p:nvSpPr>
        <p:spPr>
          <a:xfrm>
            <a:off x="901248" y="4739938"/>
            <a:ext cx="1284525" cy="4404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список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29C35-785E-454D-B841-24B4B7819909}"/>
              </a:ext>
            </a:extLst>
          </p:cNvPr>
          <p:cNvSpPr/>
          <p:nvPr/>
        </p:nvSpPr>
        <p:spPr>
          <a:xfrm>
            <a:off x="901248" y="4299517"/>
            <a:ext cx="1284525" cy="4404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изображение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A303A-F965-4277-B84A-6C1D50A3317E}"/>
              </a:ext>
            </a:extLst>
          </p:cNvPr>
          <p:cNvSpPr/>
          <p:nvPr/>
        </p:nvSpPr>
        <p:spPr>
          <a:xfrm>
            <a:off x="901248" y="5171283"/>
            <a:ext cx="1284525" cy="4404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другой слой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B8D4F-F2C6-4190-B9B8-FBB4041386C6}"/>
              </a:ext>
            </a:extLst>
          </p:cNvPr>
          <p:cNvSpPr/>
          <p:nvPr/>
        </p:nvSpPr>
        <p:spPr>
          <a:xfrm>
            <a:off x="901248" y="3427751"/>
            <a:ext cx="1284525" cy="44042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3C2B-4250-4661-901F-DF96392BF8AA}"/>
              </a:ext>
            </a:extLst>
          </p:cNvPr>
          <p:cNvSpPr txBox="1"/>
          <p:nvPr/>
        </p:nvSpPr>
        <p:spPr>
          <a:xfrm>
            <a:off x="695325" y="2726641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Содержимое слоя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B4BAE-12B2-49D3-AD49-1F3650E62D7F}"/>
              </a:ext>
            </a:extLst>
          </p:cNvPr>
          <p:cNvGrpSpPr/>
          <p:nvPr/>
        </p:nvGrpSpPr>
        <p:grpSpPr>
          <a:xfrm>
            <a:off x="3229846" y="2679369"/>
            <a:ext cx="6480721" cy="1015663"/>
            <a:chOff x="1691680" y="1340063"/>
            <a:chExt cx="6480721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0C6A40-646C-4D92-95F2-B31C7F12C7D4}"/>
                </a:ext>
              </a:extLst>
            </p:cNvPr>
            <p:cNvSpPr txBox="1"/>
            <p:nvPr/>
          </p:nvSpPr>
          <p:spPr>
            <a:xfrm>
              <a:off x="1691680" y="1340063"/>
              <a:ext cx="53285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&lt;div </a:t>
              </a:r>
              <a:r>
                <a:rPr lang="pl-PL" sz="12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style=</a:t>
              </a:r>
              <a:r>
                <a:rPr lang="pl-PL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"width: </a:t>
              </a:r>
              <a:r>
                <a:rPr lang="en-US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5</a:t>
              </a:r>
              <a:r>
                <a:rPr lang="pl-PL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0px; height:50px;</a:t>
              </a:r>
              <a:r>
                <a:rPr lang="en-US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pl-PL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border-style: solid;"</a:t>
              </a:r>
              <a:r>
                <a:rPr lang="pl-PL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  <a:p>
              <a:r>
                <a:rPr lang="pl-PL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</a:t>
              </a:r>
              <a:r>
                <a:rPr lang="pl-PL" sz="1200" dirty="0">
                  <a:solidFill>
                    <a:srgbClr val="B0555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&lt;ul&gt;</a:t>
              </a:r>
            </a:p>
            <a:p>
              <a:r>
                <a:rPr lang="pl-PL" sz="1200" dirty="0">
                  <a:solidFill>
                    <a:srgbClr val="B0555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    &lt;li&gt;1&lt;/li&gt;</a:t>
              </a:r>
            </a:p>
            <a:p>
              <a:r>
                <a:rPr lang="pl-PL" sz="1200" dirty="0">
                  <a:solidFill>
                    <a:srgbClr val="B0555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&lt;/ul&gt;</a:t>
              </a:r>
            </a:p>
            <a:p>
              <a:r>
                <a:rPr lang="pl-PL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&lt;/div&gt;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B6C24C-D78E-46AA-BEE7-4EAA63BCD74C}"/>
                </a:ext>
              </a:extLst>
            </p:cNvPr>
            <p:cNvSpPr/>
            <p:nvPr/>
          </p:nvSpPr>
          <p:spPr>
            <a:xfrm>
              <a:off x="7452321" y="1478562"/>
              <a:ext cx="720080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7F1C86-AEC1-4993-B7FD-0137093528C4}"/>
              </a:ext>
            </a:extLst>
          </p:cNvPr>
          <p:cNvGrpSpPr/>
          <p:nvPr/>
        </p:nvGrpSpPr>
        <p:grpSpPr>
          <a:xfrm>
            <a:off x="3240959" y="3733878"/>
            <a:ext cx="6267886" cy="646331"/>
            <a:chOff x="1691680" y="2357706"/>
            <a:chExt cx="6267886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FEAFE-3A2C-4B19-972B-D375184E5EC0}"/>
                </a:ext>
              </a:extLst>
            </p:cNvPr>
            <p:cNvSpPr txBox="1"/>
            <p:nvPr/>
          </p:nvSpPr>
          <p:spPr>
            <a:xfrm>
              <a:off x="1691680" y="2357706"/>
              <a:ext cx="5328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&lt;div&gt;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&lt;img src="https://codebeautify.org/img/cb/html-viewer.jpg" alt="image"&gt;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&lt;/div&gt;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A18595-9D75-4FD5-BA94-D650ECDD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19" y="2427248"/>
              <a:ext cx="507247" cy="50724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A459AC-208A-450B-AD55-2C78165868DE}"/>
              </a:ext>
            </a:extLst>
          </p:cNvPr>
          <p:cNvGrpSpPr/>
          <p:nvPr/>
        </p:nvGrpSpPr>
        <p:grpSpPr>
          <a:xfrm>
            <a:off x="3229846" y="4419055"/>
            <a:ext cx="6624737" cy="1015663"/>
            <a:chOff x="1691680" y="3068255"/>
            <a:chExt cx="6624737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93E520-B385-4C88-86A2-DBB32B3E5AAB}"/>
                </a:ext>
              </a:extLst>
            </p:cNvPr>
            <p:cNvSpPr txBox="1"/>
            <p:nvPr/>
          </p:nvSpPr>
          <p:spPr>
            <a:xfrm>
              <a:off x="1691680" y="3068255"/>
              <a:ext cx="53285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&lt;div 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style=</a:t>
              </a:r>
              <a:r>
                <a:rPr lang="en-US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"width: 200px; height:200px; background: rgb(237, 54, 69);"</a:t>
              </a:r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&lt;div 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style=</a:t>
              </a:r>
              <a:r>
                <a:rPr lang="en-US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"width: 100px; height:100px; background: blue;"</a:t>
              </a:r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    </a:t>
              </a:r>
              <a:r>
                <a:rPr lang="en-US" sz="1200" dirty="0"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&lt;!--content--&gt;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&lt;/div&gt;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&lt;/div&gt;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0229D7-C452-49D9-AF0B-511D4C29DA8C}"/>
                </a:ext>
              </a:extLst>
            </p:cNvPr>
            <p:cNvGrpSpPr/>
            <p:nvPr/>
          </p:nvGrpSpPr>
          <p:grpSpPr>
            <a:xfrm>
              <a:off x="7452321" y="3149191"/>
              <a:ext cx="864096" cy="853790"/>
              <a:chOff x="7498623" y="3102354"/>
              <a:chExt cx="920535" cy="90955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DD34E7F-4A69-49AE-B626-5EB8C1DD6B7C}"/>
                  </a:ext>
                </a:extLst>
              </p:cNvPr>
              <p:cNvSpPr/>
              <p:nvPr/>
            </p:nvSpPr>
            <p:spPr>
              <a:xfrm>
                <a:off x="7498623" y="3102354"/>
                <a:ext cx="920535" cy="909556"/>
              </a:xfrm>
              <a:prstGeom prst="rect">
                <a:avLst/>
              </a:prstGeom>
              <a:solidFill>
                <a:srgbClr val="ED3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8D13315-2D90-4C5B-AD2E-118CB1F6E83F}"/>
                  </a:ext>
                </a:extLst>
              </p:cNvPr>
              <p:cNvSpPr/>
              <p:nvPr/>
            </p:nvSpPr>
            <p:spPr>
              <a:xfrm>
                <a:off x="7498623" y="3102354"/>
                <a:ext cx="466782" cy="46121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DB2B70-ED57-45BA-AD5E-2C137D57A43B}"/>
              </a:ext>
            </a:extLst>
          </p:cNvPr>
          <p:cNvGrpSpPr/>
          <p:nvPr/>
        </p:nvGrpSpPr>
        <p:grpSpPr>
          <a:xfrm>
            <a:off x="3226879" y="5473564"/>
            <a:ext cx="6681175" cy="646331"/>
            <a:chOff x="1691680" y="4083918"/>
            <a:chExt cx="6681175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B70168-7C64-4488-BC82-4B663BFF98DE}"/>
                </a:ext>
              </a:extLst>
            </p:cNvPr>
            <p:cNvSpPr txBox="1"/>
            <p:nvPr/>
          </p:nvSpPr>
          <p:spPr>
            <a:xfrm>
              <a:off x="1691680" y="4083918"/>
              <a:ext cx="5328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&lt;div </a:t>
              </a: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style=</a:t>
              </a:r>
              <a:r>
                <a:rPr lang="en-US" sz="1200" dirty="0">
                  <a:solidFill>
                    <a:srgbClr val="37CA2C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"width: 100px; height:30px; background: pink;"</a:t>
              </a:r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    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&lt;p&gt;Hello world!&lt;/p&gt;</a:t>
              </a:r>
            </a:p>
            <a:p>
              <a:r>
                <a:rPr lang="en-US" sz="1200" dirty="0"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&lt;/div&gt;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55A34D-2073-4506-A30A-5805665DAEB2}"/>
                </a:ext>
              </a:extLst>
            </p:cNvPr>
            <p:cNvSpPr/>
            <p:nvPr/>
          </p:nvSpPr>
          <p:spPr>
            <a:xfrm>
              <a:off x="7452320" y="4218407"/>
              <a:ext cx="920535" cy="377353"/>
            </a:xfrm>
            <a:prstGeom prst="rect">
              <a:avLst/>
            </a:prstGeom>
            <a:solidFill>
              <a:srgbClr val="ED3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Hello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7907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позиционирование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548640" y="2720577"/>
            <a:ext cx="5630724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 умолчанию все слои позиционируются друг за другом, каждый следующий начинается с новой строки.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 этом слои размещаются максимально близко к верхнему левому углу страницы.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Отступы от рамок между слоями по умолчанию отсутствуют.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Размер слоя по вертикали определяется содержимым, а по горизонтали максимально доступным значением согласно размерам элемента-родителя.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98BE60-E29D-433F-9950-DA3D2F44B030}"/>
              </a:ext>
            </a:extLst>
          </p:cNvPr>
          <p:cNvGrpSpPr/>
          <p:nvPr/>
        </p:nvGrpSpPr>
        <p:grpSpPr>
          <a:xfrm>
            <a:off x="8011885" y="2720578"/>
            <a:ext cx="2516778" cy="2008241"/>
            <a:chOff x="8011885" y="2720578"/>
            <a:chExt cx="2516778" cy="20082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4E0618-C63A-4658-83F8-2B1DB4CA291B}"/>
                </a:ext>
              </a:extLst>
            </p:cNvPr>
            <p:cNvSpPr/>
            <p:nvPr/>
          </p:nvSpPr>
          <p:spPr>
            <a:xfrm>
              <a:off x="8011885" y="2720578"/>
              <a:ext cx="2516778" cy="2008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dirty="0"/>
                <a:t>Слой 1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A557C0-D57C-4B50-BECB-4BE22C385F6F}"/>
                </a:ext>
              </a:extLst>
            </p:cNvPr>
            <p:cNvSpPr/>
            <p:nvPr/>
          </p:nvSpPr>
          <p:spPr>
            <a:xfrm>
              <a:off x="8011885" y="3006347"/>
              <a:ext cx="1541418" cy="6691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dirty="0"/>
                <a:t>Слой 2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312135-42AD-4D72-9324-0F8C950CB3D3}"/>
                </a:ext>
              </a:extLst>
            </p:cNvPr>
            <p:cNvSpPr/>
            <p:nvPr/>
          </p:nvSpPr>
          <p:spPr>
            <a:xfrm>
              <a:off x="8011885" y="3675497"/>
              <a:ext cx="1541418" cy="1053321"/>
            </a:xfrm>
            <a:prstGeom prst="rect">
              <a:avLst/>
            </a:prstGeom>
            <a:solidFill>
              <a:srgbClr val="ED7B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dirty="0"/>
                <a:t>Слой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float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DDABA-55F3-4252-B871-86CCCAE88074}"/>
              </a:ext>
            </a:extLst>
          </p:cNvPr>
          <p:cNvSpPr/>
          <p:nvPr/>
        </p:nvSpPr>
        <p:spPr>
          <a:xfrm>
            <a:off x="5800690" y="2941319"/>
            <a:ext cx="5691784" cy="19682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контейнер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3" y="2534052"/>
            <a:ext cx="4433388" cy="2782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того, чтобы разместить элементы по горизонтали, используется свойство </a:t>
            </a:r>
            <a:r>
              <a:rPr lang="ru-RU" b="1" dirty="0">
                <a:solidFill>
                  <a:srgbClr val="00B050"/>
                </a:solidFill>
              </a:rPr>
              <a:t>float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Свойство </a:t>
            </a:r>
            <a:r>
              <a:rPr lang="ru-RU" b="1" dirty="0">
                <a:solidFill>
                  <a:srgbClr val="00B050"/>
                </a:solidFill>
              </a:rPr>
              <a:t>float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определяет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 какому краю будет выравниваться элемент и как он будет обтекаем другими элементами. 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Может принимать 3 значения: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en-US" b="1" dirty="0">
                <a:solidFill>
                  <a:srgbClr val="00B050"/>
                </a:solidFill>
              </a:rPr>
              <a:t>left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элемент выравнивается по левому краю и будет обтекаем с правой стороны.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right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элемент выравнивается по правому краю 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будет обтекаем с левой стороны.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none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обтекание элемента не задается.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53B84-969F-4695-9A55-1703C86F4F31}"/>
              </a:ext>
            </a:extLst>
          </p:cNvPr>
          <p:cNvSpPr/>
          <p:nvPr/>
        </p:nvSpPr>
        <p:spPr>
          <a:xfrm>
            <a:off x="5827045" y="3190953"/>
            <a:ext cx="1044247" cy="1008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float: left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765AAC-7982-4B23-A59D-09A2FC06B7D3}"/>
              </a:ext>
            </a:extLst>
          </p:cNvPr>
          <p:cNvSpPr/>
          <p:nvPr/>
        </p:nvSpPr>
        <p:spPr>
          <a:xfrm>
            <a:off x="6871520" y="3190952"/>
            <a:ext cx="1044247" cy="1008157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float: left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F76390-0F40-48F8-89D3-DE255F7C5652}"/>
              </a:ext>
            </a:extLst>
          </p:cNvPr>
          <p:cNvSpPr/>
          <p:nvPr/>
        </p:nvSpPr>
        <p:spPr>
          <a:xfrm>
            <a:off x="10430809" y="3190952"/>
            <a:ext cx="1044247" cy="1008157"/>
          </a:xfrm>
          <a:prstGeom prst="rect">
            <a:avLst/>
          </a:prstGeom>
          <a:solidFill>
            <a:srgbClr val="F2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float: right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E6AC4-B2E2-438D-A304-7A367562930A}"/>
              </a:ext>
            </a:extLst>
          </p:cNvPr>
          <p:cNvSpPr/>
          <p:nvPr/>
        </p:nvSpPr>
        <p:spPr>
          <a:xfrm>
            <a:off x="695325" y="5962131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float: left | right | none | inherit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13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594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clear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3D949B-529A-476D-AD9B-4E4FAD987ADC}"/>
              </a:ext>
            </a:extLst>
          </p:cNvPr>
          <p:cNvSpPr/>
          <p:nvPr/>
        </p:nvSpPr>
        <p:spPr>
          <a:xfrm>
            <a:off x="621576" y="2720578"/>
            <a:ext cx="6096000" cy="29110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</a:t>
            </a:r>
            <a:r>
              <a:rPr lang="ru-RU" b="1" dirty="0">
                <a:solidFill>
                  <a:srgbClr val="00B050"/>
                </a:solidFill>
              </a:rPr>
              <a:t>clear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отменяет обтекание или запрещает обтекание элемента с указанной стороны.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Свойство может принимать несколько значений: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none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отменяет действие свойства clear.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both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отменяет обтекание элемента одновременно с правого и левого края.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left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отменяет обтекание с левого края элемента. 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right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отменяет обтекание с правой стороны элемента.</a:t>
            </a:r>
          </a:p>
          <a:p>
            <a:pPr marL="377825" indent="-285750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inherit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устанавливает значение родителя.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Наиболее используемым является both, когда требуется снять обтекание элемента, но неизвестно точно с какой стороны.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21E049-0510-42A1-A200-5BC9D71E0562}"/>
              </a:ext>
            </a:extLst>
          </p:cNvPr>
          <p:cNvGrpSpPr/>
          <p:nvPr/>
        </p:nvGrpSpPr>
        <p:grpSpPr>
          <a:xfrm>
            <a:off x="7254310" y="2842343"/>
            <a:ext cx="2342227" cy="2667522"/>
            <a:chOff x="6500216" y="2842343"/>
            <a:chExt cx="2342227" cy="26675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4559A-989F-4478-A416-C8E6BB7BBEA5}"/>
                </a:ext>
              </a:extLst>
            </p:cNvPr>
            <p:cNvSpPr/>
            <p:nvPr/>
          </p:nvSpPr>
          <p:spPr>
            <a:xfrm>
              <a:off x="6500216" y="2842343"/>
              <a:ext cx="2342227" cy="26675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контейнер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8DA0BF-0402-4352-AE81-B176DCA2568D}"/>
                </a:ext>
              </a:extLst>
            </p:cNvPr>
            <p:cNvSpPr/>
            <p:nvPr/>
          </p:nvSpPr>
          <p:spPr>
            <a:xfrm>
              <a:off x="6545730" y="3222248"/>
              <a:ext cx="1075843" cy="1053661"/>
            </a:xfrm>
            <a:prstGeom prst="rect">
              <a:avLst/>
            </a:prstGeom>
            <a:solidFill>
              <a:srgbClr val="F2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float: left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7E21E8-7E31-4856-B595-5CFF468512CF}"/>
                </a:ext>
              </a:extLst>
            </p:cNvPr>
            <p:cNvSpPr/>
            <p:nvPr/>
          </p:nvSpPr>
          <p:spPr>
            <a:xfrm>
              <a:off x="7621573" y="3222247"/>
              <a:ext cx="1075843" cy="1053661"/>
            </a:xfrm>
            <a:prstGeom prst="rect">
              <a:avLst/>
            </a:prstGeom>
            <a:solidFill>
              <a:srgbClr val="675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float: left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715FEA-3A6A-47B5-BC78-B8A993DF37A2}"/>
                </a:ext>
              </a:extLst>
            </p:cNvPr>
            <p:cNvSpPr/>
            <p:nvPr/>
          </p:nvSpPr>
          <p:spPr>
            <a:xfrm>
              <a:off x="6545730" y="4275908"/>
              <a:ext cx="1075843" cy="105366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clear: both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801807-D074-48EE-B7B9-DA7155B3BB15}"/>
              </a:ext>
            </a:extLst>
          </p:cNvPr>
          <p:cNvSpPr/>
          <p:nvPr/>
        </p:nvSpPr>
        <p:spPr>
          <a:xfrm>
            <a:off x="695325" y="5940785"/>
            <a:ext cx="4802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clear: none | left | right | both | inherit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876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  <a:sym typeface="Roboto"/>
              </a:rPr>
              <a:t>div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: </a:t>
            </a: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свойство </a:t>
            </a: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padding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DDABA-55F3-4252-B871-86CCCAE88074}"/>
              </a:ext>
            </a:extLst>
          </p:cNvPr>
          <p:cNvSpPr/>
          <p:nvPr/>
        </p:nvSpPr>
        <p:spPr>
          <a:xfrm>
            <a:off x="7334657" y="2534052"/>
            <a:ext cx="3103123" cy="15418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D4C48-790B-454D-98A2-3586113BDD3F}"/>
              </a:ext>
            </a:extLst>
          </p:cNvPr>
          <p:cNvSpPr/>
          <p:nvPr/>
        </p:nvSpPr>
        <p:spPr>
          <a:xfrm>
            <a:off x="617582" y="2534052"/>
            <a:ext cx="5183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Свойство </a:t>
            </a:r>
            <a:r>
              <a:rPr lang="ru-RU" b="1" dirty="0">
                <a:solidFill>
                  <a:srgbClr val="00B050"/>
                </a:solidFill>
              </a:rPr>
              <a:t>padding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отвечает за отступы внутри элемента, от границ до его содержимого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85B1C8-7C0C-4F8F-9AD1-2EF250963836}"/>
              </a:ext>
            </a:extLst>
          </p:cNvPr>
          <p:cNvSpPr/>
          <p:nvPr/>
        </p:nvSpPr>
        <p:spPr>
          <a:xfrm>
            <a:off x="695325" y="3429000"/>
            <a:ext cx="5232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padding: [</a:t>
            </a:r>
            <a:r>
              <a:rPr lang="ru-RU" dirty="0">
                <a:latin typeface="Courier New" panose="02070309020205020404" pitchFamily="49" charset="0"/>
              </a:rPr>
              <a:t>значение | проценты] {1, 4} | </a:t>
            </a:r>
            <a:r>
              <a:rPr lang="en-US" dirty="0">
                <a:latin typeface="Courier New" panose="02070309020205020404" pitchFamily="49" charset="0"/>
              </a:rPr>
              <a:t>inherit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35C85-6A2A-46A8-9888-076CDF146878}"/>
              </a:ext>
            </a:extLst>
          </p:cNvPr>
          <p:cNvSpPr txBox="1"/>
          <p:nvPr/>
        </p:nvSpPr>
        <p:spPr>
          <a:xfrm>
            <a:off x="7751440" y="2951947"/>
            <a:ext cx="2266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Содержимое контейнера</a:t>
            </a:r>
          </a:p>
          <a:p>
            <a:r>
              <a:rPr lang="en-US" dirty="0"/>
              <a:t>padding: 50px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A694-D560-4B46-BCDC-61CE02F36693}"/>
              </a:ext>
            </a:extLst>
          </p:cNvPr>
          <p:cNvCxnSpPr/>
          <p:nvPr/>
        </p:nvCxnSpPr>
        <p:spPr>
          <a:xfrm flipH="1">
            <a:off x="7334657" y="3213557"/>
            <a:ext cx="397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DA105-2DFE-4A6A-8D8B-4C43624E671C}"/>
              </a:ext>
            </a:extLst>
          </p:cNvPr>
          <p:cNvCxnSpPr>
            <a:cxnSpLocks/>
            <a:stCxn id="10" idx="0"/>
            <a:endCxn id="4" idx="0"/>
          </p:cNvCxnSpPr>
          <p:nvPr/>
        </p:nvCxnSpPr>
        <p:spPr>
          <a:xfrm flipH="1">
            <a:off x="8884924" y="2534052"/>
            <a:ext cx="1295" cy="417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226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15350</TotalTime>
  <Words>789</Words>
  <Application>Microsoft Office PowerPoint</Application>
  <PresentationFormat>Widescreen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Courier New</vt:lpstr>
      <vt:lpstr>Roboto</vt:lpstr>
      <vt:lpstr>Calibri Light</vt:lpstr>
      <vt:lpstr>Тема Office</vt:lpstr>
      <vt:lpstr>PowerPoint Presentation</vt:lpstr>
      <vt:lpstr>На сегодняшнем занятии:</vt:lpstr>
      <vt:lpstr>Основы блочной верстки</vt:lpstr>
      <vt:lpstr>Тег &lt;div&gt;</vt:lpstr>
      <vt:lpstr>div: содержимое контейнера</vt:lpstr>
      <vt:lpstr>div: позиционирование</vt:lpstr>
      <vt:lpstr>div: свойство float</vt:lpstr>
      <vt:lpstr>div: свойство clear</vt:lpstr>
      <vt:lpstr>div: свойство padding</vt:lpstr>
      <vt:lpstr>div: свойство margin</vt:lpstr>
      <vt:lpstr>div: способ задания padding и margin</vt:lpstr>
      <vt:lpstr>Photoshop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RePack by Diakov</cp:lastModifiedBy>
  <cp:revision>284</cp:revision>
  <dcterms:modified xsi:type="dcterms:W3CDTF">2020-10-21T16:01:19Z</dcterms:modified>
</cp:coreProperties>
</file>