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4" r:id="rId1"/>
  </p:sldMasterIdLst>
  <p:notesMasterIdLst>
    <p:notesMasterId r:id="rId18"/>
  </p:notesMasterIdLst>
  <p:sldIdLst>
    <p:sldId id="256" r:id="rId2"/>
    <p:sldId id="271" r:id="rId3"/>
    <p:sldId id="297" r:id="rId4"/>
    <p:sldId id="270" r:id="rId5"/>
    <p:sldId id="301" r:id="rId6"/>
    <p:sldId id="302" r:id="rId7"/>
    <p:sldId id="295" r:id="rId8"/>
    <p:sldId id="304" r:id="rId9"/>
    <p:sldId id="276" r:id="rId10"/>
    <p:sldId id="305" r:id="rId11"/>
    <p:sldId id="308" r:id="rId12"/>
    <p:sldId id="309" r:id="rId13"/>
    <p:sldId id="307" r:id="rId14"/>
    <p:sldId id="287" r:id="rId15"/>
    <p:sldId id="292" r:id="rId16"/>
    <p:sldId id="269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59FE"/>
    <a:srgbClr val="6D66B9"/>
    <a:srgbClr val="E4E4E4"/>
    <a:srgbClr val="78F533"/>
    <a:srgbClr val="B61039"/>
    <a:srgbClr val="059933"/>
    <a:srgbClr val="2B853A"/>
    <a:srgbClr val="F26E6E"/>
    <a:srgbClr val="ED7B7B"/>
    <a:srgbClr val="7BD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6062AC-F3D3-4BCD-B03F-E8B47F44EF45}" v="4" dt="2021-10-20T15:38:11.010"/>
    <p1510:client id="{8A15241A-22D2-4189-9DD7-B2BA3EBA0DBF}" v="117" dt="2021-10-20T15:39:58.4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41" autoAdjust="0"/>
    <p:restoredTop sz="94660"/>
  </p:normalViewPr>
  <p:slideViewPr>
    <p:cSldViewPr snapToGrid="0">
      <p:cViewPr varScale="1">
        <p:scale>
          <a:sx n="91" d="100"/>
          <a:sy n="91" d="100"/>
        </p:scale>
        <p:origin x="822" y="84"/>
      </p:cViewPr>
      <p:guideLst>
        <p:guide orient="horz" pos="436"/>
        <p:guide pos="4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17375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0169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0355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8622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8273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2767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582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90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7309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200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7005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8956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1216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6998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0890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8180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5447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054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595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3019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7315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061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206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177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63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91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404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110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922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593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732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08" y="-1977142"/>
            <a:ext cx="12140368" cy="1214036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89" y="2314115"/>
            <a:ext cx="2219665" cy="91265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47" y="2316421"/>
            <a:ext cx="2615592" cy="10754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113" y="692150"/>
            <a:ext cx="5007598" cy="567922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Настройки фона: 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backgroung-size</a:t>
            </a:r>
          </a:p>
        </p:txBody>
      </p:sp>
      <p:sp>
        <p:nvSpPr>
          <p:cNvPr id="187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DB66CFF-B0AB-410A-B5B2-D3D8391039CF}"/>
              </a:ext>
            </a:extLst>
          </p:cNvPr>
          <p:cNvSpPr/>
          <p:nvPr/>
        </p:nvSpPr>
        <p:spPr>
          <a:xfrm>
            <a:off x="508000" y="2720577"/>
            <a:ext cx="3808184" cy="3863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Свойство </a:t>
            </a:r>
            <a:r>
              <a:rPr lang="ru-RU" b="1" dirty="0">
                <a:solidFill>
                  <a:schemeClr val="bg1">
                    <a:lumMod val="85000"/>
                  </a:schemeClr>
                </a:solidFill>
              </a:rPr>
              <a:t>background-size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отвечает за масштабирование фонового изображения согласно заданным размерам.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Возможные значения свойства:</a:t>
            </a:r>
          </a:p>
          <a:p>
            <a:pPr marL="377825" indent="-285750">
              <a:spcBef>
                <a:spcPts val="500"/>
              </a:spcBef>
              <a:defRPr/>
            </a:pPr>
            <a:r>
              <a:rPr lang="ru-RU" b="1" dirty="0">
                <a:solidFill>
                  <a:srgbClr val="00B050"/>
                </a:solidFill>
              </a:rPr>
              <a:t>&lt;значение&gt;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— </a:t>
            </a:r>
            <a:r>
              <a:rPr lang="uk-UA" dirty="0">
                <a:solidFill>
                  <a:schemeClr val="bg1">
                    <a:lumMod val="85000"/>
                  </a:schemeClr>
                </a:solidFill>
              </a:rPr>
              <a:t>з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адает размер в любых доступных для CSS единицах.</a:t>
            </a:r>
          </a:p>
          <a:p>
            <a:pPr marL="377825" indent="-285750">
              <a:spcBef>
                <a:spcPts val="500"/>
              </a:spcBef>
              <a:defRPr/>
            </a:pPr>
            <a:r>
              <a:rPr lang="ru-RU" b="1" dirty="0">
                <a:solidFill>
                  <a:srgbClr val="00B050"/>
                </a:solidFill>
              </a:rPr>
              <a:t>&lt;проценты&gt;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— задает размер фоновой картинки в процентах от ширины или высоты элемента. </a:t>
            </a:r>
          </a:p>
          <a:p>
            <a:pPr marL="377825" indent="-285750">
              <a:spcBef>
                <a:spcPts val="500"/>
              </a:spcBef>
              <a:defRPr/>
            </a:pPr>
            <a:r>
              <a:rPr lang="ru-RU" b="1" dirty="0">
                <a:solidFill>
                  <a:srgbClr val="00B050"/>
                </a:solidFill>
              </a:rPr>
              <a:t>cover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— масштабирует изображение с сохранением пропорций так, чтобы полностью заполнить родительский блок.</a:t>
            </a:r>
          </a:p>
          <a:p>
            <a:pPr marL="377825" indent="-285750">
              <a:spcBef>
                <a:spcPts val="500"/>
              </a:spcBef>
              <a:defRPr/>
            </a:pPr>
            <a:r>
              <a:rPr lang="en-US" b="1" dirty="0">
                <a:solidFill>
                  <a:srgbClr val="00B050"/>
                </a:solidFill>
              </a:rPr>
              <a:t>c</a:t>
            </a:r>
            <a:r>
              <a:rPr lang="ru-RU" b="1" dirty="0">
                <a:solidFill>
                  <a:srgbClr val="00B050"/>
                </a:solidFill>
              </a:rPr>
              <a:t>ontain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— масштабирует изображение таким образом, чтобы оно полностью поместилось в родительский блок.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2DA928-055A-4D0C-AE75-5F147C75E61F}"/>
              </a:ext>
            </a:extLst>
          </p:cNvPr>
          <p:cNvSpPr/>
          <p:nvPr/>
        </p:nvSpPr>
        <p:spPr>
          <a:xfrm>
            <a:off x="4429760" y="2720577"/>
            <a:ext cx="7254240" cy="305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"background-image: url(cat.png); background-size: auto;"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86425181-29FE-4811-B83A-B4A5B04EA3A8}"/>
              </a:ext>
            </a:extLst>
          </p:cNvPr>
          <p:cNvCxnSpPr>
            <a:cxnSpLocks/>
            <a:stCxn id="4" idx="1"/>
            <a:endCxn id="16" idx="1"/>
          </p:cNvCxnSpPr>
          <p:nvPr/>
        </p:nvCxnSpPr>
        <p:spPr>
          <a:xfrm rot="10800000" flipH="1" flipV="1">
            <a:off x="4429759" y="2873298"/>
            <a:ext cx="1147067" cy="2702676"/>
          </a:xfrm>
          <a:prstGeom prst="bentConnector3">
            <a:avLst>
              <a:gd name="adj1" fmla="val -19929"/>
            </a:avLst>
          </a:prstGeom>
          <a:ln>
            <a:solidFill>
              <a:srgbClr val="B6103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0595A74-B2BD-4E87-A222-D53C08B5DD33}"/>
              </a:ext>
            </a:extLst>
          </p:cNvPr>
          <p:cNvSpPr/>
          <p:nvPr/>
        </p:nvSpPr>
        <p:spPr>
          <a:xfrm>
            <a:off x="4429760" y="3020864"/>
            <a:ext cx="75793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"background-image: url(cat.png); background-size: contain;"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D836093-FF46-4405-96E9-FD50717C0BC2}"/>
              </a:ext>
            </a:extLst>
          </p:cNvPr>
          <p:cNvCxnSpPr>
            <a:cxnSpLocks/>
            <a:stCxn id="14" idx="1"/>
            <a:endCxn id="17" idx="0"/>
          </p:cNvCxnSpPr>
          <p:nvPr/>
        </p:nvCxnSpPr>
        <p:spPr>
          <a:xfrm rot="10800000" flipH="1" flipV="1">
            <a:off x="4429760" y="3174752"/>
            <a:ext cx="2976670" cy="1559211"/>
          </a:xfrm>
          <a:prstGeom prst="bentConnector4">
            <a:avLst>
              <a:gd name="adj1" fmla="val -2236"/>
              <a:gd name="adj2" fmla="val 54935"/>
            </a:avLst>
          </a:prstGeom>
          <a:ln>
            <a:solidFill>
              <a:srgbClr val="B61039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D203F34-E6C3-4C89-8445-659FDEB869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66" t="2010" r="3798" b="1314"/>
          <a:stretch/>
        </p:blipFill>
        <p:spPr>
          <a:xfrm>
            <a:off x="5576827" y="4733964"/>
            <a:ext cx="1137920" cy="16840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C027DCC-28BE-4825-B5E0-313AE4A2AA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29" t="2954" r="6761" b="2862"/>
          <a:stretch/>
        </p:blipFill>
        <p:spPr>
          <a:xfrm>
            <a:off x="6845017" y="4733964"/>
            <a:ext cx="1122825" cy="16757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44967E6-7F88-44E2-A768-EE4F31FFED8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92" t="1933" r="6100" b="2423"/>
          <a:stretch/>
        </p:blipFill>
        <p:spPr>
          <a:xfrm>
            <a:off x="8098112" y="4713348"/>
            <a:ext cx="1133918" cy="168402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CABD9CB-3550-4CA5-B135-44FEC1BA3EA1}"/>
              </a:ext>
            </a:extLst>
          </p:cNvPr>
          <p:cNvSpPr/>
          <p:nvPr/>
        </p:nvSpPr>
        <p:spPr>
          <a:xfrm>
            <a:off x="4429757" y="3623774"/>
            <a:ext cx="7144924" cy="305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"background-image: url(cat.png); background-size: 100px;"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B30C5CE-AF05-4356-933E-C54C12240A3A}"/>
              </a:ext>
            </a:extLst>
          </p:cNvPr>
          <p:cNvCxnSpPr>
            <a:stCxn id="25" idx="3"/>
            <a:endCxn id="20" idx="0"/>
          </p:cNvCxnSpPr>
          <p:nvPr/>
        </p:nvCxnSpPr>
        <p:spPr>
          <a:xfrm flipH="1">
            <a:off x="8665071" y="3776495"/>
            <a:ext cx="2909610" cy="936853"/>
          </a:xfrm>
          <a:prstGeom prst="bentConnector4">
            <a:avLst>
              <a:gd name="adj1" fmla="val -2685"/>
              <a:gd name="adj2" fmla="val 58151"/>
            </a:avLst>
          </a:prstGeom>
          <a:ln>
            <a:solidFill>
              <a:srgbClr val="B6103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53BF30B-E74B-4419-9797-EF0B1B7DE707}"/>
              </a:ext>
            </a:extLst>
          </p:cNvPr>
          <p:cNvSpPr/>
          <p:nvPr/>
        </p:nvSpPr>
        <p:spPr>
          <a:xfrm>
            <a:off x="4429757" y="3318333"/>
            <a:ext cx="7144924" cy="310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"background-image: url(cat.png); background-size: cover;"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9AA8F1F-C175-4AF1-968A-5EED555597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66" t="2010" r="3798" b="1314"/>
          <a:stretch/>
        </p:blipFill>
        <p:spPr>
          <a:xfrm>
            <a:off x="9362300" y="4713348"/>
            <a:ext cx="1137920" cy="1684020"/>
          </a:xfrm>
          <a:prstGeom prst="rect">
            <a:avLst/>
          </a:prstGeom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45B918D-B16E-40AB-9C52-D2FFDE5E276D}"/>
              </a:ext>
            </a:extLst>
          </p:cNvPr>
          <p:cNvCxnSpPr>
            <a:stCxn id="31" idx="3"/>
            <a:endCxn id="34" idx="3"/>
          </p:cNvCxnSpPr>
          <p:nvPr/>
        </p:nvCxnSpPr>
        <p:spPr>
          <a:xfrm flipH="1">
            <a:off x="10500220" y="3473631"/>
            <a:ext cx="1074461" cy="2081727"/>
          </a:xfrm>
          <a:prstGeom prst="bentConnector3">
            <a:avLst>
              <a:gd name="adj1" fmla="val -21276"/>
            </a:avLst>
          </a:prstGeom>
          <a:ln>
            <a:solidFill>
              <a:srgbClr val="B6103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9452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612561"/>
            <a:ext cx="10874891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Настройки фона</a:t>
            </a: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:</a:t>
            </a: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backgroung-repeat</a:t>
            </a:r>
            <a:endParaRPr lang="ru-RU" sz="3600" b="1" dirty="0">
              <a:solidFill>
                <a:srgbClr val="262626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D2441E-60C3-422F-BA20-2A942A98F80A}"/>
              </a:ext>
            </a:extLst>
          </p:cNvPr>
          <p:cNvSpPr/>
          <p:nvPr/>
        </p:nvSpPr>
        <p:spPr>
          <a:xfrm>
            <a:off x="617583" y="2676692"/>
            <a:ext cx="374105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</a:rPr>
              <a:t>Изображение, которое используется в качестве фона, по умолчанию занимает все пространство, повторяясь необходимое количество раз. Для изменения режима повторения используется свойство </a:t>
            </a:r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</a:rPr>
              <a:t>background-repeat</a:t>
            </a:r>
            <a:r>
              <a:rPr lang="ru-RU" dirty="0">
                <a:latin typeface="Arial" panose="020B0604020202020204" pitchFamily="34" charset="0"/>
              </a:rPr>
              <a:t> атрибута style.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</a:rPr>
              <a:t>Принимает следующие значения:</a:t>
            </a:r>
          </a:p>
          <a:p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</a:rPr>
              <a:t>no-repeat</a:t>
            </a:r>
            <a:r>
              <a:rPr lang="ru-RU" dirty="0">
                <a:latin typeface="Arial" panose="020B0604020202020204" pitchFamily="34" charset="0"/>
              </a:rPr>
              <a:t> – размещает изображение один раз согласно размерам и не дублирует;</a:t>
            </a:r>
          </a:p>
          <a:p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</a:rPr>
              <a:t>repeat-x</a:t>
            </a:r>
            <a:r>
              <a:rPr lang="ru-RU" dirty="0">
                <a:latin typeface="Arial" panose="020B0604020202020204" pitchFamily="34" charset="0"/>
              </a:rPr>
              <a:t> – дублирует изображение только по оси х;</a:t>
            </a:r>
          </a:p>
          <a:p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</a:rPr>
              <a:t>repeat-y</a:t>
            </a:r>
            <a:r>
              <a:rPr lang="ru-RU" dirty="0">
                <a:latin typeface="Arial" panose="020B0604020202020204" pitchFamily="34" charset="0"/>
              </a:rPr>
              <a:t> – дублирует изображение только по оси y;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9689D9-EFB1-4B18-BBFA-0B6260034BA9}"/>
              </a:ext>
            </a:extLst>
          </p:cNvPr>
          <p:cNvSpPr/>
          <p:nvPr/>
        </p:nvSpPr>
        <p:spPr>
          <a:xfrm>
            <a:off x="4740154" y="2676692"/>
            <a:ext cx="6752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6759FE"/>
                </a:solidFill>
                <a:latin typeface="Consolas" panose="020B0609020204030204" pitchFamily="49" charset="0"/>
              </a:rPr>
              <a:t>background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="itea.png"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10ADCC-944F-42D8-8065-ED5E7A7CBB1C}"/>
              </a:ext>
            </a:extLst>
          </p:cNvPr>
          <p:cNvSpPr/>
          <p:nvPr/>
        </p:nvSpPr>
        <p:spPr>
          <a:xfrm>
            <a:off x="4740154" y="2984469"/>
            <a:ext cx="6752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6759FE"/>
                </a:solidFill>
                <a:latin typeface="Consolas" panose="020B0609020204030204" pitchFamily="49" charset="0"/>
              </a:rPr>
              <a:t>background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="itea.png"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6759FE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="background-repeat: no-repeat"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7031E2-A157-44F4-9A76-02F4B321B4B0}"/>
              </a:ext>
            </a:extLst>
          </p:cNvPr>
          <p:cNvSpPr/>
          <p:nvPr/>
        </p:nvSpPr>
        <p:spPr>
          <a:xfrm>
            <a:off x="4721873" y="3292246"/>
            <a:ext cx="6752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6759FE"/>
                </a:solidFill>
                <a:latin typeface="Consolas" panose="020B0609020204030204" pitchFamily="49" charset="0"/>
              </a:rPr>
              <a:t>background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="itea.png"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6759FE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="background-repeat: repeat-y"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5BB5E5-554C-45C0-A013-B631C51381DE}"/>
              </a:ext>
            </a:extLst>
          </p:cNvPr>
          <p:cNvSpPr/>
          <p:nvPr/>
        </p:nvSpPr>
        <p:spPr>
          <a:xfrm>
            <a:off x="4721873" y="3600023"/>
            <a:ext cx="6752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6759FE"/>
                </a:solidFill>
                <a:latin typeface="Consolas" panose="020B0609020204030204" pitchFamily="49" charset="0"/>
              </a:rPr>
              <a:t>background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="itea.png"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6759FE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="background-repeat: repeat-x"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EAFEFE-0C98-4ED0-AA0F-49241C507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013" y="4584770"/>
            <a:ext cx="1559477" cy="15495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F45AA8-FEC3-4AB3-8266-421393059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9021" y="4584770"/>
            <a:ext cx="1559477" cy="15806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6C9FF9-6561-49A4-BC4C-AC29704FED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7030" y="4584771"/>
            <a:ext cx="1588026" cy="15806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7AF1D5-AE1E-485C-B913-BE95946903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3588" y="4584771"/>
            <a:ext cx="1588026" cy="15877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32A18B6-8143-4DB8-8AC3-336EFEFFB6B8}"/>
              </a:ext>
            </a:extLst>
          </p:cNvPr>
          <p:cNvCxnSpPr>
            <a:stCxn id="9" idx="1"/>
            <a:endCxn id="6" idx="1"/>
          </p:cNvCxnSpPr>
          <p:nvPr/>
        </p:nvCxnSpPr>
        <p:spPr>
          <a:xfrm rot="10800000" flipV="1">
            <a:off x="4731014" y="2830581"/>
            <a:ext cx="9141" cy="2528946"/>
          </a:xfrm>
          <a:prstGeom prst="bentConnector3">
            <a:avLst>
              <a:gd name="adj1" fmla="val 2600820"/>
            </a:avLst>
          </a:prstGeom>
          <a:ln>
            <a:solidFill>
              <a:srgbClr val="B6103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6E9B1F4-B8F8-4C42-85EA-BB6909C24AB6}"/>
              </a:ext>
            </a:extLst>
          </p:cNvPr>
          <p:cNvCxnSpPr>
            <a:stCxn id="14" idx="1"/>
            <a:endCxn id="8" idx="0"/>
          </p:cNvCxnSpPr>
          <p:nvPr/>
        </p:nvCxnSpPr>
        <p:spPr>
          <a:xfrm rot="10800000" flipH="1" flipV="1">
            <a:off x="4740154" y="3138358"/>
            <a:ext cx="2488606" cy="1446412"/>
          </a:xfrm>
          <a:prstGeom prst="bentConnector4">
            <a:avLst>
              <a:gd name="adj1" fmla="val -3470"/>
              <a:gd name="adj2" fmla="val 55320"/>
            </a:avLst>
          </a:prstGeom>
          <a:ln>
            <a:solidFill>
              <a:srgbClr val="B6103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C2245A8-6611-4A3F-89EE-C8212E752BD7}"/>
              </a:ext>
            </a:extLst>
          </p:cNvPr>
          <p:cNvCxnSpPr>
            <a:stCxn id="16" idx="3"/>
            <a:endCxn id="11" idx="3"/>
          </p:cNvCxnSpPr>
          <p:nvPr/>
        </p:nvCxnSpPr>
        <p:spPr>
          <a:xfrm>
            <a:off x="11474193" y="3446135"/>
            <a:ext cx="27421" cy="1932499"/>
          </a:xfrm>
          <a:prstGeom prst="bentConnector3">
            <a:avLst>
              <a:gd name="adj1" fmla="val 1193031"/>
            </a:avLst>
          </a:prstGeom>
          <a:ln>
            <a:solidFill>
              <a:srgbClr val="B6103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7F77E81-E630-4EA8-88AB-13193E4C7288}"/>
              </a:ext>
            </a:extLst>
          </p:cNvPr>
          <p:cNvCxnSpPr>
            <a:stCxn id="17" idx="3"/>
            <a:endCxn id="10" idx="0"/>
          </p:cNvCxnSpPr>
          <p:nvPr/>
        </p:nvCxnSpPr>
        <p:spPr>
          <a:xfrm flipH="1">
            <a:off x="8961043" y="3753912"/>
            <a:ext cx="2513150" cy="830859"/>
          </a:xfrm>
          <a:prstGeom prst="bentConnector4">
            <a:avLst>
              <a:gd name="adj1" fmla="val -3436"/>
              <a:gd name="adj2" fmla="val 59261"/>
            </a:avLst>
          </a:prstGeom>
          <a:ln>
            <a:solidFill>
              <a:srgbClr val="B6103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27573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Настройки фона: 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backgroung-position</a:t>
            </a:r>
          </a:p>
        </p:txBody>
      </p:sp>
      <p:sp>
        <p:nvSpPr>
          <p:cNvPr id="187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DB66CFF-B0AB-410A-B5B2-D3D8391039CF}"/>
              </a:ext>
            </a:extLst>
          </p:cNvPr>
          <p:cNvSpPr/>
          <p:nvPr/>
        </p:nvSpPr>
        <p:spPr>
          <a:xfrm>
            <a:off x="621576" y="2720577"/>
            <a:ext cx="3808184" cy="2439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Свойство </a:t>
            </a:r>
            <a:r>
              <a:rPr lang="ru-RU" dirty="0">
                <a:solidFill>
                  <a:srgbClr val="059933"/>
                </a:solidFill>
              </a:rPr>
              <a:t>background-position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задает начальное положение фонового изображения, установленного с помощью свойства </a:t>
            </a:r>
            <a:r>
              <a:rPr lang="ru-RU" dirty="0">
                <a:solidFill>
                  <a:srgbClr val="059933"/>
                </a:solidFill>
              </a:rPr>
              <a:t>background-image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Положение фонового изображения регулируется следующими значениями: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rgbClr val="059933"/>
                </a:solidFill>
              </a:rPr>
              <a:t>left / center / right / &lt;проценты&gt; / &lt;значение&gt;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—по горизонтали;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rgbClr val="059933"/>
                </a:solidFill>
              </a:rPr>
              <a:t>top / center / bottom / &lt;проценты&gt; / &lt;значение&gt;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— по вертикали.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2DA928-055A-4D0C-AE75-5F147C75E61F}"/>
              </a:ext>
            </a:extLst>
          </p:cNvPr>
          <p:cNvSpPr/>
          <p:nvPr/>
        </p:nvSpPr>
        <p:spPr>
          <a:xfrm>
            <a:off x="5001260" y="2720577"/>
            <a:ext cx="6152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“...; background-position: left bottom;"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B2547-22B6-47B7-A6FE-E09DC683EC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56" t="1925" r="2456" b="2564"/>
          <a:stretch/>
        </p:blipFill>
        <p:spPr>
          <a:xfrm>
            <a:off x="5000383" y="4765040"/>
            <a:ext cx="1605280" cy="160528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AD56AEB-2B76-4012-B45B-E98DB84610B0}"/>
              </a:ext>
            </a:extLst>
          </p:cNvPr>
          <p:cNvSpPr/>
          <p:nvPr/>
        </p:nvSpPr>
        <p:spPr>
          <a:xfrm>
            <a:off x="5001260" y="3028354"/>
            <a:ext cx="6152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“...; background-position: right top;"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D16687-8DE2-414B-9C46-DC855F4E5D9D}"/>
              </a:ext>
            </a:extLst>
          </p:cNvPr>
          <p:cNvSpPr/>
          <p:nvPr/>
        </p:nvSpPr>
        <p:spPr>
          <a:xfrm>
            <a:off x="5001261" y="3335795"/>
            <a:ext cx="5626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“...; background-position: center bottom;"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9626BD-69F5-4A5B-A51E-A08ABAAC4F90}"/>
              </a:ext>
            </a:extLst>
          </p:cNvPr>
          <p:cNvSpPr/>
          <p:nvPr/>
        </p:nvSpPr>
        <p:spPr>
          <a:xfrm>
            <a:off x="5001259" y="3643572"/>
            <a:ext cx="5314277" cy="318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“...; background-position: 10px 20px;"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255C1D1-7255-429C-A26D-488179BB7E43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V="1">
            <a:off x="5000384" y="2874466"/>
            <a:ext cx="877" cy="2693214"/>
          </a:xfrm>
          <a:prstGeom prst="bentConnector3">
            <a:avLst>
              <a:gd name="adj1" fmla="val 26166135"/>
            </a:avLst>
          </a:prstGeom>
          <a:ln>
            <a:solidFill>
              <a:srgbClr val="B6103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2708E34-5236-46E4-8A64-01A24DF023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69" t="1112" r="2267" b="1939"/>
          <a:stretch/>
        </p:blipFill>
        <p:spPr>
          <a:xfrm>
            <a:off x="6691313" y="4765040"/>
            <a:ext cx="1616841" cy="1605280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520AB15-382D-4EEC-8B7F-533D8920F609}"/>
              </a:ext>
            </a:extLst>
          </p:cNvPr>
          <p:cNvCxnSpPr>
            <a:stCxn id="10" idx="1"/>
            <a:endCxn id="8" idx="0"/>
          </p:cNvCxnSpPr>
          <p:nvPr/>
        </p:nvCxnSpPr>
        <p:spPr>
          <a:xfrm rot="10800000" flipH="1" flipV="1">
            <a:off x="5001260" y="3182242"/>
            <a:ext cx="2498474" cy="1582797"/>
          </a:xfrm>
          <a:prstGeom prst="bentConnector4">
            <a:avLst>
              <a:gd name="adj1" fmla="val -3050"/>
              <a:gd name="adj2" fmla="val 54861"/>
            </a:avLst>
          </a:prstGeom>
          <a:ln>
            <a:solidFill>
              <a:srgbClr val="B6103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5D5178A5-2DDD-40F2-BD81-6017A56F30B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80" t="818" r="2696" b="3142"/>
          <a:stretch/>
        </p:blipFill>
        <p:spPr>
          <a:xfrm>
            <a:off x="10091474" y="4765039"/>
            <a:ext cx="1605280" cy="1605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773762-9FE2-4105-960A-079654B0D7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5641" y="4765039"/>
            <a:ext cx="1613188" cy="1605280"/>
          </a:xfrm>
          <a:prstGeom prst="rect">
            <a:avLst/>
          </a:prstGeo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8FF038E-F0B6-4EA5-911C-2BFBE0D6D288}"/>
              </a:ext>
            </a:extLst>
          </p:cNvPr>
          <p:cNvCxnSpPr>
            <a:stCxn id="12" idx="3"/>
            <a:endCxn id="17" idx="0"/>
          </p:cNvCxnSpPr>
          <p:nvPr/>
        </p:nvCxnSpPr>
        <p:spPr>
          <a:xfrm flipH="1">
            <a:off x="9202235" y="3802986"/>
            <a:ext cx="1113301" cy="962053"/>
          </a:xfrm>
          <a:prstGeom prst="bentConnector4">
            <a:avLst>
              <a:gd name="adj1" fmla="val -20534"/>
              <a:gd name="adj2" fmla="val 58285"/>
            </a:avLst>
          </a:prstGeom>
          <a:ln>
            <a:solidFill>
              <a:srgbClr val="B6103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596B706-CDD9-4631-926B-2630AB2B58FE}"/>
              </a:ext>
            </a:extLst>
          </p:cNvPr>
          <p:cNvCxnSpPr>
            <a:stCxn id="11" idx="3"/>
            <a:endCxn id="16" idx="0"/>
          </p:cNvCxnSpPr>
          <p:nvPr/>
        </p:nvCxnSpPr>
        <p:spPr>
          <a:xfrm>
            <a:off x="10627361" y="3489684"/>
            <a:ext cx="266753" cy="1275355"/>
          </a:xfrm>
          <a:prstGeom prst="bentConnector2">
            <a:avLst/>
          </a:prstGeom>
          <a:ln>
            <a:solidFill>
              <a:srgbClr val="B6103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41421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1320BF-E049-4BB5-A1EF-1A4BEA2D4539}"/>
              </a:ext>
            </a:extLst>
          </p:cNvPr>
          <p:cNvSpPr/>
          <p:nvPr/>
        </p:nvSpPr>
        <p:spPr>
          <a:xfrm>
            <a:off x="1657354" y="2720577"/>
            <a:ext cx="3901440" cy="3748106"/>
          </a:xfrm>
          <a:prstGeom prst="rect">
            <a:avLst/>
          </a:prstGeom>
          <a:solidFill>
            <a:srgbClr val="E4E4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Система контроля версий. 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GitHub</a:t>
            </a:r>
            <a:endParaRPr lang="ru-RU" sz="3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A70E1D-E452-473C-8767-029B1C383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452" y="2720577"/>
            <a:ext cx="4271346" cy="3748106"/>
          </a:xfrm>
          <a:prstGeom prst="rect">
            <a:avLst/>
          </a:prstGeom>
        </p:spPr>
      </p:pic>
      <p:sp>
        <p:nvSpPr>
          <p:cNvPr id="7" name="Shape 238">
            <a:extLst>
              <a:ext uri="{FF2B5EF4-FFF2-40B4-BE49-F238E27FC236}">
                <a16:creationId xmlns:a16="http://schemas.microsoft.com/office/drawing/2014/main" id="{028A850B-E7B4-4B5E-9BD5-94BEF35CE770}"/>
              </a:ext>
            </a:extLst>
          </p:cNvPr>
          <p:cNvSpPr txBox="1"/>
          <p:nvPr/>
        </p:nvSpPr>
        <p:spPr>
          <a:xfrm>
            <a:off x="6894838" y="2956539"/>
            <a:ext cx="2909072" cy="47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262626"/>
              </a:buClr>
              <a:buSzPts val="1800"/>
            </a:pPr>
            <a:r>
              <a:rPr lang="ru-RU" sz="1600" dirty="0">
                <a:solidFill>
                  <a:srgbClr val="6759FE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Основные команды</a:t>
            </a:r>
            <a:endParaRPr sz="1600" dirty="0">
              <a:solidFill>
                <a:srgbClr val="6759FE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8" name="Shape 238">
            <a:extLst>
              <a:ext uri="{FF2B5EF4-FFF2-40B4-BE49-F238E27FC236}">
                <a16:creationId xmlns:a16="http://schemas.microsoft.com/office/drawing/2014/main" id="{C746C264-9301-4AE0-983C-45B2C750FD98}"/>
              </a:ext>
            </a:extLst>
          </p:cNvPr>
          <p:cNvSpPr txBox="1"/>
          <p:nvPr/>
        </p:nvSpPr>
        <p:spPr>
          <a:xfrm>
            <a:off x="7147704" y="3429000"/>
            <a:ext cx="1714500" cy="256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262626"/>
              </a:buClr>
              <a:buSzPts val="1800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git init</a:t>
            </a:r>
          </a:p>
          <a:p>
            <a:pPr>
              <a:lnSpc>
                <a:spcPct val="115000"/>
              </a:lnSpc>
              <a:buClr>
                <a:srgbClr val="262626"/>
              </a:buClr>
              <a:buSzPts val="1800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git clone</a:t>
            </a:r>
          </a:p>
          <a:p>
            <a:pPr>
              <a:lnSpc>
                <a:spcPct val="115000"/>
              </a:lnSpc>
              <a:buClr>
                <a:srgbClr val="262626"/>
              </a:buClr>
              <a:buSzPts val="1800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git checkout</a:t>
            </a:r>
            <a:endParaRPr lang="ru-RU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>
              <a:lnSpc>
                <a:spcPct val="115000"/>
              </a:lnSpc>
              <a:buClr>
                <a:srgbClr val="262626"/>
              </a:buClr>
              <a:buSzPts val="1800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git add</a:t>
            </a:r>
          </a:p>
          <a:p>
            <a:pPr>
              <a:lnSpc>
                <a:spcPct val="115000"/>
              </a:lnSpc>
              <a:buClr>
                <a:srgbClr val="262626"/>
              </a:buClr>
              <a:buSzPts val="1800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git status</a:t>
            </a:r>
          </a:p>
          <a:p>
            <a:pPr>
              <a:lnSpc>
                <a:spcPct val="115000"/>
              </a:lnSpc>
              <a:buClr>
                <a:srgbClr val="262626"/>
              </a:buClr>
              <a:buSzPts val="1800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git commit</a:t>
            </a:r>
          </a:p>
          <a:p>
            <a:pPr>
              <a:lnSpc>
                <a:spcPct val="115000"/>
              </a:lnSpc>
              <a:buClr>
                <a:srgbClr val="262626"/>
              </a:buClr>
              <a:buSzPts val="1800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git push</a:t>
            </a:r>
          </a:p>
          <a:p>
            <a:pPr>
              <a:lnSpc>
                <a:spcPct val="115000"/>
              </a:lnSpc>
              <a:buClr>
                <a:srgbClr val="262626"/>
              </a:buClr>
              <a:buSzPts val="1800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git pull</a:t>
            </a:r>
          </a:p>
          <a:p>
            <a:pPr>
              <a:lnSpc>
                <a:spcPct val="115000"/>
              </a:lnSpc>
              <a:buClr>
                <a:srgbClr val="262626"/>
              </a:buClr>
              <a:buSzPts val="1800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git revert</a:t>
            </a:r>
          </a:p>
          <a:p>
            <a:pPr>
              <a:lnSpc>
                <a:spcPct val="115000"/>
              </a:lnSpc>
              <a:buClr>
                <a:srgbClr val="262626"/>
              </a:buClr>
              <a:buSzPts val="1800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git merge</a:t>
            </a:r>
          </a:p>
        </p:txBody>
      </p:sp>
    </p:spTree>
    <p:extLst>
      <p:ext uri="{BB962C8B-B14F-4D97-AF65-F5344CB8AC3E}">
        <p14:creationId xmlns:p14="http://schemas.microsoft.com/office/powerpoint/2010/main" val="356513754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183">
            <a:extLst>
              <a:ext uri="{FF2B5EF4-FFF2-40B4-BE49-F238E27FC236}">
                <a16:creationId xmlns:a16="http://schemas.microsoft.com/office/drawing/2014/main" id="{2BE890E4-3004-4D15-AF10-764C27716E92}"/>
              </a:ext>
            </a:extLst>
          </p:cNvPr>
          <p:cNvSpPr txBox="1">
            <a:spLocks/>
          </p:cNvSpPr>
          <p:nvPr/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/>
                <a:ea typeface="Roboto"/>
                <a:cs typeface="Arial"/>
                <a:sym typeface="Roboto"/>
              </a:rPr>
              <a:t>Классная работа</a:t>
            </a:r>
          </a:p>
          <a:p>
            <a:pPr>
              <a:spcBef>
                <a:spcPts val="0"/>
              </a:spcBef>
              <a:buSzPts val="4400"/>
            </a:pPr>
            <a:endParaRPr lang="ru-RU" sz="3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</a:endParaRPr>
          </a:p>
        </p:txBody>
      </p:sp>
      <p:sp>
        <p:nvSpPr>
          <p:cNvPr id="23" name="Shape 187">
            <a:extLst>
              <a:ext uri="{FF2B5EF4-FFF2-40B4-BE49-F238E27FC236}">
                <a16:creationId xmlns:a16="http://schemas.microsoft.com/office/drawing/2014/main" id="{3A52E3F2-0AEC-46EA-ACAF-87270BE2438A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>
            <a:extLst>
              <a:ext uri="{FF2B5EF4-FFF2-40B4-BE49-F238E27FC236}">
                <a16:creationId xmlns:a16="http://schemas.microsoft.com/office/drawing/2014/main" id="{12AFB274-E431-4224-9F79-8CCDFAACBDE7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27" name="Рисунок 8">
            <a:extLst>
              <a:ext uri="{FF2B5EF4-FFF2-40B4-BE49-F238E27FC236}">
                <a16:creationId xmlns:a16="http://schemas.microsoft.com/office/drawing/2014/main" id="{524C4A89-9449-46D4-A4D9-3EC61E5094E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C241260-8081-4494-A9A7-05F5D93BB157}"/>
              </a:ext>
            </a:extLst>
          </p:cNvPr>
          <p:cNvSpPr txBox="1"/>
          <p:nvPr/>
        </p:nvSpPr>
        <p:spPr>
          <a:xfrm>
            <a:off x="931817" y="2669777"/>
            <a:ext cx="4930503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2000" dirty="0">
                <a:solidFill>
                  <a:srgbClr val="00B050"/>
                </a:solidFill>
              </a:rPr>
              <a:t>1. Повторить лекцию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ru-RU" sz="2000" dirty="0">
                <a:solidFill>
                  <a:srgbClr val="00B050"/>
                </a:solidFill>
              </a:rPr>
              <a:t>2. Сверстать простую страничку(-и) по примеру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2000" dirty="0">
                <a:solidFill>
                  <a:srgbClr val="00B050"/>
                </a:solidFill>
              </a:rPr>
              <a:t>3. Создать репозиторий на </a:t>
            </a:r>
            <a:r>
              <a:rPr lang="en-US" sz="2000" dirty="0" err="1">
                <a:solidFill>
                  <a:srgbClr val="00B050"/>
                </a:solidFill>
              </a:rPr>
              <a:t>Git’e</a:t>
            </a:r>
            <a:endParaRPr lang="ru-RU" sz="2000" dirty="0">
              <a:solidFill>
                <a:srgbClr val="00B050"/>
              </a:solidFill>
            </a:endParaRPr>
          </a:p>
          <a:p>
            <a:r>
              <a:rPr lang="ru-RU" sz="2000" dirty="0">
                <a:solidFill>
                  <a:srgbClr val="00B050"/>
                </a:solidFill>
              </a:rPr>
              <a:t>4. Загрузить ДЗ на </a:t>
            </a:r>
            <a:r>
              <a:rPr lang="en-US" sz="2000" dirty="0">
                <a:solidFill>
                  <a:srgbClr val="00B050"/>
                </a:solidFill>
              </a:rPr>
              <a:t>Git</a:t>
            </a:r>
            <a:r>
              <a:rPr lang="ru-RU" sz="2000" dirty="0">
                <a:solidFill>
                  <a:srgbClr val="00B050"/>
                </a:solidFill>
              </a:rPr>
              <a:t> и скинуть ссылку</a:t>
            </a:r>
            <a:br>
              <a:rPr lang="ru-RU" sz="2000" dirty="0">
                <a:solidFill>
                  <a:srgbClr val="00B050"/>
                </a:solidFill>
              </a:rPr>
            </a:br>
            <a:br>
              <a:rPr lang="ru-RU" sz="2000" dirty="0"/>
            </a:br>
            <a:br>
              <a:rPr lang="ru-RU" sz="2000" dirty="0"/>
            </a:br>
            <a:endParaRPr lang="ru-RU" sz="2000" dirty="0">
              <a:solidFill>
                <a:srgbClr val="00B050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Описание домашней работы находится в follow-up.txt!!!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16D2A0-1B5A-4A9B-87C8-4D884289345F}"/>
              </a:ext>
            </a:extLst>
          </p:cNvPr>
          <p:cNvSpPr/>
          <p:nvPr/>
        </p:nvSpPr>
        <p:spPr>
          <a:xfrm>
            <a:off x="1238753" y="6335221"/>
            <a:ext cx="261257" cy="261257"/>
          </a:xfrm>
          <a:prstGeom prst="rect">
            <a:avLst/>
          </a:prstGeom>
          <a:solidFill>
            <a:srgbClr val="C55A1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15B96C-A67D-4621-9953-D0BB5595AB54}"/>
              </a:ext>
            </a:extLst>
          </p:cNvPr>
          <p:cNvSpPr/>
          <p:nvPr/>
        </p:nvSpPr>
        <p:spPr>
          <a:xfrm>
            <a:off x="1238753" y="5996857"/>
            <a:ext cx="261257" cy="261257"/>
          </a:xfrm>
          <a:prstGeom prst="rect">
            <a:avLst/>
          </a:prstGeom>
          <a:solidFill>
            <a:srgbClr val="0876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373190-43AB-46BD-82B3-5E87CB4026E2}"/>
              </a:ext>
            </a:extLst>
          </p:cNvPr>
          <p:cNvSpPr txBox="1"/>
          <p:nvPr/>
        </p:nvSpPr>
        <p:spPr>
          <a:xfrm>
            <a:off x="1602217" y="5973596"/>
            <a:ext cx="128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Обязательно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78E40B-514B-44F2-8084-6CB34AC85240}"/>
              </a:ext>
            </a:extLst>
          </p:cNvPr>
          <p:cNvSpPr txBox="1"/>
          <p:nvPr/>
        </p:nvSpPr>
        <p:spPr>
          <a:xfrm>
            <a:off x="1602217" y="6311961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Не обязательно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71BD95-2D92-4596-991C-38825A1E2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320" y="1951469"/>
            <a:ext cx="2563104" cy="46752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5E2FF8-24A9-4611-9A5E-8817589825C6}"/>
              </a:ext>
            </a:extLst>
          </p:cNvPr>
          <p:cNvSpPr txBox="1"/>
          <p:nvPr/>
        </p:nvSpPr>
        <p:spPr>
          <a:xfrm>
            <a:off x="8600853" y="1951469"/>
            <a:ext cx="31431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1">
                    <a:lumMod val="85000"/>
                  </a:schemeClr>
                </a:solidFill>
              </a:rPr>
              <a:t>Необходимо использовать:</a:t>
            </a: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- Заголовок 1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(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сделать красным)</a:t>
            </a: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- Упорядоченный список (картинку вставить через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&lt;img&gt;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- Неупорядоченный список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(картинку вставить через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style)</a:t>
            </a: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- Вставить картинку через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&lt;img&gt;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и указать атрибуты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width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и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height</a:t>
            </a: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- Изменить задний фон для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&lt;body&gt;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с помощью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style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, использовать атрибуты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background-size, background-position, background-repeat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Можно сделать в разных файлах для удобства :)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40086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183">
            <a:extLst>
              <a:ext uri="{FF2B5EF4-FFF2-40B4-BE49-F238E27FC236}">
                <a16:creationId xmlns:a16="http://schemas.microsoft.com/office/drawing/2014/main" id="{2BE890E4-3004-4D15-AF10-764C27716E92}"/>
              </a:ext>
            </a:extLst>
          </p:cNvPr>
          <p:cNvSpPr txBox="1">
            <a:spLocks/>
          </p:cNvSpPr>
          <p:nvPr/>
        </p:nvSpPr>
        <p:spPr>
          <a:xfrm>
            <a:off x="660551" y="3189268"/>
            <a:ext cx="10870898" cy="4794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Q&amp;A</a:t>
            </a:r>
            <a:endParaRPr lang="ru-RU" sz="3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3" name="Shape 187">
            <a:extLst>
              <a:ext uri="{FF2B5EF4-FFF2-40B4-BE49-F238E27FC236}">
                <a16:creationId xmlns:a16="http://schemas.microsoft.com/office/drawing/2014/main" id="{3A52E3F2-0AEC-46EA-ACAF-87270BE2438A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>
            <a:extLst>
              <a:ext uri="{FF2B5EF4-FFF2-40B4-BE49-F238E27FC236}">
                <a16:creationId xmlns:a16="http://schemas.microsoft.com/office/drawing/2014/main" id="{12AFB274-E431-4224-9F79-8CCDFAACBDE7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27" name="Рисунок 8">
            <a:extLst>
              <a:ext uri="{FF2B5EF4-FFF2-40B4-BE49-F238E27FC236}">
                <a16:creationId xmlns:a16="http://schemas.microsoft.com/office/drawing/2014/main" id="{524C4A89-9449-46D4-A4D9-3EC61E5094E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7865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08" y="-1977142"/>
            <a:ext cx="12140368" cy="1214036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47" y="2316421"/>
            <a:ext cx="2615592" cy="10754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113" y="692150"/>
            <a:ext cx="5007598" cy="567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0030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653024" y="1663086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На сегодняшнем занятии:</a:t>
            </a:r>
            <a:endParaRPr sz="3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17" name="Shape 207">
            <a:extLst>
              <a:ext uri="{FF2B5EF4-FFF2-40B4-BE49-F238E27FC236}">
                <a16:creationId xmlns:a16="http://schemas.microsoft.com/office/drawing/2014/main" id="{6A5CCF98-3149-4595-88A0-5E2203031A51}"/>
              </a:ext>
            </a:extLst>
          </p:cNvPr>
          <p:cNvSpPr/>
          <p:nvPr/>
        </p:nvSpPr>
        <p:spPr>
          <a:xfrm>
            <a:off x="668410" y="2628818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ru-RU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Shape 207">
            <a:extLst>
              <a:ext uri="{FF2B5EF4-FFF2-40B4-BE49-F238E27FC236}">
                <a16:creationId xmlns:a16="http://schemas.microsoft.com/office/drawing/2014/main" id="{6B219F27-A2AC-4DD6-9B8A-E9B42394F844}"/>
              </a:ext>
            </a:extLst>
          </p:cNvPr>
          <p:cNvSpPr/>
          <p:nvPr/>
        </p:nvSpPr>
        <p:spPr>
          <a:xfrm>
            <a:off x="668410" y="3574856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ru-RU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Shape 194">
            <a:extLst>
              <a:ext uri="{FF2B5EF4-FFF2-40B4-BE49-F238E27FC236}">
                <a16:creationId xmlns:a16="http://schemas.microsoft.com/office/drawing/2014/main" id="{53863323-5BA7-4437-91D7-5EDCD2777E88}"/>
              </a:ext>
            </a:extLst>
          </p:cNvPr>
          <p:cNvSpPr txBox="1"/>
          <p:nvPr/>
        </p:nvSpPr>
        <p:spPr>
          <a:xfrm>
            <a:off x="1208900" y="2630700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Нумерованные и маркированные списки</a:t>
            </a:r>
            <a:endParaRPr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6" name="Shape 208">
            <a:extLst>
              <a:ext uri="{FF2B5EF4-FFF2-40B4-BE49-F238E27FC236}">
                <a16:creationId xmlns:a16="http://schemas.microsoft.com/office/drawing/2014/main" id="{A86D1AF7-D079-4E7E-AF83-A866111DEF2A}"/>
              </a:ext>
            </a:extLst>
          </p:cNvPr>
          <p:cNvSpPr/>
          <p:nvPr/>
        </p:nvSpPr>
        <p:spPr>
          <a:xfrm>
            <a:off x="668410" y="3097601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ru-RU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Shape 207">
            <a:extLst>
              <a:ext uri="{FF2B5EF4-FFF2-40B4-BE49-F238E27FC236}">
                <a16:creationId xmlns:a16="http://schemas.microsoft.com/office/drawing/2014/main" id="{6400FE2A-CA4D-4D56-9D63-AEFA8E546873}"/>
              </a:ext>
            </a:extLst>
          </p:cNvPr>
          <p:cNvSpPr/>
          <p:nvPr/>
        </p:nvSpPr>
        <p:spPr>
          <a:xfrm>
            <a:off x="668410" y="4527957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ru-RU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Shape 208">
            <a:extLst>
              <a:ext uri="{FF2B5EF4-FFF2-40B4-BE49-F238E27FC236}">
                <a16:creationId xmlns:a16="http://schemas.microsoft.com/office/drawing/2014/main" id="{6ED1AC6A-808E-4940-800A-609AF89EB0D2}"/>
              </a:ext>
            </a:extLst>
          </p:cNvPr>
          <p:cNvSpPr/>
          <p:nvPr/>
        </p:nvSpPr>
        <p:spPr>
          <a:xfrm>
            <a:off x="668410" y="4052111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ru-RU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Shape 207">
            <a:extLst>
              <a:ext uri="{FF2B5EF4-FFF2-40B4-BE49-F238E27FC236}">
                <a16:creationId xmlns:a16="http://schemas.microsoft.com/office/drawing/2014/main" id="{92E26BD8-9C94-4498-8429-6C142831D2C8}"/>
              </a:ext>
            </a:extLst>
          </p:cNvPr>
          <p:cNvSpPr/>
          <p:nvPr/>
        </p:nvSpPr>
        <p:spPr>
          <a:xfrm>
            <a:off x="6302232" y="3085966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ru-RU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Shape 208">
            <a:extLst>
              <a:ext uri="{FF2B5EF4-FFF2-40B4-BE49-F238E27FC236}">
                <a16:creationId xmlns:a16="http://schemas.microsoft.com/office/drawing/2014/main" id="{4ED7E3CD-44B6-4077-8BA8-F131A6566852}"/>
              </a:ext>
            </a:extLst>
          </p:cNvPr>
          <p:cNvSpPr/>
          <p:nvPr/>
        </p:nvSpPr>
        <p:spPr>
          <a:xfrm>
            <a:off x="6302232" y="2610120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ru-RU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Shape 208">
            <a:extLst>
              <a:ext uri="{FF2B5EF4-FFF2-40B4-BE49-F238E27FC236}">
                <a16:creationId xmlns:a16="http://schemas.microsoft.com/office/drawing/2014/main" id="{E35C46FB-1B73-4BEC-AF6E-4CC22649B191}"/>
              </a:ext>
            </a:extLst>
          </p:cNvPr>
          <p:cNvSpPr/>
          <p:nvPr/>
        </p:nvSpPr>
        <p:spPr>
          <a:xfrm>
            <a:off x="6302232" y="3564630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ru-RU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Shape 195">
            <a:extLst>
              <a:ext uri="{FF2B5EF4-FFF2-40B4-BE49-F238E27FC236}">
                <a16:creationId xmlns:a16="http://schemas.microsoft.com/office/drawing/2014/main" id="{B6A2A705-DABA-4444-A979-033F92271102}"/>
              </a:ext>
            </a:extLst>
          </p:cNvPr>
          <p:cNvSpPr txBox="1"/>
          <p:nvPr/>
        </p:nvSpPr>
        <p:spPr>
          <a:xfrm>
            <a:off x="6853871" y="5040826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Система контроля версий.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GitHub</a:t>
            </a:r>
          </a:p>
        </p:txBody>
      </p:sp>
      <p:sp>
        <p:nvSpPr>
          <p:cNvPr id="33" name="Shape 194">
            <a:extLst>
              <a:ext uri="{FF2B5EF4-FFF2-40B4-BE49-F238E27FC236}">
                <a16:creationId xmlns:a16="http://schemas.microsoft.com/office/drawing/2014/main" id="{DB940477-B8F6-4A33-9D4F-DA0BB70BEA35}"/>
              </a:ext>
            </a:extLst>
          </p:cNvPr>
          <p:cNvSpPr txBox="1"/>
          <p:nvPr/>
        </p:nvSpPr>
        <p:spPr>
          <a:xfrm>
            <a:off x="1220049" y="3114260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Работа с различными системами цветов в HTML</a:t>
            </a:r>
            <a:endParaRPr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34" name="Shape 195">
            <a:extLst>
              <a:ext uri="{FF2B5EF4-FFF2-40B4-BE49-F238E27FC236}">
                <a16:creationId xmlns:a16="http://schemas.microsoft.com/office/drawing/2014/main" id="{7EF90938-90C7-4662-97B6-7F62B1D0DB57}"/>
              </a:ext>
            </a:extLst>
          </p:cNvPr>
          <p:cNvSpPr txBox="1"/>
          <p:nvPr/>
        </p:nvSpPr>
        <p:spPr>
          <a:xfrm>
            <a:off x="1220049" y="3614807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Работа с изображениями. Атрибуты alt и title</a:t>
            </a:r>
            <a:endParaRPr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41" name="Shape 195">
            <a:extLst>
              <a:ext uri="{FF2B5EF4-FFF2-40B4-BE49-F238E27FC236}">
                <a16:creationId xmlns:a16="http://schemas.microsoft.com/office/drawing/2014/main" id="{B4F957D6-DBF9-491D-9E16-54BE0755B66C}"/>
              </a:ext>
            </a:extLst>
          </p:cNvPr>
          <p:cNvSpPr txBox="1"/>
          <p:nvPr/>
        </p:nvSpPr>
        <p:spPr>
          <a:xfrm>
            <a:off x="1220049" y="4115569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Работа с изображениями. Атрибуты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width</a:t>
            </a:r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и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height</a:t>
            </a:r>
            <a:endParaRPr lang="ru-RU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42" name="Shape 195">
            <a:extLst>
              <a:ext uri="{FF2B5EF4-FFF2-40B4-BE49-F238E27FC236}">
                <a16:creationId xmlns:a16="http://schemas.microsoft.com/office/drawing/2014/main" id="{E0B2AEA7-100F-4F9D-84C7-A641AF0FD441}"/>
              </a:ext>
            </a:extLst>
          </p:cNvPr>
          <p:cNvSpPr txBox="1"/>
          <p:nvPr/>
        </p:nvSpPr>
        <p:spPr>
          <a:xfrm>
            <a:off x="1220049" y="4616331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Работа с изображениями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: align (top|center|bottom)</a:t>
            </a:r>
            <a:endParaRPr lang="ru-RU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43" name="Shape 195">
            <a:extLst>
              <a:ext uri="{FF2B5EF4-FFF2-40B4-BE49-F238E27FC236}">
                <a16:creationId xmlns:a16="http://schemas.microsoft.com/office/drawing/2014/main" id="{EE9C97D2-16BB-4888-B8FB-71E8B7E7FE9D}"/>
              </a:ext>
            </a:extLst>
          </p:cNvPr>
          <p:cNvSpPr txBox="1"/>
          <p:nvPr/>
        </p:nvSpPr>
        <p:spPr>
          <a:xfrm>
            <a:off x="6853873" y="2634674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Работа с изображениями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: align (left|right)</a:t>
            </a:r>
            <a:endParaRPr lang="ru-RU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44" name="Shape 195">
            <a:extLst>
              <a:ext uri="{FF2B5EF4-FFF2-40B4-BE49-F238E27FC236}">
                <a16:creationId xmlns:a16="http://schemas.microsoft.com/office/drawing/2014/main" id="{7BF4B1B3-4175-4C62-942A-6DB29F944D02}"/>
              </a:ext>
            </a:extLst>
          </p:cNvPr>
          <p:cNvSpPr txBox="1"/>
          <p:nvPr/>
        </p:nvSpPr>
        <p:spPr>
          <a:xfrm>
            <a:off x="6853871" y="4065030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Настройки фона: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backgroung-repeat</a:t>
            </a:r>
          </a:p>
        </p:txBody>
      </p:sp>
      <p:sp>
        <p:nvSpPr>
          <p:cNvPr id="45" name="Shape 195">
            <a:extLst>
              <a:ext uri="{FF2B5EF4-FFF2-40B4-BE49-F238E27FC236}">
                <a16:creationId xmlns:a16="http://schemas.microsoft.com/office/drawing/2014/main" id="{D335D36B-C319-4BC8-9B71-D331401C2A34}"/>
              </a:ext>
            </a:extLst>
          </p:cNvPr>
          <p:cNvSpPr txBox="1"/>
          <p:nvPr/>
        </p:nvSpPr>
        <p:spPr>
          <a:xfrm>
            <a:off x="6853872" y="3589184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Настройки фона: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backgroung-size</a:t>
            </a:r>
          </a:p>
        </p:txBody>
      </p:sp>
      <p:sp>
        <p:nvSpPr>
          <p:cNvPr id="48" name="Shape 207">
            <a:extLst>
              <a:ext uri="{FF2B5EF4-FFF2-40B4-BE49-F238E27FC236}">
                <a16:creationId xmlns:a16="http://schemas.microsoft.com/office/drawing/2014/main" id="{A4CDDAF0-B786-46F4-8026-A9D504C5788C}"/>
              </a:ext>
            </a:extLst>
          </p:cNvPr>
          <p:cNvSpPr/>
          <p:nvPr/>
        </p:nvSpPr>
        <p:spPr>
          <a:xfrm>
            <a:off x="6302232" y="4040081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ru-RU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Shape 195">
            <a:extLst>
              <a:ext uri="{FF2B5EF4-FFF2-40B4-BE49-F238E27FC236}">
                <a16:creationId xmlns:a16="http://schemas.microsoft.com/office/drawing/2014/main" id="{A5F4D459-D51D-4573-9731-162C999481EF}"/>
              </a:ext>
            </a:extLst>
          </p:cNvPr>
          <p:cNvSpPr txBox="1"/>
          <p:nvPr/>
        </p:nvSpPr>
        <p:spPr>
          <a:xfrm>
            <a:off x="6853873" y="4566108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Настройки фона: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backgroung-position</a:t>
            </a:r>
          </a:p>
        </p:txBody>
      </p:sp>
      <p:sp>
        <p:nvSpPr>
          <p:cNvPr id="50" name="Shape 208">
            <a:extLst>
              <a:ext uri="{FF2B5EF4-FFF2-40B4-BE49-F238E27FC236}">
                <a16:creationId xmlns:a16="http://schemas.microsoft.com/office/drawing/2014/main" id="{7D22F7BD-072D-47B4-B3A4-BD514F69B69E}"/>
              </a:ext>
            </a:extLst>
          </p:cNvPr>
          <p:cNvSpPr/>
          <p:nvPr/>
        </p:nvSpPr>
        <p:spPr>
          <a:xfrm>
            <a:off x="6302232" y="4480759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ru-RU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Shape 195">
            <a:extLst>
              <a:ext uri="{FF2B5EF4-FFF2-40B4-BE49-F238E27FC236}">
                <a16:creationId xmlns:a16="http://schemas.microsoft.com/office/drawing/2014/main" id="{3004A8A2-DEEE-4CB5-AE3B-6CDCAD30C66D}"/>
              </a:ext>
            </a:extLst>
          </p:cNvPr>
          <p:cNvSpPr txBox="1"/>
          <p:nvPr/>
        </p:nvSpPr>
        <p:spPr>
          <a:xfrm>
            <a:off x="6853872" y="3114466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Настройки фона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55" name="Shape 208">
            <a:extLst>
              <a:ext uri="{FF2B5EF4-FFF2-40B4-BE49-F238E27FC236}">
                <a16:creationId xmlns:a16="http://schemas.microsoft.com/office/drawing/2014/main" id="{19500CF2-9F6B-4B1C-A099-5DA798ED52EF}"/>
              </a:ext>
            </a:extLst>
          </p:cNvPr>
          <p:cNvSpPr/>
          <p:nvPr/>
        </p:nvSpPr>
        <p:spPr>
          <a:xfrm>
            <a:off x="6302231" y="4980189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ru-RU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6767110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Нумерованные и маркированные списки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896160-90AE-4315-9AE5-C6EDD5FF0CA4}"/>
              </a:ext>
            </a:extLst>
          </p:cNvPr>
          <p:cNvSpPr/>
          <p:nvPr/>
        </p:nvSpPr>
        <p:spPr>
          <a:xfrm>
            <a:off x="617583" y="2686054"/>
            <a:ext cx="10797149" cy="1641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Списки предоставляют возможность упорядочить и систематизировать разные данные и представить их в наглядном и удобном для пользователя виде.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Любой список представляет собой контейнер: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ru-RU" dirty="0">
                <a:solidFill>
                  <a:srgbClr val="00B050"/>
                </a:solidFill>
              </a:rPr>
              <a:t>&lt;ul&gt;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маркированный список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ru-RU" dirty="0">
                <a:solidFill>
                  <a:srgbClr val="00B050"/>
                </a:solidFill>
              </a:rPr>
              <a:t>&lt;ol&gt;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определяющий список нумерованный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Каждый элемент списка должен начинаться с тега </a:t>
            </a:r>
            <a:r>
              <a:rPr lang="ru-RU" dirty="0">
                <a:solidFill>
                  <a:srgbClr val="00B050"/>
                </a:solidFill>
              </a:rPr>
              <a:t>&lt;li&gt;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894C238-C722-4B3C-A56F-E37B38377780}"/>
              </a:ext>
            </a:extLst>
          </p:cNvPr>
          <p:cNvSpPr txBox="1">
            <a:spLocks/>
          </p:cNvSpPr>
          <p:nvPr/>
        </p:nvSpPr>
        <p:spPr>
          <a:xfrm>
            <a:off x="2849879" y="4769191"/>
            <a:ext cx="3246121" cy="184170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&lt;ul&gt;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&lt;li&gt;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Hello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&lt;/ul&gt;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70C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&lt;ol&gt;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&lt;li&gt;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Hello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&lt;/li&gt;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&lt;/ol&gt;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7BC675C-E4B7-4E0E-972B-984AE95F7024}"/>
              </a:ext>
            </a:extLst>
          </p:cNvPr>
          <p:cNvSpPr txBox="1">
            <a:spLocks/>
          </p:cNvSpPr>
          <p:nvPr/>
        </p:nvSpPr>
        <p:spPr>
          <a:xfrm>
            <a:off x="6445644" y="4769191"/>
            <a:ext cx="3246121" cy="1841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Hello</a:t>
            </a:r>
          </a:p>
          <a:p>
            <a:pPr>
              <a:spcBef>
                <a:spcPts val="0"/>
              </a:spcBef>
            </a:pPr>
            <a:endParaRPr lang="en-US" sz="18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1800" dirty="0">
              <a:solidFill>
                <a:srgbClr val="0070C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1800" dirty="0">
              <a:solidFill>
                <a:srgbClr val="0070C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122629641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Работа с различными системами цветов в HTML</a:t>
            </a:r>
          </a:p>
        </p:txBody>
      </p:sp>
      <p:sp>
        <p:nvSpPr>
          <p:cNvPr id="187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8B32F-4B24-40FB-AF75-C4AC0104E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5077143"/>
            <a:ext cx="10515600" cy="1500187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&lt;p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style=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"color: red;"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some text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&lt;/p&gt;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&lt;p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style=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"color: #f00000;"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some text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&lt;/p&gt;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&lt;p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style=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"color: rgb(255,0,0);"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some text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&lt;/p&gt;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&lt;p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style=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"color: rgba(255,0,0,1);"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some text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&lt;/p&gt;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&lt;p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style=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"color: hsl(0,100%,50%);"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some text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&lt;/p&gt;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&lt;p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style=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"color: hsla(0,100%,50%,1);"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some text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&lt;/p&gt;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5EAD17-DB65-46B3-B3DB-9496CB56A247}"/>
              </a:ext>
            </a:extLst>
          </p:cNvPr>
          <p:cNvSpPr/>
          <p:nvPr/>
        </p:nvSpPr>
        <p:spPr>
          <a:xfrm>
            <a:off x="697425" y="3227502"/>
            <a:ext cx="10797149" cy="1705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Цвет в стилях можно задавать несколькими способами: по названию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по шестнадцатеричному значению, в формате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92075">
              <a:spcBef>
                <a:spcPts val="500"/>
              </a:spcBef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ru-RU" b="1" dirty="0">
                <a:solidFill>
                  <a:schemeClr val="bg1">
                    <a:lumMod val="85000"/>
                  </a:schemeClr>
                </a:solidFill>
              </a:rPr>
              <a:t>RGB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(red | green | blue)</a:t>
            </a:r>
          </a:p>
          <a:p>
            <a:pPr marL="92075">
              <a:spcBef>
                <a:spcPts val="500"/>
              </a:spcBef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ru-RU" b="1" dirty="0">
                <a:solidFill>
                  <a:schemeClr val="bg1">
                    <a:lumMod val="85000"/>
                  </a:schemeClr>
                </a:solidFill>
              </a:rPr>
              <a:t>RGBA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(red | green | blue | alpha)</a:t>
            </a:r>
          </a:p>
          <a:p>
            <a:pPr marL="92075">
              <a:spcBef>
                <a:spcPts val="500"/>
              </a:spcBef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ru-RU" b="1" dirty="0">
                <a:solidFill>
                  <a:schemeClr val="bg1">
                    <a:lumMod val="85000"/>
                  </a:schemeClr>
                </a:solidFill>
              </a:rPr>
              <a:t>HSL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(hue | saturation | lightness)</a:t>
            </a:r>
          </a:p>
          <a:p>
            <a:pPr marL="92075">
              <a:spcBef>
                <a:spcPts val="500"/>
              </a:spcBef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ru-RU" b="1" dirty="0">
                <a:solidFill>
                  <a:schemeClr val="bg1">
                    <a:lumMod val="85000"/>
                  </a:schemeClr>
                </a:solidFill>
              </a:rPr>
              <a:t>HSLA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(hue | saturation | lightness | alpha)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С помощью RGBA и HSLA можно задавать прозрачность с помощью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альфа-канала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6494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612561"/>
            <a:ext cx="10874891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Работа с изображениями</a:t>
            </a: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. </a:t>
            </a: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Атрибуты </a:t>
            </a: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alt </a:t>
            </a: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и </a:t>
            </a: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title</a:t>
            </a:r>
            <a:endParaRPr lang="ru-RU" sz="3600" b="1" dirty="0">
              <a:solidFill>
                <a:srgbClr val="262626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896160-90AE-4315-9AE5-C6EDD5FF0CA4}"/>
              </a:ext>
            </a:extLst>
          </p:cNvPr>
          <p:cNvSpPr/>
          <p:nvPr/>
        </p:nvSpPr>
        <p:spPr>
          <a:xfrm>
            <a:off x="617583" y="2755561"/>
            <a:ext cx="107971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1200"/>
              </a:spcBef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Тег </a:t>
            </a:r>
            <a:r>
              <a:rPr lang="ru-RU" dirty="0">
                <a:solidFill>
                  <a:srgbClr val="00B050"/>
                </a:solidFill>
              </a:rPr>
              <a:t>&lt;img&gt;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предназначен для внедрения изображения в веб-страницу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Тег является непарным, поэтому закрывающий тег отсутствует, а в конце открывающего ставится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dirty="0">
                <a:solidFill>
                  <a:srgbClr val="00B050"/>
                </a:solidFill>
              </a:rPr>
              <a:t>/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”.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1290B6-1869-4A9D-973E-54C7934D90A7}"/>
              </a:ext>
            </a:extLst>
          </p:cNvPr>
          <p:cNvSpPr txBox="1"/>
          <p:nvPr/>
        </p:nvSpPr>
        <p:spPr>
          <a:xfrm>
            <a:off x="695326" y="3429000"/>
            <a:ext cx="1079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=“img/cat.jpg”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=“cat”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=“cat”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9FE8B1-C701-48F9-B362-F1B1121ECB78}"/>
              </a:ext>
            </a:extLst>
          </p:cNvPr>
          <p:cNvSpPr/>
          <p:nvPr/>
        </p:nvSpPr>
        <p:spPr>
          <a:xfrm>
            <a:off x="1635112" y="4313956"/>
            <a:ext cx="4617643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Атрибуты: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77825" indent="-285750">
              <a:spcBef>
                <a:spcPts val="500"/>
              </a:spcBef>
              <a:defRPr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— путь к изображению;</a:t>
            </a:r>
          </a:p>
          <a:p>
            <a:pPr marL="377825" indent="-285750">
              <a:spcBef>
                <a:spcPts val="500"/>
              </a:spcBef>
              <a:defRPr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alt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— альтернативный текст;</a:t>
            </a:r>
          </a:p>
          <a:p>
            <a:pPr marL="377825" indent="-285750">
              <a:spcBef>
                <a:spcPts val="500"/>
              </a:spcBef>
              <a:defRPr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— всплывающая подсказка;</a:t>
            </a:r>
          </a:p>
          <a:p>
            <a:pPr marL="377825" indent="-285750">
              <a:spcBef>
                <a:spcPts val="500"/>
              </a:spcBef>
              <a:defRPr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width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height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—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ширина и высота изображения;</a:t>
            </a:r>
          </a:p>
          <a:p>
            <a:pPr marL="377825" indent="-285750">
              <a:spcBef>
                <a:spcPts val="500"/>
              </a:spcBef>
              <a:defRPr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align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—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способ выравнивания и обтекания текстом;</a:t>
            </a:r>
          </a:p>
          <a:p>
            <a:pPr marL="377825" indent="-285750">
              <a:spcBef>
                <a:spcPts val="500"/>
              </a:spcBef>
              <a:defRPr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usemap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—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использовать как карту-изображение.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5ABFBDC-CB73-43EB-A1CE-C6595315515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t="42299" r="92530" b="43349"/>
          <a:stretch/>
        </p:blipFill>
        <p:spPr>
          <a:xfrm>
            <a:off x="7894920" y="4696332"/>
            <a:ext cx="1365993" cy="1476164"/>
          </a:xfrm>
          <a:prstGeom prst="rect">
            <a:avLst/>
          </a:prstGeom>
        </p:spPr>
      </p:pic>
      <p:cxnSp>
        <p:nvCxnSpPr>
          <p:cNvPr id="57" name="Прямая со стрелкой 8">
            <a:extLst>
              <a:ext uri="{FF2B5EF4-FFF2-40B4-BE49-F238E27FC236}">
                <a16:creationId xmlns:a16="http://schemas.microsoft.com/office/drawing/2014/main" id="{9EA15853-46C5-4D56-AAE3-93A545B397F7}"/>
              </a:ext>
            </a:extLst>
          </p:cNvPr>
          <p:cNvCxnSpPr/>
          <p:nvPr/>
        </p:nvCxnSpPr>
        <p:spPr>
          <a:xfrm flipV="1">
            <a:off x="7647152" y="5108900"/>
            <a:ext cx="309810" cy="325515"/>
          </a:xfrm>
          <a:prstGeom prst="straightConnector1">
            <a:avLst/>
          </a:prstGeom>
          <a:ln>
            <a:solidFill>
              <a:srgbClr val="7B8F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D9CC13D-1F83-4891-B4C2-39B5E7686D05}"/>
              </a:ext>
            </a:extLst>
          </p:cNvPr>
          <p:cNvSpPr txBox="1"/>
          <p:nvPr/>
        </p:nvSpPr>
        <p:spPr>
          <a:xfrm>
            <a:off x="6688689" y="5389290"/>
            <a:ext cx="1044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Атрибут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alt</a:t>
            </a:r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50A5A9B-2B7F-42CC-91CC-CC47AB97AE51}"/>
              </a:ext>
            </a:extLst>
          </p:cNvPr>
          <p:cNvSpPr txBox="1"/>
          <p:nvPr/>
        </p:nvSpPr>
        <p:spPr>
          <a:xfrm>
            <a:off x="9391244" y="4955011"/>
            <a:ext cx="1165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Атрибут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title</a:t>
            </a:r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2" name="Прямая со стрелкой 8">
            <a:extLst>
              <a:ext uri="{FF2B5EF4-FFF2-40B4-BE49-F238E27FC236}">
                <a16:creationId xmlns:a16="http://schemas.microsoft.com/office/drawing/2014/main" id="{EFA5A7A1-2CFE-40D5-A9A7-ABB1FF2534AC}"/>
              </a:ext>
            </a:extLst>
          </p:cNvPr>
          <p:cNvCxnSpPr/>
          <p:nvPr/>
        </p:nvCxnSpPr>
        <p:spPr>
          <a:xfrm flipH="1">
            <a:off x="9007666" y="5241919"/>
            <a:ext cx="415362" cy="518603"/>
          </a:xfrm>
          <a:prstGeom prst="straightConnector1">
            <a:avLst/>
          </a:prstGeom>
          <a:ln>
            <a:solidFill>
              <a:srgbClr val="7B8F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6649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Работа с изображениями. Атрибуты width и height</a:t>
            </a:r>
            <a:endParaRPr lang="ru-RU" sz="3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145B899-17FC-4F8B-803A-A16A39DB4AE0}"/>
              </a:ext>
            </a:extLst>
          </p:cNvPr>
          <p:cNvSpPr/>
          <p:nvPr/>
        </p:nvSpPr>
        <p:spPr>
          <a:xfrm>
            <a:off x="621576" y="2545762"/>
            <a:ext cx="3264624" cy="3969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12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Для изменения размеров изображения можно использовать атрибуты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width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и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height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, или свойства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width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и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height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атрибута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style.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pPr marL="92075">
              <a:spcBef>
                <a:spcPts val="12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Если задавать только один из атрибутов, то размеры изображения будут меняться без изменения соотношения сторон.</a:t>
            </a:r>
          </a:p>
          <a:p>
            <a:pPr marL="92075">
              <a:spcBef>
                <a:spcPts val="12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Если задавать оба атрибута, то можно исказить исходное изображение. </a:t>
            </a:r>
          </a:p>
          <a:p>
            <a:pPr marL="92075">
              <a:spcBef>
                <a:spcPts val="12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Если для изображения не задать атрибуты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width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и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height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, то оно будет отображаться в оригинальном размере.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ECFD63-1FCA-4EED-B9D1-46F0F1536435}"/>
              </a:ext>
            </a:extLst>
          </p:cNvPr>
          <p:cNvSpPr txBox="1"/>
          <p:nvPr/>
        </p:nvSpPr>
        <p:spPr>
          <a:xfrm>
            <a:off x="4236599" y="2920709"/>
            <a:ext cx="5234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=“audi.jpg”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=“200”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066DDF-AB4E-4A73-B17C-707615A96582}"/>
              </a:ext>
            </a:extLst>
          </p:cNvPr>
          <p:cNvSpPr txBox="1"/>
          <p:nvPr/>
        </p:nvSpPr>
        <p:spPr>
          <a:xfrm>
            <a:off x="4236599" y="3228486"/>
            <a:ext cx="5234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=“audi.jpg”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=“200”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=“50”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58C832-8F71-4C3C-A5B9-10932BD19D54}"/>
              </a:ext>
            </a:extLst>
          </p:cNvPr>
          <p:cNvSpPr txBox="1"/>
          <p:nvPr/>
        </p:nvSpPr>
        <p:spPr>
          <a:xfrm>
            <a:off x="4236598" y="3536263"/>
            <a:ext cx="5234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=“audi.jpg”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=“70”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=“100”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CE05E3-E5C4-479E-9D71-629077D2295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775" t="42649" r="80913" b="35649"/>
          <a:stretch/>
        </p:blipFill>
        <p:spPr>
          <a:xfrm>
            <a:off x="4265065" y="4044173"/>
            <a:ext cx="2563427" cy="18041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417B49-F784-4321-8D9E-ED35AA3E913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l="775" t="42649" r="80913" b="35649"/>
          <a:stretch/>
        </p:blipFill>
        <p:spPr>
          <a:xfrm>
            <a:off x="6851845" y="4872766"/>
            <a:ext cx="3198718" cy="9755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2C9AFE-A95E-4283-9A3D-14EF3543DF1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/>
          <a:srcRect l="775" t="42649" r="80913" b="35649"/>
          <a:stretch/>
        </p:blipFill>
        <p:spPr>
          <a:xfrm>
            <a:off x="10065319" y="4044174"/>
            <a:ext cx="1418559" cy="18041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F8A53C-09FB-4A68-9FDB-62065C8945BA}"/>
              </a:ext>
            </a:extLst>
          </p:cNvPr>
          <p:cNvSpPr txBox="1"/>
          <p:nvPr/>
        </p:nvSpPr>
        <p:spPr>
          <a:xfrm>
            <a:off x="4869349" y="5883691"/>
            <a:ext cx="135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Обычная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Audi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37C67E-34C3-40A9-AB1B-B2ECB297BDB8}"/>
              </a:ext>
            </a:extLst>
          </p:cNvPr>
          <p:cNvSpPr txBox="1"/>
          <p:nvPr/>
        </p:nvSpPr>
        <p:spPr>
          <a:xfrm>
            <a:off x="7747995" y="5883691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Заниженная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Audi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BDC7D1-D52B-4C5E-86ED-2BED8B5A483D}"/>
              </a:ext>
            </a:extLst>
          </p:cNvPr>
          <p:cNvSpPr txBox="1"/>
          <p:nvPr/>
        </p:nvSpPr>
        <p:spPr>
          <a:xfrm>
            <a:off x="9911221" y="5883691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Одноместная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Audi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D2019B0-8005-471C-874A-C2F1B66E3D6A}"/>
              </a:ext>
            </a:extLst>
          </p:cNvPr>
          <p:cNvCxnSpPr>
            <a:stCxn id="8" idx="1"/>
            <a:endCxn id="12" idx="1"/>
          </p:cNvCxnSpPr>
          <p:nvPr/>
        </p:nvCxnSpPr>
        <p:spPr>
          <a:xfrm rot="10800000" flipH="1" flipV="1">
            <a:off x="4236599" y="3074598"/>
            <a:ext cx="28466" cy="1871664"/>
          </a:xfrm>
          <a:prstGeom prst="bentConnector3">
            <a:avLst>
              <a:gd name="adj1" fmla="val -803063"/>
            </a:avLst>
          </a:prstGeom>
          <a:ln>
            <a:solidFill>
              <a:srgbClr val="B6103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831338B-3CCB-426C-8EF3-E5EB1BF81E0D}"/>
              </a:ext>
            </a:extLst>
          </p:cNvPr>
          <p:cNvCxnSpPr>
            <a:stCxn id="10" idx="1"/>
            <a:endCxn id="13" idx="0"/>
          </p:cNvCxnSpPr>
          <p:nvPr/>
        </p:nvCxnSpPr>
        <p:spPr>
          <a:xfrm rot="10800000" flipH="1" flipV="1">
            <a:off x="4236598" y="3382374"/>
            <a:ext cx="4214605" cy="1490391"/>
          </a:xfrm>
          <a:prstGeom prst="bentConnector4">
            <a:avLst>
              <a:gd name="adj1" fmla="val -1953"/>
              <a:gd name="adj2" fmla="val 35121"/>
            </a:avLst>
          </a:prstGeom>
          <a:ln>
            <a:solidFill>
              <a:srgbClr val="B6103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35CE62F-366A-43E5-A71C-8A4DA199B8F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9179560" y="3684699"/>
            <a:ext cx="1595039" cy="359475"/>
          </a:xfrm>
          <a:prstGeom prst="bentConnector2">
            <a:avLst/>
          </a:prstGeom>
          <a:ln>
            <a:solidFill>
              <a:srgbClr val="B6103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75070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612561"/>
            <a:ext cx="10874891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2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Работа с изображениями: align (top|center|bottom)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CE78BA-1F6D-44CF-9C29-EE7B98E5BCF0}"/>
              </a:ext>
            </a:extLst>
          </p:cNvPr>
          <p:cNvSpPr/>
          <p:nvPr/>
        </p:nvSpPr>
        <p:spPr>
          <a:xfrm>
            <a:off x="617583" y="2624416"/>
            <a:ext cx="3466737" cy="3365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Атрибут </a:t>
            </a: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align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указывает положение изображения относительно остального контента. 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Может принимать следующие значения для вертикального выравнивания изображения: </a:t>
            </a:r>
          </a:p>
          <a:p>
            <a:pPr marL="377825" indent="-285750">
              <a:spcBef>
                <a:spcPts val="500"/>
              </a:spcBef>
              <a:defRPr/>
            </a:pP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bottom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выравнивание изображения по нижней направляющей контента (по умолчанию);</a:t>
            </a:r>
          </a:p>
          <a:p>
            <a:pPr marL="377825" indent="-285750">
              <a:spcBef>
                <a:spcPts val="500"/>
              </a:spcBef>
              <a:defRPr/>
            </a:pP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middle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выравнивание изображения по центральной направляющей контента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377825" indent="-285750">
              <a:spcBef>
                <a:spcPts val="500"/>
              </a:spcBef>
              <a:defRPr/>
            </a:pP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выравнивание изображения по верхней направляющей контента.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3764FB-7334-4395-90C5-631F36F51627}"/>
              </a:ext>
            </a:extLst>
          </p:cNvPr>
          <p:cNvSpPr txBox="1"/>
          <p:nvPr/>
        </p:nvSpPr>
        <p:spPr>
          <a:xfrm>
            <a:off x="4571879" y="2892135"/>
            <a:ext cx="5577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=“audi.jpg”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=“100”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=“top”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76940A-BDDD-4E2A-9C4C-8CBEF00CAA64}"/>
              </a:ext>
            </a:extLst>
          </p:cNvPr>
          <p:cNvSpPr txBox="1"/>
          <p:nvPr/>
        </p:nvSpPr>
        <p:spPr>
          <a:xfrm>
            <a:off x="4571879" y="3199912"/>
            <a:ext cx="5577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=“audi.jpg”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=“100”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=“bottom”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B94BE9-C4B3-4784-A181-083F6C3CBA05}"/>
              </a:ext>
            </a:extLst>
          </p:cNvPr>
          <p:cNvSpPr txBox="1"/>
          <p:nvPr/>
        </p:nvSpPr>
        <p:spPr>
          <a:xfrm>
            <a:off x="4571878" y="3507689"/>
            <a:ext cx="5577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=“audi.jpg”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=“100”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=“center”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CE9B276-D4AF-4517-B979-479B92582B8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775" t="42649" r="80913" b="35649"/>
          <a:stretch/>
        </p:blipFill>
        <p:spPr>
          <a:xfrm>
            <a:off x="6890168" y="3952040"/>
            <a:ext cx="1288860" cy="90711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805A5C7-5557-48E7-994C-6BDD3F7C4A9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775" t="42649" r="80913" b="35649"/>
          <a:stretch/>
        </p:blipFill>
        <p:spPr>
          <a:xfrm>
            <a:off x="6890168" y="4791879"/>
            <a:ext cx="1288860" cy="907119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13FB44B-B083-42AB-830A-2EC33F4DB78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775" t="42649" r="80913" b="35649"/>
          <a:stretch/>
        </p:blipFill>
        <p:spPr>
          <a:xfrm>
            <a:off x="6890168" y="5698998"/>
            <a:ext cx="1288860" cy="9071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AF68F1-1F1A-42A2-B417-81B07EE20ED5}"/>
              </a:ext>
            </a:extLst>
          </p:cNvPr>
          <p:cNvSpPr txBox="1"/>
          <p:nvPr/>
        </p:nvSpPr>
        <p:spPr>
          <a:xfrm>
            <a:off x="6278880" y="3948399"/>
            <a:ext cx="2382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                            text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5B02C6-4562-460C-9C16-929C752FDC6C}"/>
              </a:ext>
            </a:extLst>
          </p:cNvPr>
          <p:cNvSpPr txBox="1"/>
          <p:nvPr/>
        </p:nvSpPr>
        <p:spPr>
          <a:xfrm>
            <a:off x="6343406" y="5087085"/>
            <a:ext cx="2382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                            text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B8317BC-397B-4A5E-B081-A301133E4F98}"/>
              </a:ext>
            </a:extLst>
          </p:cNvPr>
          <p:cNvSpPr txBox="1"/>
          <p:nvPr/>
        </p:nvSpPr>
        <p:spPr>
          <a:xfrm>
            <a:off x="6374114" y="6263336"/>
            <a:ext cx="2382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                            text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C7DDC78-FE51-47C2-B3F2-16A78B3CF4F8}"/>
              </a:ext>
            </a:extLst>
          </p:cNvPr>
          <p:cNvCxnSpPr>
            <a:stCxn id="51" idx="1"/>
            <a:endCxn id="3" idx="1"/>
          </p:cNvCxnSpPr>
          <p:nvPr/>
        </p:nvCxnSpPr>
        <p:spPr>
          <a:xfrm rot="10800000" flipH="1" flipV="1">
            <a:off x="4571878" y="3046024"/>
            <a:ext cx="1707001" cy="1056264"/>
          </a:xfrm>
          <a:prstGeom prst="bentConnector3">
            <a:avLst>
              <a:gd name="adj1" fmla="val -13392"/>
            </a:avLst>
          </a:prstGeom>
          <a:ln>
            <a:solidFill>
              <a:srgbClr val="B6103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F83AD7F9-CB51-4322-A992-5248577851F4}"/>
              </a:ext>
            </a:extLst>
          </p:cNvPr>
          <p:cNvCxnSpPr>
            <a:cxnSpLocks/>
            <a:stCxn id="52" idx="3"/>
            <a:endCxn id="63" idx="3"/>
          </p:cNvCxnSpPr>
          <p:nvPr/>
        </p:nvCxnSpPr>
        <p:spPr>
          <a:xfrm flipH="1">
            <a:off x="8756497" y="3353801"/>
            <a:ext cx="1393343" cy="3063424"/>
          </a:xfrm>
          <a:prstGeom prst="bentConnector3">
            <a:avLst>
              <a:gd name="adj1" fmla="val -16407"/>
            </a:avLst>
          </a:prstGeom>
          <a:ln>
            <a:solidFill>
              <a:srgbClr val="B6103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873A5A8-B674-4087-BB93-3464495F4332}"/>
              </a:ext>
            </a:extLst>
          </p:cNvPr>
          <p:cNvCxnSpPr>
            <a:cxnSpLocks/>
            <a:endCxn id="62" idx="3"/>
          </p:cNvCxnSpPr>
          <p:nvPr/>
        </p:nvCxnSpPr>
        <p:spPr>
          <a:xfrm rot="5400000">
            <a:off x="8533659" y="3853708"/>
            <a:ext cx="1579397" cy="1195135"/>
          </a:xfrm>
          <a:prstGeom prst="bentConnector2">
            <a:avLst/>
          </a:prstGeom>
          <a:ln>
            <a:solidFill>
              <a:srgbClr val="B6103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15253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Работа с изображениями: align (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left|right</a:t>
            </a:r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)</a:t>
            </a:r>
          </a:p>
        </p:txBody>
      </p:sp>
      <p:sp>
        <p:nvSpPr>
          <p:cNvPr id="187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145B899-17FC-4F8B-803A-A16A39DB4AE0}"/>
              </a:ext>
            </a:extLst>
          </p:cNvPr>
          <p:cNvSpPr/>
          <p:nvPr/>
        </p:nvSpPr>
        <p:spPr>
          <a:xfrm>
            <a:off x="621576" y="2545762"/>
            <a:ext cx="32646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12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Атрибут align принимает следующие значения для горизонтального выравнивания изображения: </a:t>
            </a:r>
          </a:p>
          <a:p>
            <a:pPr marL="92075">
              <a:spcBef>
                <a:spcPts val="12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left - выравнивание изображения по левому  краю контента с обтеканием;</a:t>
            </a:r>
          </a:p>
          <a:p>
            <a:pPr marL="92075">
              <a:spcBef>
                <a:spcPts val="12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right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- выравнивание изображения по правому краю контента с обтеканием.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066DDF-AB4E-4A73-B17C-707615A96582}"/>
              </a:ext>
            </a:extLst>
          </p:cNvPr>
          <p:cNvSpPr txBox="1"/>
          <p:nvPr/>
        </p:nvSpPr>
        <p:spPr>
          <a:xfrm>
            <a:off x="4213077" y="2550180"/>
            <a:ext cx="5234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=“audi.jpg”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=“200”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=“left”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58C832-8F71-4C3C-A5B9-10932BD19D54}"/>
              </a:ext>
            </a:extLst>
          </p:cNvPr>
          <p:cNvSpPr txBox="1"/>
          <p:nvPr/>
        </p:nvSpPr>
        <p:spPr>
          <a:xfrm>
            <a:off x="4213076" y="2857957"/>
            <a:ext cx="5234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=“audi.jpg”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=“70”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=“right”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67B22DC-AC2A-4F26-BEB1-31B3F9A5A682}"/>
              </a:ext>
            </a:extLst>
          </p:cNvPr>
          <p:cNvGrpSpPr/>
          <p:nvPr/>
        </p:nvGrpSpPr>
        <p:grpSpPr>
          <a:xfrm>
            <a:off x="4686374" y="3692267"/>
            <a:ext cx="5234550" cy="2287647"/>
            <a:chOff x="4686374" y="3692267"/>
            <a:chExt cx="5234550" cy="228764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2CE05E3-E5C4-479E-9D71-629077D229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/>
            <a:srcRect l="775" t="42649" r="80913" b="35649"/>
            <a:stretch/>
          </p:blipFill>
          <p:spPr>
            <a:xfrm>
              <a:off x="4707282" y="3796037"/>
              <a:ext cx="1062842" cy="74804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43BBB89-E970-4F5E-B883-7087163D41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/>
            <a:srcRect l="775" t="42649" r="80913" b="35649"/>
            <a:stretch/>
          </p:blipFill>
          <p:spPr>
            <a:xfrm>
              <a:off x="8690593" y="5113609"/>
              <a:ext cx="1062842" cy="748044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0264904-C1FC-4FFE-AFF2-1CDF8D1BFA70}"/>
                </a:ext>
              </a:extLst>
            </p:cNvPr>
            <p:cNvSpPr txBox="1"/>
            <p:nvPr/>
          </p:nvSpPr>
          <p:spPr>
            <a:xfrm>
              <a:off x="5755623" y="3692267"/>
              <a:ext cx="416530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>
                  <a:solidFill>
                    <a:schemeClr val="bg1">
                      <a:lumMod val="75000"/>
                    </a:schemeClr>
                  </a:solidFill>
                </a:rPr>
                <a:t>Lorem ipsum dolor sit amet consectetur, adipisicing elit. Iure nisi libero eius dolores perferendis alias, itaque excepturi id eum magnam porro, blanditiis, amet architecto minus dolore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CBFE851-4A05-4A11-8440-02E5FD4B2161}"/>
                </a:ext>
              </a:extLst>
            </p:cNvPr>
            <p:cNvSpPr txBox="1"/>
            <p:nvPr/>
          </p:nvSpPr>
          <p:spPr>
            <a:xfrm>
              <a:off x="4686374" y="4589780"/>
              <a:ext cx="523454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>
                  <a:solidFill>
                    <a:schemeClr val="bg1">
                      <a:lumMod val="75000"/>
                    </a:schemeClr>
                  </a:solidFill>
                </a:rPr>
                <a:t>maxime repudiandae voluptatem provident! Duis et laoreet enim. Nunc sit amet sodales diam, nec aliquam risus. Cum sociis natoque penatibus et magnis dis parturient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49707B-36DD-402A-9543-A986EC4CFB88}"/>
                </a:ext>
              </a:extLst>
            </p:cNvPr>
            <p:cNvSpPr txBox="1"/>
            <p:nvPr/>
          </p:nvSpPr>
          <p:spPr>
            <a:xfrm>
              <a:off x="4707282" y="5241250"/>
              <a:ext cx="40944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>
                  <a:solidFill>
                    <a:schemeClr val="bg1">
                      <a:lumMod val="75000"/>
                    </a:schemeClr>
                  </a:solidFill>
                </a:rPr>
                <a:t>Nunc sit amet sodales diam, nec aliquam risus. Cum sociis natoque penatibus et magnis dis parturient montes, nascetur ridiculus mus.</a:t>
              </a:r>
            </a:p>
          </p:txBody>
        </p:sp>
      </p:grp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83D7603-D9C7-4B07-B186-FB181F6376A4}"/>
              </a:ext>
            </a:extLst>
          </p:cNvPr>
          <p:cNvCxnSpPr>
            <a:stCxn id="10" idx="1"/>
            <a:endCxn id="12" idx="1"/>
          </p:cNvCxnSpPr>
          <p:nvPr/>
        </p:nvCxnSpPr>
        <p:spPr>
          <a:xfrm rot="10800000" flipH="1" flipV="1">
            <a:off x="4213076" y="2704069"/>
            <a:ext cx="494205" cy="1465990"/>
          </a:xfrm>
          <a:prstGeom prst="bentConnector3">
            <a:avLst>
              <a:gd name="adj1" fmla="val -46256"/>
            </a:avLst>
          </a:prstGeom>
          <a:ln>
            <a:solidFill>
              <a:srgbClr val="B6103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C521261-F196-41C5-AF33-AF469BB3428D}"/>
              </a:ext>
            </a:extLst>
          </p:cNvPr>
          <p:cNvCxnSpPr>
            <a:stCxn id="11" idx="3"/>
            <a:endCxn id="20" idx="3"/>
          </p:cNvCxnSpPr>
          <p:nvPr/>
        </p:nvCxnSpPr>
        <p:spPr>
          <a:xfrm>
            <a:off x="9447625" y="3011846"/>
            <a:ext cx="305810" cy="2475785"/>
          </a:xfrm>
          <a:prstGeom prst="bentConnector3">
            <a:avLst>
              <a:gd name="adj1" fmla="val 174752"/>
            </a:avLst>
          </a:prstGeom>
          <a:ln>
            <a:solidFill>
              <a:srgbClr val="B6103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91693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612561"/>
            <a:ext cx="10874891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Настройки фона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D2441E-60C3-422F-BA20-2A942A98F80A}"/>
              </a:ext>
            </a:extLst>
          </p:cNvPr>
          <p:cNvSpPr/>
          <p:nvPr/>
        </p:nvSpPr>
        <p:spPr>
          <a:xfrm>
            <a:off x="617583" y="2676692"/>
            <a:ext cx="108748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</a:rPr>
              <a:t>Атрибут </a:t>
            </a:r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</a:rPr>
              <a:t>bgcolor</a:t>
            </a:r>
            <a:r>
              <a:rPr lang="ru-RU" dirty="0">
                <a:latin typeface="Arial" panose="020B0604020202020204" pitchFamily="34" charset="0"/>
              </a:rPr>
              <a:t> позволяет указать конкретный цвет заливки для блока, в котором он используется. Он является устаревшим. </a:t>
            </a:r>
          </a:p>
          <a:p>
            <a:r>
              <a:rPr lang="ru-RU" dirty="0">
                <a:latin typeface="Arial" panose="020B0604020202020204" pitchFamily="34" charset="0"/>
              </a:rPr>
              <a:t>Для гибкой работы с фоном используется универсальное свойство </a:t>
            </a:r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</a:rPr>
              <a:t>background</a:t>
            </a:r>
            <a:r>
              <a:rPr lang="ru-RU" dirty="0">
                <a:latin typeface="Arial" panose="020B0604020202020204" pitchFamily="34" charset="0"/>
              </a:rPr>
              <a:t> в атрибуте style.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9689D9-EFB1-4B18-BBFA-0B6260034BA9}"/>
              </a:ext>
            </a:extLst>
          </p:cNvPr>
          <p:cNvSpPr/>
          <p:nvPr/>
        </p:nvSpPr>
        <p:spPr>
          <a:xfrm>
            <a:off x="2911354" y="4273735"/>
            <a:ext cx="6752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59933"/>
                </a:solidFill>
                <a:latin typeface="Consolas" panose="020B0609020204030204" pitchFamily="49" charset="0"/>
              </a:rPr>
              <a:t>bgcolor=</a:t>
            </a:r>
            <a:r>
              <a:rPr lang="en-US" dirty="0">
                <a:solidFill>
                  <a:srgbClr val="B61039"/>
                </a:solidFill>
                <a:latin typeface="Consolas" panose="020B0609020204030204" pitchFamily="49" charset="0"/>
              </a:rPr>
              <a:t>"red"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10ADCC-944F-42D8-8065-ED5E7A7CBB1C}"/>
              </a:ext>
            </a:extLst>
          </p:cNvPr>
          <p:cNvSpPr/>
          <p:nvPr/>
        </p:nvSpPr>
        <p:spPr>
          <a:xfrm>
            <a:off x="2911354" y="4581512"/>
            <a:ext cx="6752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59933"/>
                </a:solidFill>
                <a:latin typeface="Consolas" panose="020B0609020204030204" pitchFamily="49" charset="0"/>
              </a:rPr>
              <a:t>style=</a:t>
            </a:r>
            <a:r>
              <a:rPr lang="en-US" dirty="0">
                <a:solidFill>
                  <a:srgbClr val="B61039"/>
                </a:solidFill>
                <a:latin typeface="Consolas" panose="020B0609020204030204" pitchFamily="49" charset="0"/>
              </a:rPr>
              <a:t>"background-color: red;"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7031E2-A157-44F4-9A76-02F4B321B4B0}"/>
              </a:ext>
            </a:extLst>
          </p:cNvPr>
          <p:cNvSpPr/>
          <p:nvPr/>
        </p:nvSpPr>
        <p:spPr>
          <a:xfrm>
            <a:off x="2893073" y="4889289"/>
            <a:ext cx="6752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59933"/>
                </a:solidFill>
                <a:latin typeface="Consolas" panose="020B0609020204030204" pitchFamily="49" charset="0"/>
              </a:rPr>
              <a:t>style=</a:t>
            </a:r>
            <a:r>
              <a:rPr lang="en-US" dirty="0">
                <a:solidFill>
                  <a:srgbClr val="B61039"/>
                </a:solidFill>
                <a:latin typeface="Consolas" panose="020B0609020204030204" pitchFamily="49" charset="0"/>
              </a:rPr>
              <a:t>"background-image: url(img/logo.jpg)"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5BB5E5-554C-45C0-A013-B631C51381DE}"/>
              </a:ext>
            </a:extLst>
          </p:cNvPr>
          <p:cNvSpPr/>
          <p:nvPr/>
        </p:nvSpPr>
        <p:spPr>
          <a:xfrm>
            <a:off x="2893073" y="5197066"/>
            <a:ext cx="6752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59933"/>
                </a:solidFill>
                <a:latin typeface="Consolas" panose="020B0609020204030204" pitchFamily="49" charset="0"/>
              </a:rPr>
              <a:t>style=</a:t>
            </a:r>
            <a:r>
              <a:rPr lang="en-US" dirty="0">
                <a:solidFill>
                  <a:srgbClr val="B61039"/>
                </a:solidFill>
                <a:latin typeface="Consolas" panose="020B0609020204030204" pitchFamily="49" charset="0"/>
              </a:rPr>
              <a:t>"background: url(img/logo.jpg) repeat-x #AABBCC"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66808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11501</TotalTime>
  <Words>1143</Words>
  <Application>Microsoft Office PowerPoint</Application>
  <PresentationFormat>Widescreen</PresentationFormat>
  <Paragraphs>195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Тема Office</vt:lpstr>
      <vt:lpstr>PowerPoint Presentation</vt:lpstr>
      <vt:lpstr>На сегодняшнем занятии:</vt:lpstr>
      <vt:lpstr>Нумерованные и маркированные списки</vt:lpstr>
      <vt:lpstr>Работа с различными системами цветов в HTML</vt:lpstr>
      <vt:lpstr>Работа с изображениями. Атрибуты alt и title</vt:lpstr>
      <vt:lpstr>Работа с изображениями. Атрибуты width и height</vt:lpstr>
      <vt:lpstr>Работа с изображениями: align (top|center|bottom)</vt:lpstr>
      <vt:lpstr>Работа с изображениями: align (left|right)</vt:lpstr>
      <vt:lpstr>Настройки фона</vt:lpstr>
      <vt:lpstr>Настройки фона: backgroung-size</vt:lpstr>
      <vt:lpstr>Настройки фона: backgroung-repeat</vt:lpstr>
      <vt:lpstr>Настройки фона: backgroung-position</vt:lpstr>
      <vt:lpstr>Система контроля версий. GitHub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Sydorchuk Vlad</dc:creator>
  <cp:lastModifiedBy>RePack by Diakov</cp:lastModifiedBy>
  <cp:revision>250</cp:revision>
  <dcterms:modified xsi:type="dcterms:W3CDTF">2021-10-20T15:40:10Z</dcterms:modified>
</cp:coreProperties>
</file>