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6"/>
  </p:notesMasterIdLst>
  <p:sldIdLst>
    <p:sldId id="256" r:id="rId2"/>
    <p:sldId id="271" r:id="rId3"/>
    <p:sldId id="297" r:id="rId4"/>
    <p:sldId id="298" r:id="rId5"/>
    <p:sldId id="312" r:id="rId6"/>
    <p:sldId id="330" r:id="rId7"/>
    <p:sldId id="329" r:id="rId8"/>
    <p:sldId id="331" r:id="rId9"/>
    <p:sldId id="332" r:id="rId10"/>
    <p:sldId id="333" r:id="rId11"/>
    <p:sldId id="334" r:id="rId12"/>
    <p:sldId id="287" r:id="rId13"/>
    <p:sldId id="292" r:id="rId14"/>
    <p:sldId id="269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S PGothic" panose="020B0600070205080204" pitchFamily="34" charset="-128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53A"/>
    <a:srgbClr val="6759FE"/>
    <a:srgbClr val="141B2A"/>
    <a:srgbClr val="F26E6E"/>
    <a:srgbClr val="78F533"/>
    <a:srgbClr val="FFC000"/>
    <a:srgbClr val="C39170"/>
    <a:srgbClr val="E4E4E4"/>
    <a:srgbClr val="B61039"/>
    <a:srgbClr val="05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54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29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29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1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57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68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disabled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&amp;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readonly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указывает, что элемент формы будет отображаться неактивным, и при отправке данных на сервер данные отправляться не будут.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позволяет сделать элемент невосприимчивым к изменениям пользователя, но данные будут отправляться в запросе.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F1F579-76E3-4B72-A79C-026588D37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684" y="4885154"/>
            <a:ext cx="5047479" cy="6081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032251-D5D9-41A0-9307-75A881FBE573}"/>
              </a:ext>
            </a:extLst>
          </p:cNvPr>
          <p:cNvSpPr/>
          <p:nvPr/>
        </p:nvSpPr>
        <p:spPr>
          <a:xfrm>
            <a:off x="5377424" y="43619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"comment"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"40"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Введенный текст не может изменяться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46323-1610-4E4D-AAB6-2C4A49C77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541" y="3278704"/>
            <a:ext cx="5033565" cy="59303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DF638C-B03D-4B3F-BFA0-3C0412484F80}"/>
              </a:ext>
            </a:extLst>
          </p:cNvPr>
          <p:cNvSpPr/>
          <p:nvPr/>
        </p:nvSpPr>
        <p:spPr>
          <a:xfrm>
            <a:off x="5282324" y="272057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"comment"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"40"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Введенный текст не может изменяться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disabled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234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size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&amp; </a:t>
            </a: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maxlength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3" y="2597593"/>
            <a:ext cx="4114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Для управления размерами текстовых полей и установки максимально допустимых значений в полях, предусмотрены специальные атрибуты:</a:t>
            </a:r>
          </a:p>
          <a:p>
            <a:r>
              <a:rPr lang="ru-RU" dirty="0">
                <a:solidFill>
                  <a:schemeClr val="tx1"/>
                </a:solidFill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ru-RU" dirty="0">
                <a:solidFill>
                  <a:schemeClr val="tx1"/>
                </a:solidFill>
              </a:rPr>
              <a:t> используется для указания размеров текстового поля для ввода.</a:t>
            </a:r>
          </a:p>
          <a:p>
            <a:r>
              <a:rPr lang="ru-RU" dirty="0">
                <a:solidFill>
                  <a:schemeClr val="tx1"/>
                </a:solidFill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ru-RU" dirty="0">
                <a:solidFill>
                  <a:schemeClr val="tx1"/>
                </a:solidFill>
              </a:rPr>
              <a:t> используется для установки максимально допустимого значения для текстового поля.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E5313-E713-4351-989D-451EE98D763D}"/>
              </a:ext>
            </a:extLst>
          </p:cNvPr>
          <p:cNvSpPr/>
          <p:nvPr/>
        </p:nvSpPr>
        <p:spPr>
          <a:xfrm>
            <a:off x="5282324" y="2743076"/>
            <a:ext cx="6210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Отправить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D8EA9-8291-4C39-A860-46883CD87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857" y="3613255"/>
            <a:ext cx="5031034" cy="13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8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8" y="2669777"/>
            <a:ext cx="4093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solidFill>
                  <a:srgbClr val="00B050"/>
                </a:solidFill>
              </a:rPr>
              <a:t>Сверстать форму максимально похожую на пример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A5A4C-5D30-4DD9-8C2C-1D5C3D05E333}"/>
              </a:ext>
            </a:extLst>
          </p:cNvPr>
          <p:cNvGrpSpPr/>
          <p:nvPr/>
        </p:nvGrpSpPr>
        <p:grpSpPr>
          <a:xfrm>
            <a:off x="1192455" y="5634853"/>
            <a:ext cx="1885034" cy="646142"/>
            <a:chOff x="1238753" y="5973596"/>
            <a:chExt cx="1885034" cy="646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16D2A0-1B5A-4A9B-87C8-4D884289345F}"/>
                </a:ext>
              </a:extLst>
            </p:cNvPr>
            <p:cNvSpPr/>
            <p:nvPr/>
          </p:nvSpPr>
          <p:spPr>
            <a:xfrm>
              <a:off x="1238753" y="6335221"/>
              <a:ext cx="261257" cy="2612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15B96C-A67D-4621-9953-D0BB5595AB54}"/>
                </a:ext>
              </a:extLst>
            </p:cNvPr>
            <p:cNvSpPr/>
            <p:nvPr/>
          </p:nvSpPr>
          <p:spPr>
            <a:xfrm>
              <a:off x="1238753" y="5996857"/>
              <a:ext cx="261257" cy="261257"/>
            </a:xfrm>
            <a:prstGeom prst="rect">
              <a:avLst/>
            </a:prstGeom>
            <a:solidFill>
              <a:srgbClr val="0876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73190-43AB-46BD-82B3-5E87CB4026E2}"/>
                </a:ext>
              </a:extLst>
            </p:cNvPr>
            <p:cNvSpPr txBox="1"/>
            <p:nvPr/>
          </p:nvSpPr>
          <p:spPr>
            <a:xfrm>
              <a:off x="1602217" y="5973596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78E40B-514B-44F2-8084-6CB34AC85240}"/>
                </a:ext>
              </a:extLst>
            </p:cNvPr>
            <p:cNvSpPr txBox="1"/>
            <p:nvPr/>
          </p:nvSpPr>
          <p:spPr>
            <a:xfrm>
              <a:off x="1602217" y="6311961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Не 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3D172C0-6D11-4CEF-B3B8-EC08CF35C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80" y="1852581"/>
            <a:ext cx="6185794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751955" y="4576474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&lt;select&gt;</a:t>
            </a: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751955" y="3140429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&lt;input&gt;</a:t>
            </a: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1259748" y="403653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1259748" y="356068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751956" y="4100628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type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для тега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&lt;input&gt;</a:t>
            </a:r>
          </a:p>
        </p:txBody>
      </p:sp>
      <p:sp>
        <p:nvSpPr>
          <p:cNvPr id="33" name="Shape 195">
            <a:extLst>
              <a:ext uri="{FF2B5EF4-FFF2-40B4-BE49-F238E27FC236}">
                <a16:creationId xmlns:a16="http://schemas.microsoft.com/office/drawing/2014/main" id="{717433D2-FAE1-43D0-B794-5A2A08DE0B28}"/>
              </a:ext>
            </a:extLst>
          </p:cNvPr>
          <p:cNvSpPr txBox="1"/>
          <p:nvPr/>
        </p:nvSpPr>
        <p:spPr>
          <a:xfrm>
            <a:off x="1751955" y="2600887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&lt;form&gt;</a:t>
            </a:r>
          </a:p>
        </p:txBody>
      </p:sp>
      <p:sp>
        <p:nvSpPr>
          <p:cNvPr id="14" name="Shape 195">
            <a:extLst>
              <a:ext uri="{FF2B5EF4-FFF2-40B4-BE49-F238E27FC236}">
                <a16:creationId xmlns:a16="http://schemas.microsoft.com/office/drawing/2014/main" id="{FA39EEE4-1DF5-47EE-9323-F3CBF13E8F03}"/>
              </a:ext>
            </a:extLst>
          </p:cNvPr>
          <p:cNvSpPr txBox="1"/>
          <p:nvPr/>
        </p:nvSpPr>
        <p:spPr>
          <a:xfrm>
            <a:off x="5754907" y="2634674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disabled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&amp;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readonly</a:t>
            </a:r>
          </a:p>
        </p:txBody>
      </p:sp>
      <p:sp>
        <p:nvSpPr>
          <p:cNvPr id="15" name="Shape 207">
            <a:extLst>
              <a:ext uri="{FF2B5EF4-FFF2-40B4-BE49-F238E27FC236}">
                <a16:creationId xmlns:a16="http://schemas.microsoft.com/office/drawing/2014/main" id="{88EB7C69-2DEE-45C3-A5DF-04448EC79B50}"/>
              </a:ext>
            </a:extLst>
          </p:cNvPr>
          <p:cNvSpPr/>
          <p:nvPr/>
        </p:nvSpPr>
        <p:spPr>
          <a:xfrm>
            <a:off x="1259747" y="4989631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208">
            <a:extLst>
              <a:ext uri="{FF2B5EF4-FFF2-40B4-BE49-F238E27FC236}">
                <a16:creationId xmlns:a16="http://schemas.microsoft.com/office/drawing/2014/main" id="{4B3B4992-64E3-47B1-A191-6EE6C026307F}"/>
              </a:ext>
            </a:extLst>
          </p:cNvPr>
          <p:cNvSpPr/>
          <p:nvPr/>
        </p:nvSpPr>
        <p:spPr>
          <a:xfrm>
            <a:off x="1259747" y="451237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195">
            <a:extLst>
              <a:ext uri="{FF2B5EF4-FFF2-40B4-BE49-F238E27FC236}">
                <a16:creationId xmlns:a16="http://schemas.microsoft.com/office/drawing/2014/main" id="{9784A5C7-24FF-4C24-8F81-C3C38717E616}"/>
              </a:ext>
            </a:extLst>
          </p:cNvPr>
          <p:cNvSpPr txBox="1"/>
          <p:nvPr/>
        </p:nvSpPr>
        <p:spPr>
          <a:xfrm>
            <a:off x="1751955" y="5529575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&lt;fieldset&gt;</a:t>
            </a:r>
          </a:p>
        </p:txBody>
      </p:sp>
      <p:sp>
        <p:nvSpPr>
          <p:cNvPr id="21" name="Shape 207">
            <a:extLst>
              <a:ext uri="{FF2B5EF4-FFF2-40B4-BE49-F238E27FC236}">
                <a16:creationId xmlns:a16="http://schemas.microsoft.com/office/drawing/2014/main" id="{CDB47CF4-4ABC-4DA0-9702-EC5F84476AA8}"/>
              </a:ext>
            </a:extLst>
          </p:cNvPr>
          <p:cNvSpPr/>
          <p:nvPr/>
        </p:nvSpPr>
        <p:spPr>
          <a:xfrm>
            <a:off x="1259747" y="5942732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208">
            <a:extLst>
              <a:ext uri="{FF2B5EF4-FFF2-40B4-BE49-F238E27FC236}">
                <a16:creationId xmlns:a16="http://schemas.microsoft.com/office/drawing/2014/main" id="{FEA02950-1BEF-41C7-823E-F96E927F3245}"/>
              </a:ext>
            </a:extLst>
          </p:cNvPr>
          <p:cNvSpPr/>
          <p:nvPr/>
        </p:nvSpPr>
        <p:spPr>
          <a:xfrm>
            <a:off x="1259747" y="5466886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195">
            <a:extLst>
              <a:ext uri="{FF2B5EF4-FFF2-40B4-BE49-F238E27FC236}">
                <a16:creationId xmlns:a16="http://schemas.microsoft.com/office/drawing/2014/main" id="{59E7755C-7BD8-48C9-9BB4-6D7D9F552BFB}"/>
              </a:ext>
            </a:extLst>
          </p:cNvPr>
          <p:cNvSpPr txBox="1"/>
          <p:nvPr/>
        </p:nvSpPr>
        <p:spPr>
          <a:xfrm>
            <a:off x="1751955" y="5971232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checked</a:t>
            </a:r>
          </a:p>
        </p:txBody>
      </p:sp>
      <p:sp>
        <p:nvSpPr>
          <p:cNvPr id="24" name="Shape 195">
            <a:extLst>
              <a:ext uri="{FF2B5EF4-FFF2-40B4-BE49-F238E27FC236}">
                <a16:creationId xmlns:a16="http://schemas.microsoft.com/office/drawing/2014/main" id="{A4E98F57-4F98-4296-B113-E42CA7A6010C}"/>
              </a:ext>
            </a:extLst>
          </p:cNvPr>
          <p:cNvSpPr txBox="1"/>
          <p:nvPr/>
        </p:nvSpPr>
        <p:spPr>
          <a:xfrm>
            <a:off x="1751955" y="5052320"/>
            <a:ext cx="344706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&lt;textarea&gt;</a:t>
            </a:r>
          </a:p>
        </p:txBody>
      </p:sp>
      <p:sp>
        <p:nvSpPr>
          <p:cNvPr id="25" name="Shape 208">
            <a:extLst>
              <a:ext uri="{FF2B5EF4-FFF2-40B4-BE49-F238E27FC236}">
                <a16:creationId xmlns:a16="http://schemas.microsoft.com/office/drawing/2014/main" id="{2F432838-5B3F-45AF-BE63-B6C07CB44DE7}"/>
              </a:ext>
            </a:extLst>
          </p:cNvPr>
          <p:cNvSpPr/>
          <p:nvPr/>
        </p:nvSpPr>
        <p:spPr>
          <a:xfrm>
            <a:off x="5282324" y="2582359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195">
            <a:extLst>
              <a:ext uri="{FF2B5EF4-FFF2-40B4-BE49-F238E27FC236}">
                <a16:creationId xmlns:a16="http://schemas.microsoft.com/office/drawing/2014/main" id="{385CFC52-F2C9-4924-9B34-C5542EC9D886}"/>
              </a:ext>
            </a:extLst>
          </p:cNvPr>
          <p:cNvSpPr txBox="1"/>
          <p:nvPr/>
        </p:nvSpPr>
        <p:spPr>
          <a:xfrm>
            <a:off x="1777116" y="3599558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size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&amp;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maxlength</a:t>
            </a:r>
          </a:p>
        </p:txBody>
      </p:sp>
      <p:sp>
        <p:nvSpPr>
          <p:cNvPr id="29" name="Shape 207">
            <a:extLst>
              <a:ext uri="{FF2B5EF4-FFF2-40B4-BE49-F238E27FC236}">
                <a16:creationId xmlns:a16="http://schemas.microsoft.com/office/drawing/2014/main" id="{9C8B01BB-3ECD-4964-BD37-042630B550F6}"/>
              </a:ext>
            </a:extLst>
          </p:cNvPr>
          <p:cNvSpPr/>
          <p:nvPr/>
        </p:nvSpPr>
        <p:spPr>
          <a:xfrm>
            <a:off x="1259747" y="253721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ru-RU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</a:t>
            </a: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form&gt;</a:t>
            </a:r>
            <a:endParaRPr lang="ru-RU" sz="3600" b="1" dirty="0">
              <a:solidFill>
                <a:srgbClr val="00B050"/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4427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предназначена для обмена данными между пользователем и сервером. Область применения форм не ограничена отправкой данных на сервер, существует возможность получить доступ к любому элементу формы, изменять его и применять по своему усмотрению.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Атрибуты форм: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имя формы.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ссылка на файл, который будет обрабатывать данные формы.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указывает метод запроса к серверу (GET или POST, по умолчанию GET).</a:t>
            </a:r>
          </a:p>
        </p:txBody>
      </p:sp>
      <p:pic>
        <p:nvPicPr>
          <p:cNvPr id="10" name="Picture 2" descr="http://railstutorial.org/images/figures/filled_in_form_bootstrap-full.png">
            <a:extLst>
              <a:ext uri="{FF2B5EF4-FFF2-40B4-BE49-F238E27FC236}">
                <a16:creationId xmlns:a16="http://schemas.microsoft.com/office/drawing/2014/main" id="{9AF488E4-09A7-4C72-B994-0471490B2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16547" r="28366" b="30270"/>
          <a:stretch/>
        </p:blipFill>
        <p:spPr bwMode="auto">
          <a:xfrm>
            <a:off x="5954800" y="1888786"/>
            <a:ext cx="4789148" cy="4292495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input&gt;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позволяет создавать разные элементы интерфейса и обеспечить взаимодействие с пользователем. Главным образом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предназначен для создания текстовых полей, различных кнопок, переключателей и флажков.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Атрибуты: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имя элемента формы.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значение, которое будет передано на сервер.</a:t>
            </a:r>
          </a:p>
          <a:p>
            <a:pPr marL="285750" indent="-173038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тип поля.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36B7E-6BA6-481C-AF33-361FB88904FE}"/>
              </a:ext>
            </a:extLst>
          </p:cNvPr>
          <p:cNvSpPr/>
          <p:nvPr/>
        </p:nvSpPr>
        <p:spPr>
          <a:xfrm>
            <a:off x="4946060" y="1951470"/>
            <a:ext cx="3108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Ваше имя: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"40"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F0F86-A50D-4CE6-B908-17A7AD36A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28" y="2720577"/>
            <a:ext cx="3171825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26F2E-C73A-4AF3-80D3-FDDC0AF69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533" y="4833041"/>
            <a:ext cx="2867025" cy="8286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F39178-DB1F-4695-8885-0FD59F5136CD}"/>
              </a:ext>
            </a:extLst>
          </p:cNvPr>
          <p:cNvSpPr/>
          <p:nvPr/>
        </p:nvSpPr>
        <p:spPr>
          <a:xfrm>
            <a:off x="4868091" y="3668945"/>
            <a:ext cx="73239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Каким браузером в основном пользуетесь: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"browser"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“chrome"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Google Chrome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"browser"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"opera"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Opera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"browser"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"firefox"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Firefox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F37607-9E82-4B54-BAF5-44361B4D128A}"/>
              </a:ext>
            </a:extLst>
          </p:cNvPr>
          <p:cNvCxnSpPr>
            <a:cxnSpLocks/>
          </p:cNvCxnSpPr>
          <p:nvPr/>
        </p:nvCxnSpPr>
        <p:spPr>
          <a:xfrm>
            <a:off x="4781006" y="1951470"/>
            <a:ext cx="0" cy="4379661"/>
          </a:xfrm>
          <a:prstGeom prst="line">
            <a:avLst/>
          </a:prstGeom>
          <a:ln>
            <a:solidFill>
              <a:srgbClr val="6759F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8D50274-B3BE-496F-A168-33FC3D3A3813}"/>
              </a:ext>
            </a:extLst>
          </p:cNvPr>
          <p:cNvSpPr/>
          <p:nvPr/>
        </p:nvSpPr>
        <p:spPr>
          <a:xfrm>
            <a:off x="8220074" y="1766804"/>
            <a:ext cx="3658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CE9178"/>
                </a:solidFill>
                <a:latin typeface="Consolas" panose="020B0609020204030204" pitchFamily="49" charset="0"/>
              </a:rPr>
              <a:t>Отправить"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"reset"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CE9178"/>
                </a:solidFill>
                <a:latin typeface="Consolas" panose="020B0609020204030204" pitchFamily="49" charset="0"/>
              </a:rPr>
              <a:t>Очистить"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22EF6A-3AA0-4A49-9067-2CA92D4E4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508" y="2720577"/>
            <a:ext cx="1733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ru-RU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type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для тега </a:t>
            </a:r>
            <a:r>
              <a:rPr lang="ru-RU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&lt;input&gt;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1C7FF-662E-4140-B0C7-49805B1E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55637"/>
              </p:ext>
            </p:extLst>
          </p:nvPr>
        </p:nvGraphicFramePr>
        <p:xfrm>
          <a:off x="895622" y="2952349"/>
          <a:ext cx="8028893" cy="2743200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53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text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Текстовое поле для ввода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password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Текстовое поле для ввода пароля (вводимые символы скрываются)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Флажок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radio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Переключатель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submit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Кнопка отправки данных формы на сервер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reset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Кнопка сброса значений элементов формы к умолчаниям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button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Кнопка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hidden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Скрытый элемент формы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312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file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Поле выбора файла для загрузки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select&gt;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контейнер, содержащий в себе элементы выпадающего списка. Каждый элемент списка описан внутри с помощью отдельного тега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Содержимое тега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будет отображено пользователям в качестве элементов выпадающего списка, но на сервер будут отправлены именно значения атрибутов value и name.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устанавливает определенный элемент выпадающего списка как значение по умолчанию.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444BC1-2DF3-4578-AD92-81C5C92E0993}"/>
              </a:ext>
            </a:extLst>
          </p:cNvPr>
          <p:cNvSpPr/>
          <p:nvPr/>
        </p:nvSpPr>
        <p:spPr>
          <a:xfrm>
            <a:off x="5049551" y="2720577"/>
            <a:ext cx="6516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Укажите Вашу любимую погоду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"select"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"sunny"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Солнечная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"rainy"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Дождливая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"snowy"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"selected"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Снежная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"windy"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Ветренная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06F06-C0AB-4F11-B8EA-0DD9BC2E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8" y="4622464"/>
            <a:ext cx="3790451" cy="17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77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ru-RU" sz="3600" b="1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</a:t>
            </a:r>
            <a:r>
              <a:rPr lang="en-US" sz="3600" b="1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textarea&gt;</a:t>
            </a:r>
            <a:endParaRPr lang="en-US" sz="3600" b="1" dirty="0">
              <a:solidFill>
                <a:srgbClr val="262626"/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3" y="2597593"/>
            <a:ext cx="411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Поле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&lt;textarea&gt;</a:t>
            </a:r>
            <a:r>
              <a:rPr lang="ru-RU" dirty="0">
                <a:solidFill>
                  <a:schemeClr val="tx1"/>
                </a:solidFill>
              </a:rPr>
              <a:t> представляет собой элемент формы для создания области, в которую можно вводить несколько строк текста. В отличие от тега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ru-RU" dirty="0">
                <a:solidFill>
                  <a:schemeClr val="tx1"/>
                </a:solidFill>
              </a:rPr>
              <a:t> в текстовом поле допустимо делать переносы строк, они сохраняются при отправке данных на сервер.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52AB0-1ED6-4E36-BC93-8C5B0BF5D430}"/>
              </a:ext>
            </a:extLst>
          </p:cNvPr>
          <p:cNvSpPr/>
          <p:nvPr/>
        </p:nvSpPr>
        <p:spPr>
          <a:xfrm>
            <a:off x="5282324" y="2597593"/>
            <a:ext cx="6210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Введите ваш отзыв: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853A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853A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"45"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853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D0B01-8E68-4436-AA81-3C46EAFC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713" y="3324924"/>
            <a:ext cx="4041322" cy="22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42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fieldset&gt;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544D3-7201-4444-878F-1E2AA52B4AE6}"/>
              </a:ext>
            </a:extLst>
          </p:cNvPr>
          <p:cNvSpPr/>
          <p:nvPr/>
        </p:nvSpPr>
        <p:spPr>
          <a:xfrm>
            <a:off x="695325" y="2720577"/>
            <a:ext cx="40073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&lt;fieldset&gt;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группирования элементов формы. Такая группировка облегчает работу с формами, содержащими большое число данных.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Тег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&lt;legend&gt;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применяется для создания заголовка группы элементов формы, которая определяется с помощью тега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&lt;fieldset&gt;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02DFC-5510-476C-880E-AAC1C2CC8A04}"/>
              </a:ext>
            </a:extLst>
          </p:cNvPr>
          <p:cNvSpPr/>
          <p:nvPr/>
        </p:nvSpPr>
        <p:spPr>
          <a:xfrm>
            <a:off x="4970586" y="2720577"/>
            <a:ext cx="69096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"border: 2px solid rgb(56, 10, 223); width: 300px;"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legend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Login: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Password: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1CFDA-E68F-429B-BE75-163AF621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817" y="4188427"/>
            <a:ext cx="4493114" cy="14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543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Атрибут </a:t>
            </a: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checked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A5B1-BB2F-4C6E-B78C-F047AFFFEA0D}"/>
              </a:ext>
            </a:extLst>
          </p:cNvPr>
          <p:cNvSpPr txBox="1"/>
          <p:nvPr/>
        </p:nvSpPr>
        <p:spPr>
          <a:xfrm>
            <a:off x="617583" y="2597593"/>
            <a:ext cx="411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Атрибут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cheсked</a:t>
            </a:r>
            <a:r>
              <a:rPr lang="ru-RU" dirty="0">
                <a:solidFill>
                  <a:schemeClr val="tx1"/>
                </a:solidFill>
              </a:rPr>
              <a:t> отвечает за состояние элемента, выбран он или нет.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DE1648-B47E-4C75-A3F6-D22061F877C8}"/>
              </a:ext>
            </a:extLst>
          </p:cNvPr>
          <p:cNvSpPr txBox="1"/>
          <p:nvPr/>
        </p:nvSpPr>
        <p:spPr>
          <a:xfrm>
            <a:off x="634633" y="3193236"/>
            <a:ext cx="4114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Используется для двух типов тега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ru-RU" dirty="0">
                <a:solidFill>
                  <a:schemeClr val="tx1"/>
                </a:solidFill>
              </a:rPr>
              <a:t> – при группировке элементов с помощью одинакового значения атрибута name, в активное состояние могут быть установлены одновременно несколько элементов группы.</a:t>
            </a:r>
          </a:p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ru-RU" dirty="0">
                <a:solidFill>
                  <a:schemeClr val="tx1"/>
                </a:solidFill>
              </a:rPr>
              <a:t> – при группировке элементов с помощью одинакового значения атрибута name, в активное состояние может быть установлен одновременно только один элемент группы.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43D8E-D6C1-45C8-89CD-CC4C23B4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124" y="3419732"/>
            <a:ext cx="3238500" cy="1190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BC22E0-5FB8-4889-A031-FDE90817ACC3}"/>
              </a:ext>
            </a:extLst>
          </p:cNvPr>
          <p:cNvSpPr/>
          <p:nvPr/>
        </p:nvSpPr>
        <p:spPr>
          <a:xfrm>
            <a:off x="5012670" y="2597593"/>
            <a:ext cx="68255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win95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a1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Windows 95/98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win2000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a2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Windows 2000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win7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a3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Windows 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5F195-54B1-4DA4-A41D-51C3930D5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049" y="5472627"/>
            <a:ext cx="3190875" cy="1152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D136B0-B977-41FA-9A34-376C6E7285E6}"/>
              </a:ext>
            </a:extLst>
          </p:cNvPr>
          <p:cNvSpPr/>
          <p:nvPr/>
        </p:nvSpPr>
        <p:spPr>
          <a:xfrm>
            <a:off x="5301374" y="473396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a1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Linux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a2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a3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964162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18281</TotalTime>
  <Words>630</Words>
  <Application>Microsoft Office PowerPoint</Application>
  <PresentationFormat>Widescreen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Consolas</vt:lpstr>
      <vt:lpstr>Calibri Light</vt:lpstr>
      <vt:lpstr>Roboto</vt:lpstr>
      <vt:lpstr>Calibri</vt:lpstr>
      <vt:lpstr>MS PGothic</vt:lpstr>
      <vt:lpstr>Arial</vt:lpstr>
      <vt:lpstr>Courier New</vt:lpstr>
      <vt:lpstr>Тема Office</vt:lpstr>
      <vt:lpstr>PowerPoint Presentation</vt:lpstr>
      <vt:lpstr>На сегодняшнем занятии:</vt:lpstr>
      <vt:lpstr>Тег &lt;form&gt;</vt:lpstr>
      <vt:lpstr>Тег &lt;input&gt;</vt:lpstr>
      <vt:lpstr>Атрибут type для тега &lt;input&gt;</vt:lpstr>
      <vt:lpstr>Тег &lt;select&gt;</vt:lpstr>
      <vt:lpstr>Тег &lt;textarea&gt;</vt:lpstr>
      <vt:lpstr>Тег &lt;fieldset&gt;</vt:lpstr>
      <vt:lpstr>Атрибут checked</vt:lpstr>
      <vt:lpstr>Атрибут disabled &amp; readonly</vt:lpstr>
      <vt:lpstr>Атрибут size &amp; maxlength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462</cp:revision>
  <dcterms:modified xsi:type="dcterms:W3CDTF">2020-10-30T09:08:34Z</dcterms:modified>
</cp:coreProperties>
</file>