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42" r:id="rId3"/>
    <p:sldId id="316" r:id="rId4"/>
    <p:sldId id="321" r:id="rId5"/>
    <p:sldId id="323" r:id="rId6"/>
    <p:sldId id="331" r:id="rId7"/>
    <p:sldId id="322" r:id="rId8"/>
    <p:sldId id="341" r:id="rId9"/>
    <p:sldId id="324" r:id="rId10"/>
    <p:sldId id="339" r:id="rId11"/>
    <p:sldId id="326" r:id="rId12"/>
    <p:sldId id="333" r:id="rId13"/>
    <p:sldId id="335" r:id="rId14"/>
    <p:sldId id="327" r:id="rId15"/>
    <p:sldId id="340" r:id="rId16"/>
    <p:sldId id="328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29" autoAdjust="0"/>
  </p:normalViewPr>
  <p:slideViewPr>
    <p:cSldViewPr showGuides="1">
      <p:cViewPr>
        <p:scale>
          <a:sx n="67" d="100"/>
          <a:sy n="67" d="100"/>
        </p:scale>
        <p:origin x="475" y="37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na\Documents\!Data%20Science\!Capstone\Presentation\FINAL%20GRAPHS%20Precision%20Rec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ina\Documents\!Data%20Science\!Capstone\Presentation\FINAL%20GRAPHS%20Precision%20Rec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Average Recall (MAR@K)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712535604202249E-2"/>
          <c:y val="0.31912705938054159"/>
          <c:w val="0.87610853966044622"/>
          <c:h val="0.58797074330982424"/>
        </c:manualLayout>
      </c:layou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Popularity-Based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Sheet1!$F$2:$I$2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Sheet1!$F$3:$I$3</c:f>
              <c:numCache>
                <c:formatCode>#,##0.000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EE-4139-A5E4-F252536EAA6E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Collaborative User-User Cosine Similarity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Sheet1!$F$2:$I$2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Sheet1!$F$4:$I$4</c:f>
              <c:numCache>
                <c:formatCode>#,##0.000</c:formatCode>
                <c:ptCount val="4"/>
                <c:pt idx="0">
                  <c:v>4.1159999999999999E-3</c:v>
                </c:pt>
                <c:pt idx="1">
                  <c:v>5.6499999999999996E-3</c:v>
                </c:pt>
                <c:pt idx="2">
                  <c:v>6.5960000000000003E-3</c:v>
                </c:pt>
                <c:pt idx="3">
                  <c:v>7.2110000000000004E-3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EE-4139-A5E4-F252536EAA6E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Matrix Factorization CF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Sheet1!$F$2:$I$2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Sheet1!$F$5:$I$5</c:f>
              <c:numCache>
                <c:formatCode>#,##0.000</c:formatCode>
                <c:ptCount val="4"/>
                <c:pt idx="0">
                  <c:v>2.5302000000000002E-2</c:v>
                </c:pt>
                <c:pt idx="1">
                  <c:v>4.129E-2</c:v>
                </c:pt>
                <c:pt idx="2">
                  <c:v>5.5809999999999998E-2</c:v>
                </c:pt>
                <c:pt idx="3">
                  <c:v>6.9450999999999999E-2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EE-4139-A5E4-F252536EAA6E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Content-Based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Sheet1!$F$2:$I$2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Sheet1!$F$6:$I$6</c:f>
              <c:numCache>
                <c:formatCode>#,##0.000</c:formatCode>
                <c:ptCount val="4"/>
                <c:pt idx="0">
                  <c:v>3.0869000000000001E-2</c:v>
                </c:pt>
                <c:pt idx="1">
                  <c:v>5.6845E-2</c:v>
                </c:pt>
                <c:pt idx="2">
                  <c:v>8.0412999999999998E-2</c:v>
                </c:pt>
                <c:pt idx="3">
                  <c:v>0.10166600000000001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EE-4139-A5E4-F252536EAA6E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HYBRID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Sheet1!$F$2:$I$2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Sheet1!$F$7:$I$7</c:f>
              <c:numCache>
                <c:formatCode>#,##0.000</c:formatCode>
                <c:ptCount val="4"/>
                <c:pt idx="0">
                  <c:v>3.3089E-2</c:v>
                </c:pt>
                <c:pt idx="1">
                  <c:v>6.5042000000000003E-2</c:v>
                </c:pt>
                <c:pt idx="2">
                  <c:v>9.3627000000000002E-2</c:v>
                </c:pt>
                <c:pt idx="3">
                  <c:v>0.119619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EE-4139-A5E4-F252536EA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2334191"/>
        <c:axId val="2052337935"/>
      </c:lineChart>
      <c:catAx>
        <c:axId val="20523341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337935"/>
        <c:crosses val="autoZero"/>
        <c:auto val="1"/>
        <c:lblAlgn val="ctr"/>
        <c:lblOffset val="100"/>
        <c:noMultiLvlLbl val="0"/>
      </c:catAx>
      <c:valAx>
        <c:axId val="20523379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33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13576803739997E-2"/>
          <c:y val="0.12210359098529444"/>
          <c:w val="0.93192637491456465"/>
          <c:h val="0.153965077584557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Average Precision (MAP@K)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17222306704621"/>
          <c:y val="0.3203679637132737"/>
          <c:w val="0.87056743904474332"/>
          <c:h val="0.58672986265066385"/>
        </c:manualLayout>
      </c:layou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Popularity-Based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Sheet1!$B$3:$E$3</c:f>
              <c:numCache>
                <c:formatCode>#,##0.000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65-4A0A-993D-5ACC0B39EACE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Collaborative User-User Cosine Similarity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Sheet1!$B$4:$E$4</c:f>
              <c:numCache>
                <c:formatCode>#,##0.000</c:formatCode>
                <c:ptCount val="4"/>
                <c:pt idx="0">
                  <c:v>7.4400000000000004E-3</c:v>
                </c:pt>
                <c:pt idx="1">
                  <c:v>5.1399999999999996E-3</c:v>
                </c:pt>
                <c:pt idx="2">
                  <c:v>4.0400000000000002E-3</c:v>
                </c:pt>
                <c:pt idx="3">
                  <c:v>3.2799999999999999E-3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65-4A0A-993D-5ACC0B39EACE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Matrix Factorization CF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Sheet1!$B$5:$E$5</c:f>
              <c:numCache>
                <c:formatCode>#,##0.000</c:formatCode>
                <c:ptCount val="4"/>
                <c:pt idx="0">
                  <c:v>0.2288</c:v>
                </c:pt>
                <c:pt idx="1">
                  <c:v>0.19019</c:v>
                </c:pt>
                <c:pt idx="2">
                  <c:v>0.1729</c:v>
                </c:pt>
                <c:pt idx="3">
                  <c:v>0.16214000000000001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65-4A0A-993D-5ACC0B39EACE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Content-Based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Sheet1!$B$6:$E$6</c:f>
              <c:numCache>
                <c:formatCode>#,##0.000</c:formatCode>
                <c:ptCount val="4"/>
                <c:pt idx="0">
                  <c:v>0.05</c:v>
                </c:pt>
                <c:pt idx="1">
                  <c:v>4.6289999999999998E-2</c:v>
                </c:pt>
                <c:pt idx="2">
                  <c:v>4.3652999999999997E-2</c:v>
                </c:pt>
                <c:pt idx="3">
                  <c:v>4.1459999999999997E-2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65-4A0A-993D-5ACC0B39EACE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HYBRID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cat>
          <c:val>
            <c:numRef>
              <c:f>Sheet1!$B$7:$E$7</c:f>
              <c:numCache>
                <c:formatCode>#,##0.000</c:formatCode>
                <c:ptCount val="4"/>
                <c:pt idx="0">
                  <c:v>5.5320000000000001E-2</c:v>
                </c:pt>
                <c:pt idx="1">
                  <c:v>5.4820000000000001E-2</c:v>
                </c:pt>
                <c:pt idx="2">
                  <c:v>5.2986999999999999E-2</c:v>
                </c:pt>
                <c:pt idx="3">
                  <c:v>5.0930000000000003E-2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65-4A0A-993D-5ACC0B39E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901631"/>
        <c:axId val="2051900383"/>
      </c:lineChart>
      <c:catAx>
        <c:axId val="20519016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900383"/>
        <c:crosses val="autoZero"/>
        <c:auto val="1"/>
        <c:lblAlgn val="ctr"/>
        <c:lblOffset val="100"/>
        <c:noMultiLvlLbl val="0"/>
      </c:catAx>
      <c:valAx>
        <c:axId val="205190038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901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471738567890281E-2"/>
          <c:y val="0.12210355987055016"/>
          <c:w val="0.97056522864219441"/>
          <c:h val="0.154756262263333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6:54:42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5449 126 24575,'0'0'0,"0"0"0,0 0 0,-4 0 0,-560 20 0,518-19 0,0-1 0,0-2 0,-64-12 0,27 3 0,-217-7 0,248 16 0,-249-22 0,-127-1 0,331 23 0,-103-17 0,56 4 0,-560 1 0,463 16 0,39-4 0,-342 13 0,290 24 0,-29-8 0,6 0 0,238-22 0,1 1 0,1 3 0,-1 1 0,-52 21 0,75-23 0,1 0 0,-1 0 0,1 2 0,1 0 0,0 0 0,0 1 0,1 1 0,0 0 0,1 1 0,1 0 0,0 1 0,-15 27 0,10-12 0,2 1 0,1 1 0,2 0 0,0 1 0,-7 53 0,7-33 0,5-28 0,0 1 0,2 0 0,0 27 0,3-26 0,0 7 0,6 44 0,-4-65 0,0 0 0,1 0 0,1-1 0,0 1 0,0-1 0,1 0 0,8 13 0,7 3 0,1-2 0,1 0 0,1-1 0,2-1 0,39 29 0,-41-33 0,30 23 0,116 67 0,-144-97 0,1-2 0,0 0 0,1-2 0,0-1 0,44 5 0,-23-3 0,71 14 0,219 11 0,258-5 0,-490-26 0,138-16 0,-48 1 0,25 18 0,53-2 0,361-4 0,-242-8 0,-168-3 0,271 12 0,-10 40 0,-226 2 0,16 3 0,-191-36 0,111-1 0,-183-10 0,-1 0 0,0-1 0,19-5 0,25-4 0,50 2 0,430-58 0,-512 61 0,36-14 0,10-3 0,68-6 0,143-9 0,-189 27 0,94-15 0,-19 10 0,373-17 0,-480 33 0,-1-2 0,61-10 0,150-18 0,-200 24 0,21-5 0,-42 5 0,69-2 0,-108 8 0,0-1 0,-1 0 0,1-1 0,-1 0 0,11-4 0,-10 3 0,0 0 0,0 1 0,0 0 0,14 0 0,-14 0 0,0 0 0,0-1 0,0 0 0,-1-1 0,1 0 0,-1 0 0,0-1 0,0 0 0,12-9 0,-10 4 0,-1-1 0,0 0 0,-1 0 0,0-1 0,0 0 0,-1-1 0,-1 1 0,0-2 0,-1 1 0,7-24 0,-10 27 0,0 0 0,-1 1 0,-1-1 0,2-20 0,4-28 0,-4 45 0,-1 0 0,0-1 0,-1 1 0,0 0 0,-2-1 0,1 1 0,-1-1 0,-1 1 0,-1 0 0,0-1 0,-7-18 0,0 6 0,-1-1 0,-1 1 0,-2 1 0,-21-31 0,12 22 0,-2 2 0,-35-38 0,46 57 0,-1 0 0,0 1 0,0 0 0,-1 1 0,0 1 0,-1 1 0,-19-8 0,-40-15 0,-1 4 0,-2 3 0,0 4 0,-1 3 0,-1 4 0,-1 3 0,-162 1 0,-68 23 0,-78 2 0,367-15 0,0 2 0,0 0 0,-34 8 0,26-4 0,1-2 0,-42 0 0,-10 2 0,-314 30 0,267-24 0,-65 2 0,-188-26 0,12-1 0,175 13-43,-268 5-1279,354 1-5504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6:55:08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1578 24575,'0'0'0,"0"0"0,0 0 0,0 0 0,0 0 0,0 0 0,0 0 0,0 0 0,25 5 0,279 51 0,-88-17 0,-178-27 0,-33-9 0,0-1 0,1-1 0,-1 1 0,0-1 0,0 0 0,1 0 0,-1 0 0,6 0 0,206-15 0,-35 2 0,-109 7 0,76-17 0,2 0 0,278-4 0,-390 24 0,57-9 0,29-1 0,211-15 0,-122 5 0,147-13 0,29-2 0,-52 34 0,-183 5 0,-31-3 0,287 12 0,-198 4 0,254-15 0,285-73 0,-731 69 0,0-1 0,-1-1 0,26-10 0,-2 0 0,-26 10 0,-1 0 0,0-1 0,-1-1 0,1-1 0,-1 0 0,-1-2 0,17-13 0,-24 18 0,-1-1 0,-1 0 0,0 0 0,0 0 0,0-1 0,-1 0 0,0 0 0,0 0 0,-1-1 0,0 0 0,-1 1 0,0-1 0,0 0 0,-1-1 0,3-15 0,-2-10 0,-2-1 0,-1 1 0,-1 0 0,-2-1 0,-12-52 0,10 66 0,-2-1 0,-1 1 0,0 1 0,-2-1 0,0 2 0,-1-1 0,-1 2 0,-1-1 0,-21-23 0,10 18 0,-1 2 0,-1 0 0,-1 2 0,-1 0 0,0 2 0,-2 2 0,-34-16 0,-29-13 0,-1 5 0,-3 4 0,0 4 0,-3 5 0,-108-17 0,-72-6 0,137 22 0,-231-17 0,-462-3 0,745 45 0,-521-16 0,156 7 0,7 1 0,398 12 0,-645 23 0,412-18 0,158-7 0,49 1 0,14-1 0,0 3 0,-103 16 0,22 11 0,117-22 0,-21 8 0,12-3 0,29-10 0,1 1 0,-1 0 0,1 0 0,-10 5 0,-57 18 0,45-11 0,-31 16 0,-58 40 0,39-18 0,-27 28 0,88-68 0,1 0 0,0 2 0,1-1 0,0 2 0,1 0 0,1 1 0,0 0 0,-20 35 0,7-3 0,16-32 0,1 0 0,1 1 0,1-1 0,-6 19 0,0 2 0,10-31 0,0 1 0,0 0 0,1 0 0,0 0 0,1 0 0,-1 0 0,1 10 0,0-14 0,1-1 0,-1 1 0,1 0 0,-1 0 0,0 0 0,0-1 0,0 1 0,-1 0 0,-2 4 0,2-4 0,1 0 0,-1 0 0,1 0 0,-1 0 0,1 0 0,0 0 0,0 0 0,0 5 0,1-8 0,-2 16 0,1 0 0,1 0 0,0 0 0,4 19 0,-3-31 0,1 0 0,0-1 0,0 1 0,0 0 0,1-1 0,-1 1 0,1-1 0,0 1 0,0-1 0,0 0 0,0-1 0,0 1 0,5 2 0,55 34 0,-35-24 0,181 129 0,-174-116 0,31 32 0,-50-44 0,2 0 0,0-2 0,1 0 0,0-1 0,1-1 0,1 0 0,22 8 0,356 117 0,-371-129 0,-1 2 0,0 0 0,50 28 0,-36-18-1365,-32-14-5461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5T16:55:1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24575,'170'-11'0,"-129"6"0,0 1 0,0 3 0,0 1 0,0 2 0,61 10 0,-70-7 0,0-1 0,0-2 0,0-1 0,37-4 0,7 1 0,46-5 0,-78 4 0,0 1 0,59 5 0,83 5 0,13 3 0,-71-1 0,159-7 0,-6-1 0,-147 10 0,36 1 0,464-14 0,-600 0 0,52-10 0,-50 5 0,39-1 0,-20 7 0,-23 0 0,-1 0 0,0-3 0,49-8 0,-52 6 0,1 1 0,0 1 0,39 2 0,-32 1 0,53-7 0,20-5 0,2 6 0,114 7 0,-72 1 0,352-2 0,-501 0 15,0-1 0,0 1 0,0-1-1,0 0 1,0-1 0,0 1 0,0-1-1,5-2 1,25-8-1513,-23 11-5328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Business Strategies: </a:t>
            </a: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Strategies: 1. revenue, margin, ROI; 2. 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loyalty/engagement of customers;  3. average sales units, average sum of purchase, click through rate, conversion; 4. get rid of overstock/ discontinued items, launch new items, paid advertisement, </a:t>
            </a:r>
            <a:r>
              <a:rPr lang="en-US" sz="12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Capstone project by irina amari</a:t>
            </a:r>
          </a:p>
          <a:p>
            <a:r>
              <a:rPr lang="it-IT" dirty="0"/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3">
                <a:extLst>
                  <a:ext uri="{FF2B5EF4-FFF2-40B4-BE49-F238E27FC236}">
                    <a16:creationId xmlns:a16="http://schemas.microsoft.com/office/drawing/2014/main" id="{92C8C1F4-53EF-4F65-B992-7A97D63565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170" y="1676400"/>
                <a:ext cx="11049001" cy="5638800"/>
              </a:xfrm>
              <a:prstGeom prst="rect">
                <a:avLst/>
              </a:prstGeom>
            </p:spPr>
            <p:txBody>
              <a:bodyPr/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3362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STEP: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Content-Based Algorithm to our data -&gt; to find function of observed features (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KeyWords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song Metadata).</a:t>
                </a:r>
              </a:p>
              <a:p>
                <a:pPr marL="233362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33362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33362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33362" marR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STEP: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Matrix Factorization Algorithm to estimate the Difference.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33362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STEP: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Combine Estimations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(observed features)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p>
                    </m:sSubSup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(latent features).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13">
                <a:extLst>
                  <a:ext uri="{FF2B5EF4-FFF2-40B4-BE49-F238E27FC236}">
                    <a16:creationId xmlns:a16="http://schemas.microsoft.com/office/drawing/2014/main" id="{92C8C1F4-53EF-4F65-B992-7A97D6356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0" y="1676400"/>
                <a:ext cx="11049001" cy="5638800"/>
              </a:xfrm>
              <a:prstGeom prst="rect">
                <a:avLst/>
              </a:prstGeom>
              <a:blipFill>
                <a:blip r:embed="rId3"/>
                <a:stretch>
                  <a:fillRect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41350982-2F26-463D-BFAF-05A48867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04800"/>
            <a:ext cx="9067802" cy="609600"/>
          </a:xfrm>
        </p:spPr>
        <p:txBody>
          <a:bodyPr/>
          <a:lstStyle/>
          <a:p>
            <a:r>
              <a:rPr lang="en-US" dirty="0"/>
              <a:t>Implementation of HYBRID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B36CC-29C7-4E36-B5CE-07F7374D9C81}"/>
                  </a:ext>
                </a:extLst>
              </p:cNvPr>
              <p:cNvSpPr txBox="1"/>
              <p:nvPr/>
            </p:nvSpPr>
            <p:spPr>
              <a:xfrm>
                <a:off x="303212" y="1118890"/>
                <a:ext cx="10668000" cy="429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>
                    <a:latin typeface="+mj-lt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𝑢𝑠𝑒𝑟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𝑠𝑜𝑛𝑔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𝑠𝑜𝑛𝑔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𝑙𝑎𝑡𝑒𝑛𝑡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/>
                  <a:t>)</a:t>
                </a:r>
                <a:endParaRPr lang="en-US" sz="2000" i="1" dirty="0">
                  <a:latin typeface="+mj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B36CC-29C7-4E36-B5CE-07F7374D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118890"/>
                <a:ext cx="10668000" cy="429220"/>
              </a:xfrm>
              <a:prstGeom prst="rect">
                <a:avLst/>
              </a:prstGeom>
              <a:blipFill>
                <a:blip r:embed="rId4"/>
                <a:stretch>
                  <a:fillRect t="-7143" b="-2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4DF9F9-220D-4345-9912-5F65539CF668}"/>
                  </a:ext>
                </a:extLst>
              </p:cNvPr>
              <p:cNvSpPr txBox="1"/>
              <p:nvPr/>
            </p:nvSpPr>
            <p:spPr>
              <a:xfrm>
                <a:off x="303212" y="2438400"/>
                <a:ext cx="10668000" cy="4596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en-US" sz="2000" i="1" dirty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𝑠𝑜𝑛𝑔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4DF9F9-220D-4345-9912-5F65539C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2438400"/>
                <a:ext cx="10668000" cy="459678"/>
              </a:xfrm>
              <a:prstGeom prst="rect">
                <a:avLst/>
              </a:prstGeom>
              <a:blipFill>
                <a:blip r:embed="rId5"/>
                <a:stretch>
                  <a:fillRect t="-1333" b="-16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AC438-A831-4D19-885F-B05E73ABCD7B}"/>
                  </a:ext>
                </a:extLst>
              </p14:cNvPr>
              <p14:cNvContentPartPr/>
              <p14:nvPr/>
            </p14:nvContentPartPr>
            <p14:xfrm>
              <a:off x="3645021" y="1141343"/>
              <a:ext cx="3379320" cy="57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AC438-A831-4D19-885F-B05E73ABCD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6381" y="1132703"/>
                <a:ext cx="339696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C11F6D-8F11-44F0-B828-2DA2F5C2A54D}"/>
                  </a:ext>
                </a:extLst>
              </p14:cNvPr>
              <p14:cNvContentPartPr/>
              <p14:nvPr/>
            </p14:nvContentPartPr>
            <p14:xfrm>
              <a:off x="7104621" y="1106423"/>
              <a:ext cx="2478600" cy="61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C11F6D-8F11-44F0-B828-2DA2F5C2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5981" y="1097783"/>
                <a:ext cx="249624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3FF89B-C7E6-4494-A37B-B4E7899C23AC}"/>
                  </a:ext>
                </a:extLst>
              </p14:cNvPr>
              <p14:cNvContentPartPr/>
              <p14:nvPr/>
            </p14:nvContentPartPr>
            <p14:xfrm>
              <a:off x="1640541" y="1585223"/>
              <a:ext cx="1803960" cy="36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3FF89B-C7E6-4494-A37B-B4E7899C23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1541" y="1576583"/>
                <a:ext cx="1821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B2C925-875A-4F58-8BB5-100656A7CB53}"/>
                  </a:ext>
                </a:extLst>
              </p:cNvPr>
              <p:cNvSpPr txBox="1"/>
              <p:nvPr/>
            </p:nvSpPr>
            <p:spPr>
              <a:xfrm>
                <a:off x="227012" y="3901985"/>
                <a:ext cx="10668000" cy="50872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 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en-US" sz="2000" i="1" dirty="0">
                    <a:latin typeface="+mj-lt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en-US" sz="2000" i="1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B2C925-875A-4F58-8BB5-100656A7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3901985"/>
                <a:ext cx="10668000" cy="508729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FD7B86-A854-452F-95FC-1D2A606CE963}"/>
                  </a:ext>
                </a:extLst>
              </p:cNvPr>
              <p:cNvSpPr txBox="1"/>
              <p:nvPr/>
            </p:nvSpPr>
            <p:spPr>
              <a:xfrm>
                <a:off x="150812" y="5299464"/>
                <a:ext cx="10668000" cy="51892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𝑃𝑅𝐸𝐷𝐼𝐶𝑇𝐸𝐷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 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en-US" sz="2000" i="1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𝐸𝑆𝑇𝐼𝑀𝐴𝑇𝐼𝑂𝑁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i="1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FD7B86-A854-452F-95FC-1D2A606CE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" y="5299464"/>
                <a:ext cx="10668000" cy="518925"/>
              </a:xfrm>
              <a:prstGeom prst="rect">
                <a:avLst/>
              </a:prstGeom>
              <a:blipFill>
                <a:blip r:embed="rId13"/>
                <a:stretch>
                  <a:fillRect b="-1058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34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510881" y="2667000"/>
            <a:ext cx="11049001" cy="5638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2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8D2DD5-5463-4FB0-AA26-F093B9027E3D}"/>
              </a:ext>
            </a:extLst>
          </p:cNvPr>
          <p:cNvSpPr/>
          <p:nvPr/>
        </p:nvSpPr>
        <p:spPr>
          <a:xfrm>
            <a:off x="318964" y="2773901"/>
            <a:ext cx="1753448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Song/ User Interactions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EFE266-04EA-40AA-895D-2FFF373E6F76}"/>
              </a:ext>
            </a:extLst>
          </p:cNvPr>
          <p:cNvSpPr/>
          <p:nvPr/>
        </p:nvSpPr>
        <p:spPr>
          <a:xfrm>
            <a:off x="254959" y="1329801"/>
            <a:ext cx="1611622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Song Catalog</a:t>
            </a:r>
            <a:endParaRPr lang="en-US" sz="1400" b="1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8AE6D63-3A14-4870-9303-8BF037FA1F6B}"/>
              </a:ext>
            </a:extLst>
          </p:cNvPr>
          <p:cNvSpPr/>
          <p:nvPr/>
        </p:nvSpPr>
        <p:spPr>
          <a:xfrm>
            <a:off x="2049805" y="2057400"/>
            <a:ext cx="1828800" cy="914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Merged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931F3B-6A3B-4993-ABF7-2ED0B1437189}"/>
              </a:ext>
            </a:extLst>
          </p:cNvPr>
          <p:cNvCxnSpPr>
            <a:stCxn id="7" idx="6"/>
            <a:endCxn id="4" idx="2"/>
          </p:cNvCxnSpPr>
          <p:nvPr/>
        </p:nvCxnSpPr>
        <p:spPr>
          <a:xfrm>
            <a:off x="1866581" y="1939401"/>
            <a:ext cx="183224" cy="57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25A6B4-DB52-461D-A84E-4C11F788A4BB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H="1" flipV="1">
            <a:off x="2049805" y="2514600"/>
            <a:ext cx="22607" cy="86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35357510-3D72-43AB-8D35-F008E70B334C}"/>
              </a:ext>
            </a:extLst>
          </p:cNvPr>
          <p:cNvSpPr/>
          <p:nvPr/>
        </p:nvSpPr>
        <p:spPr>
          <a:xfrm>
            <a:off x="4050483" y="1320923"/>
            <a:ext cx="1925063" cy="25652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Content-Based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 (Song Text Features)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Estimate Part with Observed Features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1350982-2F26-463D-BFAF-05A48867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04800"/>
            <a:ext cx="9067802" cy="609600"/>
          </a:xfrm>
        </p:spPr>
        <p:txBody>
          <a:bodyPr/>
          <a:lstStyle/>
          <a:p>
            <a:r>
              <a:rPr lang="en-US" dirty="0"/>
              <a:t>Implementation of HYBRID Approach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249FBF-DB0C-4DE3-BE17-870AC1275669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>
            <a:off x="3878605" y="2514600"/>
            <a:ext cx="171878" cy="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902C680-377B-4D93-AB14-89B0D1E9F905}"/>
              </a:ext>
            </a:extLst>
          </p:cNvPr>
          <p:cNvSpPr/>
          <p:nvPr/>
        </p:nvSpPr>
        <p:spPr>
          <a:xfrm>
            <a:off x="8532812" y="1295400"/>
            <a:ext cx="1879089" cy="25732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COMBINE both Estimations in one PREDICTION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6F5DD320-6E16-4C94-884D-C36F797E726A}"/>
              </a:ext>
            </a:extLst>
          </p:cNvPr>
          <p:cNvSpPr/>
          <p:nvPr/>
        </p:nvSpPr>
        <p:spPr>
          <a:xfrm>
            <a:off x="6235724" y="1329801"/>
            <a:ext cx="1858939" cy="2480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Matrix Factorization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To estimate Latent Features of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7A125-2E31-45F0-8B30-8CBE49C0958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5975546" y="2569901"/>
            <a:ext cx="260178" cy="3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A1695-70C1-4D7C-94A4-4A03B2817E67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8094663" y="2569901"/>
            <a:ext cx="438149" cy="1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5148E67-894F-467A-84F8-64E5514278E0}"/>
              </a:ext>
            </a:extLst>
          </p:cNvPr>
          <p:cNvSpPr txBox="1"/>
          <p:nvPr/>
        </p:nvSpPr>
        <p:spPr>
          <a:xfrm>
            <a:off x="4437361" y="950267"/>
            <a:ext cx="125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D2A2C4-4B98-4403-9A95-F4EF4D338E12}"/>
              </a:ext>
            </a:extLst>
          </p:cNvPr>
          <p:cNvSpPr txBox="1"/>
          <p:nvPr/>
        </p:nvSpPr>
        <p:spPr>
          <a:xfrm>
            <a:off x="6581668" y="942869"/>
            <a:ext cx="125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A8DBCD-8F8A-4610-AA2B-0DB336FB608B}"/>
              </a:ext>
            </a:extLst>
          </p:cNvPr>
          <p:cNvSpPr txBox="1"/>
          <p:nvPr/>
        </p:nvSpPr>
        <p:spPr>
          <a:xfrm>
            <a:off x="8800109" y="914400"/>
            <a:ext cx="125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</a:t>
            </a:r>
            <a:endParaRPr lang="en-US" b="1" dirty="0"/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C93C5D69-5302-445E-8B8D-15B8CE340CCA}"/>
              </a:ext>
            </a:extLst>
          </p:cNvPr>
          <p:cNvSpPr/>
          <p:nvPr/>
        </p:nvSpPr>
        <p:spPr>
          <a:xfrm>
            <a:off x="8532812" y="3978144"/>
            <a:ext cx="1879089" cy="25732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FA8B4CD-4E84-48C7-9E6C-651ED64A96E2}"/>
              </a:ext>
            </a:extLst>
          </p:cNvPr>
          <p:cNvSpPr/>
          <p:nvPr/>
        </p:nvSpPr>
        <p:spPr>
          <a:xfrm>
            <a:off x="8657007" y="4343400"/>
            <a:ext cx="1552205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Set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D57522C-DF7B-40C5-AE0E-CB490102C8FF}"/>
              </a:ext>
            </a:extLst>
          </p:cNvPr>
          <p:cNvSpPr/>
          <p:nvPr/>
        </p:nvSpPr>
        <p:spPr>
          <a:xfrm>
            <a:off x="8657007" y="5598468"/>
            <a:ext cx="1552205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1418B6-36AB-493D-A50B-B7231811C139}"/>
              </a:ext>
            </a:extLst>
          </p:cNvPr>
          <p:cNvSpPr txBox="1"/>
          <p:nvPr/>
        </p:nvSpPr>
        <p:spPr>
          <a:xfrm>
            <a:off x="10517638" y="4417367"/>
            <a:ext cx="84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80%</a:t>
            </a:r>
            <a:endParaRPr lang="en-US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C70EE5-24B1-41F3-8D0E-17BA3252B38B}"/>
              </a:ext>
            </a:extLst>
          </p:cNvPr>
          <p:cNvSpPr txBox="1"/>
          <p:nvPr/>
        </p:nvSpPr>
        <p:spPr>
          <a:xfrm>
            <a:off x="10482881" y="5672435"/>
            <a:ext cx="84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20%</a:t>
            </a:r>
            <a:endParaRPr lang="en-US" b="1" dirty="0"/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FCDD420A-30F3-4C68-9E5F-AD2E99D0EFE3}"/>
              </a:ext>
            </a:extLst>
          </p:cNvPr>
          <p:cNvCxnSpPr>
            <a:stCxn id="4" idx="4"/>
            <a:endCxn id="86" idx="2"/>
          </p:cNvCxnSpPr>
          <p:nvPr/>
        </p:nvCxnSpPr>
        <p:spPr>
          <a:xfrm rot="16200000" flipH="1">
            <a:off x="4428503" y="1507502"/>
            <a:ext cx="3579556" cy="6508152"/>
          </a:xfrm>
          <a:prstGeom prst="curvedConnector3">
            <a:avLst>
              <a:gd name="adj1" fmla="val 106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479076B-3CB5-43FC-BA63-2885D5062AAF}"/>
              </a:ext>
            </a:extLst>
          </p:cNvPr>
          <p:cNvCxnSpPr>
            <a:stCxn id="28" idx="2"/>
            <a:endCxn id="86" idx="0"/>
          </p:cNvCxnSpPr>
          <p:nvPr/>
        </p:nvCxnSpPr>
        <p:spPr>
          <a:xfrm>
            <a:off x="9472357" y="3868612"/>
            <a:ext cx="0" cy="10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18FB65D5-9341-48CD-BFC4-97E37C5F226E}"/>
              </a:ext>
            </a:extLst>
          </p:cNvPr>
          <p:cNvSpPr/>
          <p:nvPr/>
        </p:nvSpPr>
        <p:spPr>
          <a:xfrm>
            <a:off x="6207827" y="3993101"/>
            <a:ext cx="1879089" cy="25732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Estimation of the Algorithm</a:t>
            </a:r>
          </a:p>
          <a:p>
            <a:pPr algn="ctr"/>
            <a:r>
              <a:rPr lang="en-US" b="1" dirty="0"/>
              <a:t>(Precision, Recall)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2CA7D29-C00B-4F94-9FC7-146AE91A7F49}"/>
              </a:ext>
            </a:extLst>
          </p:cNvPr>
          <p:cNvCxnSpPr>
            <a:stCxn id="86" idx="1"/>
            <a:endCxn id="100" idx="3"/>
          </p:cNvCxnSpPr>
          <p:nvPr/>
        </p:nvCxnSpPr>
        <p:spPr>
          <a:xfrm flipH="1">
            <a:off x="8086916" y="5264750"/>
            <a:ext cx="445896" cy="1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525000" cy="609600"/>
          </a:xfrm>
        </p:spPr>
        <p:txBody>
          <a:bodyPr>
            <a:normAutofit/>
          </a:bodyPr>
          <a:lstStyle/>
          <a:p>
            <a:r>
              <a:rPr lang="en-US" dirty="0"/>
              <a:t>Testing of Recommendation Systems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531812" y="990600"/>
            <a:ext cx="11049001" cy="5638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A1DD34-BBAE-489D-905B-27CEB4C09715}"/>
              </a:ext>
            </a:extLst>
          </p:cNvPr>
          <p:cNvSpPr/>
          <p:nvPr/>
        </p:nvSpPr>
        <p:spPr>
          <a:xfrm>
            <a:off x="1751012" y="1676400"/>
            <a:ext cx="2133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 (80%)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8694E-5B9A-46BB-977D-3DE3DFD9021F}"/>
              </a:ext>
            </a:extLst>
          </p:cNvPr>
          <p:cNvSpPr/>
          <p:nvPr/>
        </p:nvSpPr>
        <p:spPr>
          <a:xfrm>
            <a:off x="8913812" y="1676400"/>
            <a:ext cx="9144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Set (20%)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1D59B1-8EBA-4BCF-91A4-89D474C4CC70}"/>
              </a:ext>
            </a:extLst>
          </p:cNvPr>
          <p:cNvSpPr/>
          <p:nvPr/>
        </p:nvSpPr>
        <p:spPr>
          <a:xfrm>
            <a:off x="1370012" y="2819400"/>
            <a:ext cx="2895600" cy="78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System MODEL Training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E3757E0-CC0A-4C1F-B2E4-A71F1742852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741612" y="2743200"/>
            <a:ext cx="1524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0D40F9-7B56-4144-94E9-845615F8A534}"/>
              </a:ext>
            </a:extLst>
          </p:cNvPr>
          <p:cNvSpPr/>
          <p:nvPr/>
        </p:nvSpPr>
        <p:spPr>
          <a:xfrm>
            <a:off x="1020762" y="3818992"/>
            <a:ext cx="3581400" cy="2200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PREDICTIVE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(PREDICTIONS)</a:t>
            </a:r>
          </a:p>
          <a:p>
            <a:r>
              <a:rPr lang="en-US" dirty="0"/>
              <a:t>User1: S11-p, S12-p, S13-p, …</a:t>
            </a:r>
          </a:p>
          <a:p>
            <a:r>
              <a:rPr lang="en-US" dirty="0"/>
              <a:t>User2: S21-p, S22-p, S23-p, 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K RECOMMENDATIONS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271DD1-5E88-43A5-82D4-C52A1FBC397D}"/>
              </a:ext>
            </a:extLst>
          </p:cNvPr>
          <p:cNvCxnSpPr>
            <a:cxnSpLocks/>
          </p:cNvCxnSpPr>
          <p:nvPr/>
        </p:nvCxnSpPr>
        <p:spPr>
          <a:xfrm>
            <a:off x="3884612" y="2362200"/>
            <a:ext cx="502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DA896E-3D54-4C8D-AB23-3D82878A6CA6}"/>
              </a:ext>
            </a:extLst>
          </p:cNvPr>
          <p:cNvSpPr txBox="1"/>
          <p:nvPr/>
        </p:nvSpPr>
        <p:spPr>
          <a:xfrm>
            <a:off x="5103812" y="20484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Same users, Same items</a:t>
            </a:r>
          </a:p>
          <a:p>
            <a:pPr algn="ctr"/>
            <a:r>
              <a:rPr lang="en-US" dirty="0"/>
              <a:t>Interactions 80/20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972285-C08F-4A2F-A3CE-71BB52572C33}"/>
              </a:ext>
            </a:extLst>
          </p:cNvPr>
          <p:cNvSpPr txBox="1"/>
          <p:nvPr/>
        </p:nvSpPr>
        <p:spPr>
          <a:xfrm>
            <a:off x="9946867" y="1619071"/>
            <a:ext cx="14634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Instead of 80/20 can be K-fold Cross-Validation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A5354D2-EB98-4E39-9C51-B6AA63F6558C}"/>
              </a:ext>
            </a:extLst>
          </p:cNvPr>
          <p:cNvSpPr/>
          <p:nvPr/>
        </p:nvSpPr>
        <p:spPr>
          <a:xfrm>
            <a:off x="7584551" y="3886200"/>
            <a:ext cx="3581400" cy="20158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Songs from Testing Set Listened to the Users</a:t>
            </a:r>
          </a:p>
          <a:p>
            <a:pPr algn="ctr"/>
            <a:endParaRPr lang="en-US" dirty="0"/>
          </a:p>
          <a:p>
            <a:r>
              <a:rPr lang="en-US" dirty="0"/>
              <a:t>User1: S11, S12, S13, …</a:t>
            </a:r>
          </a:p>
          <a:p>
            <a:r>
              <a:rPr lang="en-US" dirty="0"/>
              <a:t>User2: S21, S22, S23, …</a:t>
            </a:r>
          </a:p>
          <a:p>
            <a:r>
              <a:rPr lang="en-US" dirty="0"/>
              <a:t>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44A0B1-6E28-4D37-B514-D7874FEDCF1F}"/>
              </a:ext>
            </a:extLst>
          </p:cNvPr>
          <p:cNvCxnSpPr>
            <a:cxnSpLocks/>
          </p:cNvCxnSpPr>
          <p:nvPr/>
        </p:nvCxnSpPr>
        <p:spPr>
          <a:xfrm>
            <a:off x="3994608" y="4953000"/>
            <a:ext cx="3547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48BA6D-342C-4C58-B74E-6E4FC05A7DFC}"/>
              </a:ext>
            </a:extLst>
          </p:cNvPr>
          <p:cNvCxnSpPr>
            <a:cxnSpLocks/>
          </p:cNvCxnSpPr>
          <p:nvPr/>
        </p:nvCxnSpPr>
        <p:spPr>
          <a:xfrm>
            <a:off x="4036947" y="5257800"/>
            <a:ext cx="3547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339683D-DEF8-4F6D-A7B9-7B4BFCBF669F}"/>
              </a:ext>
            </a:extLst>
          </p:cNvPr>
          <p:cNvSpPr txBox="1"/>
          <p:nvPr/>
        </p:nvSpPr>
        <p:spPr>
          <a:xfrm>
            <a:off x="4907501" y="4944070"/>
            <a:ext cx="226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Precision, Recall measured by user</a:t>
            </a:r>
          </a:p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E9FCD2-7455-4670-838D-9F2411C255E7}"/>
              </a:ext>
            </a:extLst>
          </p:cNvPr>
          <p:cNvSpPr txBox="1"/>
          <p:nvPr/>
        </p:nvSpPr>
        <p:spPr>
          <a:xfrm>
            <a:off x="4799012" y="5909027"/>
            <a:ext cx="2689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Precision @K</a:t>
            </a:r>
          </a:p>
          <a:p>
            <a:pPr algn="ctr"/>
            <a:r>
              <a:rPr lang="en-US" dirty="0"/>
              <a:t>Average Recall @K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9D8F1291-4A58-4E05-B527-ADD063F2C868}"/>
              </a:ext>
            </a:extLst>
          </p:cNvPr>
          <p:cNvSpPr/>
          <p:nvPr/>
        </p:nvSpPr>
        <p:spPr>
          <a:xfrm>
            <a:off x="5865812" y="5597173"/>
            <a:ext cx="457200" cy="270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DF7A3C-ACF5-4868-97EC-186B52649848}"/>
              </a:ext>
            </a:extLst>
          </p:cNvPr>
          <p:cNvSpPr/>
          <p:nvPr/>
        </p:nvSpPr>
        <p:spPr>
          <a:xfrm>
            <a:off x="4590001" y="914400"/>
            <a:ext cx="2895600" cy="990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4D5BE2C-34B4-4B04-8A2E-8DD74103629F}"/>
              </a:ext>
            </a:extLst>
          </p:cNvPr>
          <p:cNvCxnSpPr>
            <a:stCxn id="72" idx="1"/>
            <a:endCxn id="3" idx="0"/>
          </p:cNvCxnSpPr>
          <p:nvPr/>
        </p:nvCxnSpPr>
        <p:spPr>
          <a:xfrm rot="10800000" flipV="1">
            <a:off x="2817813" y="1409700"/>
            <a:ext cx="1772189" cy="26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D1A506-2BD9-40CB-AFF7-4F0087D9964D}"/>
              </a:ext>
            </a:extLst>
          </p:cNvPr>
          <p:cNvCxnSpPr>
            <a:stCxn id="72" idx="3"/>
            <a:endCxn id="6" idx="0"/>
          </p:cNvCxnSpPr>
          <p:nvPr/>
        </p:nvCxnSpPr>
        <p:spPr>
          <a:xfrm>
            <a:off x="7485601" y="1409700"/>
            <a:ext cx="1885411" cy="26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CDE5E5E-2A5C-4D7A-B487-C1C13A0B4CC4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2811462" y="3607914"/>
            <a:ext cx="6350" cy="21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A035A7-833A-45F2-A5EE-E1499854388E}"/>
              </a:ext>
            </a:extLst>
          </p:cNvPr>
          <p:cNvCxnSpPr>
            <a:stCxn id="6" idx="2"/>
            <a:endCxn id="54" idx="0"/>
          </p:cNvCxnSpPr>
          <p:nvPr/>
        </p:nvCxnSpPr>
        <p:spPr>
          <a:xfrm>
            <a:off x="9371012" y="2667000"/>
            <a:ext cx="4239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D21B85-7846-4E17-B98C-67C46B2C8864}"/>
              </a:ext>
            </a:extLst>
          </p:cNvPr>
          <p:cNvSpPr txBox="1"/>
          <p:nvPr/>
        </p:nvSpPr>
        <p:spPr>
          <a:xfrm>
            <a:off x="4932901" y="421026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Estimation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7753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525000" cy="609600"/>
          </a:xfrm>
        </p:spPr>
        <p:txBody>
          <a:bodyPr>
            <a:normAutofit/>
          </a:bodyPr>
          <a:lstStyle/>
          <a:p>
            <a:r>
              <a:rPr lang="en-US" dirty="0"/>
              <a:t>Precision/Recall @K: Example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531812" y="990600"/>
            <a:ext cx="11049001" cy="5638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B6D862-D568-426B-A28D-5EFEE97C8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09672"/>
              </p:ext>
            </p:extLst>
          </p:nvPr>
        </p:nvGraphicFramePr>
        <p:xfrm>
          <a:off x="567169" y="2007066"/>
          <a:ext cx="472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3760950836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31857176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06301962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47947134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401868531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False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False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56297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7C856CE-F04E-4857-AD2D-DA7D2129A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16265"/>
              </p:ext>
            </p:extLst>
          </p:nvPr>
        </p:nvGraphicFramePr>
        <p:xfrm>
          <a:off x="569913" y="3534459"/>
          <a:ext cx="9525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41389244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124687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1879554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81634879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6282835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80151363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436222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5652611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21103928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3675950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296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87292C-CD16-4029-B204-6CAC47B91FDE}"/>
              </a:ext>
            </a:extLst>
          </p:cNvPr>
          <p:cNvSpPr txBox="1"/>
          <p:nvPr/>
        </p:nvSpPr>
        <p:spPr>
          <a:xfrm>
            <a:off x="5408612" y="216405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Recommendation of K Songs</a:t>
            </a:r>
          </a:p>
          <a:p>
            <a:r>
              <a:rPr lang="en-US" dirty="0"/>
              <a:t>K=5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5D509-2659-40CC-B9D7-1F9A66D65EAA}"/>
              </a:ext>
            </a:extLst>
          </p:cNvPr>
          <p:cNvSpPr txBox="1"/>
          <p:nvPr/>
        </p:nvSpPr>
        <p:spPr>
          <a:xfrm>
            <a:off x="10266363" y="3544483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</a:t>
            </a:r>
          </a:p>
          <a:p>
            <a:r>
              <a:rPr lang="en-US" dirty="0"/>
              <a:t>Songs </a:t>
            </a:r>
          </a:p>
          <a:p>
            <a:r>
              <a:rPr lang="en-US" dirty="0"/>
              <a:t>N=10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4FE846-D049-4DBB-AADF-90568DE5C66A}"/>
              </a:ext>
            </a:extLst>
          </p:cNvPr>
          <p:cNvSpPr txBox="1"/>
          <p:nvPr/>
        </p:nvSpPr>
        <p:spPr>
          <a:xfrm>
            <a:off x="531812" y="1054537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TARGET USER</a:t>
            </a:r>
          </a:p>
          <a:p>
            <a:r>
              <a:rPr lang="en-US" dirty="0"/>
              <a:t>K=5 Recommendations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924C88-07FB-424C-BDE5-A88876B115E2}"/>
                  </a:ext>
                </a:extLst>
              </p:cNvPr>
              <p:cNvSpPr txBox="1"/>
              <p:nvPr/>
            </p:nvSpPr>
            <p:spPr>
              <a:xfrm>
                <a:off x="760412" y="4953000"/>
                <a:ext cx="4953000" cy="1344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PRECISION @K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𝑇𝑅𝑈𝐸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𝑃𝑂𝑆𝐼𝑇𝐼𝑉𝐸𝑆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𝑅𝑒𝑐𝑜𝑚𝑚𝑒𝑛𝑑𝑒𝑑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𝐼𝑡𝑒𝑚𝑠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924C88-07FB-424C-BDE5-A88876B11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4953000"/>
                <a:ext cx="4953000" cy="1344727"/>
              </a:xfrm>
              <a:prstGeom prst="rect">
                <a:avLst/>
              </a:prstGeom>
              <a:blipFill>
                <a:blip r:embed="rId2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FF38B9-D1F5-435F-9E3D-CD93B9BF4921}"/>
                  </a:ext>
                </a:extLst>
              </p:cNvPr>
              <p:cNvSpPr txBox="1"/>
              <p:nvPr/>
            </p:nvSpPr>
            <p:spPr>
              <a:xfrm>
                <a:off x="6056312" y="4953000"/>
                <a:ext cx="4953000" cy="1344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RECALL @K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𝑇𝑅𝑈𝐸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𝑃𝑂𝑆𝐼𝑇𝐼𝑉𝐸𝑆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𝐼𝑡𝑒𝑚𝑠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FF38B9-D1F5-435F-9E3D-CD93B9BF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12" y="4953000"/>
                <a:ext cx="4953000" cy="1344727"/>
              </a:xfrm>
              <a:prstGeom prst="rect">
                <a:avLst/>
              </a:prstGeom>
              <a:blipFill>
                <a:blip r:embed="rId3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30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067802" cy="6096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531812" y="990600"/>
            <a:ext cx="11049001" cy="5638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 FROM THE BUSINESS POINT OF VIEW: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Ecommerce Goals of the Company =&gt; Adjust Recommender System to the Goals.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testing.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etermine which types of users do we use it for.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 of algorithm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different strategies/different users.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Any Available Data -&gt; Input for RS for more Relevant/ Personalized recommendations.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Define budget, architecture and legal aspects of storage and collecting the data.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EXPECTED BENEFITS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customer satisfaction -&gt; more traffic/ more time on the platform -&gt; more interaction.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average order value, number of items per purchase -&gt; overall sales volume.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Personalization.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Transform  browsers to loyal  customers.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Possibility to target different groups of customers, one-to-one marketing 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067802" cy="6096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531812" y="990600"/>
            <a:ext cx="11049001" cy="5638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COSTS, POTENTIAL CHALLENGES: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Cost of storing potential information and processing the data.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Updating algorithm depending on the data available.</a:t>
            </a:r>
            <a:endParaRPr lang="ru-RU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System update frequency (near real time, once a day/week/month).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Legal issues.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Privacy concerns.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Ethical problems of influencing customers through recommendations.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FUTHER RESEACH and IMPROVEMENT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1. A/B testing.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2. The problem presented had no user data. Collect user data -&gt; can do Content-Based filtering or Clustering by user.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3. For testing Data:  random split into 80/20 training and testing sets -&gt; can do k-fold Cross-Validation.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4. This database had data only about number of interaction times. If we have other measurements (ratings, </a:t>
            </a:r>
            <a:r>
              <a:rPr lang="en-US" sz="1800" dirty="0" err="1"/>
              <a:t>clicks,r</a:t>
            </a:r>
            <a:r>
              <a:rPr lang="en-US" sz="1800" dirty="0"/>
              <a:t> </a:t>
            </a:r>
            <a:r>
              <a:rPr lang="en-US" sz="1800" dirty="0" err="1"/>
              <a:t>eviews</a:t>
            </a:r>
            <a:r>
              <a:rPr lang="en-US" sz="1800" dirty="0"/>
              <a:t>, etc.) we can make solution more complex -&gt; use multi-dimensional matrices (tensors).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5. The data is static in this problem. If we can measure data through time intervals -&gt; can do Matrix estimation on Time Series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067802" cy="609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379412" y="1066800"/>
            <a:ext cx="11049001" cy="5638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2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CAN BE IMPLEMENTED IN Any Area of ECOMMERCE</a:t>
            </a:r>
          </a:p>
          <a:p>
            <a:pPr marL="233362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3362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POSSIBLE APPROACH - Hybrid: combination of different techniques.</a:t>
            </a:r>
          </a:p>
          <a:p>
            <a:pPr marL="233362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</a:p>
          <a:p>
            <a:pPr marL="233362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DATA – THE BETTER:</a:t>
            </a:r>
          </a:p>
          <a:p>
            <a:pPr marL="465137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* About users</a:t>
            </a:r>
          </a:p>
          <a:p>
            <a:pPr marL="465137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* About items</a:t>
            </a:r>
          </a:p>
          <a:p>
            <a:pPr marL="465137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* Different types of interactions (ratings, clicks, number of times, etc.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65137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* 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ystem can be fine tuned.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4400" dirty="0"/>
              <a:t>Irina Amari</a:t>
            </a:r>
            <a:br>
              <a:rPr lang="en-US" dirty="0"/>
            </a:br>
            <a:br>
              <a:rPr lang="en-US" dirty="0"/>
            </a:br>
            <a:r>
              <a:rPr lang="en-US" sz="3300" dirty="0"/>
              <a:t>- MS in Applied Mathematics</a:t>
            </a:r>
            <a:br>
              <a:rPr lang="en-US" sz="3300" dirty="0"/>
            </a:br>
            <a:r>
              <a:rPr lang="en-US" sz="3300" dirty="0"/>
              <a:t>- Experience in Sales, Marketing</a:t>
            </a:r>
            <a:br>
              <a:rPr lang="en-US" sz="3300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32544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067802" cy="6096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531812" y="914400"/>
            <a:ext cx="10096500" cy="5790414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GOAL: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System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songs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sers of a music platform. </a:t>
            </a:r>
          </a:p>
          <a:p>
            <a:pPr marL="0" indent="0">
              <a:buNone/>
            </a:pPr>
            <a:r>
              <a:rPr lang="en-US" dirty="0"/>
              <a:t>PROBLEM STATEMENT: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use available data about songs and song/user interaction to automate decision making process of recommending songs to: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* Increase customer satisfaction and engagement within the platform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* Achieve Company’s Goals: Increasing Revenue, Margin, Number of Loyal Customers, ROI, etc.</a:t>
            </a:r>
          </a:p>
          <a:p>
            <a:pPr marL="0" indent="0">
              <a:buNone/>
            </a:pPr>
            <a:r>
              <a:rPr lang="en-US" dirty="0"/>
              <a:t>DATA: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is very sparse. For 76k unique users, 10k unique songs -&gt; only 2mln interactions (only 0.26% from all possible interactions).</a:t>
            </a:r>
          </a:p>
          <a:p>
            <a:pPr marL="0" indent="0">
              <a:buNone/>
            </a:pPr>
            <a:r>
              <a:rPr lang="en-US" dirty="0"/>
              <a:t>POTENTIAL APPROACHES: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5 Potential Techniques were explored and estimated (Popularity-Based, Cosine Similarity CF, Matrix Factorization CF, Clustering, Content-Based). Non of them is ideal -&gt; has limitations.</a:t>
            </a:r>
          </a:p>
          <a:p>
            <a:pPr marL="0" indent="0">
              <a:buNone/>
            </a:pPr>
            <a:r>
              <a:rPr lang="en-US" dirty="0"/>
              <a:t>BEST APPROACH: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Hybrid Method, combines Content Based  (reduce sparsity, handles cold start problem, new items problem) and Matrix Factorization Collaborative Filtering  (increases discoverability) . For new users – Popularity-Based approach.</a:t>
            </a:r>
          </a:p>
          <a:p>
            <a:pPr marL="0" indent="0">
              <a:buNone/>
            </a:pPr>
            <a:r>
              <a:rPr lang="en-US" dirty="0"/>
              <a:t>APPROACH IMPLEMENTATION: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Content-Based Filtering is used as an input for Matrix Factorization Algorithm.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067802" cy="609600"/>
          </a:xfrm>
        </p:spPr>
        <p:txBody>
          <a:bodyPr/>
          <a:lstStyle/>
          <a:p>
            <a:r>
              <a:rPr lang="en-US" dirty="0"/>
              <a:t>Details of Problem Statement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531812" y="1028503"/>
            <a:ext cx="9982200" cy="5296293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BUSINESS PROBLEM: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customers are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overloaded with information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help them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relevant personalized information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according to the strategy of the company. </a:t>
            </a:r>
            <a:endParaRPr lang="en-US" sz="1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SCIENCE PROBLEM: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to predict for any Target User, which Songs  he will be ready to listen. Show N best recommendations for Target User. Test, which recommendation approach works best.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PROPOSED METHOD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IS INCREASING: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*engagement and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*discoverability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DATA COLLECTION: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explicitly (ratings, feedback from the user, typing KWs) or implicitly (through order history, clicks, add to cart/list, number of times listened,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,). I our case – only implicitly – number of times listened.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EF38B8-7D45-4E46-B178-8C4B4A508E44}"/>
              </a:ext>
            </a:extLst>
          </p:cNvPr>
          <p:cNvGrpSpPr/>
          <p:nvPr/>
        </p:nvGrpSpPr>
        <p:grpSpPr>
          <a:xfrm>
            <a:off x="3503612" y="3352800"/>
            <a:ext cx="7391400" cy="1262061"/>
            <a:chOff x="3808412" y="2209800"/>
            <a:chExt cx="7391400" cy="126206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803685-7030-4D49-9D1F-2F4346BD5A0E}"/>
                </a:ext>
              </a:extLst>
            </p:cNvPr>
            <p:cNvSpPr/>
            <p:nvPr/>
          </p:nvSpPr>
          <p:spPr>
            <a:xfrm>
              <a:off x="3808412" y="2209800"/>
              <a:ext cx="2438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Users' info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8DA79C-D88B-4BE9-B388-12EB5FDDCA90}"/>
                </a:ext>
              </a:extLst>
            </p:cNvPr>
            <p:cNvSpPr/>
            <p:nvPr/>
          </p:nvSpPr>
          <p:spPr>
            <a:xfrm>
              <a:off x="3808412" y="3090861"/>
              <a:ext cx="2438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Items info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356517B-E067-4BF6-850A-4859FB18312E}"/>
                </a:ext>
              </a:extLst>
            </p:cNvPr>
            <p:cNvSpPr/>
            <p:nvPr/>
          </p:nvSpPr>
          <p:spPr>
            <a:xfrm>
              <a:off x="6780212" y="2457450"/>
              <a:ext cx="20574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Recommendation system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A895B59-3188-4363-8436-0CB628E84EAA}"/>
                </a:ext>
              </a:extLst>
            </p:cNvPr>
            <p:cNvSpPr/>
            <p:nvPr/>
          </p:nvSpPr>
          <p:spPr>
            <a:xfrm>
              <a:off x="9142412" y="2457450"/>
              <a:ext cx="20574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Recommendation for target user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350FC5-CCB2-42E8-82AC-B63161D058D3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6246812" y="2400300"/>
              <a:ext cx="533400" cy="4381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F86CFE4-C6D3-4FE4-8E9E-ABC34E1E909E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6246812" y="2838450"/>
              <a:ext cx="533400" cy="4429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0598E7-54F5-48DB-9478-B8D9934FCCA7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837612" y="283845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54E17D5-659D-48B2-8D5C-23CB4A6CCE78}"/>
                </a:ext>
              </a:extLst>
            </p:cNvPr>
            <p:cNvSpPr/>
            <p:nvPr/>
          </p:nvSpPr>
          <p:spPr>
            <a:xfrm>
              <a:off x="3808412" y="2643187"/>
              <a:ext cx="24384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User/items interactions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5BC88A-3C8C-4238-B4C6-F6FBB4B0EB49}"/>
                </a:ext>
              </a:extLst>
            </p:cNvPr>
            <p:cNvCxnSpPr>
              <a:stCxn id="21" idx="3"/>
              <a:endCxn id="11" idx="1"/>
            </p:cNvCxnSpPr>
            <p:nvPr/>
          </p:nvCxnSpPr>
          <p:spPr>
            <a:xfrm>
              <a:off x="6246812" y="2833687"/>
              <a:ext cx="533400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8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067802" cy="609600"/>
          </a:xfrm>
        </p:spPr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531812" y="990600"/>
            <a:ext cx="11125200" cy="5638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AVAILABLE DATA: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SUMMARY STATISTICS:  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76k unique songs, 10k unique users,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3.3k unique artists names, 5.4k unique releases.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75% of records belong to years from 1999 to 2010,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~11% belongs to 2009 – limited catalog coverage</a:t>
            </a:r>
          </a:p>
          <a:p>
            <a:pPr>
              <a:spcBef>
                <a:spcPts val="600"/>
              </a:spcBef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~18% of data has missing year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( =&gt; 1. use external sources. 2. omit year)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63479D-ACBA-4529-B1B9-02D1D0C6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39" y="4414017"/>
            <a:ext cx="3036335" cy="1636756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CF15FE3-50F3-4AD6-B611-48A04E464909}"/>
              </a:ext>
            </a:extLst>
          </p:cNvPr>
          <p:cNvGrpSpPr/>
          <p:nvPr/>
        </p:nvGrpSpPr>
        <p:grpSpPr>
          <a:xfrm>
            <a:off x="4418012" y="691511"/>
            <a:ext cx="6705723" cy="3307445"/>
            <a:chOff x="3192254" y="941651"/>
            <a:chExt cx="7279652" cy="2514058"/>
          </a:xfrm>
        </p:grpSpPr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AE63BF21-0C7C-477B-AF76-88DAA383A30F}"/>
                </a:ext>
              </a:extLst>
            </p:cNvPr>
            <p:cNvSpPr/>
            <p:nvPr/>
          </p:nvSpPr>
          <p:spPr>
            <a:xfrm>
              <a:off x="3192254" y="1208887"/>
              <a:ext cx="3036336" cy="7620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Song Catalog</a:t>
              </a:r>
            </a:p>
            <a:p>
              <a:pPr algn="ctr"/>
              <a:r>
                <a:rPr lang="en-US" b="1" dirty="0"/>
                <a:t>(</a:t>
              </a:r>
              <a:r>
                <a:rPr lang="en-US" sz="1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title, artist, release, year</a:t>
              </a:r>
              <a:r>
                <a:rPr lang="en-US" b="1" dirty="0"/>
                <a:t>)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691BCCA-2F31-41F8-9AEE-6D5718D3B386}"/>
                </a:ext>
              </a:extLst>
            </p:cNvPr>
            <p:cNvGrpSpPr/>
            <p:nvPr/>
          </p:nvGrpSpPr>
          <p:grpSpPr>
            <a:xfrm>
              <a:off x="4710423" y="941651"/>
              <a:ext cx="5761483" cy="2514058"/>
              <a:chOff x="5021055" y="988518"/>
              <a:chExt cx="5761483" cy="2514058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8BAE96E5-3DBA-475C-8444-82F93BFE8D91}"/>
                  </a:ext>
                </a:extLst>
              </p:cNvPr>
              <p:cNvSpPr/>
              <p:nvPr/>
            </p:nvSpPr>
            <p:spPr>
              <a:xfrm>
                <a:off x="7746202" y="1254949"/>
                <a:ext cx="3036336" cy="7620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Song/User Interactions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39FAD38-CCCF-427C-AA9D-5F1D5DFF44BF}"/>
                  </a:ext>
                </a:extLst>
              </p:cNvPr>
              <p:cNvCxnSpPr>
                <a:cxnSpLocks/>
                <a:stCxn id="10" idx="3"/>
                <a:endCxn id="13" idx="1"/>
              </p:cNvCxnSpPr>
              <p:nvPr/>
            </p:nvCxnSpPr>
            <p:spPr>
              <a:xfrm flipV="1">
                <a:off x="6539223" y="1635949"/>
                <a:ext cx="1206979" cy="80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7BE42-2044-49B2-B0BF-C211BEDAE3DD}"/>
                  </a:ext>
                </a:extLst>
              </p:cNvPr>
              <p:cNvSpPr txBox="1"/>
              <p:nvPr/>
            </p:nvSpPr>
            <p:spPr>
              <a:xfrm>
                <a:off x="6330481" y="988518"/>
                <a:ext cx="1676400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/>
              </a:p>
              <a:p>
                <a:pPr algn="ctr"/>
                <a:r>
                  <a:rPr lang="en-US" sz="1600" dirty="0"/>
                  <a:t>unique</a:t>
                </a:r>
              </a:p>
              <a:p>
                <a:pPr algn="ctr"/>
                <a:r>
                  <a:rPr lang="en-US" sz="1600" dirty="0"/>
                  <a:t>“</a:t>
                </a:r>
                <a:r>
                  <a:rPr lang="en-US" sz="1600" dirty="0" err="1"/>
                  <a:t>song_id</a:t>
                </a:r>
                <a:r>
                  <a:rPr lang="en-US" dirty="0"/>
                  <a:t>”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1F76D68-1BA7-459B-BE48-C4D2E9609AB9}"/>
                  </a:ext>
                </a:extLst>
              </p:cNvPr>
              <p:cNvCxnSpPr>
                <a:cxnSpLocks/>
                <a:stCxn id="10" idx="2"/>
                <a:endCxn id="35" idx="0"/>
              </p:cNvCxnSpPr>
              <p:nvPr/>
            </p:nvCxnSpPr>
            <p:spPr>
              <a:xfrm>
                <a:off x="5021055" y="2017754"/>
                <a:ext cx="2216358" cy="265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703DFB1F-841B-4661-83D9-1F6BA6019A86}"/>
                  </a:ext>
                </a:extLst>
              </p:cNvPr>
              <p:cNvSpPr/>
              <p:nvPr/>
            </p:nvSpPr>
            <p:spPr>
              <a:xfrm>
                <a:off x="5719244" y="2283381"/>
                <a:ext cx="3036336" cy="121919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Merged</a:t>
                </a:r>
              </a:p>
              <a:p>
                <a:pPr algn="ctr"/>
                <a:r>
                  <a:rPr lang="en-US" b="1" dirty="0"/>
                  <a:t>Database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6FFBE47-6C4A-4F47-BFE8-C00831B4E3FA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>
                <a:off x="7103866" y="2016949"/>
                <a:ext cx="2160504" cy="303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1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F250CB7-1C28-465F-B684-8DF1CA0D1FC7}"/>
              </a:ext>
            </a:extLst>
          </p:cNvPr>
          <p:cNvSpPr txBox="1">
            <a:spLocks/>
          </p:cNvSpPr>
          <p:nvPr/>
        </p:nvSpPr>
        <p:spPr>
          <a:xfrm>
            <a:off x="531812" y="304800"/>
            <a:ext cx="9067802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Insights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5E4ECBBC-1280-43D8-88AB-6929B6A216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r="11939" b="3937"/>
          <a:stretch/>
        </p:blipFill>
        <p:spPr>
          <a:xfrm>
            <a:off x="8075612" y="1789614"/>
            <a:ext cx="3458850" cy="2096586"/>
          </a:xfrm>
          <a:prstGeom prst="rect">
            <a:avLst/>
          </a:prstGeom>
        </p:spPr>
      </p:pic>
      <p:pic>
        <p:nvPicPr>
          <p:cNvPr id="11" name="Content Placeholder 10" descr="Shape, square&#10;&#10;Description automatically generated">
            <a:extLst>
              <a:ext uri="{FF2B5EF4-FFF2-40B4-BE49-F238E27FC236}">
                <a16:creationId xmlns:a16="http://schemas.microsoft.com/office/drawing/2014/main" id="{FDAF1C3B-1409-489E-AC77-835661ACD5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4"/>
          <a:stretch/>
        </p:blipFill>
        <p:spPr>
          <a:xfrm>
            <a:off x="8098786" y="4267200"/>
            <a:ext cx="3458852" cy="2096586"/>
          </a:xfrm>
          <a:prstGeom prst="rect">
            <a:avLst/>
          </a:prstGeom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93E775E4-19C9-4B57-B7DF-77BBE8D403F8}"/>
              </a:ext>
            </a:extLst>
          </p:cNvPr>
          <p:cNvSpPr txBox="1">
            <a:spLocks/>
          </p:cNvSpPr>
          <p:nvPr/>
        </p:nvSpPr>
        <p:spPr>
          <a:xfrm>
            <a:off x="489295" y="977689"/>
            <a:ext cx="9296399" cy="7620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SPARSITY OF THE DATA: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while exploring most popular songs and most active users: </a:t>
            </a:r>
            <a:r>
              <a:rPr lang="en-US" sz="18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LONG TAIL PLOTS FOR SONGS AND USERS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SONGS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a small number of songs have high interactions: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24 songs have 3000 interactions or more.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57 songs have 2000 interactions or more.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the songs have very small interactions.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80% Of 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ongs (from 2k to 10k) have 233 interactions in total or less.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most active user interacted with only 711 songs (7% of all songs).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~1% (754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nique users) interacted with only 158 to 711 songs (1.6%-7%)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~65% of unique users have interacted with 23 or less songs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 of 10k unique songs – 0.2% out of all potential songs).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~10% of unique users have interacted with 5 or less songs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(out of 10 000 unique songs).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982200" cy="609600"/>
          </a:xfrm>
        </p:spPr>
        <p:txBody>
          <a:bodyPr>
            <a:normAutofit/>
          </a:bodyPr>
          <a:lstStyle/>
          <a:p>
            <a:r>
              <a:rPr lang="en-US" dirty="0"/>
              <a:t>Potential Approaches: Qualitative Comparison 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2C8C1F4-53EF-4F65-B992-7A97D635651F}"/>
              </a:ext>
            </a:extLst>
          </p:cNvPr>
          <p:cNvSpPr txBox="1">
            <a:spLocks/>
          </p:cNvSpPr>
          <p:nvPr/>
        </p:nvSpPr>
        <p:spPr>
          <a:xfrm>
            <a:off x="531812" y="990600"/>
            <a:ext cx="11049001" cy="5638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329F96-9FEF-4626-9725-E1C64C93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1884"/>
              </p:ext>
            </p:extLst>
          </p:nvPr>
        </p:nvGraphicFramePr>
        <p:xfrm>
          <a:off x="455613" y="915186"/>
          <a:ext cx="11353800" cy="5683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764">
                  <a:extLst>
                    <a:ext uri="{9D8B030D-6E8A-4147-A177-3AD203B41FA5}">
                      <a16:colId xmlns:a16="http://schemas.microsoft.com/office/drawing/2014/main" val="1229230965"/>
                    </a:ext>
                  </a:extLst>
                </a:gridCol>
                <a:gridCol w="990157">
                  <a:extLst>
                    <a:ext uri="{9D8B030D-6E8A-4147-A177-3AD203B41FA5}">
                      <a16:colId xmlns:a16="http://schemas.microsoft.com/office/drawing/2014/main" val="1470862861"/>
                    </a:ext>
                  </a:extLst>
                </a:gridCol>
                <a:gridCol w="990157">
                  <a:extLst>
                    <a:ext uri="{9D8B030D-6E8A-4147-A177-3AD203B41FA5}">
                      <a16:colId xmlns:a16="http://schemas.microsoft.com/office/drawing/2014/main" val="1726069688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414714112"/>
                    </a:ext>
                  </a:extLst>
                </a:gridCol>
                <a:gridCol w="1056168">
                  <a:extLst>
                    <a:ext uri="{9D8B030D-6E8A-4147-A177-3AD203B41FA5}">
                      <a16:colId xmlns:a16="http://schemas.microsoft.com/office/drawing/2014/main" val="3627957479"/>
                    </a:ext>
                  </a:extLst>
                </a:gridCol>
                <a:gridCol w="1039665">
                  <a:extLst>
                    <a:ext uri="{9D8B030D-6E8A-4147-A177-3AD203B41FA5}">
                      <a16:colId xmlns:a16="http://schemas.microsoft.com/office/drawing/2014/main" val="490861544"/>
                    </a:ext>
                  </a:extLst>
                </a:gridCol>
                <a:gridCol w="697179">
                  <a:extLst>
                    <a:ext uri="{9D8B030D-6E8A-4147-A177-3AD203B41FA5}">
                      <a16:colId xmlns:a16="http://schemas.microsoft.com/office/drawing/2014/main" val="3744050915"/>
                    </a:ext>
                  </a:extLst>
                </a:gridCol>
                <a:gridCol w="1166486">
                  <a:extLst>
                    <a:ext uri="{9D8B030D-6E8A-4147-A177-3AD203B41FA5}">
                      <a16:colId xmlns:a16="http://schemas.microsoft.com/office/drawing/2014/main" val="1231887832"/>
                    </a:ext>
                  </a:extLst>
                </a:gridCol>
                <a:gridCol w="974784">
                  <a:extLst>
                    <a:ext uri="{9D8B030D-6E8A-4147-A177-3AD203B41FA5}">
                      <a16:colId xmlns:a16="http://schemas.microsoft.com/office/drawing/2014/main" val="2924322815"/>
                    </a:ext>
                  </a:extLst>
                </a:gridCol>
                <a:gridCol w="1047125">
                  <a:extLst>
                    <a:ext uri="{9D8B030D-6E8A-4147-A177-3AD203B41FA5}">
                      <a16:colId xmlns:a16="http://schemas.microsoft.com/office/drawing/2014/main" val="2573177582"/>
                    </a:ext>
                  </a:extLst>
                </a:gridCol>
                <a:gridCol w="933189">
                  <a:extLst>
                    <a:ext uri="{9D8B030D-6E8A-4147-A177-3AD203B41FA5}">
                      <a16:colId xmlns:a16="http://schemas.microsoft.com/office/drawing/2014/main" val="1688513630"/>
                    </a:ext>
                  </a:extLst>
                </a:gridCol>
              </a:tblGrid>
              <a:tr h="4564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Requires</a:t>
                      </a: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Requires items info (content observed features)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Requires users' info (demographic observed features)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Cold Start Problem</a:t>
                      </a: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Sparsity-ok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Cost of Computation-ok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Scalability/ Time to Provide Recommendation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Quality of Recommendation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Novelty/ Diversity of Recommendation</a:t>
                      </a: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1332816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User/Item Interaction Data</a:t>
                      </a:r>
                      <a:endParaRPr lang="en-US" sz="1400" b="1" u="none" strike="noStrike" dirty="0"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Items Info (Content Observed Features</a:t>
                      </a:r>
                      <a:endParaRPr lang="en-US" dirty="0"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Users’ Info (Demographic Observed Features)</a:t>
                      </a:r>
                      <a:endParaRPr lang="en-US" dirty="0"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Items (Zero or not enough historical interactions)</a:t>
                      </a: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Users (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not enough historical interactions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dirty="0"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Personalized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Novelty/ Diversity/ Discoverability</a:t>
                      </a:r>
                    </a:p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709321"/>
                  </a:ext>
                </a:extLst>
              </a:tr>
              <a:tr h="231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Popularity-Based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some data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+</a:t>
                      </a: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17261636"/>
                  </a:ext>
                </a:extLst>
              </a:tr>
              <a:tr h="695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Collaborative Filtering (User-User Cosine Similarity)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-/+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+, only for small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db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4732407"/>
                  </a:ext>
                </a:extLst>
              </a:tr>
              <a:tr h="695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Collaborative Filtering (Matrix Factorization)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75120403"/>
                  </a:ext>
                </a:extLst>
              </a:tr>
              <a:tr h="695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Clustering (by user/item interaction)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No (in our case)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No (in our case)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No (in our case)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No (in our case)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52317510"/>
                  </a:ext>
                </a:extLst>
              </a:tr>
              <a:tr h="463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Content Based (by items)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some</a:t>
                      </a: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-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lack of diversity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4868309"/>
                  </a:ext>
                </a:extLst>
              </a:tr>
              <a:tr h="1158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HYBRID (Content-Based-items + Matrix Factorization + Popularity-Based(for new users)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+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144" marR="7144" marT="7144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551244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9820B5E-B92B-4F87-AF1D-24466246D976}"/>
              </a:ext>
            </a:extLst>
          </p:cNvPr>
          <p:cNvSpPr/>
          <p:nvPr/>
        </p:nvSpPr>
        <p:spPr>
          <a:xfrm>
            <a:off x="7770812" y="990600"/>
            <a:ext cx="2057400" cy="152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4A06187-FFD5-49E1-BFB7-FB42A350FC52}"/>
              </a:ext>
            </a:extLst>
          </p:cNvPr>
          <p:cNvSpPr/>
          <p:nvPr/>
        </p:nvSpPr>
        <p:spPr>
          <a:xfrm>
            <a:off x="303212" y="5410200"/>
            <a:ext cx="11658600" cy="12954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165CB5-3BB2-4BDC-BA2D-4C181D677DCB}"/>
              </a:ext>
            </a:extLst>
          </p:cNvPr>
          <p:cNvCxnSpPr>
            <a:cxnSpLocks/>
          </p:cNvCxnSpPr>
          <p:nvPr/>
        </p:nvCxnSpPr>
        <p:spPr>
          <a:xfrm>
            <a:off x="6170612" y="2743200"/>
            <a:ext cx="0" cy="3200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F05390-6608-4827-83EC-860EE033E828}"/>
              </a:ext>
            </a:extLst>
          </p:cNvPr>
          <p:cNvCxnSpPr/>
          <p:nvPr/>
        </p:nvCxnSpPr>
        <p:spPr>
          <a:xfrm>
            <a:off x="5103812" y="50292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51A07D-B134-464D-B48A-E2634A91803E}"/>
              </a:ext>
            </a:extLst>
          </p:cNvPr>
          <p:cNvCxnSpPr/>
          <p:nvPr/>
        </p:nvCxnSpPr>
        <p:spPr>
          <a:xfrm>
            <a:off x="11047412" y="3124200"/>
            <a:ext cx="0" cy="2819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4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4F16B04-FB92-43AC-85D5-BD8A015E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66453"/>
              </p:ext>
            </p:extLst>
          </p:nvPr>
        </p:nvGraphicFramePr>
        <p:xfrm>
          <a:off x="5987642" y="838201"/>
          <a:ext cx="5745570" cy="392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10287000" cy="609600"/>
          </a:xfrm>
        </p:spPr>
        <p:txBody>
          <a:bodyPr>
            <a:normAutofit/>
          </a:bodyPr>
          <a:lstStyle/>
          <a:p>
            <a:r>
              <a:rPr lang="en-US" dirty="0"/>
              <a:t>Potential Approaches: Quantitative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092617-2735-4C7D-ADD6-F2858EDBD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02617"/>
              </p:ext>
            </p:extLst>
          </p:nvPr>
        </p:nvGraphicFramePr>
        <p:xfrm>
          <a:off x="531812" y="4762500"/>
          <a:ext cx="11201402" cy="194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7896">
                  <a:extLst>
                    <a:ext uri="{9D8B030D-6E8A-4147-A177-3AD203B41FA5}">
                      <a16:colId xmlns:a16="http://schemas.microsoft.com/office/drawing/2014/main" val="1234560032"/>
                    </a:ext>
                  </a:extLst>
                </a:gridCol>
                <a:gridCol w="1105998">
                  <a:extLst>
                    <a:ext uri="{9D8B030D-6E8A-4147-A177-3AD203B41FA5}">
                      <a16:colId xmlns:a16="http://schemas.microsoft.com/office/drawing/2014/main" val="541253010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3442894127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3610180618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3422182645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628560123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19465606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2686518080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492621794"/>
                    </a:ext>
                  </a:extLst>
                </a:gridCol>
              </a:tblGrid>
              <a:tr h="261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Precision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Recall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54827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</a:rPr>
                        <a:t>Number of Recommendations=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pattFill prst="pct90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pattFill prst="pct90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pattFill prst="pct90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30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pattFill prst="pct90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pattFill prst="pct90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pattFill prst="pct90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pattFill prst="pct90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30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pattFill prst="pct90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pattFill prst="pct90">
                      <a:fgClr>
                        <a:schemeClr val="accent4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24148065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Popularity-Based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326899"/>
                  </a:ext>
                </a:extLst>
              </a:tr>
              <a:tr h="308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Collaborative User-User Cosine Similarity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7980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Matrix Factorization CF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0.229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0.173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0.162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0.069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655541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Content-Based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0.057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0.080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0.102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9571676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HYBRID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0.053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0.051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0.065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0.094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0.120</a:t>
                      </a:r>
                    </a:p>
                  </a:txBody>
                  <a:tcPr marL="7620" marR="7620" marT="7620" marB="0" anchor="ctr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291208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3C19F6-0F6E-47FC-885C-883F77E7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59747"/>
              </p:ext>
            </p:extLst>
          </p:nvPr>
        </p:nvGraphicFramePr>
        <p:xfrm>
          <a:off x="531811" y="838201"/>
          <a:ext cx="5530409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6DA89A-5603-4315-B998-C19C4F596FF9}"/>
              </a:ext>
            </a:extLst>
          </p:cNvPr>
          <p:cNvSpPr/>
          <p:nvPr/>
        </p:nvSpPr>
        <p:spPr>
          <a:xfrm>
            <a:off x="7923212" y="6477000"/>
            <a:ext cx="3810000" cy="30480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04800"/>
            <a:ext cx="9067802" cy="609600"/>
          </a:xfrm>
        </p:spPr>
        <p:txBody>
          <a:bodyPr/>
          <a:lstStyle/>
          <a:p>
            <a:r>
              <a:rPr lang="en-US" dirty="0"/>
              <a:t>Best Approach - HYBRID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B9A4E879-E654-4D24-8BA4-E03287ACD77D}"/>
              </a:ext>
            </a:extLst>
          </p:cNvPr>
          <p:cNvSpPr txBox="1">
            <a:spLocks/>
          </p:cNvSpPr>
          <p:nvPr/>
        </p:nvSpPr>
        <p:spPr>
          <a:xfrm>
            <a:off x="529484" y="914400"/>
            <a:ext cx="10096500" cy="5790414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COMBINATION OF 3 APPROACHES</a:t>
            </a:r>
          </a:p>
          <a:p>
            <a:pPr marL="0" indent="0">
              <a:buNone/>
            </a:pPr>
            <a:r>
              <a:rPr lang="en-US" dirty="0"/>
              <a:t>CONTENT-BASED FILTERING: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We are using observed feature of Songs - TEXT. Applying TF-IDF keywords extraction technique. Calculating Cosine Similarity between all songs, based on extracted keywords. For Target User -&gt; recommend K songs, most similar to what he was listened before.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* Doesn’t need user info, only some history of Target user interactions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* Solves Cold Start Problem for New Items; Reduces Sparsity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* Can create “information bubble”	</a:t>
            </a:r>
          </a:p>
          <a:p>
            <a:pPr marL="0" indent="0">
              <a:buNone/>
            </a:pPr>
            <a:r>
              <a:rPr lang="en-US" dirty="0"/>
              <a:t>MATRIX FACTORIZATION (SINGULAR VALUE DECOMPOSITION) COLLABORATIVE FILTERING: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* Uses interaction data between Songs and Users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* Creates personalized recommendations with possibility of discovery/exploration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*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 “Information Bubble” Problem, offers discovery, exploration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/>
              <a:t>POPULARITY-BASED METHOD: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* New users  with Zero or not enough interaction history</a:t>
            </a:r>
          </a:p>
        </p:txBody>
      </p:sp>
    </p:spTree>
    <p:extLst>
      <p:ext uri="{BB962C8B-B14F-4D97-AF65-F5344CB8AC3E}">
        <p14:creationId xmlns:p14="http://schemas.microsoft.com/office/powerpoint/2010/main" val="2191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3503</TotalTime>
  <Words>1793</Words>
  <Application>Microsoft Office PowerPoint</Application>
  <PresentationFormat>Custom</PresentationFormat>
  <Paragraphs>383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Digital Blue Tunnel 16x9</vt:lpstr>
      <vt:lpstr>Recommendation Systems</vt:lpstr>
      <vt:lpstr>Irina Amari  - MS in Applied Mathematics - Experience in Sales, Marketing </vt:lpstr>
      <vt:lpstr>Executive Summary</vt:lpstr>
      <vt:lpstr>Details of Problem Statement</vt:lpstr>
      <vt:lpstr>Data Insights</vt:lpstr>
      <vt:lpstr>PowerPoint Presentation</vt:lpstr>
      <vt:lpstr>Potential Approaches: Qualitative Comparison </vt:lpstr>
      <vt:lpstr>Potential Approaches: Quantitative Comparison</vt:lpstr>
      <vt:lpstr>Best Approach - HYBRID</vt:lpstr>
      <vt:lpstr>Implementation of HYBRID Approach</vt:lpstr>
      <vt:lpstr>Implementation of HYBRID Approach</vt:lpstr>
      <vt:lpstr>Testing of Recommendation Systems</vt:lpstr>
      <vt:lpstr>Precision/Recall @K: Example</vt:lpstr>
      <vt:lpstr>Recommendations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Adam Amari</dc:creator>
  <cp:lastModifiedBy>Adam Amari</cp:lastModifiedBy>
  <cp:revision>46</cp:revision>
  <dcterms:created xsi:type="dcterms:W3CDTF">2021-11-03T14:32:16Z</dcterms:created>
  <dcterms:modified xsi:type="dcterms:W3CDTF">2021-11-06T01:09:31Z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