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1" r:id="rId3"/>
    <p:sldId id="256" r:id="rId4"/>
    <p:sldId id="257" r:id="rId5"/>
    <p:sldId id="260" r:id="rId6"/>
    <p:sldId id="259" r:id="rId7"/>
    <p:sldId id="258" r:id="rId8"/>
    <p:sldId id="263" r:id="rId9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717" autoAdjust="0"/>
  </p:normalViewPr>
  <p:slideViewPr>
    <p:cSldViewPr snapToGrid="0" snapToObjects="1">
      <p:cViewPr varScale="1">
        <p:scale>
          <a:sx n="75" d="100"/>
          <a:sy n="75" d="100"/>
        </p:scale>
        <p:origin x="1047" y="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25430-756C-447F-95F4-72B164CC9BC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83DC9-9B39-4792-9073-8B5BFED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0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 is a scripting language, with core functions pre-compiled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3DC9-9B39-4792-9073-8B5BFED11C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DAD5656F-EF39-BD40-B46F-28C614B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5D824DA-FDAB-4E4D-80C7-D81149C3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010266"/>
            <a:ext cx="8418747" cy="361377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93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484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5FCB9A19-4BFE-AD46-9DE5-76595BDC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DF7D3BBE-AAF2-5744-8C3F-D3AF14E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6B66B91E-5343-3043-B4C9-81ABDFE8F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3853BC78-AB65-9F41-B56D-07FFF98E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2B6B33E9-15E0-1843-916A-9DD67885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3570" y="943276"/>
            <a:ext cx="8532795" cy="36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70E9-B389-4CC7-B0C6-95B687BC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the labs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8D32-4468-4C2C-98AC-3A5A6E780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5" y="941708"/>
            <a:ext cx="8418747" cy="361377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 1 - Intro 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Matlab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Intro to image processing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Matlab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 2 - Fundamentals of image processing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Matlab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histogram, contrast adjustment histogram equalization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 3 - Convolution, filtering, image correlation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 4 - Edge detection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 5 - Binary Image processing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 6 - Image segmentation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 7 - Feature detection and extraction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 8 - Classification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 9 - Assignments, Project work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0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02F5-DD3B-4E43-8BBC-395E2245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192013"/>
            <a:ext cx="8039857" cy="556179"/>
          </a:xfrm>
        </p:spPr>
        <p:txBody>
          <a:bodyPr/>
          <a:lstStyle/>
          <a:p>
            <a:r>
              <a:rPr lang="en-US" sz="3000" dirty="0"/>
              <a:t>Format of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DC59-FC10-428E-954A-C07DE3E5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78" y="822620"/>
            <a:ext cx="8418747" cy="3613774"/>
          </a:xfrm>
        </p:spPr>
        <p:txBody>
          <a:bodyPr/>
          <a:lstStyle/>
          <a:p>
            <a:r>
              <a:rPr lang="en-US" sz="1600" dirty="0"/>
              <a:t>Lab topics are announced 1-week before and are uploaded 1-day before on Teams in the Files tab -&gt; </a:t>
            </a:r>
            <a:r>
              <a:rPr lang="en-US" sz="1600" b="1" dirty="0"/>
              <a:t>Labs</a:t>
            </a:r>
          </a:p>
          <a:p>
            <a:r>
              <a:rPr lang="en-US" sz="1600" dirty="0"/>
              <a:t>We start with a plenary session introducing the concepts of the lab.</a:t>
            </a:r>
          </a:p>
          <a:p>
            <a:r>
              <a:rPr lang="en-US" sz="1600" dirty="0"/>
              <a:t>For </a:t>
            </a:r>
            <a:r>
              <a:rPr lang="en-US" sz="1600" b="1" dirty="0"/>
              <a:t>online format</a:t>
            </a:r>
            <a:r>
              <a:rPr lang="en-US" sz="1600" dirty="0"/>
              <a:t>, we then split into “breakout rooms” (main room + 2 others).</a:t>
            </a:r>
          </a:p>
          <a:p>
            <a:r>
              <a:rPr lang="en-US" sz="1600" dirty="0"/>
              <a:t>For physical format, we will be available in-person for questions and troubleshooting</a:t>
            </a:r>
          </a:p>
          <a:p>
            <a:r>
              <a:rPr lang="en-US" sz="1600" dirty="0"/>
              <a:t>The lab will include demos with </a:t>
            </a:r>
            <a:r>
              <a:rPr lang="en-US" sz="1600" dirty="0" err="1"/>
              <a:t>Matlab</a:t>
            </a:r>
            <a:r>
              <a:rPr lang="en-US" sz="1600" dirty="0"/>
              <a:t> in-built functions.</a:t>
            </a:r>
          </a:p>
          <a:p>
            <a:r>
              <a:rPr lang="en-US" sz="1600" dirty="0"/>
              <a:t>Then, some tasks for you to do: partly, to implement from scratch some of the functions, partly to be able to employ the in-built functions for applied problems. </a:t>
            </a:r>
          </a:p>
          <a:p>
            <a:r>
              <a:rPr lang="en-US" sz="1600" dirty="0"/>
              <a:t>Depending on the pace, the solution is presented after the lab. If not, discussed in the beginning of next lab. </a:t>
            </a:r>
          </a:p>
        </p:txBody>
      </p:sp>
    </p:spTree>
    <p:extLst>
      <p:ext uri="{BB962C8B-B14F-4D97-AF65-F5344CB8AC3E}">
        <p14:creationId xmlns:p14="http://schemas.microsoft.com/office/powerpoint/2010/main" val="389432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646331"/>
          </a:xfrm>
        </p:spPr>
        <p:txBody>
          <a:bodyPr/>
          <a:lstStyle/>
          <a:p>
            <a:r>
              <a:rPr lang="nb-NO" dirty="0" err="1"/>
              <a:t>Introduction</a:t>
            </a:r>
            <a:r>
              <a:rPr lang="nb-NO" dirty="0"/>
              <a:t> to </a:t>
            </a:r>
            <a:r>
              <a:rPr lang="nb-NO" dirty="0" err="1"/>
              <a:t>Matlab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5230" y="1728986"/>
            <a:ext cx="7772400" cy="1314450"/>
          </a:xfrm>
        </p:spPr>
        <p:txBody>
          <a:bodyPr>
            <a:normAutofit/>
          </a:bodyPr>
          <a:lstStyle/>
          <a:p>
            <a:r>
              <a:rPr lang="nb-NO" dirty="0"/>
              <a:t>IDATG2206, Spring 2022</a:t>
            </a: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E63D033-DBF5-2049-8F7B-F3EEDE30F5E9}"/>
              </a:ext>
            </a:extLst>
          </p:cNvPr>
          <p:cNvSpPr txBox="1"/>
          <p:nvPr/>
        </p:nvSpPr>
        <p:spPr>
          <a:xfrm rot="16200000">
            <a:off x="6576133" y="2176100"/>
            <a:ext cx="4436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 dirty="0">
                <a:solidFill>
                  <a:srgbClr val="0D4788"/>
                </a:solidFill>
              </a:rPr>
              <a:t>Norwegian </a:t>
            </a:r>
            <a:r>
              <a:rPr lang="nb-NO" sz="1500" dirty="0" err="1">
                <a:solidFill>
                  <a:srgbClr val="0D4788"/>
                </a:solidFill>
              </a:rPr>
              <a:t>University</a:t>
            </a:r>
            <a:r>
              <a:rPr lang="nb-NO" sz="1500" dirty="0">
                <a:solidFill>
                  <a:srgbClr val="0D4788"/>
                </a:solidFill>
              </a:rPr>
              <a:t> </a:t>
            </a:r>
            <a:r>
              <a:rPr lang="nb-NO" sz="1500" dirty="0" err="1">
                <a:solidFill>
                  <a:srgbClr val="0D4788"/>
                </a:solidFill>
              </a:rPr>
              <a:t>of</a:t>
            </a:r>
            <a:r>
              <a:rPr lang="nb-NO" sz="1500" dirty="0">
                <a:solidFill>
                  <a:srgbClr val="0D4788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2B0F66-3EE0-6D4F-9CCE-66F47748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Matlab</a:t>
            </a:r>
            <a:r>
              <a:rPr lang="nb-NO" dirty="0"/>
              <a:t> is/has…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338092-8A47-2E43-8194-FBA8F4BBB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proprietary</a:t>
            </a:r>
            <a:r>
              <a:rPr lang="nb-NO" dirty="0"/>
              <a:t> </a:t>
            </a:r>
            <a:r>
              <a:rPr lang="nb-NO" dirty="0" err="1"/>
              <a:t>licensed</a:t>
            </a:r>
            <a:r>
              <a:rPr lang="nb-NO" dirty="0"/>
              <a:t> software </a:t>
            </a:r>
            <a:r>
              <a:rPr lang="nb-NO" dirty="0" err="1"/>
              <a:t>developed</a:t>
            </a:r>
            <a:r>
              <a:rPr lang="nb-NO" dirty="0"/>
              <a:t> by </a:t>
            </a:r>
            <a:r>
              <a:rPr lang="nb-NO" dirty="0" err="1"/>
              <a:t>MathWorks</a:t>
            </a:r>
            <a:r>
              <a:rPr lang="nb-NO" dirty="0"/>
              <a:t>.</a:t>
            </a:r>
          </a:p>
          <a:p>
            <a:r>
              <a:rPr lang="nb-NO" dirty="0"/>
              <a:t>A </a:t>
            </a:r>
            <a:r>
              <a:rPr lang="nb-NO" b="1" dirty="0" err="1"/>
              <a:t>high-level</a:t>
            </a:r>
            <a:r>
              <a:rPr lang="nb-NO" dirty="0"/>
              <a:t> </a:t>
            </a:r>
            <a:r>
              <a:rPr lang="nb-NO" dirty="0" err="1"/>
              <a:t>scripting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dirty="0"/>
              <a:t>.</a:t>
            </a:r>
          </a:p>
          <a:p>
            <a:r>
              <a:rPr lang="nb-NO" dirty="0"/>
              <a:t>Has an </a:t>
            </a:r>
            <a:r>
              <a:rPr lang="nb-NO" dirty="0" err="1"/>
              <a:t>extensive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library</a:t>
            </a:r>
            <a:r>
              <a:rPr lang="nb-NO" dirty="0"/>
              <a:t> for </a:t>
            </a:r>
            <a:r>
              <a:rPr lang="nb-NO" dirty="0" err="1"/>
              <a:t>scientific</a:t>
            </a:r>
            <a:r>
              <a:rPr lang="nb-NO" dirty="0"/>
              <a:t> problem-</a:t>
            </a:r>
            <a:r>
              <a:rPr lang="nb-NO" dirty="0" err="1"/>
              <a:t>solving</a:t>
            </a:r>
            <a:r>
              <a:rPr lang="nb-NO" dirty="0"/>
              <a:t>.</a:t>
            </a:r>
          </a:p>
          <a:p>
            <a:r>
              <a:rPr lang="nb-NO" dirty="0" err="1"/>
              <a:t>Useful</a:t>
            </a:r>
            <a:r>
              <a:rPr lang="nb-NO" dirty="0"/>
              <a:t> for fast </a:t>
            </a:r>
            <a:r>
              <a:rPr lang="nb-NO" dirty="0" err="1"/>
              <a:t>implementations</a:t>
            </a:r>
            <a:r>
              <a:rPr lang="nb-NO" dirty="0"/>
              <a:t>.</a:t>
            </a:r>
          </a:p>
          <a:p>
            <a:r>
              <a:rPr lang="nb-NO" dirty="0" err="1"/>
              <a:t>Useful</a:t>
            </a:r>
            <a:r>
              <a:rPr lang="nb-NO" dirty="0"/>
              <a:t> for </a:t>
            </a:r>
            <a:r>
              <a:rPr lang="nb-NO" dirty="0" err="1"/>
              <a:t>quick</a:t>
            </a:r>
            <a:r>
              <a:rPr lang="nb-NO" dirty="0"/>
              <a:t> </a:t>
            </a:r>
            <a:r>
              <a:rPr lang="nb-NO" dirty="0" err="1"/>
              <a:t>simulations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 </a:t>
            </a:r>
            <a:r>
              <a:rPr lang="nb-NO" dirty="0" err="1"/>
              <a:t>idea</a:t>
            </a:r>
            <a:r>
              <a:rPr lang="nb-NO" dirty="0"/>
              <a:t>/prototype in </a:t>
            </a:r>
            <a:r>
              <a:rPr lang="nb-NO" dirty="0" err="1"/>
              <a:t>industry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639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1597-4605-4103-B95B-0FE5552B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4F80-5852-461D-ACF5-37F24664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Toolboxes (developed by MathWorks).</a:t>
            </a:r>
          </a:p>
          <a:p>
            <a:r>
              <a:rPr lang="en-US" dirty="0" err="1"/>
              <a:t>Matlab</a:t>
            </a:r>
            <a:r>
              <a:rPr lang="en-US" dirty="0"/>
              <a:t> File Exchange (developed and shared by the community).</a:t>
            </a:r>
          </a:p>
          <a:p>
            <a:r>
              <a:rPr lang="en-US" dirty="0" err="1"/>
              <a:t>Matlab</a:t>
            </a:r>
            <a:r>
              <a:rPr lang="en-US" dirty="0"/>
              <a:t> Help and Documentation (a “living” resource).</a:t>
            </a:r>
          </a:p>
          <a:p>
            <a:r>
              <a:rPr lang="en-US" dirty="0"/>
              <a:t>Datasets of images and numeric data, that come with the installation, useful for function demos.</a:t>
            </a:r>
          </a:p>
        </p:txBody>
      </p:sp>
    </p:spTree>
    <p:extLst>
      <p:ext uri="{BB962C8B-B14F-4D97-AF65-F5344CB8AC3E}">
        <p14:creationId xmlns:p14="http://schemas.microsoft.com/office/powerpoint/2010/main" val="149830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B856-D811-4064-9765-EA9D790A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02E3-23C3-4E66-8287-9685114E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window</a:t>
            </a:r>
          </a:p>
          <a:p>
            <a:r>
              <a:rPr lang="en-US" dirty="0"/>
              <a:t>Editor Window</a:t>
            </a:r>
          </a:p>
          <a:p>
            <a:r>
              <a:rPr lang="en-US" dirty="0"/>
              <a:t>Workspace window</a:t>
            </a:r>
          </a:p>
          <a:p>
            <a:r>
              <a:rPr lang="en-US" dirty="0"/>
              <a:t>Variable window</a:t>
            </a:r>
          </a:p>
          <a:p>
            <a:r>
              <a:rPr lang="en-US" dirty="0"/>
              <a:t>Current folder window</a:t>
            </a:r>
          </a:p>
        </p:txBody>
      </p:sp>
    </p:spTree>
    <p:extLst>
      <p:ext uri="{BB962C8B-B14F-4D97-AF65-F5344CB8AC3E}">
        <p14:creationId xmlns:p14="http://schemas.microsoft.com/office/powerpoint/2010/main" val="233216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3A1D-44FE-452C-86CE-A71D809B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759F-ADAA-4351-963C-005FB554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1-indexing language.</a:t>
            </a:r>
          </a:p>
          <a:p>
            <a:r>
              <a:rPr lang="en-US" sz="2000" dirty="0"/>
              <a:t>Both scripts and functions called inside scripts are written in files with the .m extension.</a:t>
            </a:r>
          </a:p>
          <a:p>
            <a:r>
              <a:rPr lang="en-US" sz="2000" dirty="0"/>
              <a:t>We will be using the </a:t>
            </a:r>
            <a:r>
              <a:rPr lang="en-US" sz="2000" b="1" dirty="0"/>
              <a:t>“Live Script” </a:t>
            </a:r>
            <a:r>
              <a:rPr lang="en-US" sz="2000" dirty="0"/>
              <a:t>functionality (that from an </a:t>
            </a:r>
            <a:r>
              <a:rPr lang="en-US" sz="2000" i="1" dirty="0"/>
              <a:t>.m</a:t>
            </a:r>
            <a:r>
              <a:rPr lang="en-US" sz="2000" dirty="0"/>
              <a:t> file generates and </a:t>
            </a:r>
            <a:r>
              <a:rPr lang="en-US" sz="2000" i="1" dirty="0"/>
              <a:t>.mlx </a:t>
            </a:r>
            <a:r>
              <a:rPr lang="en-US" sz="2000" dirty="0"/>
              <a:t>file) for showing the results in the editor as we run them</a:t>
            </a:r>
          </a:p>
          <a:p>
            <a:r>
              <a:rPr lang="en-US" sz="2000" dirty="0"/>
              <a:t>To open an existing script (.m) as a live script (.mlx) from the Editor, right-click the document tab, and select Open </a:t>
            </a:r>
            <a:r>
              <a:rPr lang="en-US" sz="2000" dirty="0" err="1"/>
              <a:t>scriptName</a:t>
            </a:r>
            <a:r>
              <a:rPr lang="en-US" sz="2000" dirty="0"/>
              <a:t> as Live Script from the context menu. </a:t>
            </a:r>
          </a:p>
          <a:p>
            <a:r>
              <a:rPr lang="en-US" sz="2000" dirty="0"/>
              <a:t>To generate an .html page from existing script (.m), go to  Publish tab in the menu -&gt; click Publish </a:t>
            </a:r>
          </a:p>
        </p:txBody>
      </p:sp>
    </p:spTree>
    <p:extLst>
      <p:ext uri="{BB962C8B-B14F-4D97-AF65-F5344CB8AC3E}">
        <p14:creationId xmlns:p14="http://schemas.microsoft.com/office/powerpoint/2010/main" val="304574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6721-DB36-4AB9-98EE-6B77DF2D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Functions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136C-BEC9-41FD-833C-1FE47F3E8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>
                <a:solidFill>
                  <a:srgbClr val="0D3475"/>
                </a:solidFill>
              </a:rPr>
              <a:t>Syntax</a:t>
            </a:r>
            <a:r>
              <a:rPr lang="nb-NO" dirty="0">
                <a:solidFill>
                  <a:srgbClr val="0D3475"/>
                </a:solidFill>
              </a:rPr>
              <a:t>: </a:t>
            </a:r>
            <a:r>
              <a:rPr lang="nb-NO" i="1" dirty="0" err="1">
                <a:solidFill>
                  <a:srgbClr val="0D3475"/>
                </a:solidFill>
              </a:rPr>
              <a:t>function</a:t>
            </a:r>
            <a:r>
              <a:rPr lang="nb-NO" i="1" dirty="0">
                <a:solidFill>
                  <a:srgbClr val="0D3475"/>
                </a:solidFill>
              </a:rPr>
              <a:t> [y1,...,</a:t>
            </a:r>
            <a:r>
              <a:rPr lang="nb-NO" i="1" dirty="0" err="1">
                <a:solidFill>
                  <a:srgbClr val="0D3475"/>
                </a:solidFill>
              </a:rPr>
              <a:t>yN</a:t>
            </a:r>
            <a:r>
              <a:rPr lang="nb-NO" i="1" dirty="0">
                <a:solidFill>
                  <a:srgbClr val="0D3475"/>
                </a:solidFill>
              </a:rPr>
              <a:t>] = </a:t>
            </a:r>
            <a:r>
              <a:rPr lang="nb-NO" i="1" dirty="0" err="1">
                <a:solidFill>
                  <a:srgbClr val="0D3475"/>
                </a:solidFill>
              </a:rPr>
              <a:t>myfun</a:t>
            </a:r>
            <a:r>
              <a:rPr lang="nb-NO" i="1" dirty="0">
                <a:solidFill>
                  <a:srgbClr val="0D3475"/>
                </a:solidFill>
              </a:rPr>
              <a:t>(x1,...,</a:t>
            </a:r>
            <a:r>
              <a:rPr lang="nb-NO" i="1" dirty="0" err="1">
                <a:solidFill>
                  <a:srgbClr val="0D3475"/>
                </a:solidFill>
              </a:rPr>
              <a:t>xM</a:t>
            </a:r>
            <a:r>
              <a:rPr lang="nb-NO" i="1" dirty="0">
                <a:solidFill>
                  <a:srgbClr val="0D3475"/>
                </a:solidFill>
              </a:rPr>
              <a:t>)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declares a function named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myfun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that accepts inputs x1,...,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returns 	outputs y1,...,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You can save your function: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a function file which contains only function definitions. The name of the file must match the name of the first function in the 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a script file which contains commands and function definitions. Functions must be at the end of the file. Script files cannot have the same name as a function in the file. </a:t>
            </a:r>
          </a:p>
          <a:p>
            <a:endParaRPr lang="nb-NO" i="1" dirty="0">
              <a:solidFill>
                <a:srgbClr val="0D3475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9E06CE-AE31-4ACE-A994-29284D30D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C8C27E-CFD0-48AD-A3BD-53B08112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4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nu_blaa_stripe_bunn_eng_16_9" id="{DA9C58AE-A8B8-1C48-8991-8213818241A0}" vid="{39562190-F52F-F944-AFE7-50CA2DF2AC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ntnu_blaa_stripe_bunn_eng_16_9</Template>
  <TotalTime>0</TotalTime>
  <Words>563</Words>
  <Application>Microsoft Office PowerPoint</Application>
  <PresentationFormat>On-screen Show (16:9)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Office-tema</vt:lpstr>
      <vt:lpstr>Content of the labs</vt:lpstr>
      <vt:lpstr>Format of the lab</vt:lpstr>
      <vt:lpstr>Introduction to Matlab</vt:lpstr>
      <vt:lpstr>Matlab is/has…</vt:lpstr>
      <vt:lpstr>Matlab Resources</vt:lpstr>
      <vt:lpstr>Matlab GUI</vt:lpstr>
      <vt:lpstr>Other essentials</vt:lpstr>
      <vt:lpstr>Matlab Functions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slide</dc:title>
  <dc:creator>Irina-Mihaela Ciortan</dc:creator>
  <cp:lastModifiedBy>Irina-Mihaela Ciortan</cp:lastModifiedBy>
  <cp:revision>19</cp:revision>
  <dcterms:created xsi:type="dcterms:W3CDTF">2021-02-02T08:10:01Z</dcterms:created>
  <dcterms:modified xsi:type="dcterms:W3CDTF">2022-02-16T17:38:02Z</dcterms:modified>
</cp:coreProperties>
</file>