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5628" autoAdjust="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F9963-DCD9-428D-8847-3C524BF3770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69A63-26D3-4902-8750-0F2D515C6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48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case, we can think of correlation as a measure of similarity.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69A63-26D3-4902-8750-0F2D515C6C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6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69A63-26D3-4902-8750-0F2D515C6C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42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2097-8EE5-491C-8516-3703CE2FE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DAC71-2522-410C-AE8B-0307319B3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64071-0FD2-4A5B-8486-548585CF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4EF3-D915-47E0-A45F-37A948C142F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12A1E-586A-4822-95DB-7CB0FFC8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C1A2B-78D1-4BB4-A5D8-BFA57967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7C82-B7B8-4144-9C14-1FD665BD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9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98760-898C-46C0-BCDD-95764346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CBC89-B3C5-4E19-A0E4-9A490F4B8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1F32C-8B05-48C4-80B0-7228B8026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4EF3-D915-47E0-A45F-37A948C142F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2F722-3A58-40EE-B52D-43F53C05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73DFE-0E52-4A9D-AA28-DA170CED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7C82-B7B8-4144-9C14-1FD665BD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2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9920FE-42B3-4F56-A70F-44E0A39FA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0C035-DAA4-470B-9343-E56E24491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D4BD1-C576-4B94-87F4-EFA5C966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4EF3-D915-47E0-A45F-37A948C142F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33A68-E5B5-450F-AB5F-260BC376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24410-C5EB-48B7-BFC2-8A80D423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7C82-B7B8-4144-9C14-1FD665BD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DE56-CFD7-48DC-96C4-737B3F93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66C41-FD3C-49F9-9888-225C069C9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D62ED-9E79-432E-B070-6387F6CA3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4EF3-D915-47E0-A45F-37A948C142F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594A3-6E11-42EB-8B6E-A9A57A2D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B2B3A-FE73-4232-B004-F3C2EA86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7C82-B7B8-4144-9C14-1FD665BD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3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4C46-EFE9-41BD-A8B7-9ADABDBB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3A4D8-7627-4DCE-A6E5-DE5DF4502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45EF3-0762-4810-A6A1-D3822FE6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4EF3-D915-47E0-A45F-37A948C142F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DE999-46D0-4604-A0B1-C47002B1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6E753-E709-4525-9680-56573EAFD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7C82-B7B8-4144-9C14-1FD665BD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4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D8D8-DD9F-44F7-9402-F6ABF46D6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FD2CE-93F9-4757-B91A-0EDF1DBF4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7A56B-F100-4812-A7B0-5CCEF7F5F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A882E-47DB-44AA-AD44-A50B3150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4EF3-D915-47E0-A45F-37A948C142F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C960C-BC47-4E4A-847A-6DBDD57A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52522-0524-4FFC-B09D-634E0B67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7C82-B7B8-4144-9C14-1FD665BD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9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AEE5-180A-4512-96C7-B374743E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449EB-C5BF-49ED-9CE5-F66EE37C7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121AE-3EBF-4EA6-AE3F-23651DA0F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D7BE7-E044-4497-951E-21FF81F71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0DB7BE-5753-4B86-A0CF-34C9FBE3C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B71606-5987-4314-96EF-9D7E0C52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4EF3-D915-47E0-A45F-37A948C142F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8BB365-D08E-4CA1-984C-E3FD3D2D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9F16B-E08C-4CC0-A87C-013D7023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7C82-B7B8-4144-9C14-1FD665BD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0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801A-E2C1-4416-AEE7-7B3B2BB9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7997E-258C-4ECC-A40C-693F43D04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4EF3-D915-47E0-A45F-37A948C142F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480A5-B913-4B4E-8E6B-6C949464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525E7-CF93-4BE2-96A4-10818576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7C82-B7B8-4144-9C14-1FD665BD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9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CCFA9-A305-4B5D-BEC3-1FDC7621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4EF3-D915-47E0-A45F-37A948C142F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DC9598-0C63-4AD3-A897-D81D7961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99753-E0D8-48A6-9C72-798146D3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7C82-B7B8-4144-9C14-1FD665BD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60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2CDD8-C1A8-4E34-B339-D6C49E75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2B61B-1230-4A3A-B58D-0F52B753C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5099C-9FDC-4D42-8161-7D8173E22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83F95-9B20-45CE-935A-AC1B3887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4EF3-D915-47E0-A45F-37A948C142F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80CEC-3E69-4626-BBA4-37787A7B6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E10D8-81BB-4595-863E-8D232CA3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7C82-B7B8-4144-9C14-1FD665BD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3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0E27-B42B-4423-B7C5-CC478B26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771AE9-0F6D-4B59-BA4E-291F0A995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9E6F7-EF93-45E5-96E7-FE64AB1BC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900CA-84AC-4C8B-AFFA-B5363279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4EF3-D915-47E0-A45F-37A948C142F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CFD6A-7FFE-4251-B787-FD9D6DA9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DF1A2-B887-4BD2-815F-CEB1FC67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7C82-B7B8-4144-9C14-1FD665BD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6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4E0EB-AE10-4E8F-8732-2C675B59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01F2C-D20A-494B-B961-BD3525B7F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E2D1C-C2F5-43E9-88AB-BCF55846E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44EF3-D915-47E0-A45F-37A948C142F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E4560-0E7C-4F34-9B37-02F177F8B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8D9E5-CAD5-41E2-ABFA-677E18373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07C82-B7B8-4144-9C14-1FD665BD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3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types-of-convolution-kernels-simplified-f040cb307c37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A3E1-ECBB-4B16-8439-41974B7E9A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IDATG2206</a:t>
            </a:r>
            <a:br>
              <a:rPr lang="en-US" dirty="0"/>
            </a:br>
            <a:r>
              <a:rPr lang="en-US" dirty="0"/>
              <a:t>Introduction to Spatial Filtering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3261E-7AFB-481D-AD2F-5A31CBE040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Correlation, Convolution, Template Matching</a:t>
            </a:r>
          </a:p>
        </p:txBody>
      </p:sp>
    </p:spTree>
    <p:extLst>
      <p:ext uri="{BB962C8B-B14F-4D97-AF65-F5344CB8AC3E}">
        <p14:creationId xmlns:p14="http://schemas.microsoft.com/office/powerpoint/2010/main" val="190630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C284-48D2-4F2E-B958-5489FF76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5C2AA-EB2C-46BD-8F22-DC20366AD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Many-to-one instead of one-to-one mappings (point transformations).</a:t>
            </a:r>
          </a:p>
          <a:p>
            <a:r>
              <a:rPr lang="en-US" dirty="0"/>
              <a:t>A pixel is transformed through a linear combination of its </a:t>
            </a:r>
            <a:r>
              <a:rPr lang="en-US" b="1" dirty="0" err="1"/>
              <a:t>neighbours</a:t>
            </a:r>
            <a:r>
              <a:rPr lang="en-US" dirty="0"/>
              <a:t>.</a:t>
            </a:r>
          </a:p>
          <a:p>
            <a:r>
              <a:rPr lang="en-US" dirty="0"/>
              <a:t>Key operations: convolution and correlation</a:t>
            </a:r>
          </a:p>
          <a:p>
            <a:r>
              <a:rPr lang="en-US" dirty="0"/>
              <a:t>Examples from 1D to 2D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69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EF608-BB63-41BB-933C-291B479E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5B12E-951C-41FD-A269-96E508D0A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Let’s take a 1D case. </a:t>
            </a:r>
          </a:p>
          <a:p>
            <a:r>
              <a:rPr lang="en-US" dirty="0"/>
              <a:t>Let’s suppose we want to replace each pixel with the average of its </a:t>
            </a:r>
            <a:r>
              <a:rPr lang="en-US" dirty="0" err="1"/>
              <a:t>neighbours</a:t>
            </a:r>
            <a:r>
              <a:rPr lang="en-US" dirty="0"/>
              <a:t>.</a:t>
            </a:r>
          </a:p>
          <a:p>
            <a:r>
              <a:rPr lang="en-US" dirty="0"/>
              <a:t>What about the first and last elements (boundaries)?</a:t>
            </a:r>
          </a:p>
          <a:p>
            <a:pPr lvl="1"/>
            <a:r>
              <a:rPr lang="en-US" dirty="0"/>
              <a:t>Padding with zeros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Replicate the first and last elements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Assume cyclic repetition of elements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EE99F-A1B7-4F7D-8C96-9F194C131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443" y="1825625"/>
            <a:ext cx="3776690" cy="5048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DD436E-5D22-4593-B855-71919E792A2C}"/>
              </a:ext>
            </a:extLst>
          </p:cNvPr>
          <p:cNvSpPr/>
          <p:nvPr/>
        </p:nvSpPr>
        <p:spPr>
          <a:xfrm>
            <a:off x="4384623" y="1888761"/>
            <a:ext cx="419725" cy="329783"/>
          </a:xfrm>
          <a:prstGeom prst="rect">
            <a:avLst/>
          </a:prstGeom>
          <a:solidFill>
            <a:srgbClr val="FF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59DFCA-ADED-40AD-8DD7-0DC061399365}"/>
              </a:ext>
            </a:extLst>
          </p:cNvPr>
          <p:cNvSpPr/>
          <p:nvPr/>
        </p:nvSpPr>
        <p:spPr>
          <a:xfrm>
            <a:off x="7573438" y="1888761"/>
            <a:ext cx="419725" cy="329783"/>
          </a:xfrm>
          <a:prstGeom prst="rect">
            <a:avLst/>
          </a:prstGeom>
          <a:solidFill>
            <a:srgbClr val="FF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7EB29E-867C-452F-ADD2-F7275F0C0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78" y="3855509"/>
            <a:ext cx="7186665" cy="381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4730D6-A77C-4E58-A029-04C56A2B6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883" y="4911358"/>
            <a:ext cx="7367641" cy="4095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DF2A97-C6C4-4EF3-8A1C-DE892B7C9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8666" y="5995782"/>
            <a:ext cx="7058077" cy="41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6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E375-BF27-45ED-97FA-152E2374E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15" y="9618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Correlation as a Windowed Operation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739EBB-67F8-4B0A-AC3F-9AB2A573E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13" y="1367958"/>
            <a:ext cx="7898889" cy="27737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87BDEE-C07F-41AB-B459-16A7CEBF08DC}"/>
              </a:ext>
            </a:extLst>
          </p:cNvPr>
          <p:cNvSpPr txBox="1"/>
          <p:nvPr/>
        </p:nvSpPr>
        <p:spPr>
          <a:xfrm>
            <a:off x="3373291" y="2062262"/>
            <a:ext cx="297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Filter/window/kernel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8D79A-3545-4A9F-BD7C-69F2CC153446}"/>
              </a:ext>
            </a:extLst>
          </p:cNvPr>
          <p:cNvSpPr txBox="1"/>
          <p:nvPr/>
        </p:nvSpPr>
        <p:spPr>
          <a:xfrm>
            <a:off x="3373291" y="2693521"/>
            <a:ext cx="1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Dot Product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F4B862-DC20-4A52-A448-B25C4C2B7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13" y="4257546"/>
            <a:ext cx="6972351" cy="22002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673F1E-707C-4A52-BDE4-E3CAD1DDBA5A}"/>
              </a:ext>
            </a:extLst>
          </p:cNvPr>
          <p:cNvSpPr txBox="1"/>
          <p:nvPr/>
        </p:nvSpPr>
        <p:spPr>
          <a:xfrm>
            <a:off x="714615" y="3964961"/>
            <a:ext cx="691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Sliding/moving the filter to the next pixel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CC34A-66F0-42CF-9B9E-BD50971405D3}"/>
              </a:ext>
            </a:extLst>
          </p:cNvPr>
          <p:cNvSpPr txBox="1"/>
          <p:nvPr/>
        </p:nvSpPr>
        <p:spPr>
          <a:xfrm>
            <a:off x="8220722" y="2693521"/>
            <a:ext cx="3338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apply the same operation to all pixels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b="1" dirty="0">
                <a:sym typeface="Wingdings" panose="05000000000000000000" pitchFamily="2" charset="2"/>
              </a:rPr>
              <a:t>shift-invariant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2755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B610-CAC5-442C-B594-DFB109EA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Template matching with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B671-1911-4811-BFF4-38AF896A2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67" y="1326163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 template can be seen as a filter.</a:t>
            </a:r>
          </a:p>
          <a:p>
            <a:r>
              <a:rPr lang="en-US" sz="2000" dirty="0"/>
              <a:t>The correlation result can be seen as a response. The higher the response, the higher the match.</a:t>
            </a:r>
          </a:p>
          <a:p>
            <a:r>
              <a:rPr lang="en-US" sz="2000" dirty="0"/>
              <a:t>However, sometimes, we might get high response in areas where the image has high intensities.</a:t>
            </a:r>
          </a:p>
          <a:p>
            <a:r>
              <a:rPr lang="en-US" sz="2000" dirty="0"/>
              <a:t>Therefore, some additional operations are applied to the correlation response: sum of squared differences,  </a:t>
            </a:r>
            <a:r>
              <a:rPr lang="en-US" sz="2000" b="1" dirty="0"/>
              <a:t>normalized cross-correlation</a:t>
            </a:r>
            <a:r>
              <a:rPr lang="en-US" sz="2000" dirty="0"/>
              <a:t>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930CB-6FA3-4F7B-86CF-E447C6F0B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15" y="4287069"/>
            <a:ext cx="1762138" cy="4238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67E539-84C2-43C0-B989-0775F10DD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469" y="4230992"/>
            <a:ext cx="7705781" cy="4429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32418D-805F-4E64-BD93-962A453AE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933" y="5408071"/>
            <a:ext cx="7743882" cy="4762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66ACC3-2287-4853-9325-F2D7D48F04CB}"/>
              </a:ext>
            </a:extLst>
          </p:cNvPr>
          <p:cNvSpPr txBox="1"/>
          <p:nvPr/>
        </p:nvSpPr>
        <p:spPr>
          <a:xfrm>
            <a:off x="1086586" y="4662904"/>
            <a:ext cx="158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template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E5EE6-240E-4912-9A4C-F73AD516AF23}"/>
              </a:ext>
            </a:extLst>
          </p:cNvPr>
          <p:cNvSpPr txBox="1"/>
          <p:nvPr/>
        </p:nvSpPr>
        <p:spPr>
          <a:xfrm>
            <a:off x="3258030" y="4673908"/>
            <a:ext cx="4825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757DDC-56CA-4971-BB50-C48174479A42}"/>
              </a:ext>
            </a:extLst>
          </p:cNvPr>
          <p:cNvSpPr txBox="1"/>
          <p:nvPr/>
        </p:nvSpPr>
        <p:spPr>
          <a:xfrm>
            <a:off x="1086586" y="5778393"/>
            <a:ext cx="523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response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3B378A-4C39-4BE2-A9F6-A7F9816C62F4}"/>
              </a:ext>
            </a:extLst>
          </p:cNvPr>
          <p:cNvSpPr/>
          <p:nvPr/>
        </p:nvSpPr>
        <p:spPr>
          <a:xfrm>
            <a:off x="5071462" y="4230992"/>
            <a:ext cx="1436914" cy="431912"/>
          </a:xfrm>
          <a:prstGeom prst="rect">
            <a:avLst/>
          </a:prstGeom>
          <a:solidFill>
            <a:srgbClr val="00B05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6F4F5C-416B-4E4E-B640-13F324A07D35}"/>
              </a:ext>
            </a:extLst>
          </p:cNvPr>
          <p:cNvCxnSpPr/>
          <p:nvPr/>
        </p:nvCxnSpPr>
        <p:spPr>
          <a:xfrm flipH="1">
            <a:off x="3927423" y="4763796"/>
            <a:ext cx="1514007" cy="543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20F1C43-D352-495F-AE5F-F67571838118}"/>
              </a:ext>
            </a:extLst>
          </p:cNvPr>
          <p:cNvSpPr/>
          <p:nvPr/>
        </p:nvSpPr>
        <p:spPr>
          <a:xfrm>
            <a:off x="3477718" y="5441444"/>
            <a:ext cx="524656" cy="442879"/>
          </a:xfrm>
          <a:prstGeom prst="rect">
            <a:avLst/>
          </a:prstGeom>
          <a:solidFill>
            <a:srgbClr val="00B05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8F99F9-AA99-4983-9E4D-2B63B8D86076}"/>
              </a:ext>
            </a:extLst>
          </p:cNvPr>
          <p:cNvSpPr/>
          <p:nvPr/>
        </p:nvSpPr>
        <p:spPr>
          <a:xfrm>
            <a:off x="8364302" y="4241996"/>
            <a:ext cx="1436914" cy="431912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EEC070-6DC3-44CB-8989-E89F09CE56B1}"/>
              </a:ext>
            </a:extLst>
          </p:cNvPr>
          <p:cNvSpPr/>
          <p:nvPr/>
        </p:nvSpPr>
        <p:spPr>
          <a:xfrm>
            <a:off x="6697874" y="5419984"/>
            <a:ext cx="609831" cy="442879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7391AE-2655-4F16-B437-675BA5859EC4}"/>
              </a:ext>
            </a:extLst>
          </p:cNvPr>
          <p:cNvCxnSpPr/>
          <p:nvPr/>
        </p:nvCxnSpPr>
        <p:spPr>
          <a:xfrm flipH="1">
            <a:off x="7157803" y="4763796"/>
            <a:ext cx="1761345" cy="543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A3C9B2E7-2F10-44E0-AAF4-0054BF37C6BE}"/>
              </a:ext>
            </a:extLst>
          </p:cNvPr>
          <p:cNvCxnSpPr/>
          <p:nvPr/>
        </p:nvCxnSpPr>
        <p:spPr>
          <a:xfrm flipV="1">
            <a:off x="2061148" y="4129790"/>
            <a:ext cx="3252865" cy="2248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1285A90-FB80-4FB9-9E0E-32FB5848F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6785" y="2885006"/>
            <a:ext cx="4342582" cy="10673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A1B11C7-4DC5-44EF-8A19-99B2126A9A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586" y="6179460"/>
            <a:ext cx="7375585" cy="4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7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0441B-BB38-4E09-B758-A51B6586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in 2D </a:t>
            </a:r>
          </a:p>
        </p:txBody>
      </p:sp>
      <p:pic>
        <p:nvPicPr>
          <p:cNvPr id="9" name="Content Placeholder 8" descr="Calendar&#10;&#10;Description automatically generated">
            <a:extLst>
              <a:ext uri="{FF2B5EF4-FFF2-40B4-BE49-F238E27FC236}">
                <a16:creationId xmlns:a16="http://schemas.microsoft.com/office/drawing/2014/main" id="{A606704D-559C-433E-95E3-32E4FB34F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10" y="2035943"/>
            <a:ext cx="3714750" cy="3286125"/>
          </a:xfrm>
        </p:spPr>
      </p:pic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DFE3C7E9-B2EE-4BD0-9540-2CBD50AE0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523" y="1673673"/>
            <a:ext cx="481012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42CDBE-1497-4431-8CDC-F545F38B65BB}"/>
              </a:ext>
            </a:extLst>
          </p:cNvPr>
          <p:cNvSpPr txBox="1"/>
          <p:nvPr/>
        </p:nvSpPr>
        <p:spPr>
          <a:xfrm>
            <a:off x="5870602" y="5071462"/>
            <a:ext cx="4372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type of kernel increases the contrast and sharpens the image.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8E05EC-2C56-4A9C-8233-8FF149935301}"/>
              </a:ext>
            </a:extLst>
          </p:cNvPr>
          <p:cNvSpPr txBox="1"/>
          <p:nvPr/>
        </p:nvSpPr>
        <p:spPr>
          <a:xfrm>
            <a:off x="838200" y="6055105"/>
            <a:ext cx="1018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4"/>
              </a:rPr>
              <a:t>https://towardsdatascience.com/types-of-convolution-kernels-simplified-f040cb307c37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027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C126-0770-4E58-A4F2-60178A622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Correlation vs. 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0909F-1705-49F6-8F94-00743E877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783" y="1187850"/>
            <a:ext cx="10515600" cy="4351338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Technically, convolution is a “flipped correlation”.</a:t>
            </a:r>
          </a:p>
          <a:p>
            <a:r>
              <a:rPr lang="en-US" dirty="0"/>
              <a:t>In 2D, we flip the filter both horizontally and vertically.</a:t>
            </a:r>
          </a:p>
          <a:p>
            <a:r>
              <a:rPr lang="en-US" dirty="0"/>
              <a:t>Mathematically, the key difference between the two is that convolution is associative.</a:t>
            </a:r>
          </a:p>
          <a:p>
            <a:r>
              <a:rPr lang="en-US" dirty="0"/>
              <a:t>If F, G filters, then</a:t>
            </a:r>
          </a:p>
          <a:p>
            <a:r>
              <a:rPr lang="en-US" dirty="0"/>
              <a:t>In practice, convolution is used for image processing operations (e.g. smoothing) and when we might want to apply a series of filters (so we are interested in the associative property)…</a:t>
            </a:r>
          </a:p>
          <a:p>
            <a:r>
              <a:rPr lang="en-US" dirty="0"/>
              <a:t>…While correlation is used for template matching.</a:t>
            </a:r>
          </a:p>
          <a:p>
            <a:r>
              <a:rPr lang="en-US" dirty="0"/>
              <a:t>When the filters are symmetric, convolution is equal to correlation.</a:t>
            </a:r>
          </a:p>
          <a:p>
            <a:r>
              <a:rPr lang="en-US" dirty="0"/>
              <a:t>Both convolution and correlation are </a:t>
            </a:r>
            <a:r>
              <a:rPr lang="en-US" i="1" dirty="0"/>
              <a:t>shift-invariant</a:t>
            </a:r>
            <a:r>
              <a:rPr lang="en-US" dirty="0"/>
              <a:t>, so they are applied to each pixel in the image.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C92A77-533C-4121-A8FF-CF9ED4674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698" y="2593916"/>
            <a:ext cx="2110453" cy="3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6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3B30F-81CA-4AA2-98B8-48949031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“Convolution” </a:t>
            </a:r>
            <a:r>
              <a:rPr lang="en-US" dirty="0"/>
              <a:t>in Convolutional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D45FE-B6D4-4B09-A0CF-8D0D34A20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Many neural network libraries implement the correlation operation, even if by </a:t>
            </a:r>
            <a:r>
              <a:rPr lang="en-US" b="1" dirty="0"/>
              <a:t>convention</a:t>
            </a:r>
            <a:r>
              <a:rPr lang="en-US" dirty="0"/>
              <a:t>,  they call it convolution.</a:t>
            </a:r>
          </a:p>
          <a:p>
            <a:r>
              <a:rPr lang="en-US" dirty="0"/>
              <a:t>In </a:t>
            </a:r>
            <a:r>
              <a:rPr lang="en-US"/>
              <a:t>many CNNs</a:t>
            </a:r>
            <a:r>
              <a:rPr lang="en-US" dirty="0"/>
              <a:t>, flipping or not the kernel doesn’t make a difference.</a:t>
            </a:r>
          </a:p>
        </p:txBody>
      </p:sp>
    </p:spTree>
    <p:extLst>
      <p:ext uri="{BB962C8B-B14F-4D97-AF65-F5344CB8AC3E}">
        <p14:creationId xmlns:p14="http://schemas.microsoft.com/office/powerpoint/2010/main" val="2528250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Microsoft Office PowerPoint</Application>
  <PresentationFormat>Widescreen</PresentationFormat>
  <Paragraphs>51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IDATG2206 Introduction to Spatial Filtering</vt:lpstr>
      <vt:lpstr>Spatial filtering</vt:lpstr>
      <vt:lpstr>Correlation</vt:lpstr>
      <vt:lpstr>Correlation as a Windowed Operation</vt:lpstr>
      <vt:lpstr>Template matching with correlation</vt:lpstr>
      <vt:lpstr>Correlation in 2D </vt:lpstr>
      <vt:lpstr>Correlation vs. convolution</vt:lpstr>
      <vt:lpstr>The “Convolution” in Convolutional Neural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Spatial Filtering</dc:title>
  <dc:creator>Irina-Mihaela Ciortan</dc:creator>
  <cp:lastModifiedBy>Irina-Mihaela Ciortan</cp:lastModifiedBy>
  <cp:revision>15</cp:revision>
  <dcterms:created xsi:type="dcterms:W3CDTF">2021-02-16T17:18:07Z</dcterms:created>
  <dcterms:modified xsi:type="dcterms:W3CDTF">2022-02-23T20:22:30Z</dcterms:modified>
</cp:coreProperties>
</file>