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8" r:id="rId11"/>
    <p:sldId id="269" r:id="rId12"/>
    <p:sldId id="267" r:id="rId13"/>
    <p:sldId id="266"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9757" autoAdjust="0"/>
  </p:normalViewPr>
  <p:slideViewPr>
    <p:cSldViewPr snapToGrid="0">
      <p:cViewPr varScale="1">
        <p:scale>
          <a:sx n="53" d="100"/>
          <a:sy n="53" d="100"/>
        </p:scale>
        <p:origin x="118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49C2E-3D60-4C6F-BD68-FBDA42694630}"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87A21-3369-4179-AC49-4590080E20F7}" type="slidenum">
              <a:rPr lang="en-US" smtClean="0"/>
              <a:t>‹#›</a:t>
            </a:fld>
            <a:endParaRPr lang="en-US"/>
          </a:p>
        </p:txBody>
      </p:sp>
    </p:spTree>
    <p:extLst>
      <p:ext uri="{BB962C8B-B14F-4D97-AF65-F5344CB8AC3E}">
        <p14:creationId xmlns:p14="http://schemas.microsoft.com/office/powerpoint/2010/main" val="2948900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structuring element is the entity which determines exactly which image pixels surrounding the given </a:t>
            </a:r>
            <a:r>
              <a:rPr lang="en-US" dirty="0" err="1"/>
              <a:t>foregound</a:t>
            </a:r>
            <a:r>
              <a:rPr lang="en-US" dirty="0"/>
              <a:t>/background pixel must be considered in order to make the decision to change its value or not. The particular choice of structuring element is central to morphological processing.</a:t>
            </a:r>
          </a:p>
          <a:p>
            <a:endParaRPr lang="en-US" dirty="0"/>
          </a:p>
          <a:p>
            <a:r>
              <a:rPr lang="en-US" dirty="0"/>
              <a:t>A structuring element is a rectangular array of pixels containing the values either 1 or 0 (akin to a small binary image</a:t>
            </a:r>
          </a:p>
        </p:txBody>
      </p:sp>
      <p:sp>
        <p:nvSpPr>
          <p:cNvPr id="4" name="Slide Number Placeholder 3"/>
          <p:cNvSpPr>
            <a:spLocks noGrp="1"/>
          </p:cNvSpPr>
          <p:nvPr>
            <p:ph type="sldNum" sz="quarter" idx="5"/>
          </p:nvPr>
        </p:nvSpPr>
        <p:spPr/>
        <p:txBody>
          <a:bodyPr/>
          <a:lstStyle/>
          <a:p>
            <a:fld id="{0E087A21-3369-4179-AC49-4590080E20F7}" type="slidenum">
              <a:rPr lang="en-US" smtClean="0"/>
              <a:t>5</a:t>
            </a:fld>
            <a:endParaRPr lang="en-US"/>
          </a:p>
        </p:txBody>
      </p:sp>
    </p:spTree>
    <p:extLst>
      <p:ext uri="{BB962C8B-B14F-4D97-AF65-F5344CB8AC3E}">
        <p14:creationId xmlns:p14="http://schemas.microsoft.com/office/powerpoint/2010/main" val="24950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Erosion: a foreground pixel only remains a foreground pixel if the 1s in the structuring element (in this example, a cross) are wholly contained within the image foreground. If not, it becomes a background pixel. Dilation: a background pixel only remains a background pixel if the 1s in the structuring element are wholly contained within the image background. If not, it becomes a foreground pixel.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mechanics of dilation and erosion operate in a very similar way to the convolution kernels employed in spatial filtering. The structuring element slides over the image so that its </a:t>
            </a:r>
            <a:r>
              <a:rPr lang="en-US" dirty="0" err="1"/>
              <a:t>centre</a:t>
            </a:r>
            <a:r>
              <a:rPr lang="en-US" dirty="0"/>
              <a:t> pixel successively lies on top of each foreground or background pixel as appropriate. The new value of each image pixel then depends on the values of the pixels in the </a:t>
            </a:r>
            <a:r>
              <a:rPr lang="en-US" dirty="0" err="1"/>
              <a:t>neighbourhood</a:t>
            </a:r>
            <a:r>
              <a:rPr lang="en-US" dirty="0"/>
              <a:t> defined by the structuring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powerful and simple way of visualizing the outcome of applying erosion or dilation to an image. For erosion, consider all those locations within the image at which the structuring element can be placed and still remain wholly contained within the image foreground. Only the pixels at these positions will survive the erosion and thus constitute the eroded image. We can consider dilation in an entirely analogous way; namely, we consider those locations at which the structuring element can be placed so as to remain entirely within the image background. Only these pixels will remain background pixels after the dilation and form the dilated image.</a:t>
            </a:r>
          </a:p>
          <a:p>
            <a:endParaRPr lang="en-US" dirty="0"/>
          </a:p>
          <a:p>
            <a:r>
              <a:rPr lang="en-US" dirty="0"/>
              <a:t>Note that whenever the structuring element goes over the boundary of the image, we only consider that part of the </a:t>
            </a:r>
            <a:r>
              <a:rPr lang="en-US" dirty="0" err="1"/>
              <a:t>neighbourhood</a:t>
            </a:r>
            <a:r>
              <a:rPr lang="en-US"/>
              <a:t> that lies within the boundary of the image.</a:t>
            </a:r>
            <a:endParaRPr lang="en-US" dirty="0"/>
          </a:p>
        </p:txBody>
      </p:sp>
      <p:sp>
        <p:nvSpPr>
          <p:cNvPr id="4" name="Slide Number Placeholder 3"/>
          <p:cNvSpPr>
            <a:spLocks noGrp="1"/>
          </p:cNvSpPr>
          <p:nvPr>
            <p:ph type="sldNum" sz="quarter" idx="5"/>
          </p:nvPr>
        </p:nvSpPr>
        <p:spPr/>
        <p:txBody>
          <a:bodyPr/>
          <a:lstStyle/>
          <a:p>
            <a:fld id="{0E087A21-3369-4179-AC49-4590080E20F7}" type="slidenum">
              <a:rPr lang="en-US" smtClean="0"/>
              <a:t>7</a:t>
            </a:fld>
            <a:endParaRPr lang="en-US"/>
          </a:p>
        </p:txBody>
      </p:sp>
    </p:spTree>
    <p:extLst>
      <p:ext uri="{BB962C8B-B14F-4D97-AF65-F5344CB8AC3E}">
        <p14:creationId xmlns:p14="http://schemas.microsoft.com/office/powerpoint/2010/main" val="370691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087A21-3369-4179-AC49-4590080E20F7}" type="slidenum">
              <a:rPr lang="en-US" smtClean="0"/>
              <a:t>8</a:t>
            </a:fld>
            <a:endParaRPr lang="en-US"/>
          </a:p>
        </p:txBody>
      </p:sp>
    </p:spTree>
    <p:extLst>
      <p:ext uri="{BB962C8B-B14F-4D97-AF65-F5344CB8AC3E}">
        <p14:creationId xmlns:p14="http://schemas.microsoft.com/office/powerpoint/2010/main" val="368035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has identified all those points in the image foreground at which the required configuration of foreground pixels in the target may be found (but has ignored the required background configuration). </a:t>
            </a:r>
          </a:p>
        </p:txBody>
      </p:sp>
      <p:sp>
        <p:nvSpPr>
          <p:cNvPr id="4" name="Slide Number Placeholder 3"/>
          <p:cNvSpPr>
            <a:spLocks noGrp="1"/>
          </p:cNvSpPr>
          <p:nvPr>
            <p:ph type="sldNum" sz="quarter" idx="5"/>
          </p:nvPr>
        </p:nvSpPr>
        <p:spPr/>
        <p:txBody>
          <a:bodyPr/>
          <a:lstStyle/>
          <a:p>
            <a:fld id="{0E087A21-3369-4179-AC49-4590080E20F7}" type="slidenum">
              <a:rPr lang="en-US" smtClean="0"/>
              <a:t>10</a:t>
            </a:fld>
            <a:endParaRPr lang="en-US"/>
          </a:p>
        </p:txBody>
      </p:sp>
    </p:spTree>
    <p:extLst>
      <p:ext uri="{BB962C8B-B14F-4D97-AF65-F5344CB8AC3E}">
        <p14:creationId xmlns:p14="http://schemas.microsoft.com/office/powerpoint/2010/main" val="349584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contrast, the second step has identified all those points in the image background at which the required configuration of background pixels in the target may be found (but has ignored the required foreground configuration). </a:t>
            </a:r>
          </a:p>
        </p:txBody>
      </p:sp>
      <p:sp>
        <p:nvSpPr>
          <p:cNvPr id="4" name="Slide Number Placeholder 3"/>
          <p:cNvSpPr>
            <a:spLocks noGrp="1"/>
          </p:cNvSpPr>
          <p:nvPr>
            <p:ph type="sldNum" sz="quarter" idx="5"/>
          </p:nvPr>
        </p:nvSpPr>
        <p:spPr/>
        <p:txBody>
          <a:bodyPr/>
          <a:lstStyle/>
          <a:p>
            <a:fld id="{0E087A21-3369-4179-AC49-4590080E20F7}" type="slidenum">
              <a:rPr lang="en-US" smtClean="0"/>
              <a:t>11</a:t>
            </a:fld>
            <a:endParaRPr lang="en-US"/>
          </a:p>
        </p:txBody>
      </p:sp>
    </p:spTree>
    <p:extLst>
      <p:ext uri="{BB962C8B-B14F-4D97-AF65-F5344CB8AC3E}">
        <p14:creationId xmlns:p14="http://schemas.microsoft.com/office/powerpoint/2010/main" val="118594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constrained version of hit-or-miss transformation. Very sensitive to noise and exact position of the pixels.</a:t>
            </a:r>
          </a:p>
        </p:txBody>
      </p:sp>
      <p:sp>
        <p:nvSpPr>
          <p:cNvPr id="4" name="Slide Number Placeholder 3"/>
          <p:cNvSpPr>
            <a:spLocks noGrp="1"/>
          </p:cNvSpPr>
          <p:nvPr>
            <p:ph type="sldNum" sz="quarter" idx="5"/>
          </p:nvPr>
        </p:nvSpPr>
        <p:spPr/>
        <p:txBody>
          <a:bodyPr/>
          <a:lstStyle/>
          <a:p>
            <a:fld id="{0E087A21-3369-4179-AC49-4590080E20F7}" type="slidenum">
              <a:rPr lang="en-US" smtClean="0"/>
              <a:t>12</a:t>
            </a:fld>
            <a:endParaRPr lang="en-US"/>
          </a:p>
        </p:txBody>
      </p:sp>
    </p:spTree>
    <p:extLst>
      <p:ext uri="{BB962C8B-B14F-4D97-AF65-F5344CB8AC3E}">
        <p14:creationId xmlns:p14="http://schemas.microsoft.com/office/powerpoint/2010/main" val="311511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simple but useful effect of morphological opening (erosion followed by dilation) is the removal of small unwanted objects. By choosing a structuring element of a certain size, erosion with this element guarantees the removal of any objects within which that structuring element cannot be contained. The second step of dilation with the same structuring element acts to restore the surviving objects to their original dimensions. However, if we consider an arbitrary shape, opening will not exactly maintain the shape of the primary objects except in the simplest and most fortuitous of cases.</a:t>
            </a:r>
          </a:p>
        </p:txBody>
      </p:sp>
      <p:sp>
        <p:nvSpPr>
          <p:cNvPr id="4" name="Slide Number Placeholder 3"/>
          <p:cNvSpPr>
            <a:spLocks noGrp="1"/>
          </p:cNvSpPr>
          <p:nvPr>
            <p:ph type="sldNum" sz="quarter" idx="5"/>
          </p:nvPr>
        </p:nvSpPr>
        <p:spPr/>
        <p:txBody>
          <a:bodyPr/>
          <a:lstStyle/>
          <a:p>
            <a:fld id="{0E087A21-3369-4179-AC49-4590080E20F7}" type="slidenum">
              <a:rPr lang="en-US" smtClean="0"/>
              <a:t>13</a:t>
            </a:fld>
            <a:endParaRPr lang="en-US"/>
          </a:p>
        </p:txBody>
      </p:sp>
    </p:spTree>
    <p:extLst>
      <p:ext uri="{BB962C8B-B14F-4D97-AF65-F5344CB8AC3E}">
        <p14:creationId xmlns:p14="http://schemas.microsoft.com/office/powerpoint/2010/main" val="720832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1974-3AAC-469C-8384-DB0904DC3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9D61A7-87FD-478D-9BC4-0FA1AD40F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1D1C15-470E-4F87-BFAA-6453E8142288}"/>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5" name="Footer Placeholder 4">
            <a:extLst>
              <a:ext uri="{FF2B5EF4-FFF2-40B4-BE49-F238E27FC236}">
                <a16:creationId xmlns:a16="http://schemas.microsoft.com/office/drawing/2014/main" id="{451D25EF-C5E8-459E-AF9C-32E6082C7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6781F-03F0-4EB1-93C8-BB5EFEECD358}"/>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194957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EAED-2312-4B63-858D-4BCF94CF78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67401-54D1-4A94-BA10-20F621ABBB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6F9D8-E879-4401-B858-D72E88429393}"/>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5" name="Footer Placeholder 4">
            <a:extLst>
              <a:ext uri="{FF2B5EF4-FFF2-40B4-BE49-F238E27FC236}">
                <a16:creationId xmlns:a16="http://schemas.microsoft.com/office/drawing/2014/main" id="{81F43BD9-0BA9-4029-8F9E-6B4DEB644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98C09-B18E-4EFB-B9DD-9BDCA3761231}"/>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187907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F783CF-FF76-4429-BAD1-10619BCAD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8FAA7-9D5F-430A-81A5-0DC41DCAA9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B6DB0-0A46-4A8B-B169-01FA50CEA7DF}"/>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5" name="Footer Placeholder 4">
            <a:extLst>
              <a:ext uri="{FF2B5EF4-FFF2-40B4-BE49-F238E27FC236}">
                <a16:creationId xmlns:a16="http://schemas.microsoft.com/office/drawing/2014/main" id="{4344690E-8D61-467A-ADBD-6B3A4EEEB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F2274-DD2D-4EBA-9888-8011FD121DA0}"/>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315288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BF3A-BA7D-4AAB-AA14-5F0D992C3F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0F36F-D44B-49A8-8C57-4814425E9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E924E-999C-4E52-8122-AC86B288E147}"/>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5" name="Footer Placeholder 4">
            <a:extLst>
              <a:ext uri="{FF2B5EF4-FFF2-40B4-BE49-F238E27FC236}">
                <a16:creationId xmlns:a16="http://schemas.microsoft.com/office/drawing/2014/main" id="{31DC9305-C8BB-4501-9A05-6BBDF0727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B80A1-8F65-40ED-BE12-1D1A06B6F669}"/>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19190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C05F-2675-478A-A935-51587B6C1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67D1AA-8AF4-406E-92A7-001052EDA8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5D93A0-AAD3-40E9-AB90-31F94D632DF1}"/>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5" name="Footer Placeholder 4">
            <a:extLst>
              <a:ext uri="{FF2B5EF4-FFF2-40B4-BE49-F238E27FC236}">
                <a16:creationId xmlns:a16="http://schemas.microsoft.com/office/drawing/2014/main" id="{FD5D51FA-F69E-4A8F-B7F7-8531B7E5C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5BF91-6C98-45C6-B14B-0F67022D21C9}"/>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144719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02B2-B393-4F80-A6E4-8DCA82D2D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974E8-A17B-467A-A84C-6197C8536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B176D9-A07E-4A5E-89C0-68EFB02AD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97B09E-06AE-4E3A-AAC6-C18BD376E533}"/>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6" name="Footer Placeholder 5">
            <a:extLst>
              <a:ext uri="{FF2B5EF4-FFF2-40B4-BE49-F238E27FC236}">
                <a16:creationId xmlns:a16="http://schemas.microsoft.com/office/drawing/2014/main" id="{FD27EFF9-6E88-4AD3-BC69-4331FDCF1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0AEF8-F1D3-4292-8055-484AC3941729}"/>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126142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4F0D-FF6F-48FB-91FC-EB724A97E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DF17FC-168E-4AB3-B4F6-546F68D5F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38936-A1B9-48F9-9C15-8FC1CE245F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F3F498-6D7B-417D-A86B-DABD68652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886863-EC7C-4CFC-A357-1570197113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32CB2E-182F-4074-86F9-FFD6F6CB787E}"/>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8" name="Footer Placeholder 7">
            <a:extLst>
              <a:ext uri="{FF2B5EF4-FFF2-40B4-BE49-F238E27FC236}">
                <a16:creationId xmlns:a16="http://schemas.microsoft.com/office/drawing/2014/main" id="{64A9AF8E-9D76-4A4B-9214-EECA0CA710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73D04-701D-4684-8AD0-1B699E65E6B3}"/>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251371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DC8E-BF11-4EF2-A134-7EBB02037D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AF8CE-ED1F-494A-8578-1F66F60113BD}"/>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4" name="Footer Placeholder 3">
            <a:extLst>
              <a:ext uri="{FF2B5EF4-FFF2-40B4-BE49-F238E27FC236}">
                <a16:creationId xmlns:a16="http://schemas.microsoft.com/office/drawing/2014/main" id="{6513279B-44DA-40A0-BE3F-E142E7D393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33E01-5EAB-4750-91A4-A0435E258B1F}"/>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10480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E6ECE2-F52F-46FD-BFE3-B292DADB24A4}"/>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3" name="Footer Placeholder 2">
            <a:extLst>
              <a:ext uri="{FF2B5EF4-FFF2-40B4-BE49-F238E27FC236}">
                <a16:creationId xmlns:a16="http://schemas.microsoft.com/office/drawing/2014/main" id="{2BFC8C45-7B6E-4C88-94D5-84FF839C96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585AC6-E3E6-4205-AD09-A7BD276C6D5B}"/>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135253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C3D-997A-41BD-97B9-FD78BF9BF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9714F-81D3-4412-898E-B691224B1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92FE71-5202-4C9F-B423-0A7D0795C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BC620-ADEB-4FD7-9E8E-7F2AECDEBD32}"/>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6" name="Footer Placeholder 5">
            <a:extLst>
              <a:ext uri="{FF2B5EF4-FFF2-40B4-BE49-F238E27FC236}">
                <a16:creationId xmlns:a16="http://schemas.microsoft.com/office/drawing/2014/main" id="{4718A56D-BDF2-4DD9-96A4-97950BFBF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CC792-EB6C-4A4C-B412-FD770DFA36DE}"/>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127229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AE73-F718-4A6E-9690-F962081C7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25D8AE-FAA8-4CBC-AF1B-B763B9276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F0131-B459-49E7-A87C-024343A88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B71D9-FEFC-40F3-AEC0-4EE4356D55A8}"/>
              </a:ext>
            </a:extLst>
          </p:cNvPr>
          <p:cNvSpPr>
            <a:spLocks noGrp="1"/>
          </p:cNvSpPr>
          <p:nvPr>
            <p:ph type="dt" sz="half" idx="10"/>
          </p:nvPr>
        </p:nvSpPr>
        <p:spPr/>
        <p:txBody>
          <a:bodyPr/>
          <a:lstStyle/>
          <a:p>
            <a:fld id="{F98A7563-8B24-4912-A255-6481666EF093}" type="datetimeFigureOut">
              <a:rPr lang="en-US" smtClean="0"/>
              <a:t>2/18/2022</a:t>
            </a:fld>
            <a:endParaRPr lang="en-US"/>
          </a:p>
        </p:txBody>
      </p:sp>
      <p:sp>
        <p:nvSpPr>
          <p:cNvPr id="6" name="Footer Placeholder 5">
            <a:extLst>
              <a:ext uri="{FF2B5EF4-FFF2-40B4-BE49-F238E27FC236}">
                <a16:creationId xmlns:a16="http://schemas.microsoft.com/office/drawing/2014/main" id="{99EBC51B-5AA0-492E-B77C-84120D0CA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ECFE3-AD85-4271-A482-6C3E5D1BF560}"/>
              </a:ext>
            </a:extLst>
          </p:cNvPr>
          <p:cNvSpPr>
            <a:spLocks noGrp="1"/>
          </p:cNvSpPr>
          <p:nvPr>
            <p:ph type="sldNum" sz="quarter" idx="12"/>
          </p:nvPr>
        </p:nvSpPr>
        <p:spPr/>
        <p:txBody>
          <a:bodyPr/>
          <a:lstStyle/>
          <a:p>
            <a:fld id="{C2F2018A-BC26-4215-95C8-CA4B33C7F26A}" type="slidenum">
              <a:rPr lang="en-US" smtClean="0"/>
              <a:t>‹#›</a:t>
            </a:fld>
            <a:endParaRPr lang="en-US"/>
          </a:p>
        </p:txBody>
      </p:sp>
    </p:spTree>
    <p:extLst>
      <p:ext uri="{BB962C8B-B14F-4D97-AF65-F5344CB8AC3E}">
        <p14:creationId xmlns:p14="http://schemas.microsoft.com/office/powerpoint/2010/main" val="321228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F1CEEE-7A08-426E-A24B-D3D2A42062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503980-73D7-4B25-8DE1-1F9A01CB5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D53DB-928B-4386-B244-F29AC3495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A7563-8B24-4912-A255-6481666EF093}" type="datetimeFigureOut">
              <a:rPr lang="en-US" smtClean="0"/>
              <a:t>2/18/2022</a:t>
            </a:fld>
            <a:endParaRPr lang="en-US"/>
          </a:p>
        </p:txBody>
      </p:sp>
      <p:sp>
        <p:nvSpPr>
          <p:cNvPr id="5" name="Footer Placeholder 4">
            <a:extLst>
              <a:ext uri="{FF2B5EF4-FFF2-40B4-BE49-F238E27FC236}">
                <a16:creationId xmlns:a16="http://schemas.microsoft.com/office/drawing/2014/main" id="{7CBB5D60-C8AD-4AAF-A4D3-07B0B9865E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8AF8E4-6728-4E1C-A45B-6AADF4F09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2018A-BC26-4215-95C8-CA4B33C7F26A}" type="slidenum">
              <a:rPr lang="en-US" smtClean="0"/>
              <a:t>‹#›</a:t>
            </a:fld>
            <a:endParaRPr lang="en-US"/>
          </a:p>
        </p:txBody>
      </p:sp>
    </p:spTree>
    <p:extLst>
      <p:ext uri="{BB962C8B-B14F-4D97-AF65-F5344CB8AC3E}">
        <p14:creationId xmlns:p14="http://schemas.microsoft.com/office/powerpoint/2010/main" val="3696757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266E-1236-4CA5-9EEF-B8422134AD5C}"/>
              </a:ext>
            </a:extLst>
          </p:cNvPr>
          <p:cNvSpPr>
            <a:spLocks noGrp="1"/>
          </p:cNvSpPr>
          <p:nvPr>
            <p:ph type="ctrTitle"/>
          </p:nvPr>
        </p:nvSpPr>
        <p:spPr/>
        <p:txBody>
          <a:bodyPr/>
          <a:lstStyle/>
          <a:p>
            <a:r>
              <a:rPr lang="en-US" dirty="0"/>
              <a:t>Binary image processing</a:t>
            </a:r>
          </a:p>
        </p:txBody>
      </p:sp>
      <p:sp>
        <p:nvSpPr>
          <p:cNvPr id="3" name="Subtitle 2">
            <a:extLst>
              <a:ext uri="{FF2B5EF4-FFF2-40B4-BE49-F238E27FC236}">
                <a16:creationId xmlns:a16="http://schemas.microsoft.com/office/drawing/2014/main" id="{EE008E37-22A3-4000-918A-B44B8C930AEB}"/>
              </a:ext>
            </a:extLst>
          </p:cNvPr>
          <p:cNvSpPr>
            <a:spLocks noGrp="1"/>
          </p:cNvSpPr>
          <p:nvPr>
            <p:ph type="subTitle" idx="1"/>
          </p:nvPr>
        </p:nvSpPr>
        <p:spPr/>
        <p:txBody>
          <a:bodyPr/>
          <a:lstStyle/>
          <a:p>
            <a:r>
              <a:rPr lang="en-US" dirty="0"/>
              <a:t>Morphological Operations</a:t>
            </a:r>
          </a:p>
          <a:p>
            <a:r>
              <a:rPr lang="en-US" dirty="0"/>
              <a:t>Image segmentation</a:t>
            </a:r>
          </a:p>
        </p:txBody>
      </p:sp>
    </p:spTree>
    <p:extLst>
      <p:ext uri="{BB962C8B-B14F-4D97-AF65-F5344CB8AC3E}">
        <p14:creationId xmlns:p14="http://schemas.microsoft.com/office/powerpoint/2010/main" val="127796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FFDBE-E081-420A-B583-0B266D27689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Step 1: erosion with the target </a:t>
            </a:r>
            <a:r>
              <a:rPr lang="en-US" sz="3200" kern="1200">
                <a:solidFill>
                  <a:schemeClr val="bg1"/>
                </a:solidFill>
                <a:latin typeface="+mj-lt"/>
                <a:ea typeface="+mj-ea"/>
                <a:cs typeface="+mj-cs"/>
                <a:sym typeface="Wingdings" panose="05000000000000000000" pitchFamily="2" charset="2"/>
              </a:rPr>
              <a:t> Hits</a:t>
            </a:r>
            <a:endParaRPr lang="en-US" sz="3200" kern="1200">
              <a:solidFill>
                <a:schemeClr val="bg1"/>
              </a:solidFill>
              <a:latin typeface="+mj-lt"/>
              <a:ea typeface="+mj-ea"/>
              <a:cs typeface="+mj-cs"/>
            </a:endParaRPr>
          </a:p>
        </p:txBody>
      </p:sp>
      <p:pic>
        <p:nvPicPr>
          <p:cNvPr id="5" name="Content Placeholder 4" descr="A picture containing text, crossword puzzle&#10;&#10;Description automatically generated">
            <a:extLst>
              <a:ext uri="{FF2B5EF4-FFF2-40B4-BE49-F238E27FC236}">
                <a16:creationId xmlns:a16="http://schemas.microsoft.com/office/drawing/2014/main" id="{F628C322-9720-4793-9260-068F090C41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2592" y="1675227"/>
            <a:ext cx="9986816" cy="4394199"/>
          </a:xfrm>
          <a:prstGeom prst="rect">
            <a:avLst/>
          </a:prstGeom>
        </p:spPr>
      </p:pic>
    </p:spTree>
    <p:extLst>
      <p:ext uri="{BB962C8B-B14F-4D97-AF65-F5344CB8AC3E}">
        <p14:creationId xmlns:p14="http://schemas.microsoft.com/office/powerpoint/2010/main" val="100639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E57F6-9924-4F93-9EDF-0B271EEA164C}"/>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2500" kern="1200" dirty="0">
                <a:solidFill>
                  <a:schemeClr val="bg1"/>
                </a:solidFill>
                <a:latin typeface="+mj-lt"/>
                <a:ea typeface="+mj-ea"/>
                <a:cs typeface="+mj-cs"/>
              </a:rPr>
              <a:t>Step 2: </a:t>
            </a:r>
            <a:r>
              <a:rPr lang="en-US" sz="2500" dirty="0">
                <a:solidFill>
                  <a:schemeClr val="bg1"/>
                </a:solidFill>
              </a:rPr>
              <a:t>erosion</a:t>
            </a:r>
            <a:r>
              <a:rPr lang="en-US" sz="2500" kern="1200" dirty="0">
                <a:solidFill>
                  <a:schemeClr val="bg1"/>
                </a:solidFill>
                <a:latin typeface="+mj-lt"/>
                <a:ea typeface="+mj-ea"/>
                <a:cs typeface="+mj-cs"/>
              </a:rPr>
              <a:t> with the complement structuring element and complement </a:t>
            </a:r>
            <a:r>
              <a:rPr lang="en-US" sz="2500" kern="1200" dirty="0" err="1">
                <a:solidFill>
                  <a:schemeClr val="bg1"/>
                </a:solidFill>
                <a:latin typeface="+mj-lt"/>
                <a:ea typeface="+mj-ea"/>
                <a:cs typeface="+mj-cs"/>
              </a:rPr>
              <a:t>image</a:t>
            </a:r>
            <a:r>
              <a:rPr lang="en-US" sz="2500" kern="1200" dirty="0" err="1">
                <a:solidFill>
                  <a:schemeClr val="bg1"/>
                </a:solidFill>
                <a:latin typeface="+mj-lt"/>
                <a:ea typeface="+mj-ea"/>
                <a:cs typeface="+mj-cs"/>
                <a:sym typeface="Wingdings" panose="05000000000000000000" pitchFamily="2" charset="2"/>
              </a:rPr>
              <a:t>Misses</a:t>
            </a:r>
            <a:endParaRPr lang="en-US" sz="25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8DD52F4B-351D-4165-8A6B-2D4CFEA8E2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374" y="2458163"/>
            <a:ext cx="6124320" cy="2725323"/>
          </a:xfrm>
          <a:prstGeom prst="rect">
            <a:avLst/>
          </a:prstGeom>
        </p:spPr>
      </p:pic>
      <p:pic>
        <p:nvPicPr>
          <p:cNvPr id="9" name="Picture 8">
            <a:extLst>
              <a:ext uri="{FF2B5EF4-FFF2-40B4-BE49-F238E27FC236}">
                <a16:creationId xmlns:a16="http://schemas.microsoft.com/office/drawing/2014/main" id="{144F7594-91BA-4B1F-87DE-27B8C7819969}"/>
              </a:ext>
            </a:extLst>
          </p:cNvPr>
          <p:cNvPicPr>
            <a:picLocks noChangeAspect="1"/>
          </p:cNvPicPr>
          <p:nvPr/>
        </p:nvPicPr>
        <p:blipFill>
          <a:blip r:embed="rId4"/>
          <a:stretch>
            <a:fillRect/>
          </a:stretch>
        </p:blipFill>
        <p:spPr>
          <a:xfrm>
            <a:off x="6096000" y="2627521"/>
            <a:ext cx="6033117" cy="2386606"/>
          </a:xfrm>
          <a:prstGeom prst="rect">
            <a:avLst/>
          </a:prstGeom>
        </p:spPr>
      </p:pic>
    </p:spTree>
    <p:extLst>
      <p:ext uri="{BB962C8B-B14F-4D97-AF65-F5344CB8AC3E}">
        <p14:creationId xmlns:p14="http://schemas.microsoft.com/office/powerpoint/2010/main" val="356171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50CB5-1B9F-4B8D-826D-79C055BF670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Step 3: Intersection of hits and misses</a:t>
            </a:r>
          </a:p>
        </p:txBody>
      </p:sp>
      <p:pic>
        <p:nvPicPr>
          <p:cNvPr id="21" name="Content Placeholder 20" descr="A picture containing text, crossword puzzle, receipt&#10;&#10;Description automatically generated">
            <a:extLst>
              <a:ext uri="{FF2B5EF4-FFF2-40B4-BE49-F238E27FC236}">
                <a16:creationId xmlns:a16="http://schemas.microsoft.com/office/drawing/2014/main" id="{35CECF0B-5381-497B-9E70-F9D416B2E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7327" y="1675227"/>
            <a:ext cx="7777345" cy="4394199"/>
          </a:xfrm>
          <a:prstGeom prst="rect">
            <a:avLst/>
          </a:prstGeom>
        </p:spPr>
      </p:pic>
    </p:spTree>
    <p:extLst>
      <p:ext uri="{BB962C8B-B14F-4D97-AF65-F5344CB8AC3E}">
        <p14:creationId xmlns:p14="http://schemas.microsoft.com/office/powerpoint/2010/main" val="147550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1F03-6D6E-4C6F-A36B-E824386435BC}"/>
              </a:ext>
            </a:extLst>
          </p:cNvPr>
          <p:cNvSpPr>
            <a:spLocks noGrp="1"/>
          </p:cNvSpPr>
          <p:nvPr>
            <p:ph type="title"/>
          </p:nvPr>
        </p:nvSpPr>
        <p:spPr/>
        <p:txBody>
          <a:bodyPr/>
          <a:lstStyle/>
          <a:p>
            <a:r>
              <a:rPr lang="en-US" dirty="0"/>
              <a:t>Opening by reconstruction</a:t>
            </a:r>
          </a:p>
        </p:txBody>
      </p:sp>
      <p:sp>
        <p:nvSpPr>
          <p:cNvPr id="3" name="Content Placeholder 2">
            <a:extLst>
              <a:ext uri="{FF2B5EF4-FFF2-40B4-BE49-F238E27FC236}">
                <a16:creationId xmlns:a16="http://schemas.microsoft.com/office/drawing/2014/main" id="{1EEAA57A-6767-4905-B86E-FDBF08F656EC}"/>
              </a:ext>
            </a:extLst>
          </p:cNvPr>
          <p:cNvSpPr>
            <a:spLocks noGrp="1"/>
          </p:cNvSpPr>
          <p:nvPr>
            <p:ph idx="1"/>
          </p:nvPr>
        </p:nvSpPr>
        <p:spPr/>
        <p:txBody>
          <a:bodyPr>
            <a:normAutofit/>
          </a:bodyPr>
          <a:lstStyle/>
          <a:p>
            <a:r>
              <a:rPr lang="en-US" sz="2000" dirty="0"/>
              <a:t>A method to fully recover  the effects of opening operation.</a:t>
            </a:r>
          </a:p>
          <a:p>
            <a:r>
              <a:rPr lang="en-US" sz="2000" dirty="0"/>
              <a:t>Requires two images: the original binary image (the mask) and the marker (the image obtained after the initial step of erosion).</a:t>
            </a:r>
          </a:p>
          <a:p>
            <a:r>
              <a:rPr lang="en-US" sz="2000" dirty="0"/>
              <a:t>Mask constrains the marker, never allowing new foreground pixels to appear.</a:t>
            </a:r>
          </a:p>
          <a:p>
            <a:r>
              <a:rPr lang="en-US" sz="2000" dirty="0"/>
              <a:t>Exercise 2 in the lab</a:t>
            </a:r>
          </a:p>
        </p:txBody>
      </p:sp>
      <p:pic>
        <p:nvPicPr>
          <p:cNvPr id="4" name="Picture 3">
            <a:extLst>
              <a:ext uri="{FF2B5EF4-FFF2-40B4-BE49-F238E27FC236}">
                <a16:creationId xmlns:a16="http://schemas.microsoft.com/office/drawing/2014/main" id="{C0DC2DC1-8E6D-4386-86FC-ECCA80A5E7FF}"/>
              </a:ext>
            </a:extLst>
          </p:cNvPr>
          <p:cNvPicPr>
            <a:picLocks noChangeAspect="1"/>
          </p:cNvPicPr>
          <p:nvPr/>
        </p:nvPicPr>
        <p:blipFill>
          <a:blip r:embed="rId3"/>
          <a:stretch>
            <a:fillRect/>
          </a:stretch>
        </p:blipFill>
        <p:spPr>
          <a:xfrm>
            <a:off x="1252514" y="3621873"/>
            <a:ext cx="9431000" cy="3236127"/>
          </a:xfrm>
          <a:prstGeom prst="rect">
            <a:avLst/>
          </a:prstGeom>
        </p:spPr>
      </p:pic>
    </p:spTree>
    <p:extLst>
      <p:ext uri="{BB962C8B-B14F-4D97-AF65-F5344CB8AC3E}">
        <p14:creationId xmlns:p14="http://schemas.microsoft.com/office/powerpoint/2010/main" val="169397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B780-1E32-4CC6-82E0-5DC1AE2E70A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1634887-2EE3-4068-AF13-D9F0E5C1B966}"/>
              </a:ext>
            </a:extLst>
          </p:cNvPr>
          <p:cNvSpPr>
            <a:spLocks noGrp="1"/>
          </p:cNvSpPr>
          <p:nvPr>
            <p:ph idx="1"/>
          </p:nvPr>
        </p:nvSpPr>
        <p:spPr/>
        <p:txBody>
          <a:bodyPr/>
          <a:lstStyle/>
          <a:p>
            <a:r>
              <a:rPr lang="en-US" dirty="0"/>
              <a:t>Many pictures from this presentation were taken from the book “Fundamentals of digital image processing” by Chris Solomon &amp; Toby Breckon</a:t>
            </a:r>
          </a:p>
        </p:txBody>
      </p:sp>
    </p:spTree>
    <p:extLst>
      <p:ext uri="{BB962C8B-B14F-4D97-AF65-F5344CB8AC3E}">
        <p14:creationId xmlns:p14="http://schemas.microsoft.com/office/powerpoint/2010/main" val="253539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3BFD-2BEE-49C8-BEA5-47B695E620E0}"/>
              </a:ext>
            </a:extLst>
          </p:cNvPr>
          <p:cNvSpPr>
            <a:spLocks noGrp="1"/>
          </p:cNvSpPr>
          <p:nvPr>
            <p:ph type="title"/>
          </p:nvPr>
        </p:nvSpPr>
        <p:spPr/>
        <p:txBody>
          <a:bodyPr/>
          <a:lstStyle/>
          <a:p>
            <a:r>
              <a:rPr lang="en-US" dirty="0"/>
              <a:t>Binary images</a:t>
            </a:r>
          </a:p>
        </p:txBody>
      </p:sp>
      <p:sp>
        <p:nvSpPr>
          <p:cNvPr id="3" name="Content Placeholder 2">
            <a:extLst>
              <a:ext uri="{FF2B5EF4-FFF2-40B4-BE49-F238E27FC236}">
                <a16:creationId xmlns:a16="http://schemas.microsoft.com/office/drawing/2014/main" id="{CCBCF10E-FB7D-4FD2-8D1C-3299789F40F0}"/>
              </a:ext>
            </a:extLst>
          </p:cNvPr>
          <p:cNvSpPr>
            <a:spLocks noGrp="1"/>
          </p:cNvSpPr>
          <p:nvPr>
            <p:ph idx="1"/>
          </p:nvPr>
        </p:nvSpPr>
        <p:spPr/>
        <p:txBody>
          <a:bodyPr>
            <a:normAutofit lnSpcReduction="10000"/>
          </a:bodyPr>
          <a:lstStyle/>
          <a:p>
            <a:r>
              <a:rPr lang="en-US" dirty="0"/>
              <a:t>Black and white images of logical type.</a:t>
            </a:r>
          </a:p>
          <a:p>
            <a:r>
              <a:rPr lang="en-US" dirty="0"/>
              <a:t>By convention, white is the foreground, black is the background.</a:t>
            </a:r>
          </a:p>
          <a:p>
            <a:r>
              <a:rPr lang="en-US" dirty="0"/>
              <a:t>Logical operations and set theory can be applied:</a:t>
            </a:r>
          </a:p>
          <a:p>
            <a:pPr lvl="1"/>
            <a:r>
              <a:rPr lang="en-US" dirty="0"/>
              <a:t>Intersection, with AND operator</a:t>
            </a:r>
          </a:p>
          <a:p>
            <a:pPr lvl="1"/>
            <a:r>
              <a:rPr lang="en-US" dirty="0"/>
              <a:t>Union, with OR operator</a:t>
            </a:r>
          </a:p>
          <a:p>
            <a:pPr lvl="1"/>
            <a:r>
              <a:rPr lang="en-US" dirty="0"/>
              <a:t>Inversion, with NOT operator</a:t>
            </a:r>
          </a:p>
          <a:p>
            <a:pPr lvl="1"/>
            <a:r>
              <a:rPr lang="en-US" dirty="0"/>
              <a:t>Difference, with MINUS operator</a:t>
            </a:r>
          </a:p>
          <a:p>
            <a:r>
              <a:rPr lang="en-US" dirty="0"/>
              <a:t>Binary images are a result of many image segmentation operations.</a:t>
            </a:r>
          </a:p>
          <a:p>
            <a:r>
              <a:rPr lang="en-US" dirty="0"/>
              <a:t>It is useful to detect and label connected components in a binary image.</a:t>
            </a:r>
          </a:p>
        </p:txBody>
      </p:sp>
    </p:spTree>
    <p:extLst>
      <p:ext uri="{BB962C8B-B14F-4D97-AF65-F5344CB8AC3E}">
        <p14:creationId xmlns:p14="http://schemas.microsoft.com/office/powerpoint/2010/main" val="125364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D01-584D-459F-A749-6F7F72E7FC12}"/>
              </a:ext>
            </a:extLst>
          </p:cNvPr>
          <p:cNvSpPr>
            <a:spLocks noGrp="1"/>
          </p:cNvSpPr>
          <p:nvPr>
            <p:ph type="title"/>
          </p:nvPr>
        </p:nvSpPr>
        <p:spPr>
          <a:xfrm>
            <a:off x="648929" y="629266"/>
            <a:ext cx="3505495" cy="1622321"/>
          </a:xfrm>
        </p:spPr>
        <p:txBody>
          <a:bodyPr>
            <a:normAutofit/>
          </a:bodyPr>
          <a:lstStyle/>
          <a:p>
            <a:r>
              <a:rPr lang="en-US"/>
              <a:t>Connected components</a:t>
            </a:r>
          </a:p>
        </p:txBody>
      </p:sp>
      <p:sp>
        <p:nvSpPr>
          <p:cNvPr id="3" name="Content Placeholder 2">
            <a:extLst>
              <a:ext uri="{FF2B5EF4-FFF2-40B4-BE49-F238E27FC236}">
                <a16:creationId xmlns:a16="http://schemas.microsoft.com/office/drawing/2014/main" id="{7C084AEE-F1D4-4AA4-8286-D806F227C11A}"/>
              </a:ext>
            </a:extLst>
          </p:cNvPr>
          <p:cNvSpPr>
            <a:spLocks noGrp="1"/>
          </p:cNvSpPr>
          <p:nvPr>
            <p:ph idx="1"/>
          </p:nvPr>
        </p:nvSpPr>
        <p:spPr>
          <a:xfrm>
            <a:off x="648931" y="2438400"/>
            <a:ext cx="3505494" cy="3785419"/>
          </a:xfrm>
        </p:spPr>
        <p:txBody>
          <a:bodyPr>
            <a:normAutofit/>
          </a:bodyPr>
          <a:lstStyle/>
          <a:p>
            <a:r>
              <a:rPr lang="en-US" sz="2000" dirty="0"/>
              <a:t>Contiguous regions of white pixels.</a:t>
            </a:r>
          </a:p>
          <a:p>
            <a:r>
              <a:rPr lang="en-US" sz="2000" dirty="0"/>
              <a:t>Also called “blobs”.</a:t>
            </a:r>
          </a:p>
          <a:p>
            <a:r>
              <a:rPr lang="en-US" sz="2000" dirty="0"/>
              <a:t>4-pixel </a:t>
            </a:r>
            <a:r>
              <a:rPr lang="en-US" sz="2000" dirty="0" err="1"/>
              <a:t>adjaceny</a:t>
            </a:r>
            <a:r>
              <a:rPr lang="en-US" sz="2000" dirty="0"/>
              <a:t> or 8-pixel adjacency.</a:t>
            </a:r>
          </a:p>
          <a:p>
            <a:r>
              <a:rPr lang="en-US" sz="2000" dirty="0"/>
              <a:t>Labeling: assigning different numbers to different connected components.</a:t>
            </a:r>
          </a:p>
          <a:p>
            <a:r>
              <a:rPr lang="en-US" sz="2000" dirty="0" err="1"/>
              <a:t>Matlab</a:t>
            </a:r>
            <a:r>
              <a:rPr lang="en-US" sz="2000" dirty="0"/>
              <a:t> functions: </a:t>
            </a:r>
            <a:r>
              <a:rPr lang="en-US" sz="2000" i="1" dirty="0" err="1"/>
              <a:t>bwconncomp</a:t>
            </a:r>
            <a:r>
              <a:rPr lang="en-US" sz="1600" i="1" dirty="0"/>
              <a:t>, </a:t>
            </a:r>
            <a:r>
              <a:rPr lang="en-US" sz="2000" i="1" dirty="0" err="1"/>
              <a:t>labelmatrix</a:t>
            </a:r>
            <a:r>
              <a:rPr lang="en-US" sz="2000" i="1" dirty="0"/>
              <a:t>, label2rgb</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426E343-86F1-4F41-9555-4726D5EEAAF6}"/>
              </a:ext>
            </a:extLst>
          </p:cNvPr>
          <p:cNvPicPr>
            <a:picLocks noChangeAspect="1"/>
          </p:cNvPicPr>
          <p:nvPr/>
        </p:nvPicPr>
        <p:blipFill rotWithShape="1">
          <a:blip r:embed="rId2"/>
          <a:srcRect l="2147" r="-1" b="-1"/>
          <a:stretch/>
        </p:blipFill>
        <p:spPr>
          <a:xfrm>
            <a:off x="5405862" y="1366660"/>
            <a:ext cx="6019331" cy="4121433"/>
          </a:xfrm>
          <a:prstGeom prst="rect">
            <a:avLst/>
          </a:prstGeom>
          <a:effectLst/>
        </p:spPr>
      </p:pic>
    </p:spTree>
    <p:extLst>
      <p:ext uri="{BB962C8B-B14F-4D97-AF65-F5344CB8AC3E}">
        <p14:creationId xmlns:p14="http://schemas.microsoft.com/office/powerpoint/2010/main" val="302147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85EC-4A5E-4D61-909C-BA5D53CFDC80}"/>
              </a:ext>
            </a:extLst>
          </p:cNvPr>
          <p:cNvSpPr>
            <a:spLocks noGrp="1"/>
          </p:cNvSpPr>
          <p:nvPr>
            <p:ph type="title"/>
          </p:nvPr>
        </p:nvSpPr>
        <p:spPr/>
        <p:txBody>
          <a:bodyPr/>
          <a:lstStyle/>
          <a:p>
            <a:r>
              <a:rPr lang="en-US" dirty="0"/>
              <a:t>Region properties</a:t>
            </a:r>
          </a:p>
        </p:txBody>
      </p:sp>
      <p:sp>
        <p:nvSpPr>
          <p:cNvPr id="3" name="Content Placeholder 2">
            <a:extLst>
              <a:ext uri="{FF2B5EF4-FFF2-40B4-BE49-F238E27FC236}">
                <a16:creationId xmlns:a16="http://schemas.microsoft.com/office/drawing/2014/main" id="{B5EDB3A7-E2ED-445B-A856-39EFD0FC732E}"/>
              </a:ext>
            </a:extLst>
          </p:cNvPr>
          <p:cNvSpPr>
            <a:spLocks noGrp="1"/>
          </p:cNvSpPr>
          <p:nvPr>
            <p:ph idx="1"/>
          </p:nvPr>
        </p:nvSpPr>
        <p:spPr/>
        <p:txBody>
          <a:bodyPr/>
          <a:lstStyle/>
          <a:p>
            <a:r>
              <a:rPr lang="en-US" dirty="0"/>
              <a:t>Compute various statistics regarding </a:t>
            </a:r>
            <a:r>
              <a:rPr lang="en-US" b="1" dirty="0"/>
              <a:t>shape, size and location</a:t>
            </a:r>
            <a:r>
              <a:rPr lang="en-US" dirty="0"/>
              <a:t> for each blob: </a:t>
            </a:r>
          </a:p>
          <a:p>
            <a:pPr lvl="1"/>
            <a:r>
              <a:rPr lang="en-US" dirty="0"/>
              <a:t>Area, perimeter, centroid, standard deviation, bounding box, circularity, etc.</a:t>
            </a:r>
          </a:p>
          <a:p>
            <a:r>
              <a:rPr lang="en-US" dirty="0"/>
              <a:t>Count the number of blobs.</a:t>
            </a:r>
          </a:p>
          <a:p>
            <a:r>
              <a:rPr lang="en-US" dirty="0" err="1"/>
              <a:t>Matlab</a:t>
            </a:r>
            <a:r>
              <a:rPr lang="en-US" dirty="0"/>
              <a:t> function : </a:t>
            </a:r>
            <a:r>
              <a:rPr lang="en-US" i="1" dirty="0" err="1"/>
              <a:t>regionprops</a:t>
            </a:r>
            <a:endParaRPr lang="en-US" i="1" dirty="0"/>
          </a:p>
          <a:p>
            <a:r>
              <a:rPr lang="en-US" dirty="0"/>
              <a:t>The number of blobs is equal to the size of the structure array returned by </a:t>
            </a:r>
            <a:r>
              <a:rPr lang="en-US" dirty="0" err="1"/>
              <a:t>regionprops</a:t>
            </a:r>
            <a:r>
              <a:rPr lang="en-US" dirty="0"/>
              <a:t> function.</a:t>
            </a:r>
          </a:p>
          <a:p>
            <a:r>
              <a:rPr lang="en-US" dirty="0"/>
              <a:t>Or equal to the maximum label number in the label image.</a:t>
            </a:r>
          </a:p>
        </p:txBody>
      </p:sp>
    </p:spTree>
    <p:extLst>
      <p:ext uri="{BB962C8B-B14F-4D97-AF65-F5344CB8AC3E}">
        <p14:creationId xmlns:p14="http://schemas.microsoft.com/office/powerpoint/2010/main" val="110126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FC7F-DD54-458B-85A4-EBEC733C3FB1}"/>
              </a:ext>
            </a:extLst>
          </p:cNvPr>
          <p:cNvSpPr>
            <a:spLocks noGrp="1"/>
          </p:cNvSpPr>
          <p:nvPr>
            <p:ph type="title"/>
          </p:nvPr>
        </p:nvSpPr>
        <p:spPr>
          <a:xfrm>
            <a:off x="648930" y="629267"/>
            <a:ext cx="3208696" cy="412950"/>
          </a:xfrm>
        </p:spPr>
        <p:txBody>
          <a:bodyPr>
            <a:normAutofit fontScale="90000"/>
          </a:bodyPr>
          <a:lstStyle/>
          <a:p>
            <a:r>
              <a:rPr lang="en-US" dirty="0"/>
              <a:t>Morphological operations</a:t>
            </a:r>
          </a:p>
        </p:txBody>
      </p:sp>
      <p:sp>
        <p:nvSpPr>
          <p:cNvPr id="3" name="Content Placeholder 2">
            <a:extLst>
              <a:ext uri="{FF2B5EF4-FFF2-40B4-BE49-F238E27FC236}">
                <a16:creationId xmlns:a16="http://schemas.microsoft.com/office/drawing/2014/main" id="{A200EF0A-5536-4E10-B84F-9BD408707B55}"/>
              </a:ext>
            </a:extLst>
          </p:cNvPr>
          <p:cNvSpPr>
            <a:spLocks noGrp="1"/>
          </p:cNvSpPr>
          <p:nvPr>
            <p:ph idx="1"/>
          </p:nvPr>
        </p:nvSpPr>
        <p:spPr>
          <a:xfrm>
            <a:off x="484214" y="1590675"/>
            <a:ext cx="3773461" cy="5105399"/>
          </a:xfrm>
        </p:spPr>
        <p:txBody>
          <a:bodyPr>
            <a:normAutofit/>
          </a:bodyPr>
          <a:lstStyle/>
          <a:p>
            <a:r>
              <a:rPr lang="en-US" sz="2000" dirty="0"/>
              <a:t>In BW images, a morphological operation outputs a modified BW image. </a:t>
            </a:r>
          </a:p>
          <a:p>
            <a:r>
              <a:rPr lang="en-US" sz="2000" dirty="0"/>
              <a:t>Through a morphological operation, we decide which pixels remain foreground and which remain background.</a:t>
            </a:r>
          </a:p>
          <a:p>
            <a:r>
              <a:rPr lang="en-US" sz="2000" dirty="0"/>
              <a:t>Essential to  a morphological operation is the </a:t>
            </a:r>
            <a:r>
              <a:rPr lang="en-US" sz="2000" b="1" dirty="0"/>
              <a:t>structuring element</a:t>
            </a:r>
            <a:r>
              <a:rPr lang="en-US" sz="2000" dirty="0"/>
              <a:t>.</a:t>
            </a:r>
          </a:p>
          <a:p>
            <a:r>
              <a:rPr lang="en-US" sz="2000" dirty="0"/>
              <a:t>In </a:t>
            </a:r>
            <a:r>
              <a:rPr lang="en-US" sz="2000" dirty="0" err="1"/>
              <a:t>Matlab</a:t>
            </a:r>
            <a:r>
              <a:rPr lang="en-US" sz="2000" dirty="0"/>
              <a:t>, the coordinates of the structuring element </a:t>
            </a:r>
            <a:r>
              <a:rPr lang="en-US" sz="2000" dirty="0" err="1"/>
              <a:t>centre</a:t>
            </a:r>
            <a:r>
              <a:rPr lang="en-US" sz="2000" dirty="0"/>
              <a:t> pixel are defined by the expression floor((size (</a:t>
            </a:r>
            <a:r>
              <a:rPr lang="en-US" sz="2000" dirty="0" err="1"/>
              <a:t>nhood</a:t>
            </a:r>
            <a:r>
              <a:rPr lang="en-US" sz="2000" dirty="0"/>
              <a:t>) þ 1)/2), where </a:t>
            </a:r>
            <a:r>
              <a:rPr lang="en-US" sz="2000" dirty="0" err="1"/>
              <a:t>nhood</a:t>
            </a:r>
            <a:r>
              <a:rPr lang="en-US" sz="2000" dirty="0"/>
              <a:t> is the structuring element.</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9FCDFE-F627-4701-8FFB-3D07F7506693}"/>
              </a:ext>
            </a:extLst>
          </p:cNvPr>
          <p:cNvPicPr>
            <a:picLocks noChangeAspect="1"/>
          </p:cNvPicPr>
          <p:nvPr/>
        </p:nvPicPr>
        <p:blipFill>
          <a:blip r:embed="rId3"/>
          <a:stretch>
            <a:fillRect/>
          </a:stretch>
        </p:blipFill>
        <p:spPr>
          <a:xfrm>
            <a:off x="5405862" y="1042216"/>
            <a:ext cx="6019331" cy="4770321"/>
          </a:xfrm>
          <a:prstGeom prst="rect">
            <a:avLst/>
          </a:prstGeom>
          <a:effectLst/>
        </p:spPr>
      </p:pic>
    </p:spTree>
    <p:extLst>
      <p:ext uri="{BB962C8B-B14F-4D97-AF65-F5344CB8AC3E}">
        <p14:creationId xmlns:p14="http://schemas.microsoft.com/office/powerpoint/2010/main" val="363183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F0E4-16E7-4033-9D4C-897C3D0C31C3}"/>
              </a:ext>
            </a:extLst>
          </p:cNvPr>
          <p:cNvSpPr>
            <a:spLocks noGrp="1"/>
          </p:cNvSpPr>
          <p:nvPr>
            <p:ph type="title"/>
          </p:nvPr>
        </p:nvSpPr>
        <p:spPr/>
        <p:txBody>
          <a:bodyPr/>
          <a:lstStyle/>
          <a:p>
            <a:r>
              <a:rPr lang="en-US" dirty="0"/>
              <a:t>Dilation and erosion</a:t>
            </a:r>
          </a:p>
        </p:txBody>
      </p:sp>
      <p:sp>
        <p:nvSpPr>
          <p:cNvPr id="3" name="Content Placeholder 2">
            <a:extLst>
              <a:ext uri="{FF2B5EF4-FFF2-40B4-BE49-F238E27FC236}">
                <a16:creationId xmlns:a16="http://schemas.microsoft.com/office/drawing/2014/main" id="{1AE67FF6-C2FB-4C96-8C4D-8556F9512E76}"/>
              </a:ext>
            </a:extLst>
          </p:cNvPr>
          <p:cNvSpPr>
            <a:spLocks noGrp="1"/>
          </p:cNvSpPr>
          <p:nvPr>
            <p:ph idx="1"/>
          </p:nvPr>
        </p:nvSpPr>
        <p:spPr/>
        <p:txBody>
          <a:bodyPr/>
          <a:lstStyle/>
          <a:p>
            <a:r>
              <a:rPr lang="en-US" dirty="0"/>
              <a:t>To perform </a:t>
            </a:r>
            <a:r>
              <a:rPr lang="en-US" b="1" dirty="0"/>
              <a:t>erosion</a:t>
            </a:r>
            <a:r>
              <a:rPr lang="en-US" dirty="0"/>
              <a:t> of a binary image, we successively place the </a:t>
            </a:r>
            <a:r>
              <a:rPr lang="en-US" dirty="0" err="1"/>
              <a:t>centre</a:t>
            </a:r>
            <a:r>
              <a:rPr lang="en-US" dirty="0"/>
              <a:t> pixel of the structuring element on each foreground pixel (value 1). If any of the </a:t>
            </a:r>
            <a:r>
              <a:rPr lang="en-US" dirty="0" err="1"/>
              <a:t>neighbourhood</a:t>
            </a:r>
            <a:r>
              <a:rPr lang="en-US" dirty="0"/>
              <a:t> pixels are background pixels (value 0), then the foreground pixel is switched to background. </a:t>
            </a:r>
          </a:p>
          <a:p>
            <a:r>
              <a:rPr lang="en-US" dirty="0"/>
              <a:t>To perform </a:t>
            </a:r>
            <a:r>
              <a:rPr lang="en-US" b="1" dirty="0"/>
              <a:t>dilation</a:t>
            </a:r>
            <a:r>
              <a:rPr lang="en-US" dirty="0"/>
              <a:t> of a binary image, we successively place the </a:t>
            </a:r>
            <a:r>
              <a:rPr lang="en-US" dirty="0" err="1"/>
              <a:t>centre</a:t>
            </a:r>
            <a:r>
              <a:rPr lang="en-US" dirty="0"/>
              <a:t> pixel of the structuring element on each background pixel. If any of the </a:t>
            </a:r>
            <a:r>
              <a:rPr lang="en-US" dirty="0" err="1"/>
              <a:t>neighbourhood</a:t>
            </a:r>
            <a:r>
              <a:rPr lang="en-US" dirty="0"/>
              <a:t> pixels are foreground pixels (value 1), then the background pixel is switched to foreground.</a:t>
            </a:r>
          </a:p>
          <a:p>
            <a:r>
              <a:rPr lang="en-US" dirty="0"/>
              <a:t>Opening : erosion followed by dilation</a:t>
            </a:r>
          </a:p>
          <a:p>
            <a:r>
              <a:rPr lang="en-US" dirty="0"/>
              <a:t>Closing: dilation followed by erosion</a:t>
            </a:r>
          </a:p>
        </p:txBody>
      </p:sp>
    </p:spTree>
    <p:extLst>
      <p:ext uri="{BB962C8B-B14F-4D97-AF65-F5344CB8AC3E}">
        <p14:creationId xmlns:p14="http://schemas.microsoft.com/office/powerpoint/2010/main" val="30437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crossword puzzle&#10;&#10;Description automatically generated">
            <a:extLst>
              <a:ext uri="{FF2B5EF4-FFF2-40B4-BE49-F238E27FC236}">
                <a16:creationId xmlns:a16="http://schemas.microsoft.com/office/drawing/2014/main" id="{25BA0EB9-7B3F-4C48-8D2B-AA5A1A8C51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0824" y="643466"/>
            <a:ext cx="7330352" cy="5571067"/>
          </a:xfrm>
          <a:prstGeom prst="rect">
            <a:avLst/>
          </a:prstGeom>
        </p:spPr>
      </p:pic>
    </p:spTree>
    <p:extLst>
      <p:ext uri="{BB962C8B-B14F-4D97-AF65-F5344CB8AC3E}">
        <p14:creationId xmlns:p14="http://schemas.microsoft.com/office/powerpoint/2010/main" val="332236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BD11-FA1F-438D-A3C5-255FEDA85622}"/>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BD0D26B4-4011-4997-8FD6-29FADA9D4E5B}"/>
              </a:ext>
            </a:extLst>
          </p:cNvPr>
          <p:cNvSpPr>
            <a:spLocks noGrp="1"/>
          </p:cNvSpPr>
          <p:nvPr>
            <p:ph idx="1"/>
          </p:nvPr>
        </p:nvSpPr>
        <p:spPr/>
        <p:txBody>
          <a:bodyPr/>
          <a:lstStyle/>
          <a:p>
            <a:r>
              <a:rPr lang="en-US" dirty="0"/>
              <a:t>Erosion  </a:t>
            </a:r>
          </a:p>
          <a:p>
            <a:pPr lvl="1"/>
            <a:r>
              <a:rPr lang="en-US" dirty="0"/>
              <a:t>Removes small isolated features, </a:t>
            </a:r>
          </a:p>
          <a:p>
            <a:pPr lvl="1"/>
            <a:r>
              <a:rPr lang="en-US" dirty="0"/>
              <a:t>Breaks apart thin, joining regions in a feature </a:t>
            </a:r>
          </a:p>
          <a:p>
            <a:pPr lvl="1"/>
            <a:r>
              <a:rPr lang="en-US" dirty="0"/>
              <a:t>Reduces the size of solid objects by ‘eroding’ them at the boundaries. </a:t>
            </a:r>
          </a:p>
          <a:p>
            <a:pPr lvl="1"/>
            <a:endParaRPr lang="en-US" dirty="0"/>
          </a:p>
          <a:p>
            <a:r>
              <a:rPr lang="en-US" dirty="0"/>
              <a:t>Dilation </a:t>
            </a:r>
          </a:p>
          <a:p>
            <a:pPr lvl="1"/>
            <a:r>
              <a:rPr lang="en-US" dirty="0"/>
              <a:t>Broadens and thickening narrow regions </a:t>
            </a:r>
          </a:p>
          <a:p>
            <a:pPr lvl="1"/>
            <a:r>
              <a:rPr lang="en-US" dirty="0"/>
              <a:t>Grows a feature around its edges.</a:t>
            </a:r>
          </a:p>
          <a:p>
            <a:pPr lvl="1"/>
            <a:endParaRPr lang="en-US" dirty="0"/>
          </a:p>
          <a:p>
            <a:r>
              <a:rPr lang="en-US" dirty="0" err="1"/>
              <a:t>Matlab</a:t>
            </a:r>
            <a:r>
              <a:rPr lang="en-US" dirty="0"/>
              <a:t> functions: </a:t>
            </a:r>
            <a:r>
              <a:rPr lang="en-US" dirty="0" err="1"/>
              <a:t>imerode</a:t>
            </a:r>
            <a:r>
              <a:rPr lang="en-US" dirty="0"/>
              <a:t>, </a:t>
            </a:r>
            <a:r>
              <a:rPr lang="en-US" dirty="0" err="1"/>
              <a:t>imdilate</a:t>
            </a:r>
            <a:endParaRPr lang="en-US" dirty="0"/>
          </a:p>
        </p:txBody>
      </p:sp>
    </p:spTree>
    <p:extLst>
      <p:ext uri="{BB962C8B-B14F-4D97-AF65-F5344CB8AC3E}">
        <p14:creationId xmlns:p14="http://schemas.microsoft.com/office/powerpoint/2010/main" val="394598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0961-70AF-4815-8F3B-F5FF14976B89}"/>
              </a:ext>
            </a:extLst>
          </p:cNvPr>
          <p:cNvSpPr>
            <a:spLocks noGrp="1"/>
          </p:cNvSpPr>
          <p:nvPr>
            <p:ph type="title"/>
          </p:nvPr>
        </p:nvSpPr>
        <p:spPr>
          <a:xfrm>
            <a:off x="648929" y="629266"/>
            <a:ext cx="3505495" cy="1622321"/>
          </a:xfrm>
        </p:spPr>
        <p:txBody>
          <a:bodyPr>
            <a:normAutofit/>
          </a:bodyPr>
          <a:lstStyle/>
          <a:p>
            <a:r>
              <a:rPr lang="en-US" sz="4100"/>
              <a:t>Hit-or-miss transformation</a:t>
            </a:r>
          </a:p>
        </p:txBody>
      </p:sp>
      <p:sp>
        <p:nvSpPr>
          <p:cNvPr id="3" name="Content Placeholder 2">
            <a:extLst>
              <a:ext uri="{FF2B5EF4-FFF2-40B4-BE49-F238E27FC236}">
                <a16:creationId xmlns:a16="http://schemas.microsoft.com/office/drawing/2014/main" id="{22F20902-1FA3-4069-8C0C-A63272DA547A}"/>
              </a:ext>
            </a:extLst>
          </p:cNvPr>
          <p:cNvSpPr>
            <a:spLocks noGrp="1"/>
          </p:cNvSpPr>
          <p:nvPr>
            <p:ph idx="1"/>
          </p:nvPr>
        </p:nvSpPr>
        <p:spPr>
          <a:xfrm>
            <a:off x="648931" y="2438400"/>
            <a:ext cx="3505494" cy="3785419"/>
          </a:xfrm>
        </p:spPr>
        <p:txBody>
          <a:bodyPr>
            <a:normAutofit lnSpcReduction="10000"/>
          </a:bodyPr>
          <a:lstStyle/>
          <a:p>
            <a:r>
              <a:rPr lang="en-US" sz="2000" dirty="0"/>
              <a:t>A basic tool for shape detection.</a:t>
            </a:r>
          </a:p>
          <a:p>
            <a:r>
              <a:rPr lang="en-US" sz="2000" dirty="0"/>
              <a:t>The pattern is characterized by a structuring element.</a:t>
            </a:r>
          </a:p>
          <a:p>
            <a:r>
              <a:rPr lang="en-US" sz="2000" dirty="0"/>
              <a:t>Searching for the locations inside the image of the correct combination of foreground and background pixels.</a:t>
            </a:r>
          </a:p>
          <a:p>
            <a:r>
              <a:rPr lang="en-US" sz="2000" dirty="0"/>
              <a:t>Applications: finding fiducial and calibration target in an image, QR code detection, barcode detection</a:t>
            </a:r>
          </a:p>
          <a:p>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A0B19B8E-AF50-42A9-998C-12ECBF0B7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050455"/>
            <a:ext cx="6019331" cy="2753843"/>
          </a:xfrm>
          <a:prstGeom prst="rect">
            <a:avLst/>
          </a:prstGeom>
          <a:effectLst/>
        </p:spPr>
      </p:pic>
    </p:spTree>
    <p:extLst>
      <p:ext uri="{BB962C8B-B14F-4D97-AF65-F5344CB8AC3E}">
        <p14:creationId xmlns:p14="http://schemas.microsoft.com/office/powerpoint/2010/main" val="4575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Widescreen</PresentationFormat>
  <Paragraphs>82</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Binary image processing</vt:lpstr>
      <vt:lpstr>Binary images</vt:lpstr>
      <vt:lpstr>Connected components</vt:lpstr>
      <vt:lpstr>Region properties</vt:lpstr>
      <vt:lpstr>Morphological operations</vt:lpstr>
      <vt:lpstr>Dilation and erosion</vt:lpstr>
      <vt:lpstr>PowerPoint Presentation</vt:lpstr>
      <vt:lpstr>Application</vt:lpstr>
      <vt:lpstr>Hit-or-miss transformation</vt:lpstr>
      <vt:lpstr>Step 1: erosion with the target  Hits</vt:lpstr>
      <vt:lpstr>Step 2: erosion with the complement structuring element and complement imageMisses</vt:lpstr>
      <vt:lpstr>Step 3: Intersection of hits and misses</vt:lpstr>
      <vt:lpstr>Opening by reconstruction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image processing</dc:title>
  <dc:creator>Irina-Mihaela Ciortan</dc:creator>
  <cp:lastModifiedBy>Irina-Mihaela Ciortan</cp:lastModifiedBy>
  <cp:revision>11</cp:revision>
  <dcterms:created xsi:type="dcterms:W3CDTF">2021-03-03T10:08:41Z</dcterms:created>
  <dcterms:modified xsi:type="dcterms:W3CDTF">2022-02-18T19:09:08Z</dcterms:modified>
</cp:coreProperties>
</file>