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1" r:id="rId9"/>
    <p:sldId id="262" r:id="rId10"/>
    <p:sldId id="263" r:id="rId11"/>
    <p:sldId id="272" r:id="rId12"/>
    <p:sldId id="264" r:id="rId13"/>
    <p:sldId id="265" r:id="rId14"/>
    <p:sldId id="273" r:id="rId15"/>
    <p:sldId id="274" r:id="rId16"/>
    <p:sldId id="267" r:id="rId17"/>
    <p:sldId id="266" r:id="rId18"/>
    <p:sldId id="268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100000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Foaie1!$A$2:$A$5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Foaie1!$B$2:$B$5</c:f>
              <c:numCache>
                <c:formatCode>General</c:formatCode>
                <c:ptCount val="4"/>
                <c:pt idx="0">
                  <c:v>1.5004E-2</c:v>
                </c:pt>
                <c:pt idx="1">
                  <c:v>2.9000999999999999E-2</c:v>
                </c:pt>
                <c:pt idx="2">
                  <c:v>1.9001000000000001E-2</c:v>
                </c:pt>
                <c:pt idx="3">
                  <c:v>1.9001000000000001E-2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07-4E2B-8C90-69D1E308CCAF}"/>
            </c:ext>
          </c:extLst>
        </c:ser>
        <c:ser>
          <c:idx val="1"/>
          <c:order val="1"/>
          <c:tx>
            <c:strRef>
              <c:f>Foaie1!$C$1</c:f>
              <c:strCache>
                <c:ptCount val="1"/>
                <c:pt idx="0">
                  <c:v>1000000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Foaie1!$A$2:$A$5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Foaie1!$C$2:$C$5</c:f>
              <c:numCache>
                <c:formatCode>General</c:formatCode>
                <c:ptCount val="4"/>
                <c:pt idx="0">
                  <c:v>0.16400300000000001</c:v>
                </c:pt>
                <c:pt idx="1">
                  <c:v>0.246004</c:v>
                </c:pt>
                <c:pt idx="2">
                  <c:v>0.29800300000000002</c:v>
                </c:pt>
                <c:pt idx="3">
                  <c:v>0.30198799999999998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07-4E2B-8C90-69D1E308CCAF}"/>
            </c:ext>
          </c:extLst>
        </c:ser>
        <c:ser>
          <c:idx val="2"/>
          <c:order val="2"/>
          <c:tx>
            <c:strRef>
              <c:f>Foaie1!$D$1</c:f>
              <c:strCache>
                <c:ptCount val="1"/>
                <c:pt idx="0">
                  <c:v>10000000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Foaie1!$A$2:$A$5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cat>
          <c:val>
            <c:numRef>
              <c:f>Foaie1!$D$2:$D$5</c:f>
              <c:numCache>
                <c:formatCode>General</c:formatCode>
                <c:ptCount val="4"/>
                <c:pt idx="0">
                  <c:v>1.8239989999999999</c:v>
                </c:pt>
                <c:pt idx="1">
                  <c:v>2.727001</c:v>
                </c:pt>
                <c:pt idx="2">
                  <c:v>3.815035</c:v>
                </c:pt>
                <c:pt idx="3">
                  <c:v>4.4127010000000002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07-4E2B-8C90-69D1E308C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4186888"/>
        <c:axId val="554187544"/>
      </c:lineChart>
      <c:catAx>
        <c:axId val="554186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187544"/>
        <c:crosses val="autoZero"/>
        <c:auto val="1"/>
        <c:lblAlgn val="ctr"/>
        <c:lblOffset val="100"/>
        <c:noMultiLvlLbl val="0"/>
      </c:catAx>
      <c:valAx>
        <c:axId val="554187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18688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N = 1000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Foaie1!$A$2:$A$5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cat>
          <c:val>
            <c:numRef>
              <c:f>Foaie1!$B$2:$B$5</c:f>
              <c:numCache>
                <c:formatCode>General</c:formatCode>
                <c:ptCount val="4"/>
                <c:pt idx="0">
                  <c:v>1.4001E-2</c:v>
                </c:pt>
                <c:pt idx="1">
                  <c:v>0.13702300000000001</c:v>
                </c:pt>
                <c:pt idx="2">
                  <c:v>1.3929830000000001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28-4D05-B320-B0A9276FEEC8}"/>
            </c:ext>
          </c:extLst>
        </c:ser>
        <c:ser>
          <c:idx val="1"/>
          <c:order val="1"/>
          <c:tx>
            <c:strRef>
              <c:f>Foaie1!$C$1</c:f>
              <c:strCache>
                <c:ptCount val="1"/>
                <c:pt idx="0">
                  <c:v>N = 10000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Foaie1!$A$2:$A$5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cat>
          <c:val>
            <c:numRef>
              <c:f>Foaie1!$C$2:$C$5</c:f>
              <c:numCache>
                <c:formatCode>General</c:formatCode>
                <c:ptCount val="4"/>
                <c:pt idx="0">
                  <c:v>0.13700100000000001</c:v>
                </c:pt>
                <c:pt idx="1">
                  <c:v>1.3449990000000001</c:v>
                </c:pt>
                <c:pt idx="2">
                  <c:v>13.89495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28-4D05-B320-B0A9276FEEC8}"/>
            </c:ext>
          </c:extLst>
        </c:ser>
        <c:ser>
          <c:idx val="2"/>
          <c:order val="2"/>
          <c:tx>
            <c:strRef>
              <c:f>Foaie1!$D$1</c:f>
              <c:strCache>
                <c:ptCount val="1"/>
                <c:pt idx="0">
                  <c:v>N = 100000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Foaie1!$A$2:$A$5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cat>
          <c:val>
            <c:numRef>
              <c:f>Foaie1!$D$2:$D$5</c:f>
              <c:numCache>
                <c:formatCode>General</c:formatCode>
                <c:ptCount val="4"/>
                <c:pt idx="0">
                  <c:v>1.389008</c:v>
                </c:pt>
                <c:pt idx="1">
                  <c:v>14.16201</c:v>
                </c:pt>
                <c:pt idx="2">
                  <c:v>134.91390000000001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28-4D05-B320-B0A9276FE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787872"/>
        <c:axId val="562793448"/>
      </c:lineChart>
      <c:catAx>
        <c:axId val="56278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793448"/>
        <c:crosses val="autoZero"/>
        <c:auto val="1"/>
        <c:lblAlgn val="ctr"/>
        <c:lblOffset val="100"/>
        <c:noMultiLvlLbl val="0"/>
      </c:catAx>
      <c:valAx>
        <c:axId val="562793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78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B = 10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Foaie1!$A$2:$A$5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Foaie1!$B$2:$B$5</c:f>
              <c:numCache>
                <c:formatCode>General</c:formatCode>
                <c:ptCount val="4"/>
                <c:pt idx="0">
                  <c:v>8.8114419999999996</c:v>
                </c:pt>
                <c:pt idx="1">
                  <c:v>14.98846</c:v>
                </c:pt>
                <c:pt idx="2">
                  <c:v>19.399429999999999</c:v>
                </c:pt>
                <c:pt idx="3">
                  <c:v>25.990210000000001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0F-4D58-9E3D-B09E2DF48502}"/>
            </c:ext>
          </c:extLst>
        </c:ser>
        <c:ser>
          <c:idx val="1"/>
          <c:order val="1"/>
          <c:tx>
            <c:strRef>
              <c:f>Foaie1!$C$1</c:f>
              <c:strCache>
                <c:ptCount val="1"/>
                <c:pt idx="0">
                  <c:v>B =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Foaie1!$A$2:$A$5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Foaie1!$C$2:$C$5</c:f>
              <c:numCache>
                <c:formatCode>General</c:formatCode>
                <c:ptCount val="4"/>
                <c:pt idx="0">
                  <c:v>33.022379999999998</c:v>
                </c:pt>
                <c:pt idx="1">
                  <c:v>49.643999999999998</c:v>
                </c:pt>
                <c:pt idx="2">
                  <c:v>77.234610000000004</c:v>
                </c:pt>
                <c:pt idx="3">
                  <c:v>84.335819999999998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0F-4D58-9E3D-B09E2DF48502}"/>
            </c:ext>
          </c:extLst>
        </c:ser>
        <c:ser>
          <c:idx val="2"/>
          <c:order val="2"/>
          <c:tx>
            <c:strRef>
              <c:f>Foaie1!$D$1</c:f>
              <c:strCache>
                <c:ptCount val="1"/>
                <c:pt idx="0">
                  <c:v>B = 2^8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Foaie1!$A$2:$A$5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Foaie1!$D$2:$D$5</c:f>
              <c:numCache>
                <c:formatCode>General</c:formatCode>
                <c:ptCount val="4"/>
                <c:pt idx="0">
                  <c:v>9.2370660000000004</c:v>
                </c:pt>
                <c:pt idx="1">
                  <c:v>16.614999999999998</c:v>
                </c:pt>
                <c:pt idx="2">
                  <c:v>20.626580000000001</c:v>
                </c:pt>
                <c:pt idx="3">
                  <c:v>25.98809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0F-4D58-9E3D-B09E2DF48502}"/>
            </c:ext>
          </c:extLst>
        </c:ser>
        <c:ser>
          <c:idx val="3"/>
          <c:order val="3"/>
          <c:tx>
            <c:strRef>
              <c:f>Foaie1!$E$1</c:f>
              <c:strCache>
                <c:ptCount val="1"/>
                <c:pt idx="0">
                  <c:v>B = 2^16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Foaie1!$A$2:$A$5</c:f>
              <c:numCache>
                <c:formatCode>General</c:formatCode>
                <c:ptCount val="4"/>
                <c:pt idx="0">
                  <c:v>100</c:v>
                </c:pt>
                <c:pt idx="1">
                  <c:v>1000</c:v>
                </c:pt>
                <c:pt idx="2">
                  <c:v>10000</c:v>
                </c:pt>
                <c:pt idx="3">
                  <c:v>100000</c:v>
                </c:pt>
              </c:numCache>
            </c:numRef>
          </c:cat>
          <c:val>
            <c:numRef>
              <c:f>Foaie1!$E$2:$E$5</c:f>
              <c:numCache>
                <c:formatCode>General</c:formatCode>
                <c:ptCount val="4"/>
                <c:pt idx="0">
                  <c:v>9.4599779999999996</c:v>
                </c:pt>
                <c:pt idx="1">
                  <c:v>15.43158</c:v>
                </c:pt>
                <c:pt idx="2">
                  <c:v>20.69903</c:v>
                </c:pt>
                <c:pt idx="3">
                  <c:v>19.539069999999999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0F-4D58-9E3D-B09E2DF48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613824"/>
        <c:axId val="421614152"/>
      </c:barChart>
      <c:catAx>
        <c:axId val="42161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614152"/>
        <c:crosses val="autoZero"/>
        <c:auto val="1"/>
        <c:lblAlgn val="ctr"/>
        <c:lblOffset val="100"/>
        <c:noMultiLvlLbl val="0"/>
      </c:catAx>
      <c:valAx>
        <c:axId val="42161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613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IMPARTIRE LA 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Foaie1!$A$2:$A$5</c:f>
              <c:numCache>
                <c:formatCode>General</c:formatCode>
                <c:ptCount val="4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Foaie1!$B$2:$B$5</c:f>
              <c:numCache>
                <c:formatCode>General</c:formatCode>
                <c:ptCount val="4"/>
                <c:pt idx="0">
                  <c:v>1.8781650000000001</c:v>
                </c:pt>
                <c:pt idx="1">
                  <c:v>1.6840010000000001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AA-4F55-B048-9299C4FE2F81}"/>
            </c:ext>
          </c:extLst>
        </c:ser>
        <c:ser>
          <c:idx val="1"/>
          <c:order val="1"/>
          <c:tx>
            <c:strRef>
              <c:f>Foaie1!$C$1</c:f>
              <c:strCache>
                <c:ptCount val="1"/>
                <c:pt idx="0">
                  <c:v>IMPARTIRE LA 10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Foaie1!$A$2:$A$5</c:f>
              <c:numCache>
                <c:formatCode>General</c:formatCode>
                <c:ptCount val="4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Foaie1!$C$2:$C$5</c:f>
              <c:numCache>
                <c:formatCode>General</c:formatCode>
                <c:ptCount val="4"/>
                <c:pt idx="0">
                  <c:v>0.77301699999999995</c:v>
                </c:pt>
                <c:pt idx="1">
                  <c:v>0.59299400000000002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AA-4F55-B048-9299C4FE2F81}"/>
            </c:ext>
          </c:extLst>
        </c:ser>
        <c:ser>
          <c:idx val="2"/>
          <c:order val="2"/>
          <c:tx>
            <c:strRef>
              <c:f>Foaie1!$D$1</c:f>
              <c:strCache>
                <c:ptCount val="1"/>
                <c:pt idx="0">
                  <c:v>Coloană1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Foaie1!$A$2:$A$5</c:f>
              <c:numCache>
                <c:formatCode>General</c:formatCode>
                <c:ptCount val="4"/>
                <c:pt idx="0">
                  <c:v>1000000</c:v>
                </c:pt>
                <c:pt idx="1">
                  <c:v>10000000</c:v>
                </c:pt>
              </c:numCache>
            </c:numRef>
          </c:cat>
          <c:val>
            <c:numRef>
              <c:f>Foaie1!$D$2:$D$5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DAA-4F55-B048-9299C4FE2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62486520"/>
        <c:axId val="362490128"/>
      </c:barChart>
      <c:catAx>
        <c:axId val="362486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90128"/>
        <c:crosses val="autoZero"/>
        <c:auto val="1"/>
        <c:lblAlgn val="ctr"/>
        <c:lblOffset val="100"/>
        <c:noMultiLvlLbl val="0"/>
      </c:catAx>
      <c:valAx>
        <c:axId val="36249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86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N = 10000000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Foaie1!$A$2:$A$9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  <c:pt idx="7">
                  <c:v>100000000</c:v>
                </c:pt>
              </c:numCache>
            </c:numRef>
          </c:cat>
          <c:val>
            <c:numRef>
              <c:f>Foaie1!$B$2:$B$9</c:f>
              <c:numCache>
                <c:formatCode>General</c:formatCode>
                <c:ptCount val="8"/>
                <c:pt idx="0">
                  <c:v>7.1969110000000001</c:v>
                </c:pt>
                <c:pt idx="1">
                  <c:v>6.6960030000000001</c:v>
                </c:pt>
                <c:pt idx="2">
                  <c:v>7.5730079999999997</c:v>
                </c:pt>
                <c:pt idx="3">
                  <c:v>7.3150130000000004</c:v>
                </c:pt>
                <c:pt idx="4">
                  <c:v>7.1582489999999996</c:v>
                </c:pt>
                <c:pt idx="5">
                  <c:v>6.6690139999999998</c:v>
                </c:pt>
                <c:pt idx="6">
                  <c:v>6.915203</c:v>
                </c:pt>
                <c:pt idx="7">
                  <c:v>6.7760049999999996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A2-4A95-8530-F1B7CFAEC278}"/>
            </c:ext>
          </c:extLst>
        </c:ser>
        <c:ser>
          <c:idx val="1"/>
          <c:order val="1"/>
          <c:tx>
            <c:strRef>
              <c:f>Foaie1!$C$1</c:f>
              <c:strCache>
                <c:ptCount val="1"/>
                <c:pt idx="0">
                  <c:v>N = 100000000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Foaie1!$A$2:$A$9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  <c:pt idx="7">
                  <c:v>100000000</c:v>
                </c:pt>
              </c:numCache>
            </c:numRef>
          </c:cat>
          <c:val>
            <c:numRef>
              <c:f>Foaie1!$C$2:$C$9</c:f>
              <c:numCache>
                <c:formatCode>General</c:formatCode>
                <c:ptCount val="8"/>
                <c:pt idx="0">
                  <c:v>75.235820000000004</c:v>
                </c:pt>
                <c:pt idx="1">
                  <c:v>79.865229999999997</c:v>
                </c:pt>
                <c:pt idx="2">
                  <c:v>83.076310000000007</c:v>
                </c:pt>
                <c:pt idx="3">
                  <c:v>88.693690000000004</c:v>
                </c:pt>
                <c:pt idx="4">
                  <c:v>91.834379999999996</c:v>
                </c:pt>
                <c:pt idx="5">
                  <c:v>80.956890000000001</c:v>
                </c:pt>
                <c:pt idx="6">
                  <c:v>80.331239999999994</c:v>
                </c:pt>
                <c:pt idx="7">
                  <c:v>81.803579999999997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A2-4A95-8530-F1B7CFAEC278}"/>
            </c:ext>
          </c:extLst>
        </c:ser>
        <c:ser>
          <c:idx val="2"/>
          <c:order val="2"/>
          <c:tx>
            <c:strRef>
              <c:f>Foaie1!$D$1</c:f>
              <c:strCache>
                <c:ptCount val="1"/>
                <c:pt idx="0">
                  <c:v>Coloană1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Foaie1!$A$2:$A$9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  <c:pt idx="7">
                  <c:v>100000000</c:v>
                </c:pt>
              </c:numCache>
            </c:numRef>
          </c:cat>
          <c:val>
            <c:numRef>
              <c:f>Foaie1!$D$2:$D$9</c:f>
              <c:numCache>
                <c:formatCode>General</c:formatCode>
                <c:ptCount val="8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A2-4A95-8530-F1B7CFAEC2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024256"/>
        <c:axId val="387025240"/>
      </c:lineChart>
      <c:catAx>
        <c:axId val="38702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25240"/>
        <c:crosses val="autoZero"/>
        <c:auto val="1"/>
        <c:lblAlgn val="ctr"/>
        <c:lblOffset val="100"/>
        <c:noMultiLvlLbl val="0"/>
      </c:catAx>
      <c:valAx>
        <c:axId val="38702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02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Foaie1!$A$2:$A$5</c:f>
              <c:strCache>
                <c:ptCount val="1"/>
                <c:pt idx="0">
                  <c:v>TEST</c:v>
                </c:pt>
              </c:strCache>
            </c:strRef>
          </c:cat>
          <c:val>
            <c:numRef>
              <c:f>Foaie1!$B$2:$B$5</c:f>
              <c:numCache>
                <c:formatCode>General</c:formatCode>
                <c:ptCount val="4"/>
                <c:pt idx="0">
                  <c:v>1.743017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66-4572-B044-8545BE948B7D}"/>
            </c:ext>
          </c:extLst>
        </c:ser>
        <c:ser>
          <c:idx val="1"/>
          <c:order val="1"/>
          <c:tx>
            <c:strRef>
              <c:f>Foaie1!$C$1</c:f>
              <c:strCache>
                <c:ptCount val="1"/>
                <c:pt idx="0">
                  <c:v>RADIX (10)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Foaie1!$A$2:$A$5</c:f>
              <c:strCache>
                <c:ptCount val="1"/>
                <c:pt idx="0">
                  <c:v>TEST</c:v>
                </c:pt>
              </c:strCache>
            </c:strRef>
          </c:cat>
          <c:val>
            <c:numRef>
              <c:f>Foaie1!$C$2:$C$5</c:f>
              <c:numCache>
                <c:formatCode>General</c:formatCode>
                <c:ptCount val="4"/>
                <c:pt idx="0">
                  <c:v>18.730744999999999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66-4572-B044-8545BE948B7D}"/>
            </c:ext>
          </c:extLst>
        </c:ser>
        <c:ser>
          <c:idx val="2"/>
          <c:order val="2"/>
          <c:tx>
            <c:strRef>
              <c:f>Foaie1!$D$1</c:f>
              <c:strCache>
                <c:ptCount val="1"/>
                <c:pt idx="0">
                  <c:v>RADIX (2)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Foaie1!$A$2:$A$5</c:f>
              <c:strCache>
                <c:ptCount val="1"/>
                <c:pt idx="0">
                  <c:v>TEST</c:v>
                </c:pt>
              </c:strCache>
            </c:strRef>
          </c:cat>
          <c:val>
            <c:numRef>
              <c:f>Foaie1!$D$2:$D$5</c:f>
              <c:numCache>
                <c:formatCode>General</c:formatCode>
                <c:ptCount val="4"/>
                <c:pt idx="0">
                  <c:v>69.804270000000002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66-4572-B044-8545BE948B7D}"/>
            </c:ext>
          </c:extLst>
        </c:ser>
        <c:ser>
          <c:idx val="3"/>
          <c:order val="3"/>
          <c:tx>
            <c:strRef>
              <c:f>Foaie1!$E$1</c:f>
              <c:strCache>
                <c:ptCount val="1"/>
                <c:pt idx="0">
                  <c:v>RADIX(2^8)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Foaie1!$A$2:$A$5</c:f>
              <c:strCache>
                <c:ptCount val="1"/>
                <c:pt idx="0">
                  <c:v>TEST</c:v>
                </c:pt>
              </c:strCache>
            </c:strRef>
          </c:cat>
          <c:val>
            <c:numRef>
              <c:f>Foaie1!$E$2:$E$5</c:f>
              <c:numCache>
                <c:formatCode>General</c:formatCode>
                <c:ptCount val="4"/>
                <c:pt idx="0">
                  <c:v>21.347054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66-4572-B044-8545BE948B7D}"/>
            </c:ext>
          </c:extLst>
        </c:ser>
        <c:ser>
          <c:idx val="4"/>
          <c:order val="4"/>
          <c:tx>
            <c:strRef>
              <c:f>Foaie1!$F$1</c:f>
              <c:strCache>
                <c:ptCount val="1"/>
                <c:pt idx="0">
                  <c:v>RADIX (2^16)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Foaie1!$A$2:$A$5</c:f>
              <c:strCache>
                <c:ptCount val="1"/>
                <c:pt idx="0">
                  <c:v>TEST</c:v>
                </c:pt>
              </c:strCache>
            </c:strRef>
          </c:cat>
          <c:val>
            <c:numRef>
              <c:f>Foaie1!$F$2:$F$5</c:f>
              <c:numCache>
                <c:formatCode>General</c:formatCode>
                <c:ptCount val="4"/>
                <c:pt idx="0">
                  <c:v>21.207941999999999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66-4572-B044-8545BE948B7D}"/>
            </c:ext>
          </c:extLst>
        </c:ser>
        <c:ser>
          <c:idx val="5"/>
          <c:order val="5"/>
          <c:tx>
            <c:strRef>
              <c:f>Foaie1!$G$1</c:f>
              <c:strCache>
                <c:ptCount val="1"/>
                <c:pt idx="0">
                  <c:v>SHELL (2)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Foaie1!$A$2:$A$5</c:f>
              <c:strCache>
                <c:ptCount val="1"/>
                <c:pt idx="0">
                  <c:v>TEST</c:v>
                </c:pt>
              </c:strCache>
            </c:strRef>
          </c:cat>
          <c:val>
            <c:numRef>
              <c:f>Foaie1!$G$2:$G$5</c:f>
              <c:numCache>
                <c:formatCode>General</c:formatCode>
                <c:ptCount val="4"/>
                <c:pt idx="0">
                  <c:v>36.934995000000001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66-4572-B044-8545BE948B7D}"/>
            </c:ext>
          </c:extLst>
        </c:ser>
        <c:ser>
          <c:idx val="6"/>
          <c:order val="6"/>
          <c:tx>
            <c:strRef>
              <c:f>Foaie1!$H$1</c:f>
              <c:strCache>
                <c:ptCount val="1"/>
                <c:pt idx="0">
                  <c:v>SHELL (10)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Foaie1!$A$2:$A$5</c:f>
              <c:strCache>
                <c:ptCount val="1"/>
                <c:pt idx="0">
                  <c:v>TEST</c:v>
                </c:pt>
              </c:strCache>
            </c:strRef>
          </c:cat>
          <c:val>
            <c:numRef>
              <c:f>Foaie1!$H$2:$H$5</c:f>
              <c:numCache>
                <c:formatCode>General</c:formatCode>
                <c:ptCount val="4"/>
                <c:pt idx="0">
                  <c:v>12.415205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366-4572-B044-8545BE948B7D}"/>
            </c:ext>
          </c:extLst>
        </c:ser>
        <c:ser>
          <c:idx val="7"/>
          <c:order val="7"/>
          <c:tx>
            <c:strRef>
              <c:f>Foaie1!$I$1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Foaie1!$A$2:$A$5</c:f>
              <c:strCache>
                <c:ptCount val="1"/>
                <c:pt idx="0">
                  <c:v>TEST</c:v>
                </c:pt>
              </c:strCache>
            </c:strRef>
          </c:cat>
          <c:val>
            <c:numRef>
              <c:f>Foaie1!$I$2:$I$5</c:f>
              <c:numCache>
                <c:formatCode>General</c:formatCode>
                <c:ptCount val="4"/>
                <c:pt idx="0">
                  <c:v>75.135042999999996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66-4572-B044-8545BE948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7885744"/>
        <c:axId val="467887056"/>
      </c:barChart>
      <c:catAx>
        <c:axId val="46788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887056"/>
        <c:crosses val="autoZero"/>
        <c:auto val="1"/>
        <c:lblAlgn val="ctr"/>
        <c:lblOffset val="100"/>
        <c:noMultiLvlLbl val="0"/>
      </c:catAx>
      <c:valAx>
        <c:axId val="46788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88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2287B2-9A72-47F7-AADA-31355DB6820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570F83-7A84-4F8F-AB90-82D35A32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87B2-9A72-47F7-AADA-31355DB6820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0F83-7A84-4F8F-AB90-82D35A32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2287B2-9A72-47F7-AADA-31355DB6820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570F83-7A84-4F8F-AB90-82D35A32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87B2-9A72-47F7-AADA-31355DB6820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1570F83-7A84-4F8F-AB90-82D35A32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8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2287B2-9A72-47F7-AADA-31355DB6820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570F83-7A84-4F8F-AB90-82D35A32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87B2-9A72-47F7-AADA-31355DB6820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0F83-7A84-4F8F-AB90-82D35A32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7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87B2-9A72-47F7-AADA-31355DB6820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0F83-7A84-4F8F-AB90-82D35A32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87B2-9A72-47F7-AADA-31355DB6820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0F83-7A84-4F8F-AB90-82D35A32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8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87B2-9A72-47F7-AADA-31355DB6820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0F83-7A84-4F8F-AB90-82D35A32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4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C2287B2-9A72-47F7-AADA-31355DB6820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570F83-7A84-4F8F-AB90-82D35A32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1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87B2-9A72-47F7-AADA-31355DB6820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0F83-7A84-4F8F-AB90-82D35A32E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C2287B2-9A72-47F7-AADA-31355DB6820B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1570F83-7A84-4F8F-AB90-82D35A32EF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09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9A07EC8-6133-40C5-9B92-BC5958E5C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SORTARI 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8FBFC56-89B0-494F-9CB1-6BC6321D2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Enescu Irina Stefania</a:t>
            </a:r>
          </a:p>
          <a:p>
            <a:pPr algn="r"/>
            <a:r>
              <a:rPr lang="ro-RO" dirty="0"/>
              <a:t>Grupa</a:t>
            </a:r>
            <a:r>
              <a:rPr lang="en-US" dirty="0"/>
              <a:t> 133 </a:t>
            </a:r>
          </a:p>
        </p:txBody>
      </p:sp>
    </p:spTree>
    <p:extLst>
      <p:ext uri="{BB962C8B-B14F-4D97-AF65-F5344CB8AC3E}">
        <p14:creationId xmlns:p14="http://schemas.microsoft.com/office/powerpoint/2010/main" val="92846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4E0E798-6BD6-400F-AD6B-FDA8CCBD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Radix sort (baza 2</a:t>
            </a:r>
            <a:r>
              <a:rPr lang="ro-RO" baseline="30000" dirty="0"/>
              <a:t>16</a:t>
            </a:r>
            <a:r>
              <a:rPr lang="ro-RO" dirty="0"/>
              <a:t>)</a:t>
            </a:r>
            <a:endParaRPr lang="en-US" dirty="0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3F2FBE4F-6E03-400C-8DBC-F5C3EBD65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025511"/>
              </p:ext>
            </p:extLst>
          </p:nvPr>
        </p:nvGraphicFramePr>
        <p:xfrm>
          <a:off x="581025" y="2181225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409940385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76190747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987893175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12051748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43134145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62889338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626568669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28613837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478025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9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0.048022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0.510005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4.58606</a:t>
                      </a:r>
                      <a:r>
                        <a:rPr lang="ro-RO" dirty="0"/>
                        <a:t>0</a:t>
                      </a:r>
                      <a:r>
                        <a:rPr lang="en-US" dirty="0"/>
                        <a:t>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3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0.087023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0.923023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9.459978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79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0.142982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1.658016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15.43158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0.027997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0.200969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2.084011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20.69903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3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0.018998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0.193025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2.041024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19.53907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8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0.020998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0.228001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2.503585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23.92461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0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0.026025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0.28599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3.025994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29.18582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8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0.335917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3.553986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36.40142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2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32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8139E9-78DF-43BB-BA92-FA03AAC4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RADIX SORT – </a:t>
            </a:r>
            <a:r>
              <a:rPr lang="ro-RO" dirty="0" err="1"/>
              <a:t>ANALiza</a:t>
            </a:r>
            <a:r>
              <a:rPr lang="ro-RO" dirty="0"/>
              <a:t> baze 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F8EDADE-054D-44AA-8E4F-D4980D8B0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Observam ca Radix Sort cu baza 10, cu baza 2</a:t>
            </a:r>
            <a:r>
              <a:rPr lang="ro-RO" baseline="30000" dirty="0"/>
              <a:t>8 </a:t>
            </a:r>
            <a:r>
              <a:rPr lang="ro-RO" dirty="0"/>
              <a:t>si cu baza 2</a:t>
            </a:r>
            <a:r>
              <a:rPr lang="ro-RO" baseline="30000" dirty="0"/>
              <a:t>16</a:t>
            </a:r>
            <a:r>
              <a:rPr lang="ro-RO" dirty="0"/>
              <a:t> au timpi de rulare </a:t>
            </a:r>
            <a:r>
              <a:rPr lang="ro-RO" dirty="0" err="1"/>
              <a:t>apropiati</a:t>
            </a:r>
            <a:r>
              <a:rPr lang="ro-RO" dirty="0"/>
              <a:t>. Cu toate acestea, Radix Sort cu baza 2</a:t>
            </a:r>
            <a:r>
              <a:rPr lang="ro-RO" baseline="30000" dirty="0"/>
              <a:t>16</a:t>
            </a:r>
            <a:r>
              <a:rPr lang="ro-RO" dirty="0"/>
              <a:t> pare cel mai rapid. Acest algoritm se poate implementa si cu </a:t>
            </a:r>
            <a:r>
              <a:rPr lang="ro-RO" dirty="0" err="1"/>
              <a:t>operatii</a:t>
            </a:r>
            <a:r>
              <a:rPr lang="ro-RO" dirty="0"/>
              <a:t> de </a:t>
            </a:r>
            <a:r>
              <a:rPr lang="ro-RO" dirty="0" err="1"/>
              <a:t>shiftare</a:t>
            </a:r>
            <a:r>
              <a:rPr lang="ro-RO" dirty="0"/>
              <a:t> pe </a:t>
            </a:r>
            <a:r>
              <a:rPr lang="ro-RO" dirty="0" err="1"/>
              <a:t>biti</a:t>
            </a:r>
            <a:r>
              <a:rPr lang="ro-RO" dirty="0"/>
              <a:t>. </a:t>
            </a:r>
          </a:p>
          <a:p>
            <a:r>
              <a:rPr lang="ro-RO" dirty="0" err="1"/>
              <a:t>Odata</a:t>
            </a:r>
            <a:r>
              <a:rPr lang="ro-RO" dirty="0"/>
              <a:t> cu </a:t>
            </a:r>
            <a:r>
              <a:rPr lang="ro-RO" dirty="0" err="1"/>
              <a:t>cresterea</a:t>
            </a:r>
            <a:r>
              <a:rPr lang="ro-RO" dirty="0"/>
              <a:t> </a:t>
            </a:r>
            <a:r>
              <a:rPr lang="ro-RO" dirty="0" err="1"/>
              <a:t>numarului</a:t>
            </a:r>
            <a:r>
              <a:rPr lang="ro-RO" dirty="0"/>
              <a:t> de elemente si cu </a:t>
            </a:r>
            <a:r>
              <a:rPr lang="ro-RO" dirty="0" err="1"/>
              <a:t>cresterea</a:t>
            </a:r>
            <a:r>
              <a:rPr lang="ro-RO" dirty="0"/>
              <a:t> maximului, cresc si timpii de rulare pentru </a:t>
            </a:r>
            <a:r>
              <a:rPr lang="ro-RO" dirty="0" err="1"/>
              <a:t>toti</a:t>
            </a:r>
            <a:r>
              <a:rPr lang="ro-RO" dirty="0"/>
              <a:t> algoritmii Radix Sort. </a:t>
            </a:r>
          </a:p>
          <a:p>
            <a:endParaRPr lang="en-US" dirty="0"/>
          </a:p>
        </p:txBody>
      </p:sp>
      <p:graphicFrame>
        <p:nvGraphicFramePr>
          <p:cNvPr id="5" name="Substituent conținut 5">
            <a:extLst>
              <a:ext uri="{FF2B5EF4-FFF2-40B4-BE49-F238E27FC236}">
                <a16:creationId xmlns:a16="http://schemas.microsoft.com/office/drawing/2014/main" id="{9BC1851B-CC7A-4C93-A394-BDA7A46252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05199054"/>
              </p:ext>
            </p:extLst>
          </p:nvPr>
        </p:nvGraphicFramePr>
        <p:xfrm>
          <a:off x="6188075" y="2227263"/>
          <a:ext cx="54229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2241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153A28-6396-494A-BF4D-072818B3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SHELL SORT (</a:t>
            </a:r>
            <a:r>
              <a:rPr lang="ro-RO" dirty="0" err="1"/>
              <a:t>Secvente</a:t>
            </a:r>
            <a:r>
              <a:rPr lang="ro-RO" dirty="0"/>
              <a:t> </a:t>
            </a:r>
            <a:r>
              <a:rPr lang="ro-RO" dirty="0" err="1"/>
              <a:t>impartite</a:t>
            </a:r>
            <a:r>
              <a:rPr lang="ro-RO" dirty="0"/>
              <a:t> la 2)</a:t>
            </a:r>
            <a:endParaRPr lang="en-US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27426C52-8A5C-4432-A6FB-774FFCD62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90908"/>
              </p:ext>
            </p:extLst>
          </p:nvPr>
        </p:nvGraphicFramePr>
        <p:xfrm>
          <a:off x="581025" y="2181225"/>
          <a:ext cx="1102995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108845626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453355676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754321925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390459018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16721036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49164065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7911527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62265405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98741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85568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0.020004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0.133023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1.617989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19.97416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242.9119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04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0.011996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0.142998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1.643005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19.53543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251.1182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4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0.017999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0.153977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1.76302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20.43416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257.5039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50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0.015007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0.140021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1.790421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21.47777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266.4759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97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0.000997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0.018013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0.145991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1.950495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21.43550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409.3443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7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0.014025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0.151994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1.878165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21.62024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0.013997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0.14102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1.684001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21.48826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33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0.011002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0.144974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1.732022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21.62731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140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98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28E11CB-ACCF-458E-9C32-316914B5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SHELL SORT (</a:t>
            </a:r>
            <a:r>
              <a:rPr lang="ro-RO" dirty="0" err="1"/>
              <a:t>Secvente</a:t>
            </a:r>
            <a:r>
              <a:rPr lang="ro-RO" dirty="0"/>
              <a:t> </a:t>
            </a:r>
            <a:r>
              <a:rPr lang="ro-RO" dirty="0" err="1"/>
              <a:t>impartite</a:t>
            </a:r>
            <a:r>
              <a:rPr lang="ro-RO" dirty="0"/>
              <a:t> la 10)</a:t>
            </a:r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4C4A6579-7F02-4952-838C-17BD36432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623838"/>
              </p:ext>
            </p:extLst>
          </p:nvPr>
        </p:nvGraphicFramePr>
        <p:xfrm>
          <a:off x="581025" y="2181225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105680762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54986984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34823666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90776769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635899896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24276178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564862459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67205423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416121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3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0.579997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7.196911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75.23582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1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0.003995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0.058002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0.631017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6.696003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79.86523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73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0.050004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0.650999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7.573008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83.07631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6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0.004996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0.664999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7.315013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88.69369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66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0.049015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0.596996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7.158249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91.83438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03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0.773017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6.669014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80.95689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9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0.049002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0.592994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6.915203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80.33124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9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0.003996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0.062003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0.662978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6.776005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81.80358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0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8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CED6BB-E3FF-42F8-89DD-7992FA88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SHELL SORT – </a:t>
            </a:r>
            <a:r>
              <a:rPr lang="ro-RO" dirty="0" err="1"/>
              <a:t>ANALiza</a:t>
            </a:r>
            <a:r>
              <a:rPr lang="ro-RO" dirty="0"/>
              <a:t> IMPARTIRI 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A5F7744-C033-48B2-A1C3-8B6F1BDBC1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Observam ca daca </a:t>
            </a:r>
            <a:r>
              <a:rPr lang="ro-RO" dirty="0" err="1"/>
              <a:t>impartirea</a:t>
            </a:r>
            <a:r>
              <a:rPr lang="ro-RO" dirty="0"/>
              <a:t> se </a:t>
            </a:r>
            <a:r>
              <a:rPr lang="ro-RO" dirty="0" err="1"/>
              <a:t>realizeaza</a:t>
            </a:r>
            <a:r>
              <a:rPr lang="ro-RO" dirty="0"/>
              <a:t> la un </a:t>
            </a:r>
            <a:r>
              <a:rPr lang="ro-RO" dirty="0" err="1"/>
              <a:t>numar</a:t>
            </a:r>
            <a:r>
              <a:rPr lang="ro-RO" dirty="0"/>
              <a:t> mai mare, algoritmul este mai eficient si timpul de rulare este mai mic. Acest lucru se observa foarte bine in cazul in care avem 10</a:t>
            </a:r>
            <a:r>
              <a:rPr lang="ro-RO" baseline="30000" dirty="0"/>
              <a:t>8 </a:t>
            </a:r>
            <a:r>
              <a:rPr lang="ro-RO" dirty="0"/>
              <a:t>elemente cu maximul 10: pentru Shell Sort (2) timpul de rulare este 242.9119 s, in timp ce Shell Sort (10) </a:t>
            </a:r>
            <a:r>
              <a:rPr lang="ro-RO" dirty="0" err="1"/>
              <a:t>sorteaza</a:t>
            </a:r>
            <a:r>
              <a:rPr lang="ro-RO" dirty="0"/>
              <a:t> in </a:t>
            </a:r>
            <a:r>
              <a:rPr lang="en-US" dirty="0"/>
              <a:t>75.23582</a:t>
            </a:r>
            <a:r>
              <a:rPr lang="ro-RO" dirty="0"/>
              <a:t> s. </a:t>
            </a:r>
          </a:p>
          <a:p>
            <a:pPr marL="0" indent="0">
              <a:buNone/>
            </a:pPr>
            <a:endParaRPr lang="ro-RO" dirty="0"/>
          </a:p>
          <a:p>
            <a:endParaRPr lang="en-US" dirty="0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FC5E0945-E1D6-4153-9A9E-8AF50AFE84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1215034"/>
              </p:ext>
            </p:extLst>
          </p:nvPr>
        </p:nvGraphicFramePr>
        <p:xfrm>
          <a:off x="6188075" y="2227263"/>
          <a:ext cx="54229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532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C261C82-8E78-4966-A0D4-9B97F226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Shell sort – </a:t>
            </a:r>
            <a:r>
              <a:rPr lang="ro-RO" dirty="0" err="1"/>
              <a:t>observatie</a:t>
            </a:r>
            <a:r>
              <a:rPr lang="ro-RO" dirty="0"/>
              <a:t> 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53A75BC-7D05-46BE-9E27-6397F34041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Observam (mai ales in cazul N = 100000000) ca timpul de rulare este in </a:t>
            </a:r>
            <a:r>
              <a:rPr lang="ro-RO" dirty="0" err="1"/>
              <a:t>crestere</a:t>
            </a:r>
            <a:r>
              <a:rPr lang="ro-RO" dirty="0"/>
              <a:t> pana la maxim = 100000, iar apoi acesta </a:t>
            </a:r>
            <a:r>
              <a:rPr lang="ro-RO" dirty="0" err="1"/>
              <a:t>incepe</a:t>
            </a:r>
            <a:r>
              <a:rPr lang="ro-RO" dirty="0"/>
              <a:t> sa </a:t>
            </a:r>
            <a:r>
              <a:rPr lang="ro-RO" dirty="0" err="1"/>
              <a:t>scada</a:t>
            </a:r>
            <a:r>
              <a:rPr lang="ro-RO" dirty="0"/>
              <a:t>. </a:t>
            </a:r>
            <a:endParaRPr lang="en-US" dirty="0"/>
          </a:p>
        </p:txBody>
      </p:sp>
      <p:graphicFrame>
        <p:nvGraphicFramePr>
          <p:cNvPr id="9" name="Substituent conținut 8">
            <a:extLst>
              <a:ext uri="{FF2B5EF4-FFF2-40B4-BE49-F238E27FC236}">
                <a16:creationId xmlns:a16="http://schemas.microsoft.com/office/drawing/2014/main" id="{8879378D-01B4-4FD0-B383-A980318636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4101284"/>
              </p:ext>
            </p:extLst>
          </p:nvPr>
        </p:nvGraphicFramePr>
        <p:xfrm>
          <a:off x="6188075" y="2227263"/>
          <a:ext cx="54229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233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F51EFD-97EE-4E3F-8A16-5A4484BD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MERGE SORT </a:t>
            </a:r>
            <a:endParaRPr lang="en-US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6AD18821-4DEE-4474-A299-C7B6E9390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651651"/>
              </p:ext>
            </p:extLst>
          </p:nvPr>
        </p:nvGraphicFramePr>
        <p:xfrm>
          <a:off x="581025" y="2181225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34968124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289318348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95094129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13669467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529265109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552593966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0649189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3814075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1058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0.036996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0.460021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6.459963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65.16255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3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0.034998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6.66069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67.05497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0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0.003996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0.502024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6.656906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77.99634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8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0.039025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0.485023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6.262549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74.90290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6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0.003006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0.044999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0.497022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6.625016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74.57346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21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0.036977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0.517973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6.473806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75.46189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1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0.003992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0.037024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0.475975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6.685985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78.24316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9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0.001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0.514018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6.515384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83.6076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66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47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F1B2AE3-145B-4F3A-BB10-45740233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QUICK SORT (</a:t>
            </a:r>
            <a:r>
              <a:rPr lang="ro-RO" dirty="0" err="1"/>
              <a:t>PIVot</a:t>
            </a:r>
            <a:r>
              <a:rPr lang="ro-RO" dirty="0"/>
              <a:t> – ultimul element)</a:t>
            </a:r>
            <a:endParaRPr lang="en-US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DDFCA0DC-5251-4895-A284-50D3E2B2B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760054"/>
              </p:ext>
            </p:extLst>
          </p:nvPr>
        </p:nvGraphicFramePr>
        <p:xfrm>
          <a:off x="581025" y="2181225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418218694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22879808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35955323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24633417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76761197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17340004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43484739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83008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220860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4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5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0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60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8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5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3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2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37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B907378-77C3-4DC5-B328-9392FA2B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QUICK SORT (</a:t>
            </a:r>
            <a:r>
              <a:rPr lang="ro-RO" dirty="0" err="1"/>
              <a:t>PIVot</a:t>
            </a:r>
            <a:r>
              <a:rPr lang="ro-RO" dirty="0"/>
              <a:t> – mediana din 3)</a:t>
            </a:r>
            <a:endParaRPr lang="en-US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F40470AE-B672-4969-AC60-7D689B0FCC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762707"/>
              </p:ext>
            </p:extLst>
          </p:nvPr>
        </p:nvGraphicFramePr>
        <p:xfrm>
          <a:off x="581025" y="2181225"/>
          <a:ext cx="1102995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1749446358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515178016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04279584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47956113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669255466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3247337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64070527"/>
                    </a:ext>
                  </a:extLst>
                </a:gridCol>
                <a:gridCol w="1074988">
                  <a:extLst>
                    <a:ext uri="{9D8B030D-6E8A-4147-A177-3AD203B41FA5}">
                      <a16:colId xmlns:a16="http://schemas.microsoft.com/office/drawing/2014/main" val="3581087600"/>
                    </a:ext>
                  </a:extLst>
                </a:gridCol>
                <a:gridCol w="1376112">
                  <a:extLst>
                    <a:ext uri="{9D8B030D-6E8A-4147-A177-3AD203B41FA5}">
                      <a16:colId xmlns:a16="http://schemas.microsoft.com/office/drawing/2014/main" val="98211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2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3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365525"/>
                  </a:ext>
                </a:extLst>
              </a:tr>
              <a:tr h="235518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39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965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2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9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98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6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1B44C3-B190-4495-A443-0C886469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TESt</a:t>
            </a:r>
            <a:r>
              <a:rPr lang="ro-RO" dirty="0"/>
              <a:t> 1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2540CDB-4FF6-4B9A-99BE-D8FED5085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Pe acest test pot rula </a:t>
            </a:r>
            <a:r>
              <a:rPr lang="ro-RO" dirty="0" err="1"/>
              <a:t>toti</a:t>
            </a:r>
            <a:r>
              <a:rPr lang="ro-RO" dirty="0"/>
              <a:t> algoritmii. </a:t>
            </a:r>
          </a:p>
          <a:p>
            <a:r>
              <a:rPr lang="ro-RO" dirty="0"/>
              <a:t>Observam ca programul care </a:t>
            </a:r>
            <a:r>
              <a:rPr lang="ro-RO" dirty="0" err="1"/>
              <a:t>ruleaza</a:t>
            </a:r>
            <a:r>
              <a:rPr lang="ro-RO" dirty="0"/>
              <a:t> cel mai greu este </a:t>
            </a:r>
            <a:r>
              <a:rPr lang="ro-RO" dirty="0" err="1"/>
              <a:t>Counting</a:t>
            </a:r>
            <a:r>
              <a:rPr lang="ro-RO" dirty="0"/>
              <a:t> Sort. </a:t>
            </a:r>
          </a:p>
          <a:p>
            <a:r>
              <a:rPr lang="ro-RO" dirty="0"/>
              <a:t>Pentru a face o </a:t>
            </a:r>
            <a:r>
              <a:rPr lang="ro-RO" dirty="0" err="1"/>
              <a:t>comparatie</a:t>
            </a:r>
            <a:r>
              <a:rPr lang="ro-RO" dirty="0"/>
              <a:t> corecta intre </a:t>
            </a:r>
            <a:r>
              <a:rPr lang="ro-RO" dirty="0" err="1"/>
              <a:t>ceilalti</a:t>
            </a:r>
            <a:r>
              <a:rPr lang="ro-RO" dirty="0"/>
              <a:t> algoritmi, rulam un test </a:t>
            </a:r>
            <a:r>
              <a:rPr lang="ro-RO" dirty="0" err="1"/>
              <a:t>fara</a:t>
            </a:r>
            <a:r>
              <a:rPr lang="ro-RO" dirty="0"/>
              <a:t> </a:t>
            </a:r>
            <a:r>
              <a:rPr lang="ro-RO" dirty="0" err="1"/>
              <a:t>Counting</a:t>
            </a:r>
            <a:r>
              <a:rPr lang="ro-RO" dirty="0"/>
              <a:t> Sort si </a:t>
            </a:r>
            <a:r>
              <a:rPr lang="ro-RO" dirty="0" err="1"/>
              <a:t>Quick</a:t>
            </a:r>
            <a:r>
              <a:rPr lang="ro-RO" dirty="0"/>
              <a:t> Sort. </a:t>
            </a:r>
          </a:p>
          <a:p>
            <a:endParaRPr lang="en-US" dirty="0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0E61AA78-D1D0-4804-9C5B-45853A580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1476" y="2227263"/>
            <a:ext cx="4976097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4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D93825F-98D6-40A1-A364-2DB9A326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sortari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91C369C-F4D8-449E-958E-1A859567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Python</a:t>
            </a:r>
            <a:r>
              <a:rPr lang="ro-RO" sz="2000" dirty="0"/>
              <a:t> Sort – sortare predefinita (Tim Sort)</a:t>
            </a:r>
            <a:endParaRPr lang="en-US" sz="2000" dirty="0"/>
          </a:p>
          <a:p>
            <a:r>
              <a:rPr lang="en-US" sz="2000" dirty="0"/>
              <a:t>Counting Sort</a:t>
            </a:r>
          </a:p>
          <a:p>
            <a:r>
              <a:rPr lang="en-US" sz="2000" dirty="0"/>
              <a:t>Radix sort (cu </a:t>
            </a:r>
            <a:r>
              <a:rPr lang="en-US" sz="2000" dirty="0" err="1"/>
              <a:t>baza</a:t>
            </a:r>
            <a:r>
              <a:rPr lang="en-US" sz="2000" dirty="0"/>
              <a:t> 10, cu </a:t>
            </a:r>
            <a:r>
              <a:rPr lang="en-US" sz="2000" dirty="0" err="1"/>
              <a:t>baza</a:t>
            </a:r>
            <a:r>
              <a:rPr lang="en-US" sz="2000" dirty="0"/>
              <a:t> 2, </a:t>
            </a:r>
            <a:r>
              <a:rPr lang="en-US" sz="2000" dirty="0" err="1"/>
              <a:t>baza</a:t>
            </a:r>
            <a:r>
              <a:rPr lang="en-US" sz="2000" dirty="0"/>
              <a:t> 2</a:t>
            </a:r>
            <a:r>
              <a:rPr lang="en-US" sz="2000" baseline="30000" dirty="0"/>
              <a:t>8 </a:t>
            </a:r>
            <a:r>
              <a:rPr lang="en-US" sz="2000" dirty="0"/>
              <a:t>si cu </a:t>
            </a:r>
            <a:r>
              <a:rPr lang="en-US" sz="2000" dirty="0" err="1"/>
              <a:t>baza</a:t>
            </a:r>
            <a:r>
              <a:rPr lang="en-US" sz="2000" dirty="0"/>
              <a:t> 2</a:t>
            </a:r>
            <a:r>
              <a:rPr lang="en-US" sz="2000" baseline="30000" dirty="0"/>
              <a:t>16</a:t>
            </a:r>
            <a:r>
              <a:rPr lang="en-US" sz="2000" dirty="0"/>
              <a:t>)</a:t>
            </a:r>
          </a:p>
          <a:p>
            <a:r>
              <a:rPr lang="en-US" sz="2000" dirty="0"/>
              <a:t>Shell Sort (cu </a:t>
            </a:r>
            <a:r>
              <a:rPr lang="en-US" sz="2000" dirty="0" err="1"/>
              <a:t>secvente</a:t>
            </a:r>
            <a:r>
              <a:rPr lang="en-US" sz="2000" dirty="0"/>
              <a:t> </a:t>
            </a:r>
            <a:r>
              <a:rPr lang="en-US" sz="2000" dirty="0" err="1"/>
              <a:t>impartite</a:t>
            </a:r>
            <a:r>
              <a:rPr lang="en-US" sz="2000" dirty="0"/>
              <a:t> in 2 si </a:t>
            </a:r>
            <a:r>
              <a:rPr lang="ro-RO" sz="2000" dirty="0"/>
              <a:t>10</a:t>
            </a:r>
            <a:r>
              <a:rPr lang="en-US" sz="2000" dirty="0"/>
              <a:t>)</a:t>
            </a:r>
          </a:p>
          <a:p>
            <a:r>
              <a:rPr lang="en-US" sz="2000" dirty="0"/>
              <a:t>Quick Sort (cu </a:t>
            </a:r>
            <a:r>
              <a:rPr lang="en-US" sz="2000" dirty="0" err="1"/>
              <a:t>pivotul</a:t>
            </a:r>
            <a:r>
              <a:rPr lang="en-US" sz="2000" dirty="0"/>
              <a:t> </a:t>
            </a:r>
            <a:r>
              <a:rPr lang="en-US" sz="2000" dirty="0" err="1"/>
              <a:t>ultimul</a:t>
            </a:r>
            <a:r>
              <a:rPr lang="en-US" sz="2000" dirty="0"/>
              <a:t> element</a:t>
            </a:r>
            <a:r>
              <a:rPr lang="ro-RO" sz="2000" dirty="0"/>
              <a:t> </a:t>
            </a:r>
            <a:r>
              <a:rPr lang="en-US" sz="2000" dirty="0"/>
              <a:t>si </a:t>
            </a:r>
            <a:r>
              <a:rPr lang="en-US" sz="2000" dirty="0" err="1"/>
              <a:t>mediana</a:t>
            </a:r>
            <a:r>
              <a:rPr lang="en-US" sz="2000" dirty="0"/>
              <a:t> din </a:t>
            </a:r>
            <a:r>
              <a:rPr lang="en-US" sz="2000" dirty="0" err="1"/>
              <a:t>trei</a:t>
            </a:r>
            <a:r>
              <a:rPr lang="en-US" sz="2000" dirty="0"/>
              <a:t>)</a:t>
            </a:r>
          </a:p>
          <a:p>
            <a:r>
              <a:rPr lang="en-US" sz="2000" dirty="0"/>
              <a:t>Merge Sort </a:t>
            </a:r>
          </a:p>
          <a:p>
            <a:endParaRPr lang="ro-RO" baseline="30000" dirty="0"/>
          </a:p>
          <a:p>
            <a:pPr marL="0" indent="0">
              <a:buNone/>
            </a:pPr>
            <a:r>
              <a:rPr lang="ro-RO" baseline="30000" dirty="0" err="1"/>
              <a:t>Observatie</a:t>
            </a:r>
            <a:r>
              <a:rPr lang="ro-RO" baseline="30000" dirty="0"/>
              <a:t>! Datele din tabel sunt calculate pe baza </a:t>
            </a:r>
            <a:r>
              <a:rPr lang="ro-RO" baseline="30000" dirty="0" err="1"/>
              <a:t>numarului</a:t>
            </a:r>
            <a:r>
              <a:rPr lang="ro-RO" baseline="30000" dirty="0"/>
              <a:t> de elemente care trebuie sortate (mov), numerele fiind generate automat, </a:t>
            </a:r>
            <a:r>
              <a:rPr lang="ro-RO" baseline="30000" dirty="0" err="1"/>
              <a:t>random</a:t>
            </a:r>
            <a:r>
              <a:rPr lang="ro-RO" baseline="30000" dirty="0"/>
              <a:t> si celui mai mare </a:t>
            </a:r>
            <a:r>
              <a:rPr lang="ro-RO" baseline="30000" dirty="0" err="1"/>
              <a:t>numar</a:t>
            </a:r>
            <a:r>
              <a:rPr lang="ro-RO" baseline="30000" dirty="0"/>
              <a:t> care poate fi generat (alb).  Acestea </a:t>
            </a:r>
            <a:r>
              <a:rPr lang="ro-RO" baseline="30000" dirty="0" err="1"/>
              <a:t>reprezinta</a:t>
            </a:r>
            <a:r>
              <a:rPr lang="ro-RO" baseline="30000" dirty="0"/>
              <a:t> timpii de rulare.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345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AF0FBE-B59F-436B-8C7D-BC06C2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 2</a:t>
            </a:r>
            <a:endParaRPr lang="en-US" dirty="0"/>
          </a:p>
        </p:txBody>
      </p:sp>
      <p:graphicFrame>
        <p:nvGraphicFramePr>
          <p:cNvPr id="10" name="Substituent conținut 9">
            <a:extLst>
              <a:ext uri="{FF2B5EF4-FFF2-40B4-BE49-F238E27FC236}">
                <a16:creationId xmlns:a16="http://schemas.microsoft.com/office/drawing/2014/main" id="{B36F46CE-95F3-439E-903F-D13E651EFD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4808919"/>
              </p:ext>
            </p:extLst>
          </p:nvPr>
        </p:nvGraphicFramePr>
        <p:xfrm>
          <a:off x="581025" y="2227263"/>
          <a:ext cx="54229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A392C2AC-2ACA-4FD2-BD44-9A31592508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6680" y="2443818"/>
            <a:ext cx="5285690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06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A40D318-5B3F-4250-9F82-E25BF423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Clasament (cei mai rapizi </a:t>
            </a:r>
            <a:r>
              <a:rPr lang="en-US" dirty="0"/>
              <a:t>…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lenti</a:t>
            </a:r>
            <a:r>
              <a:rPr lang="en-US" dirty="0"/>
              <a:t>)</a:t>
            </a:r>
          </a:p>
        </p:txBody>
      </p:sp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B5C671A1-9D01-4F1C-A47F-04AF2C92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PYTHON SORT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SHELL SORT (10)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RADIX SORT (10)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RADIX SORT (2^16)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RADIX SORT (2^8)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SHELL SORT (2)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RADIX SORT (2)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MERGE SORT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COUNTING SORT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2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CF99B8C-CF7D-4053-BC8A-325407B6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PYTHON – SORTARE PREDEFINITA </a:t>
            </a:r>
            <a:endParaRPr lang="en-US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242DBC65-C498-4613-8502-D53BD3BE96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511377"/>
              </p:ext>
            </p:extLst>
          </p:nvPr>
        </p:nvGraphicFramePr>
        <p:xfrm>
          <a:off x="581025" y="2181225"/>
          <a:ext cx="1102995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16318348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928710939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529304938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925440179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86840536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456492279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02744193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28045078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73986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578913"/>
                  </a:ext>
                </a:extLst>
              </a:tr>
              <a:tr h="287388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0.000999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0.008002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0.084987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0.823636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8.845091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22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0.001998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0.012003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0.110018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1.17298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12.3322</a:t>
                      </a:r>
                      <a:r>
                        <a:rPr lang="ro-RO" dirty="0"/>
                        <a:t>3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92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0.001998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0.015004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0.164003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1.823999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35.89435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3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0.001000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0.029011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0.246004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2.727001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32.7194</a:t>
                      </a:r>
                      <a:r>
                        <a:rPr lang="ro-RO" dirty="0"/>
                        <a:t>9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0.002000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0.019001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0.298003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3.815035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53.51286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0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0.002000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0.019001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0.30198</a:t>
                      </a:r>
                      <a:r>
                        <a:rPr lang="ro-RO" dirty="0"/>
                        <a:t>8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4.412701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74.21095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26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0.000999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0.019020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0.299999</a:t>
                      </a:r>
                      <a:r>
                        <a:rPr lang="ro-RO" dirty="0"/>
                        <a:t> 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4.507581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83.89178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7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0.002002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0.019997</a:t>
                      </a:r>
                      <a:r>
                        <a:rPr lang="ro-RO" dirty="0"/>
                        <a:t> 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0.303013</a:t>
                      </a:r>
                      <a:r>
                        <a:rPr lang="ro-RO" dirty="0"/>
                        <a:t> 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4.487124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77.30881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7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96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69A4326-1439-44D8-9514-9D8A6CDF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PYTHON – SORTARE PREDEFINITA 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B798023-A2BA-414C-A0E6-52B89EB7CF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Observam ca </a:t>
            </a:r>
            <a:r>
              <a:rPr lang="ro-RO" dirty="0" err="1"/>
              <a:t>odata</a:t>
            </a:r>
            <a:r>
              <a:rPr lang="ro-RO" dirty="0"/>
              <a:t> cu </a:t>
            </a:r>
            <a:r>
              <a:rPr lang="ro-RO" dirty="0" err="1"/>
              <a:t>cresterea</a:t>
            </a:r>
            <a:r>
              <a:rPr lang="ro-RO" dirty="0"/>
              <a:t> </a:t>
            </a:r>
            <a:r>
              <a:rPr lang="ro-RO" dirty="0" err="1"/>
              <a:t>numarului</a:t>
            </a:r>
            <a:r>
              <a:rPr lang="ro-RO" dirty="0"/>
              <a:t> de elemente si cu </a:t>
            </a:r>
            <a:r>
              <a:rPr lang="ro-RO" dirty="0" err="1"/>
              <a:t>cresterea</a:t>
            </a:r>
            <a:r>
              <a:rPr lang="ro-RO" dirty="0"/>
              <a:t> maximului, cresc si timpii de rulare. </a:t>
            </a:r>
          </a:p>
          <a:p>
            <a:r>
              <a:rPr lang="ro-RO" dirty="0" err="1"/>
              <a:t>Diferentele</a:t>
            </a:r>
            <a:r>
              <a:rPr lang="ro-RO" dirty="0"/>
              <a:t> dintre timpii de rulare pentru </a:t>
            </a:r>
            <a:r>
              <a:rPr lang="ro-RO" dirty="0" err="1"/>
              <a:t>acelasi</a:t>
            </a:r>
            <a:r>
              <a:rPr lang="ro-RO" dirty="0"/>
              <a:t> </a:t>
            </a:r>
            <a:r>
              <a:rPr lang="ro-RO" dirty="0" err="1"/>
              <a:t>numar</a:t>
            </a:r>
            <a:r>
              <a:rPr lang="ro-RO" dirty="0"/>
              <a:t> de elemente, dar cu maxim diferit sunt relativ mici pentru valori mici. </a:t>
            </a:r>
            <a:endParaRPr lang="en-US" dirty="0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9D58752E-56A6-4D42-843A-AA693753F9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1544223"/>
              </p:ext>
            </p:extLst>
          </p:nvPr>
        </p:nvGraphicFramePr>
        <p:xfrm>
          <a:off x="6188075" y="2227263"/>
          <a:ext cx="54229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006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0527759-C168-47A4-8028-36F4AD36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COUNTING SORT </a:t>
            </a:r>
            <a:endParaRPr lang="en-US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46FA6395-5C1A-4B1C-BCED-9A9AB7C3A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658133"/>
              </p:ext>
            </p:extLst>
          </p:nvPr>
        </p:nvGraphicFramePr>
        <p:xfrm>
          <a:off x="581025" y="2181225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4155246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898455588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94427357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79031775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70166162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462536429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70177924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345971545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4047373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00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0.004992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0.056999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0.436025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3.88184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38.66556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27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0.021004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0.158022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1.626016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15.67614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25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0.014001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0.137001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1.389008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14.13526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140.5477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08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0.00299</a:t>
                      </a:r>
                      <a:r>
                        <a:rPr lang="ro-RO" dirty="0"/>
                        <a:t>4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0.014992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0.137023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1.344999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14.16201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136.1437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87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0.051995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0.152024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1.392983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13.89495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134.9139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3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0.429025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1.603982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13.74300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130.4229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3.266975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15.78301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131.9456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9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30.429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152.4660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56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83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4AD6C67-BEE2-44AB-89E2-35D98300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COUNTING SORT 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E245F90-0073-44D0-840B-564C9FFEF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Observam ca </a:t>
            </a:r>
            <a:r>
              <a:rPr lang="ro-RO" dirty="0" err="1"/>
              <a:t>odata</a:t>
            </a:r>
            <a:r>
              <a:rPr lang="ro-RO" dirty="0"/>
              <a:t> cu </a:t>
            </a:r>
            <a:r>
              <a:rPr lang="ro-RO" dirty="0" err="1"/>
              <a:t>cresterea</a:t>
            </a:r>
            <a:r>
              <a:rPr lang="ro-RO" dirty="0"/>
              <a:t> </a:t>
            </a:r>
            <a:r>
              <a:rPr lang="ro-RO" dirty="0" err="1"/>
              <a:t>numarului</a:t>
            </a:r>
            <a:r>
              <a:rPr lang="ro-RO" dirty="0"/>
              <a:t> de elemente si cu </a:t>
            </a:r>
            <a:r>
              <a:rPr lang="ro-RO" dirty="0" err="1"/>
              <a:t>cresterea</a:t>
            </a:r>
            <a:r>
              <a:rPr lang="ro-RO" dirty="0"/>
              <a:t> maximului, cresc si timpii de rulare foarte mult. </a:t>
            </a:r>
          </a:p>
          <a:p>
            <a:r>
              <a:rPr lang="ro-RO" dirty="0" err="1"/>
              <a:t>Diferentele</a:t>
            </a:r>
            <a:r>
              <a:rPr lang="ro-RO" dirty="0"/>
              <a:t> dintre timpii de rulare pentru </a:t>
            </a:r>
            <a:r>
              <a:rPr lang="ro-RO" dirty="0" err="1"/>
              <a:t>acelasi</a:t>
            </a:r>
            <a:r>
              <a:rPr lang="ro-RO" dirty="0"/>
              <a:t> </a:t>
            </a:r>
            <a:r>
              <a:rPr lang="ro-RO" dirty="0" err="1"/>
              <a:t>numar</a:t>
            </a:r>
            <a:r>
              <a:rPr lang="ro-RO" dirty="0"/>
              <a:t> de elemente, dar cu maxim diferit sunt foarte mari chiar si pentru valori relativ mici, dar pentru valori si mai mari. 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Substituent conținut 6">
            <a:extLst>
              <a:ext uri="{FF2B5EF4-FFF2-40B4-BE49-F238E27FC236}">
                <a16:creationId xmlns:a16="http://schemas.microsoft.com/office/drawing/2014/main" id="{1332F336-8A7A-48BF-A0B5-2ADCF5D11A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2235502"/>
              </p:ext>
            </p:extLst>
          </p:nvPr>
        </p:nvGraphicFramePr>
        <p:xfrm>
          <a:off x="6188075" y="2227263"/>
          <a:ext cx="54229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041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8FC2DD7-E44E-431D-9509-53446CBD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Radix sort (baza 10) </a:t>
            </a:r>
            <a:endParaRPr lang="en-US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7CBFB857-0561-4E15-A3E1-32B08A1E53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04110"/>
              </p:ext>
            </p:extLst>
          </p:nvPr>
        </p:nvGraphicFramePr>
        <p:xfrm>
          <a:off x="581025" y="2181225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41278875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32943332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27287969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592575016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14833778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47984198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018675838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25866933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62217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51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0.050022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0.477982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4.527994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9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0.941478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8.811442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3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0.152998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1.558776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14.98846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9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0.020001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0.219022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2.738017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19.39943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4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0.000997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0.020975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0.236022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2.922266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25.99021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4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0.048003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0.292019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3.281409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29.94621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0.005996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0.044974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0.33303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3.62398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34.64791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9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0.001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0.001001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0.038001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0.367008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6.176559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42.02037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912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4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93AA22-3408-4256-9B70-EBF8E139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Radix sort (baza 2)</a:t>
            </a:r>
            <a:endParaRPr lang="en-US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5875A8BE-2B71-494F-B8EA-407FAADF5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539750"/>
              </p:ext>
            </p:extLst>
          </p:nvPr>
        </p:nvGraphicFramePr>
        <p:xfrm>
          <a:off x="581025" y="2197267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475909276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55425817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66006622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35308786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85577154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3099309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29768518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4150418833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51289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99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0.019001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0.171997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1.857077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20.28343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183.6373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696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0.357999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3.299995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33.02238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7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0.042976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0.495008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5.119043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49.64400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1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0.066006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0.816009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7.306526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77.23461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5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0.025005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0.085014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0.818018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8.390724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84.33582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21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0.001004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0.010995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0.084976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1.011977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10.11050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8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0.000995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0.010997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0.117983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1.189977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12.15266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5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0.009999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0.135997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1.318022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13.46509</a:t>
                      </a:r>
                      <a:r>
                        <a:rPr lang="ro-RO" dirty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4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C444145-196F-4044-A3A3-815EA69F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Radix sort (baza 2</a:t>
            </a:r>
            <a:r>
              <a:rPr lang="ro-RO" baseline="30000" dirty="0"/>
              <a:t>8</a:t>
            </a:r>
            <a:r>
              <a:rPr lang="ro-RO" dirty="0"/>
              <a:t>)</a:t>
            </a:r>
            <a:endParaRPr lang="en-US" dirty="0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DC4CE88E-AEAF-4F5F-9DD1-EE7BD75D3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188613"/>
              </p:ext>
            </p:extLst>
          </p:nvPr>
        </p:nvGraphicFramePr>
        <p:xfrm>
          <a:off x="581025" y="2181225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255420946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65122624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416648967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959257808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876971086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315625608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652155656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28942854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1195520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0.440999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4.588997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49.25334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4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0.091009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0.91348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9.237066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7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0.012001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0.130989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1.608972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16.61500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9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0.017002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0.190428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2.030998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20.6265</a:t>
                      </a:r>
                      <a:r>
                        <a:rPr lang="ro-RO" dirty="0"/>
                        <a:t>8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61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0.24435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2.54498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25.98809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832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0.025003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0.291002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3.005236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31.03997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1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0.0 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0.35302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3.569419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38.28324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4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10</a:t>
                      </a:r>
                      <a:r>
                        <a:rPr lang="ro-RO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0.0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0.002999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0.385982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4.073175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40.65020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122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383</TotalTime>
  <Words>1920</Words>
  <Application>Microsoft Office PowerPoint</Application>
  <PresentationFormat>Ecran lat</PresentationFormat>
  <Paragraphs>865</Paragraphs>
  <Slides>21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4" baseType="lpstr">
      <vt:lpstr>Gill Sans MT</vt:lpstr>
      <vt:lpstr>Wingdings 2</vt:lpstr>
      <vt:lpstr>Dividend</vt:lpstr>
      <vt:lpstr>SORTARI </vt:lpstr>
      <vt:lpstr>Tipuri de sortari implementate</vt:lpstr>
      <vt:lpstr>PYTHON – SORTARE PREDEFINITA </vt:lpstr>
      <vt:lpstr>PYTHON – SORTARE PREDEFINITA </vt:lpstr>
      <vt:lpstr>COUNTING SORT </vt:lpstr>
      <vt:lpstr>COUNTING SORT </vt:lpstr>
      <vt:lpstr>Radix sort (baza 10) </vt:lpstr>
      <vt:lpstr>Radix sort (baza 2)</vt:lpstr>
      <vt:lpstr>Radix sort (baza 28)</vt:lpstr>
      <vt:lpstr>Radix sort (baza 216)</vt:lpstr>
      <vt:lpstr>RADIX SORT – ANALiza baze </vt:lpstr>
      <vt:lpstr>SHELL SORT (Secvente impartite la 2)</vt:lpstr>
      <vt:lpstr>SHELL SORT (Secvente impartite la 10)</vt:lpstr>
      <vt:lpstr>SHELL SORT – ANALiza IMPARTIRI </vt:lpstr>
      <vt:lpstr>Shell sort – observatie </vt:lpstr>
      <vt:lpstr>MERGE SORT </vt:lpstr>
      <vt:lpstr>QUICK SORT (PIVot – ultimul element)</vt:lpstr>
      <vt:lpstr>QUICK SORT (PIVot – mediana din 3)</vt:lpstr>
      <vt:lpstr>TESt 1</vt:lpstr>
      <vt:lpstr>TEST 2</vt:lpstr>
      <vt:lpstr>Clasament (cei mai rapizi … cei mai lenti)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SORTARI </dc:title>
  <dc:creator>Irina Stefania  Enescu</dc:creator>
  <cp:lastModifiedBy>Irina Stefania  Enescu</cp:lastModifiedBy>
  <cp:revision>11</cp:revision>
  <dcterms:created xsi:type="dcterms:W3CDTF">2022-03-14T15:28:54Z</dcterms:created>
  <dcterms:modified xsi:type="dcterms:W3CDTF">2022-03-14T21:52:58Z</dcterms:modified>
</cp:coreProperties>
</file>