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2"/>
  </p:notesMasterIdLst>
  <p:sldIdLst>
    <p:sldId id="256" r:id="rId2"/>
    <p:sldId id="260" r:id="rId3"/>
    <p:sldId id="368" r:id="rId4"/>
    <p:sldId id="371" r:id="rId5"/>
    <p:sldId id="372" r:id="rId6"/>
    <p:sldId id="373" r:id="rId7"/>
    <p:sldId id="374" r:id="rId8"/>
    <p:sldId id="375" r:id="rId9"/>
    <p:sldId id="376" r:id="rId10"/>
    <p:sldId id="378" r:id="rId11"/>
    <p:sldId id="379" r:id="rId12"/>
    <p:sldId id="377" r:id="rId13"/>
    <p:sldId id="380" r:id="rId14"/>
    <p:sldId id="384" r:id="rId15"/>
    <p:sldId id="381" r:id="rId16"/>
    <p:sldId id="385" r:id="rId17"/>
    <p:sldId id="313" r:id="rId18"/>
    <p:sldId id="386" r:id="rId19"/>
    <p:sldId id="382" r:id="rId20"/>
    <p:sldId id="383" r:id="rId21"/>
  </p:sldIdLst>
  <p:sldSz cx="9144000" cy="5143500" type="screen16x9"/>
  <p:notesSz cx="6858000" cy="9144000"/>
  <p:embeddedFontLst>
    <p:embeddedFont>
      <p:font typeface="Darker Grotesque Medium" panose="020B0604020202020204" charset="0"/>
      <p:regular r:id="rId23"/>
      <p:bold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  <p:embeddedFont>
      <p:font typeface="Libre Franklin ExtraBold" pitchFamily="2" charset="0"/>
      <p:bold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0B6EE-8B7D-46BA-A910-2DB465EA807B}">
  <a:tblStyle styleId="{56F0B6EE-8B7D-46BA-A910-2DB465EA8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c0737c1b1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c0737c1b1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1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95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5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248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91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c0737c1b1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c0737c1b1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4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50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ca389419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ca389419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2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23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5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4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c0737c1b1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c0737c1b1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4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83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2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2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"/>
          <p:cNvSpPr txBox="1">
            <a:spLocks noGrp="1"/>
          </p:cNvSpPr>
          <p:nvPr>
            <p:ph type="subTitle" idx="1"/>
          </p:nvPr>
        </p:nvSpPr>
        <p:spPr>
          <a:xfrm>
            <a:off x="3344875" y="2916725"/>
            <a:ext cx="4913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4"/>
          <p:cNvSpPr txBox="1">
            <a:spLocks noGrp="1"/>
          </p:cNvSpPr>
          <p:nvPr>
            <p:ph type="title" hasCustomPrompt="1"/>
          </p:nvPr>
        </p:nvSpPr>
        <p:spPr>
          <a:xfrm>
            <a:off x="3344875" y="1843925"/>
            <a:ext cx="49137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0" name="Google Shape;650;p14"/>
          <p:cNvSpPr/>
          <p:nvPr/>
        </p:nvSpPr>
        <p:spPr>
          <a:xfrm flipH="1">
            <a:off x="862603" y="42466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"/>
          <p:cNvSpPr/>
          <p:nvPr/>
        </p:nvSpPr>
        <p:spPr>
          <a:xfrm flipH="1">
            <a:off x="160125" y="42488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 flipH="1">
            <a:off x="147651" y="4622233"/>
            <a:ext cx="213576" cy="348326"/>
            <a:chOff x="191876" y="116083"/>
            <a:chExt cx="213576" cy="348326"/>
          </a:xfrm>
        </p:grpSpPr>
        <p:sp>
          <p:nvSpPr>
            <p:cNvPr id="653" name="Google Shape;653;p14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536838" y="2593921"/>
            <a:ext cx="1820679" cy="2004808"/>
            <a:chOff x="143428" y="791782"/>
            <a:chExt cx="1170704" cy="12891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14"/>
          <p:cNvGrpSpPr/>
          <p:nvPr/>
        </p:nvGrpSpPr>
        <p:grpSpPr>
          <a:xfrm rot="5400000" flipH="1">
            <a:off x="174591" y="130128"/>
            <a:ext cx="588555" cy="677357"/>
            <a:chOff x="8369505" y="4354255"/>
            <a:chExt cx="588555" cy="677357"/>
          </a:xfrm>
        </p:grpSpPr>
        <p:sp>
          <p:nvSpPr>
            <p:cNvPr id="681" name="Google Shape;681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14"/>
          <p:cNvGrpSpPr/>
          <p:nvPr/>
        </p:nvGrpSpPr>
        <p:grpSpPr>
          <a:xfrm rot="5400000">
            <a:off x="46" y="-53"/>
            <a:ext cx="937621" cy="937730"/>
            <a:chOff x="-9" y="1693952"/>
            <a:chExt cx="3445869" cy="3446269"/>
          </a:xfrm>
        </p:grpSpPr>
        <p:sp>
          <p:nvSpPr>
            <p:cNvPr id="699" name="Google Shape;699;p1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4"/>
          <p:cNvSpPr/>
          <p:nvPr/>
        </p:nvSpPr>
        <p:spPr>
          <a:xfrm rot="5400000">
            <a:off x="2102272" y="401540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4"/>
          <p:cNvSpPr/>
          <p:nvPr/>
        </p:nvSpPr>
        <p:spPr>
          <a:xfrm rot="10800000">
            <a:off x="2127439" y="4706037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 rot="5400000">
            <a:off x="1973578" y="-10094"/>
            <a:ext cx="135900" cy="390284"/>
            <a:chOff x="179009" y="2072968"/>
            <a:chExt cx="190870" cy="548151"/>
          </a:xfrm>
        </p:grpSpPr>
        <p:sp>
          <p:nvSpPr>
            <p:cNvPr id="705" name="Google Shape;705;p1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4"/>
          <p:cNvGrpSpPr/>
          <p:nvPr/>
        </p:nvGrpSpPr>
        <p:grpSpPr>
          <a:xfrm rot="5400000">
            <a:off x="252503" y="1145178"/>
            <a:ext cx="588555" cy="677357"/>
            <a:chOff x="8369505" y="4354255"/>
            <a:chExt cx="588555" cy="677357"/>
          </a:xfrm>
        </p:grpSpPr>
        <p:sp>
          <p:nvSpPr>
            <p:cNvPr id="708" name="Google Shape;708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5" name="Google Shape;725;p14"/>
          <p:cNvCxnSpPr/>
          <p:nvPr/>
        </p:nvCxnSpPr>
        <p:spPr>
          <a:xfrm rot="10800000">
            <a:off x="2418909" y="13496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7"/>
          <p:cNvGrpSpPr/>
          <p:nvPr/>
        </p:nvGrpSpPr>
        <p:grpSpPr>
          <a:xfrm flipH="1">
            <a:off x="4432182" y="4031890"/>
            <a:ext cx="279631" cy="259804"/>
            <a:chOff x="6672" y="3464315"/>
            <a:chExt cx="279631" cy="259804"/>
          </a:xfrm>
        </p:grpSpPr>
        <p:sp>
          <p:nvSpPr>
            <p:cNvPr id="780" name="Google Shape;780;p17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17"/>
          <p:cNvSpPr/>
          <p:nvPr/>
        </p:nvSpPr>
        <p:spPr>
          <a:xfrm flipH="1">
            <a:off x="112460" y="455565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7"/>
          <p:cNvSpPr/>
          <p:nvPr/>
        </p:nvSpPr>
        <p:spPr>
          <a:xfrm flipH="1">
            <a:off x="8882716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7"/>
          <p:cNvSpPr/>
          <p:nvPr/>
        </p:nvSpPr>
        <p:spPr>
          <a:xfrm flipH="1">
            <a:off x="8197726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4909222" y="908262"/>
            <a:ext cx="4234775" cy="4235129"/>
            <a:chOff x="4909222" y="908262"/>
            <a:chExt cx="4234775" cy="4235129"/>
          </a:xfrm>
        </p:grpSpPr>
        <p:sp>
          <p:nvSpPr>
            <p:cNvPr id="793" name="Google Shape;793;p17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17"/>
          <p:cNvGrpSpPr/>
          <p:nvPr/>
        </p:nvGrpSpPr>
        <p:grpSpPr>
          <a:xfrm>
            <a:off x="83679" y="483231"/>
            <a:ext cx="161127" cy="262714"/>
            <a:chOff x="8814523" y="4301099"/>
            <a:chExt cx="181204" cy="295450"/>
          </a:xfrm>
        </p:grpSpPr>
        <p:sp>
          <p:nvSpPr>
            <p:cNvPr id="797" name="Google Shape;797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7"/>
          <p:cNvSpPr/>
          <p:nvPr/>
        </p:nvSpPr>
        <p:spPr>
          <a:xfrm flipH="1">
            <a:off x="107584" y="93574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7"/>
          <p:cNvSpPr txBox="1">
            <a:spLocks noGrp="1"/>
          </p:cNvSpPr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5" name="Google Shape;805;p17"/>
          <p:cNvSpPr txBox="1">
            <a:spLocks noGrp="1"/>
          </p:cNvSpPr>
          <p:nvPr>
            <p:ph type="subTitle" idx="1"/>
          </p:nvPr>
        </p:nvSpPr>
        <p:spPr>
          <a:xfrm>
            <a:off x="960550" y="2420450"/>
            <a:ext cx="30327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5"/>
          <p:cNvSpPr/>
          <p:nvPr/>
        </p:nvSpPr>
        <p:spPr>
          <a:xfrm rot="5400000">
            <a:off x="-1644842" y="1649630"/>
            <a:ext cx="5143997" cy="1844736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 rot="5400000">
            <a:off x="76899" y="546379"/>
            <a:ext cx="2711149" cy="285535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5"/>
          <p:cNvGrpSpPr/>
          <p:nvPr/>
        </p:nvGrpSpPr>
        <p:grpSpPr>
          <a:xfrm rot="10800000">
            <a:off x="1944232" y="183499"/>
            <a:ext cx="279631" cy="259804"/>
            <a:chOff x="6672" y="3464315"/>
            <a:chExt cx="279631" cy="259804"/>
          </a:xfrm>
        </p:grpSpPr>
        <p:sp>
          <p:nvSpPr>
            <p:cNvPr id="1164" name="Google Shape;1164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25"/>
          <p:cNvSpPr/>
          <p:nvPr/>
        </p:nvSpPr>
        <p:spPr>
          <a:xfrm rot="-5400000">
            <a:off x="1983554" y="3559884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5"/>
          <p:cNvSpPr/>
          <p:nvPr/>
        </p:nvSpPr>
        <p:spPr>
          <a:xfrm rot="10800000">
            <a:off x="2318651" y="36361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5"/>
          <p:cNvGrpSpPr/>
          <p:nvPr/>
        </p:nvGrpSpPr>
        <p:grpSpPr>
          <a:xfrm rot="-5400000" flipH="1">
            <a:off x="2330190" y="3453997"/>
            <a:ext cx="161127" cy="262714"/>
            <a:chOff x="8814523" y="4301099"/>
            <a:chExt cx="181204" cy="295450"/>
          </a:xfrm>
        </p:grpSpPr>
        <p:sp>
          <p:nvSpPr>
            <p:cNvPr id="1176" name="Google Shape;1176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25"/>
          <p:cNvSpPr/>
          <p:nvPr/>
        </p:nvSpPr>
        <p:spPr>
          <a:xfrm rot="-5400000">
            <a:off x="2732035" y="3537813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3" name="Google Shape;1183;p25"/>
          <p:cNvGrpSpPr/>
          <p:nvPr/>
        </p:nvGrpSpPr>
        <p:grpSpPr>
          <a:xfrm flipH="1">
            <a:off x="1844538" y="4228298"/>
            <a:ext cx="934862" cy="919169"/>
            <a:chOff x="1196125" y="2476075"/>
            <a:chExt cx="421850" cy="414750"/>
          </a:xfrm>
        </p:grpSpPr>
        <p:sp>
          <p:nvSpPr>
            <p:cNvPr id="1184" name="Google Shape;1184;p25"/>
            <p:cNvSpPr/>
            <p:nvPr/>
          </p:nvSpPr>
          <p:spPr>
            <a:xfrm>
              <a:off x="1443400" y="2721556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25"/>
          <p:cNvSpPr/>
          <p:nvPr/>
        </p:nvSpPr>
        <p:spPr>
          <a:xfrm rot="5400000">
            <a:off x="230485" y="708214"/>
            <a:ext cx="2403909" cy="2531697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5"/>
          <p:cNvSpPr txBox="1">
            <a:spLocks noGrp="1"/>
          </p:cNvSpPr>
          <p:nvPr>
            <p:ph type="subTitle" idx="1"/>
          </p:nvPr>
        </p:nvSpPr>
        <p:spPr>
          <a:xfrm>
            <a:off x="6684475" y="294967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5"/>
          <p:cNvSpPr txBox="1">
            <a:spLocks noGrp="1"/>
          </p:cNvSpPr>
          <p:nvPr>
            <p:ph type="subTitle" idx="2"/>
          </p:nvPr>
        </p:nvSpPr>
        <p:spPr>
          <a:xfrm>
            <a:off x="6684468" y="261337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89" name="Google Shape;1189;p25"/>
          <p:cNvSpPr txBox="1">
            <a:spLocks noGrp="1"/>
          </p:cNvSpPr>
          <p:nvPr>
            <p:ph type="subTitle" idx="3"/>
          </p:nvPr>
        </p:nvSpPr>
        <p:spPr>
          <a:xfrm>
            <a:off x="3159375" y="294967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5"/>
          <p:cNvSpPr txBox="1">
            <a:spLocks noGrp="1"/>
          </p:cNvSpPr>
          <p:nvPr>
            <p:ph type="subTitle" idx="4"/>
          </p:nvPr>
        </p:nvSpPr>
        <p:spPr>
          <a:xfrm>
            <a:off x="3159367" y="261337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91" name="Google Shape;1191;p25"/>
          <p:cNvSpPr txBox="1">
            <a:spLocks noGrp="1"/>
          </p:cNvSpPr>
          <p:nvPr>
            <p:ph type="title"/>
          </p:nvPr>
        </p:nvSpPr>
        <p:spPr>
          <a:xfrm>
            <a:off x="3159375" y="539500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5"/>
          <p:cNvSpPr txBox="1">
            <a:spLocks noGrp="1"/>
          </p:cNvSpPr>
          <p:nvPr>
            <p:ph type="subTitle" idx="5"/>
          </p:nvPr>
        </p:nvSpPr>
        <p:spPr>
          <a:xfrm>
            <a:off x="4938175" y="381832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5"/>
          <p:cNvSpPr txBox="1">
            <a:spLocks noGrp="1"/>
          </p:cNvSpPr>
          <p:nvPr>
            <p:ph type="subTitle" idx="6"/>
          </p:nvPr>
        </p:nvSpPr>
        <p:spPr>
          <a:xfrm>
            <a:off x="4938168" y="348202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">
  <p:cSld name="TITLE_ONLY_2_1_2"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3" name="Google Shape;1983;p48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984" name="Google Shape;1984;p4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8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987" name="Google Shape;1987;p48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8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003" name="Google Shape;2003;p4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8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">
  <p:cSld name="TITLE_ONLY_1_1"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0"/>
          <p:cNvSpPr/>
          <p:nvPr/>
        </p:nvSpPr>
        <p:spPr>
          <a:xfrm>
            <a:off x="8896251" y="151600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2044" name="Google Shape;2044;p5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0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2047" name="Google Shape;2047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50"/>
          <p:cNvGrpSpPr/>
          <p:nvPr/>
        </p:nvGrpSpPr>
        <p:grpSpPr>
          <a:xfrm rot="10800000">
            <a:off x="199092" y="191598"/>
            <a:ext cx="359410" cy="333926"/>
            <a:chOff x="6672" y="3464315"/>
            <a:chExt cx="279631" cy="259804"/>
          </a:xfrm>
        </p:grpSpPr>
        <p:sp>
          <p:nvSpPr>
            <p:cNvPr id="2054" name="Google Shape;2054;p5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50"/>
          <p:cNvSpPr/>
          <p:nvPr/>
        </p:nvSpPr>
        <p:spPr>
          <a:xfrm>
            <a:off x="199102" y="957834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0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65" name="Google Shape;2065;p50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3" r:id="rId5"/>
    <p:sldLayoutId id="2147483671" r:id="rId6"/>
    <p:sldLayoutId id="2147483694" r:id="rId7"/>
    <p:sldLayoutId id="214748369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irinaenescu2002/Testarea-Sistemelor-Software-2024/wiki/07.-Acoperire-la-nivel-de-instructiun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rinaenescu2002/Testarea-Sistemelor-Software-2024/wiki/07.-Acoperire-la-nivel-de-instructiune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irinaenescu2002/Testarea-Sistemelor-Software-2024/wiki/11.-Mutation-Test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11.-Mutation-Test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11.-Mutation-Tes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9.-Acoperirea-la-nivel-de-condi%C8%9Bi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10.-Acoperirea-la-nivel-de-circuite-independen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irinaenescu2002/Testarea-Sistemelor-Software-2024/wiki/10.-Acoperirea-la-nivel-de-circuite-independen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8.-Acoperire-la-nivel-de-decizi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pring-boot-architecture/" TargetMode="External"/><Relationship Id="rId3" Type="http://schemas.openxmlformats.org/officeDocument/2006/relationships/hyperlink" Target="https://pitest.org/" TargetMode="External"/><Relationship Id="rId7" Type="http://schemas.openxmlformats.org/officeDocument/2006/relationships/hyperlink" Target="https://www.baeldung.com/java-mutation-testing-with-pite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spring-boot-testing" TargetMode="External"/><Relationship Id="rId5" Type="http://schemas.openxmlformats.org/officeDocument/2006/relationships/hyperlink" Target="https://www.eclemma.org/jacoco/" TargetMode="External"/><Relationship Id="rId4" Type="http://schemas.openxmlformats.org/officeDocument/2006/relationships/hyperlink" Target="https://junit.org/junit5/" TargetMode="External"/><Relationship Id="rId9" Type="http://schemas.openxmlformats.org/officeDocument/2006/relationships/hyperlink" Target="https://openai.com/chatg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irinaenescu2002/Testarea-Sistemelor-Software-2024/wiki/01.-Prezentarea-proiectului-inti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2.-Implementarea-testelor-unitare-cu-JUnit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rinaenescu2002/Testarea-Sistemelor-Software-2024/wiki/03.-Raport-despre-folosirea-unui-tool-AI-%E2%80%90-chatGP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3.-Raport-despre-folosirea-unui-tool-AI-%E2%80%90-chatG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3.-Raport-despre-folosirea-unui-tool-AI-%E2%80%90-chatG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rinaenescu2002/Testarea-Sistemelor-Software-2024/wiki/04.-Implementarea-testelor-de-integra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5.-Partitionarea-in-clase-de-echivalen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naenescu2002/Testarea-Sistemelor-Software-2024/wiki/06.-Analiza-valorilor-de-frontie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10146" y="1694121"/>
            <a:ext cx="6723708" cy="1232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dirty="0"/>
              <a:t> FRAMEWORK DE TESTARE UNITARĂ DIN JAVA </a:t>
            </a:r>
            <a:endParaRPr lang="en-US" sz="36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803891" y="3008699"/>
            <a:ext cx="7787215" cy="98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600" dirty="0"/>
              <a:t>GRUPA 333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Diaconu Stefan</a:t>
            </a:r>
            <a:r>
              <a:rPr lang="ro-RO" sz="1600" dirty="0"/>
              <a:t>-Mircea</a:t>
            </a:r>
            <a:r>
              <a:rPr lang="en-US" sz="1600" dirty="0"/>
              <a:t>, Dina George-Alexandru, Enescu Irina</a:t>
            </a:r>
            <a:r>
              <a:rPr lang="ro-RO" sz="1600" dirty="0"/>
              <a:t>-</a:t>
            </a:r>
            <a:r>
              <a:rPr lang="ro-RO" sz="1600" dirty="0" err="1"/>
              <a:t>Stefania</a:t>
            </a:r>
            <a:r>
              <a:rPr lang="en-US" sz="1600" dirty="0"/>
              <a:t>, </a:t>
            </a:r>
            <a:endParaRPr lang="ro-RO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Mihaila</a:t>
            </a:r>
            <a:r>
              <a:rPr lang="en-US" sz="1600" dirty="0"/>
              <a:t> Nicolae, </a:t>
            </a:r>
            <a:r>
              <a:rPr lang="en-US" sz="1600" dirty="0" err="1"/>
              <a:t>Potanga</a:t>
            </a:r>
            <a:r>
              <a:rPr lang="en-US" sz="1600" dirty="0"/>
              <a:t> Alexandru-Alin</a:t>
            </a:r>
            <a:endParaRPr lang="ro-RO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77"/>
          <p:cNvSpPr txBox="1">
            <a:spLocks noGrp="1"/>
          </p:cNvSpPr>
          <p:nvPr>
            <p:ph type="title"/>
          </p:nvPr>
        </p:nvSpPr>
        <p:spPr>
          <a:xfrm>
            <a:off x="2972175" y="532412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ACOPERIRE LA NIVEL DE INSTRUCTIUNE </a:t>
            </a:r>
            <a:endParaRPr dirty="0"/>
          </a:p>
        </p:txBody>
      </p:sp>
      <p:sp>
        <p:nvSpPr>
          <p:cNvPr id="2544" name="Google Shape;2544;p77"/>
          <p:cNvSpPr/>
          <p:nvPr/>
        </p:nvSpPr>
        <p:spPr>
          <a:xfrm>
            <a:off x="7433781" y="2000587"/>
            <a:ext cx="247669" cy="343034"/>
          </a:xfrm>
          <a:custGeom>
            <a:avLst/>
            <a:gdLst/>
            <a:ahLst/>
            <a:cxnLst/>
            <a:rect l="l" t="t" r="r" b="b"/>
            <a:pathLst>
              <a:path w="5833" h="8079" extrusionOk="0">
                <a:moveTo>
                  <a:pt x="1015" y="2314"/>
                </a:moveTo>
                <a:lnTo>
                  <a:pt x="1205" y="2504"/>
                </a:lnTo>
                <a:lnTo>
                  <a:pt x="1015" y="2707"/>
                </a:lnTo>
                <a:lnTo>
                  <a:pt x="826" y="2504"/>
                </a:lnTo>
                <a:lnTo>
                  <a:pt x="1015" y="2314"/>
                </a:lnTo>
                <a:close/>
                <a:moveTo>
                  <a:pt x="1015" y="2030"/>
                </a:moveTo>
                <a:cubicBezTo>
                  <a:pt x="985" y="2030"/>
                  <a:pt x="954" y="2044"/>
                  <a:pt x="934" y="2071"/>
                </a:cubicBezTo>
                <a:lnTo>
                  <a:pt x="569" y="2423"/>
                </a:lnTo>
                <a:cubicBezTo>
                  <a:pt x="528" y="2477"/>
                  <a:pt x="528" y="2544"/>
                  <a:pt x="569" y="2598"/>
                </a:cubicBezTo>
                <a:lnTo>
                  <a:pt x="934" y="2950"/>
                </a:lnTo>
                <a:cubicBezTo>
                  <a:pt x="948" y="2977"/>
                  <a:pt x="988" y="2991"/>
                  <a:pt x="1015" y="2991"/>
                </a:cubicBezTo>
                <a:cubicBezTo>
                  <a:pt x="1042" y="2991"/>
                  <a:pt x="1083" y="2977"/>
                  <a:pt x="1096" y="2950"/>
                </a:cubicBezTo>
                <a:lnTo>
                  <a:pt x="1462" y="2598"/>
                </a:lnTo>
                <a:cubicBezTo>
                  <a:pt x="1502" y="2544"/>
                  <a:pt x="1502" y="2477"/>
                  <a:pt x="1462" y="2423"/>
                </a:cubicBezTo>
                <a:lnTo>
                  <a:pt x="1096" y="2071"/>
                </a:lnTo>
                <a:cubicBezTo>
                  <a:pt x="1076" y="2044"/>
                  <a:pt x="1046" y="2030"/>
                  <a:pt x="1015" y="2030"/>
                </a:cubicBezTo>
                <a:close/>
                <a:moveTo>
                  <a:pt x="2159" y="3772"/>
                </a:moveTo>
                <a:cubicBezTo>
                  <a:pt x="2128" y="3772"/>
                  <a:pt x="2098" y="3782"/>
                  <a:pt x="2071" y="3803"/>
                </a:cubicBezTo>
                <a:lnTo>
                  <a:pt x="1178" y="4709"/>
                </a:lnTo>
                <a:cubicBezTo>
                  <a:pt x="1124" y="4750"/>
                  <a:pt x="1124" y="4831"/>
                  <a:pt x="1178" y="4872"/>
                </a:cubicBezTo>
                <a:lnTo>
                  <a:pt x="2071" y="5765"/>
                </a:lnTo>
                <a:cubicBezTo>
                  <a:pt x="2098" y="5792"/>
                  <a:pt x="2125" y="5805"/>
                  <a:pt x="2152" y="5805"/>
                </a:cubicBezTo>
                <a:lnTo>
                  <a:pt x="2165" y="5805"/>
                </a:lnTo>
                <a:cubicBezTo>
                  <a:pt x="2193" y="5805"/>
                  <a:pt x="2220" y="5792"/>
                  <a:pt x="2247" y="5778"/>
                </a:cubicBezTo>
                <a:lnTo>
                  <a:pt x="3140" y="4872"/>
                </a:lnTo>
                <a:cubicBezTo>
                  <a:pt x="3194" y="4831"/>
                  <a:pt x="3194" y="4750"/>
                  <a:pt x="3140" y="4709"/>
                </a:cubicBezTo>
                <a:lnTo>
                  <a:pt x="2801" y="4371"/>
                </a:lnTo>
                <a:cubicBezTo>
                  <a:pt x="2776" y="4346"/>
                  <a:pt x="2747" y="4335"/>
                  <a:pt x="2720" y="4335"/>
                </a:cubicBezTo>
                <a:cubicBezTo>
                  <a:pt x="2627" y="4335"/>
                  <a:pt x="2546" y="4450"/>
                  <a:pt x="2639" y="4533"/>
                </a:cubicBezTo>
                <a:lnTo>
                  <a:pt x="2883" y="4790"/>
                </a:lnTo>
                <a:lnTo>
                  <a:pt x="2152" y="5521"/>
                </a:lnTo>
                <a:lnTo>
                  <a:pt x="1421" y="4790"/>
                </a:lnTo>
                <a:lnTo>
                  <a:pt x="2152" y="4060"/>
                </a:lnTo>
                <a:lnTo>
                  <a:pt x="2260" y="4168"/>
                </a:lnTo>
                <a:cubicBezTo>
                  <a:pt x="2285" y="4193"/>
                  <a:pt x="2314" y="4204"/>
                  <a:pt x="2342" y="4204"/>
                </a:cubicBezTo>
                <a:cubicBezTo>
                  <a:pt x="2434" y="4204"/>
                  <a:pt x="2519" y="4086"/>
                  <a:pt x="2436" y="3992"/>
                </a:cubicBezTo>
                <a:lnTo>
                  <a:pt x="2247" y="3803"/>
                </a:lnTo>
                <a:cubicBezTo>
                  <a:pt x="2220" y="3782"/>
                  <a:pt x="2189" y="3772"/>
                  <a:pt x="2159" y="3772"/>
                </a:cubicBezTo>
                <a:close/>
                <a:moveTo>
                  <a:pt x="2152" y="488"/>
                </a:moveTo>
                <a:cubicBezTo>
                  <a:pt x="2098" y="488"/>
                  <a:pt x="2044" y="542"/>
                  <a:pt x="2044" y="609"/>
                </a:cubicBezTo>
                <a:lnTo>
                  <a:pt x="2044" y="1124"/>
                </a:lnTo>
                <a:cubicBezTo>
                  <a:pt x="2044" y="1198"/>
                  <a:pt x="2101" y="1235"/>
                  <a:pt x="2159" y="1235"/>
                </a:cubicBezTo>
                <a:cubicBezTo>
                  <a:pt x="2216" y="1235"/>
                  <a:pt x="2274" y="1198"/>
                  <a:pt x="2274" y="1124"/>
                </a:cubicBezTo>
                <a:lnTo>
                  <a:pt x="2274" y="731"/>
                </a:lnTo>
                <a:lnTo>
                  <a:pt x="5075" y="731"/>
                </a:lnTo>
                <a:lnTo>
                  <a:pt x="5075" y="5819"/>
                </a:lnTo>
                <a:lnTo>
                  <a:pt x="4696" y="5819"/>
                </a:lnTo>
                <a:cubicBezTo>
                  <a:pt x="4533" y="5819"/>
                  <a:pt x="4533" y="6049"/>
                  <a:pt x="4696" y="6062"/>
                </a:cubicBezTo>
                <a:lnTo>
                  <a:pt x="5196" y="6062"/>
                </a:lnTo>
                <a:lnTo>
                  <a:pt x="5196" y="6049"/>
                </a:lnTo>
                <a:cubicBezTo>
                  <a:pt x="5264" y="6049"/>
                  <a:pt x="5318" y="5995"/>
                  <a:pt x="5318" y="5927"/>
                </a:cubicBezTo>
                <a:lnTo>
                  <a:pt x="5318" y="609"/>
                </a:lnTo>
                <a:cubicBezTo>
                  <a:pt x="5318" y="542"/>
                  <a:pt x="5264" y="488"/>
                  <a:pt x="5196" y="488"/>
                </a:cubicBezTo>
                <a:close/>
                <a:moveTo>
                  <a:pt x="1665" y="2017"/>
                </a:moveTo>
                <a:cubicBezTo>
                  <a:pt x="1502" y="2017"/>
                  <a:pt x="1502" y="2247"/>
                  <a:pt x="1665" y="2247"/>
                </a:cubicBezTo>
                <a:lnTo>
                  <a:pt x="3559" y="2247"/>
                </a:lnTo>
                <a:lnTo>
                  <a:pt x="3559" y="6441"/>
                </a:lnTo>
                <a:cubicBezTo>
                  <a:pt x="3559" y="6509"/>
                  <a:pt x="3613" y="6563"/>
                  <a:pt x="3681" y="6563"/>
                </a:cubicBezTo>
                <a:cubicBezTo>
                  <a:pt x="3749" y="6563"/>
                  <a:pt x="3803" y="6509"/>
                  <a:pt x="3803" y="6441"/>
                </a:cubicBezTo>
                <a:lnTo>
                  <a:pt x="3803" y="2138"/>
                </a:lnTo>
                <a:cubicBezTo>
                  <a:pt x="3803" y="2071"/>
                  <a:pt x="3749" y="2017"/>
                  <a:pt x="3694" y="2017"/>
                </a:cubicBezTo>
                <a:close/>
                <a:moveTo>
                  <a:pt x="2044" y="1"/>
                </a:moveTo>
                <a:cubicBezTo>
                  <a:pt x="1760" y="1"/>
                  <a:pt x="1529" y="217"/>
                  <a:pt x="1529" y="501"/>
                </a:cubicBezTo>
                <a:lnTo>
                  <a:pt x="1529" y="1124"/>
                </a:lnTo>
                <a:cubicBezTo>
                  <a:pt x="1529" y="1198"/>
                  <a:pt x="1590" y="1235"/>
                  <a:pt x="1651" y="1235"/>
                </a:cubicBezTo>
                <a:cubicBezTo>
                  <a:pt x="1712" y="1235"/>
                  <a:pt x="1773" y="1198"/>
                  <a:pt x="1773" y="1124"/>
                </a:cubicBezTo>
                <a:lnTo>
                  <a:pt x="1773" y="501"/>
                </a:lnTo>
                <a:cubicBezTo>
                  <a:pt x="1773" y="352"/>
                  <a:pt x="1881" y="231"/>
                  <a:pt x="2030" y="231"/>
                </a:cubicBezTo>
                <a:lnTo>
                  <a:pt x="5332" y="231"/>
                </a:lnTo>
                <a:cubicBezTo>
                  <a:pt x="5467" y="231"/>
                  <a:pt x="5589" y="352"/>
                  <a:pt x="5589" y="501"/>
                </a:cubicBezTo>
                <a:lnTo>
                  <a:pt x="5589" y="6062"/>
                </a:lnTo>
                <a:cubicBezTo>
                  <a:pt x="5589" y="6211"/>
                  <a:pt x="5467" y="6319"/>
                  <a:pt x="5332" y="6319"/>
                </a:cubicBezTo>
                <a:lnTo>
                  <a:pt x="4696" y="6319"/>
                </a:lnTo>
                <a:cubicBezTo>
                  <a:pt x="4547" y="6347"/>
                  <a:pt x="4547" y="6550"/>
                  <a:pt x="4696" y="6563"/>
                </a:cubicBezTo>
                <a:lnTo>
                  <a:pt x="5332" y="6563"/>
                </a:lnTo>
                <a:lnTo>
                  <a:pt x="5332" y="6590"/>
                </a:lnTo>
                <a:cubicBezTo>
                  <a:pt x="5616" y="6590"/>
                  <a:pt x="5832" y="6360"/>
                  <a:pt x="5832" y="6089"/>
                </a:cubicBezTo>
                <a:lnTo>
                  <a:pt x="5832" y="501"/>
                </a:lnTo>
                <a:cubicBezTo>
                  <a:pt x="5832" y="231"/>
                  <a:pt x="5616" y="1"/>
                  <a:pt x="5332" y="1"/>
                </a:cubicBezTo>
                <a:close/>
                <a:moveTo>
                  <a:pt x="3329" y="6888"/>
                </a:moveTo>
                <a:lnTo>
                  <a:pt x="3519" y="7077"/>
                </a:lnTo>
                <a:lnTo>
                  <a:pt x="3316" y="7267"/>
                </a:lnTo>
                <a:lnTo>
                  <a:pt x="3126" y="7077"/>
                </a:lnTo>
                <a:lnTo>
                  <a:pt x="3329" y="6888"/>
                </a:lnTo>
                <a:close/>
                <a:moveTo>
                  <a:pt x="3317" y="6590"/>
                </a:moveTo>
                <a:cubicBezTo>
                  <a:pt x="3285" y="6590"/>
                  <a:pt x="3255" y="6604"/>
                  <a:pt x="3234" y="6631"/>
                </a:cubicBezTo>
                <a:lnTo>
                  <a:pt x="2883" y="6983"/>
                </a:lnTo>
                <a:cubicBezTo>
                  <a:pt x="2856" y="7010"/>
                  <a:pt x="2842" y="7037"/>
                  <a:pt x="2842" y="7077"/>
                </a:cubicBezTo>
                <a:cubicBezTo>
                  <a:pt x="2842" y="7104"/>
                  <a:pt x="2856" y="7131"/>
                  <a:pt x="2883" y="7158"/>
                </a:cubicBezTo>
                <a:lnTo>
                  <a:pt x="3234" y="7510"/>
                </a:lnTo>
                <a:cubicBezTo>
                  <a:pt x="3261" y="7537"/>
                  <a:pt x="3289" y="7551"/>
                  <a:pt x="3316" y="7551"/>
                </a:cubicBezTo>
                <a:cubicBezTo>
                  <a:pt x="3356" y="7551"/>
                  <a:pt x="3383" y="7537"/>
                  <a:pt x="3410" y="7510"/>
                </a:cubicBezTo>
                <a:lnTo>
                  <a:pt x="3762" y="7158"/>
                </a:lnTo>
                <a:cubicBezTo>
                  <a:pt x="3803" y="7104"/>
                  <a:pt x="3803" y="7037"/>
                  <a:pt x="3762" y="6983"/>
                </a:cubicBezTo>
                <a:lnTo>
                  <a:pt x="3410" y="6631"/>
                </a:lnTo>
                <a:cubicBezTo>
                  <a:pt x="3383" y="6604"/>
                  <a:pt x="3349" y="6590"/>
                  <a:pt x="3317" y="6590"/>
                </a:cubicBezTo>
                <a:close/>
                <a:moveTo>
                  <a:pt x="636" y="3031"/>
                </a:moveTo>
                <a:cubicBezTo>
                  <a:pt x="576" y="3031"/>
                  <a:pt x="515" y="3072"/>
                  <a:pt x="515" y="3153"/>
                </a:cubicBezTo>
                <a:lnTo>
                  <a:pt x="515" y="7456"/>
                </a:lnTo>
                <a:cubicBezTo>
                  <a:pt x="515" y="7524"/>
                  <a:pt x="569" y="7578"/>
                  <a:pt x="636" y="7578"/>
                </a:cubicBezTo>
                <a:lnTo>
                  <a:pt x="2680" y="7578"/>
                </a:lnTo>
                <a:cubicBezTo>
                  <a:pt x="2828" y="7578"/>
                  <a:pt x="2828" y="7334"/>
                  <a:pt x="2680" y="7334"/>
                </a:cubicBezTo>
                <a:lnTo>
                  <a:pt x="758" y="7334"/>
                </a:lnTo>
                <a:lnTo>
                  <a:pt x="758" y="3153"/>
                </a:lnTo>
                <a:cubicBezTo>
                  <a:pt x="758" y="3072"/>
                  <a:pt x="697" y="3031"/>
                  <a:pt x="636" y="3031"/>
                </a:cubicBezTo>
                <a:close/>
                <a:moveTo>
                  <a:pt x="3803" y="1746"/>
                </a:moveTo>
                <a:cubicBezTo>
                  <a:pt x="3952" y="1746"/>
                  <a:pt x="4060" y="1868"/>
                  <a:pt x="4060" y="2003"/>
                </a:cubicBezTo>
                <a:lnTo>
                  <a:pt x="4060" y="7591"/>
                </a:lnTo>
                <a:cubicBezTo>
                  <a:pt x="4060" y="7727"/>
                  <a:pt x="3952" y="7848"/>
                  <a:pt x="3803" y="7848"/>
                </a:cubicBezTo>
                <a:lnTo>
                  <a:pt x="515" y="7848"/>
                </a:lnTo>
                <a:cubicBezTo>
                  <a:pt x="366" y="7848"/>
                  <a:pt x="244" y="7727"/>
                  <a:pt x="244" y="7591"/>
                </a:cubicBezTo>
                <a:lnTo>
                  <a:pt x="244" y="2003"/>
                </a:lnTo>
                <a:cubicBezTo>
                  <a:pt x="244" y="1868"/>
                  <a:pt x="366" y="1746"/>
                  <a:pt x="515" y="1746"/>
                </a:cubicBezTo>
                <a:close/>
                <a:moveTo>
                  <a:pt x="515" y="1489"/>
                </a:moveTo>
                <a:cubicBezTo>
                  <a:pt x="231" y="1489"/>
                  <a:pt x="0" y="1719"/>
                  <a:pt x="0" y="1990"/>
                </a:cubicBezTo>
                <a:lnTo>
                  <a:pt x="0" y="7578"/>
                </a:lnTo>
                <a:cubicBezTo>
                  <a:pt x="0" y="7848"/>
                  <a:pt x="231" y="8079"/>
                  <a:pt x="515" y="8079"/>
                </a:cubicBezTo>
                <a:lnTo>
                  <a:pt x="3803" y="8079"/>
                </a:lnTo>
                <a:cubicBezTo>
                  <a:pt x="4087" y="8079"/>
                  <a:pt x="4317" y="7848"/>
                  <a:pt x="4317" y="7578"/>
                </a:cubicBezTo>
                <a:lnTo>
                  <a:pt x="4317" y="1990"/>
                </a:lnTo>
                <a:cubicBezTo>
                  <a:pt x="4303" y="1719"/>
                  <a:pt x="4087" y="1489"/>
                  <a:pt x="3803" y="14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04EAD9E-9533-FA0C-3D5A-5D6CD8D0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75" y="1805685"/>
            <a:ext cx="5371968" cy="1532129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AC6F8E9-ED78-1E72-B7D0-CBFB49817591}"/>
              </a:ext>
            </a:extLst>
          </p:cNvPr>
          <p:cNvSpPr txBox="1"/>
          <p:nvPr/>
        </p:nvSpPr>
        <p:spPr>
          <a:xfrm>
            <a:off x="318977" y="1041991"/>
            <a:ext cx="228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Măsoară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procentul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instrucțiuni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care au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fost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executate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cel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puțin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o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dată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timpul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unui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set de teste.</a:t>
            </a:r>
          </a:p>
          <a:p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  <a:p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TOOL STANDARD INTELLIJ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D96610FC-17AF-E16C-BC7D-0821FE027793}"/>
              </a:ext>
            </a:extLst>
          </p:cNvPr>
          <p:cNvSpPr txBox="1"/>
          <p:nvPr/>
        </p:nvSpPr>
        <p:spPr>
          <a:xfrm>
            <a:off x="2972175" y="3483935"/>
            <a:ext cx="5371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Procentaje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privind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acoperirea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nivel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instrucțiune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claselor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metodelor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și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instrucțiunilor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.</a:t>
            </a:r>
          </a:p>
          <a:p>
            <a:pPr algn="l"/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Informații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sub forma de HTML-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uri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privind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exact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instrucțiuni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sunt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parcurse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și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instrucțiuni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nu sunt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accesate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către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teste.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4AA2AB67-3DBF-4D8C-5BA9-E90BF226E635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/>
              </a:rPr>
              <a:t>https://github.com/irinaenescu2002/Testarea-Sistemelor-Software-2024/wiki/07.-Acoperire-la-nivel-de-instructiune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02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00"/>
          <p:cNvGrpSpPr/>
          <p:nvPr/>
        </p:nvGrpSpPr>
        <p:grpSpPr>
          <a:xfrm>
            <a:off x="3705610" y="2015502"/>
            <a:ext cx="1720358" cy="1718954"/>
            <a:chOff x="2559249" y="2069323"/>
            <a:chExt cx="685566" cy="685634"/>
          </a:xfrm>
        </p:grpSpPr>
        <p:sp>
          <p:nvSpPr>
            <p:cNvPr id="3474" name="Google Shape;3474;p100"/>
            <p:cNvSpPr/>
            <p:nvPr/>
          </p:nvSpPr>
          <p:spPr>
            <a:xfrm>
              <a:off x="2637836" y="2532965"/>
              <a:ext cx="376180" cy="221993"/>
            </a:xfrm>
            <a:custGeom>
              <a:avLst/>
              <a:gdLst/>
              <a:ahLst/>
              <a:cxnLst/>
              <a:rect l="l" t="t" r="r" b="b"/>
              <a:pathLst>
                <a:path w="114864" h="67784" extrusionOk="0">
                  <a:moveTo>
                    <a:pt x="106357" y="13065"/>
                  </a:moveTo>
                  <a:cubicBezTo>
                    <a:pt x="104189" y="14178"/>
                    <a:pt x="101932" y="15164"/>
                    <a:pt x="99610" y="15997"/>
                  </a:cubicBezTo>
                  <a:cubicBezTo>
                    <a:pt x="99509" y="16034"/>
                    <a:pt x="99407" y="16071"/>
                    <a:pt x="99307" y="16108"/>
                  </a:cubicBezTo>
                  <a:lnTo>
                    <a:pt x="99307" y="16108"/>
                  </a:lnTo>
                  <a:cubicBezTo>
                    <a:pt x="101716" y="15259"/>
                    <a:pt x="104072" y="14244"/>
                    <a:pt x="106357" y="13065"/>
                  </a:cubicBezTo>
                  <a:close/>
                  <a:moveTo>
                    <a:pt x="28508" y="0"/>
                  </a:moveTo>
                  <a:cubicBezTo>
                    <a:pt x="24492" y="0"/>
                    <a:pt x="20462" y="1024"/>
                    <a:pt x="16807" y="3134"/>
                  </a:cubicBezTo>
                  <a:lnTo>
                    <a:pt x="16196" y="3489"/>
                  </a:lnTo>
                  <a:cubicBezTo>
                    <a:pt x="1800" y="11798"/>
                    <a:pt x="1" y="31827"/>
                    <a:pt x="12628" y="42646"/>
                  </a:cubicBezTo>
                  <a:cubicBezTo>
                    <a:pt x="28344" y="56100"/>
                    <a:pt x="48088" y="64977"/>
                    <a:pt x="69813" y="67214"/>
                  </a:cubicBezTo>
                  <a:cubicBezTo>
                    <a:pt x="70015" y="67229"/>
                    <a:pt x="70217" y="67254"/>
                    <a:pt x="70424" y="67273"/>
                  </a:cubicBezTo>
                  <a:cubicBezTo>
                    <a:pt x="70803" y="67313"/>
                    <a:pt x="71193" y="67347"/>
                    <a:pt x="71572" y="67377"/>
                  </a:cubicBezTo>
                  <a:cubicBezTo>
                    <a:pt x="72085" y="67421"/>
                    <a:pt x="72592" y="67465"/>
                    <a:pt x="73100" y="67500"/>
                  </a:cubicBezTo>
                  <a:lnTo>
                    <a:pt x="73445" y="67525"/>
                  </a:lnTo>
                  <a:cubicBezTo>
                    <a:pt x="75888" y="67697"/>
                    <a:pt x="78340" y="67783"/>
                    <a:pt x="80797" y="67783"/>
                  </a:cubicBezTo>
                  <a:cubicBezTo>
                    <a:pt x="92212" y="67783"/>
                    <a:pt x="103723" y="65913"/>
                    <a:pt x="114864" y="62044"/>
                  </a:cubicBezTo>
                  <a:lnTo>
                    <a:pt x="114864" y="62044"/>
                  </a:lnTo>
                  <a:cubicBezTo>
                    <a:pt x="112427" y="62820"/>
                    <a:pt x="109978" y="63185"/>
                    <a:pt x="107581" y="63185"/>
                  </a:cubicBezTo>
                  <a:cubicBezTo>
                    <a:pt x="94740" y="63185"/>
                    <a:pt x="83396" y="52710"/>
                    <a:pt x="83396" y="38875"/>
                  </a:cubicBezTo>
                  <a:cubicBezTo>
                    <a:pt x="83396" y="28688"/>
                    <a:pt x="89785" y="19663"/>
                    <a:pt x="99307" y="16108"/>
                  </a:cubicBezTo>
                  <a:lnTo>
                    <a:pt x="99307" y="16108"/>
                  </a:lnTo>
                  <a:cubicBezTo>
                    <a:pt x="93355" y="18205"/>
                    <a:pt x="87080" y="19284"/>
                    <a:pt x="80750" y="19284"/>
                  </a:cubicBezTo>
                  <a:cubicBezTo>
                    <a:pt x="79680" y="19284"/>
                    <a:pt x="78608" y="19253"/>
                    <a:pt x="77536" y="19191"/>
                  </a:cubicBezTo>
                  <a:cubicBezTo>
                    <a:pt x="77230" y="19171"/>
                    <a:pt x="76920" y="19146"/>
                    <a:pt x="76609" y="19127"/>
                  </a:cubicBezTo>
                  <a:cubicBezTo>
                    <a:pt x="76077" y="19092"/>
                    <a:pt x="75554" y="19048"/>
                    <a:pt x="75022" y="18999"/>
                  </a:cubicBezTo>
                  <a:cubicBezTo>
                    <a:pt x="74948" y="18994"/>
                    <a:pt x="74869" y="18979"/>
                    <a:pt x="74795" y="18974"/>
                  </a:cubicBezTo>
                  <a:cubicBezTo>
                    <a:pt x="73346" y="18821"/>
                    <a:pt x="71912" y="18609"/>
                    <a:pt x="70483" y="18353"/>
                  </a:cubicBezTo>
                  <a:cubicBezTo>
                    <a:pt x="70414" y="18338"/>
                    <a:pt x="70340" y="18333"/>
                    <a:pt x="70276" y="18323"/>
                  </a:cubicBezTo>
                  <a:cubicBezTo>
                    <a:pt x="60651" y="16515"/>
                    <a:pt x="51671" y="12222"/>
                    <a:pt x="44234" y="5859"/>
                  </a:cubicBezTo>
                  <a:cubicBezTo>
                    <a:pt x="39736" y="2011"/>
                    <a:pt x="34136" y="0"/>
                    <a:pt x="285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0"/>
            <p:cNvSpPr/>
            <p:nvPr/>
          </p:nvSpPr>
          <p:spPr>
            <a:xfrm>
              <a:off x="2910955" y="2421038"/>
              <a:ext cx="327385" cy="318821"/>
            </a:xfrm>
            <a:custGeom>
              <a:avLst/>
              <a:gdLst/>
              <a:ahLst/>
              <a:cxnLst/>
              <a:rect l="l" t="t" r="r" b="b"/>
              <a:pathLst>
                <a:path w="99965" h="97350" extrusionOk="0">
                  <a:moveTo>
                    <a:pt x="53376" y="1"/>
                  </a:moveTo>
                  <a:lnTo>
                    <a:pt x="53376" y="6"/>
                  </a:lnTo>
                  <a:cubicBezTo>
                    <a:pt x="52883" y="9853"/>
                    <a:pt x="49823" y="19400"/>
                    <a:pt x="44500" y="27694"/>
                  </a:cubicBezTo>
                  <a:lnTo>
                    <a:pt x="44495" y="27689"/>
                  </a:lnTo>
                  <a:cubicBezTo>
                    <a:pt x="39162" y="35945"/>
                    <a:pt x="31740" y="42706"/>
                    <a:pt x="22962" y="47236"/>
                  </a:cubicBezTo>
                  <a:cubicBezTo>
                    <a:pt x="20794" y="48354"/>
                    <a:pt x="18537" y="49335"/>
                    <a:pt x="16215" y="50168"/>
                  </a:cubicBezTo>
                  <a:cubicBezTo>
                    <a:pt x="6526" y="53643"/>
                    <a:pt x="1" y="62751"/>
                    <a:pt x="1" y="73041"/>
                  </a:cubicBezTo>
                  <a:cubicBezTo>
                    <a:pt x="1" y="86877"/>
                    <a:pt x="11338" y="97350"/>
                    <a:pt x="24179" y="97350"/>
                  </a:cubicBezTo>
                  <a:cubicBezTo>
                    <a:pt x="26579" y="97350"/>
                    <a:pt x="29032" y="96984"/>
                    <a:pt x="31474" y="96205"/>
                  </a:cubicBezTo>
                  <a:cubicBezTo>
                    <a:pt x="31730" y="96126"/>
                    <a:pt x="31977" y="96043"/>
                    <a:pt x="32223" y="95954"/>
                  </a:cubicBezTo>
                  <a:cubicBezTo>
                    <a:pt x="49305" y="89907"/>
                    <a:pt x="64347" y="79542"/>
                    <a:pt x="76047" y="66176"/>
                  </a:cubicBezTo>
                  <a:cubicBezTo>
                    <a:pt x="76333" y="65870"/>
                    <a:pt x="76609" y="65575"/>
                    <a:pt x="76880" y="65254"/>
                  </a:cubicBezTo>
                  <a:cubicBezTo>
                    <a:pt x="88664" y="51450"/>
                    <a:pt x="96520" y="34919"/>
                    <a:pt x="99965" y="17468"/>
                  </a:cubicBezTo>
                  <a:lnTo>
                    <a:pt x="99965" y="17468"/>
                  </a:lnTo>
                  <a:cubicBezTo>
                    <a:pt x="97249" y="28811"/>
                    <a:pt x="87103" y="36062"/>
                    <a:pt x="76340" y="36062"/>
                  </a:cubicBezTo>
                  <a:cubicBezTo>
                    <a:pt x="72278" y="36062"/>
                    <a:pt x="68129" y="35030"/>
                    <a:pt x="64258" y="32795"/>
                  </a:cubicBezTo>
                  <a:cubicBezTo>
                    <a:pt x="55426" y="27694"/>
                    <a:pt x="50641" y="17596"/>
                    <a:pt x="52509" y="7571"/>
                  </a:cubicBezTo>
                  <a:cubicBezTo>
                    <a:pt x="52977" y="5067"/>
                    <a:pt x="53268" y="2534"/>
                    <a:pt x="5339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0"/>
            <p:cNvSpPr/>
            <p:nvPr/>
          </p:nvSpPr>
          <p:spPr>
            <a:xfrm>
              <a:off x="3122726" y="2149918"/>
              <a:ext cx="10490" cy="10015"/>
            </a:xfrm>
            <a:custGeom>
              <a:avLst/>
              <a:gdLst/>
              <a:ahLst/>
              <a:cxnLst/>
              <a:rect l="l" t="t" r="r" b="b"/>
              <a:pathLst>
                <a:path w="3203" h="3058" extrusionOk="0">
                  <a:moveTo>
                    <a:pt x="21" y="0"/>
                  </a:moveTo>
                  <a:cubicBezTo>
                    <a:pt x="0" y="0"/>
                    <a:pt x="1234" y="1124"/>
                    <a:pt x="3203" y="3058"/>
                  </a:cubicBezTo>
                  <a:cubicBezTo>
                    <a:pt x="2429" y="2170"/>
                    <a:pt x="1576" y="1328"/>
                    <a:pt x="645" y="529"/>
                  </a:cubicBezTo>
                  <a:cubicBezTo>
                    <a:pt x="227" y="170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0"/>
            <p:cNvSpPr/>
            <p:nvPr/>
          </p:nvSpPr>
          <p:spPr>
            <a:xfrm>
              <a:off x="3022956" y="2159929"/>
              <a:ext cx="221858" cy="379216"/>
            </a:xfrm>
            <a:custGeom>
              <a:avLst/>
              <a:gdLst/>
              <a:ahLst/>
              <a:cxnLst/>
              <a:rect l="l" t="t" r="r" b="b"/>
              <a:pathLst>
                <a:path w="67743" h="115791" extrusionOk="0">
                  <a:moveTo>
                    <a:pt x="33667" y="1"/>
                  </a:moveTo>
                  <a:cubicBezTo>
                    <a:pt x="43405" y="11169"/>
                    <a:pt x="40882" y="28926"/>
                    <a:pt x="27541" y="36624"/>
                  </a:cubicBezTo>
                  <a:lnTo>
                    <a:pt x="26934" y="36974"/>
                  </a:lnTo>
                  <a:cubicBezTo>
                    <a:pt x="23278" y="39085"/>
                    <a:pt x="19248" y="40109"/>
                    <a:pt x="15233" y="40109"/>
                  </a:cubicBezTo>
                  <a:cubicBezTo>
                    <a:pt x="9809" y="40109"/>
                    <a:pt x="4413" y="38242"/>
                    <a:pt x="0" y="34668"/>
                  </a:cubicBezTo>
                  <a:lnTo>
                    <a:pt x="0" y="34668"/>
                  </a:lnTo>
                  <a:cubicBezTo>
                    <a:pt x="4658" y="38719"/>
                    <a:pt x="8625" y="43529"/>
                    <a:pt x="11725" y="48916"/>
                  </a:cubicBezTo>
                  <a:cubicBezTo>
                    <a:pt x="12179" y="49709"/>
                    <a:pt x="12617" y="50513"/>
                    <a:pt x="13026" y="51316"/>
                  </a:cubicBezTo>
                  <a:cubicBezTo>
                    <a:pt x="13090" y="51439"/>
                    <a:pt x="13150" y="51568"/>
                    <a:pt x="13219" y="51691"/>
                  </a:cubicBezTo>
                  <a:cubicBezTo>
                    <a:pt x="13460" y="52169"/>
                    <a:pt x="13692" y="52642"/>
                    <a:pt x="13913" y="53125"/>
                  </a:cubicBezTo>
                  <a:cubicBezTo>
                    <a:pt x="14047" y="53396"/>
                    <a:pt x="14175" y="53672"/>
                    <a:pt x="14298" y="53948"/>
                  </a:cubicBezTo>
                  <a:cubicBezTo>
                    <a:pt x="14569" y="54544"/>
                    <a:pt x="14835" y="55151"/>
                    <a:pt x="15081" y="55752"/>
                  </a:cubicBezTo>
                  <a:cubicBezTo>
                    <a:pt x="15165" y="55964"/>
                    <a:pt x="15244" y="56171"/>
                    <a:pt x="15328" y="56383"/>
                  </a:cubicBezTo>
                  <a:cubicBezTo>
                    <a:pt x="15525" y="56880"/>
                    <a:pt x="15712" y="57378"/>
                    <a:pt x="15900" y="57886"/>
                  </a:cubicBezTo>
                  <a:cubicBezTo>
                    <a:pt x="18438" y="64904"/>
                    <a:pt x="19547" y="72326"/>
                    <a:pt x="19187" y="79729"/>
                  </a:cubicBezTo>
                  <a:cubicBezTo>
                    <a:pt x="19064" y="82262"/>
                    <a:pt x="18778" y="84795"/>
                    <a:pt x="18310" y="87304"/>
                  </a:cubicBezTo>
                  <a:cubicBezTo>
                    <a:pt x="16442" y="97324"/>
                    <a:pt x="21227" y="107422"/>
                    <a:pt x="30054" y="112523"/>
                  </a:cubicBezTo>
                  <a:cubicBezTo>
                    <a:pt x="33927" y="114758"/>
                    <a:pt x="38077" y="115790"/>
                    <a:pt x="42139" y="115790"/>
                  </a:cubicBezTo>
                  <a:cubicBezTo>
                    <a:pt x="52903" y="115790"/>
                    <a:pt x="63049" y="108539"/>
                    <a:pt x="65761" y="97196"/>
                  </a:cubicBezTo>
                  <a:cubicBezTo>
                    <a:pt x="66717" y="92366"/>
                    <a:pt x="67328" y="87462"/>
                    <a:pt x="67594" y="82533"/>
                  </a:cubicBezTo>
                  <a:cubicBezTo>
                    <a:pt x="67644" y="81602"/>
                    <a:pt x="67678" y="80665"/>
                    <a:pt x="67703" y="79739"/>
                  </a:cubicBezTo>
                  <a:cubicBezTo>
                    <a:pt x="67728" y="78832"/>
                    <a:pt x="67742" y="77920"/>
                    <a:pt x="67742" y="77013"/>
                  </a:cubicBezTo>
                  <a:cubicBezTo>
                    <a:pt x="67737" y="58916"/>
                    <a:pt x="63144" y="41893"/>
                    <a:pt x="55061" y="27043"/>
                  </a:cubicBezTo>
                  <a:lnTo>
                    <a:pt x="55047" y="27058"/>
                  </a:lnTo>
                  <a:cubicBezTo>
                    <a:pt x="54613" y="26255"/>
                    <a:pt x="54169" y="25461"/>
                    <a:pt x="53716" y="24673"/>
                  </a:cubicBezTo>
                  <a:cubicBezTo>
                    <a:pt x="47915" y="14623"/>
                    <a:pt x="38541" y="4811"/>
                    <a:pt x="33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0"/>
            <p:cNvSpPr/>
            <p:nvPr/>
          </p:nvSpPr>
          <p:spPr>
            <a:xfrm>
              <a:off x="3001649" y="2257452"/>
              <a:ext cx="4395" cy="2908"/>
            </a:xfrm>
            <a:custGeom>
              <a:avLst/>
              <a:gdLst/>
              <a:ahLst/>
              <a:cxnLst/>
              <a:rect l="l" t="t" r="r" b="b"/>
              <a:pathLst>
                <a:path w="1342" h="888" extrusionOk="0">
                  <a:moveTo>
                    <a:pt x="1" y="1"/>
                  </a:moveTo>
                  <a:cubicBezTo>
                    <a:pt x="449" y="291"/>
                    <a:pt x="898" y="587"/>
                    <a:pt x="1341" y="888"/>
                  </a:cubicBezTo>
                  <a:cubicBezTo>
                    <a:pt x="898" y="587"/>
                    <a:pt x="449" y="2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0"/>
            <p:cNvSpPr/>
            <p:nvPr/>
          </p:nvSpPr>
          <p:spPr>
            <a:xfrm>
              <a:off x="3006814" y="2260907"/>
              <a:ext cx="504" cy="373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" y="0"/>
                  </a:moveTo>
                  <a:lnTo>
                    <a:pt x="1" y="0"/>
                  </a:lnTo>
                  <a:cubicBezTo>
                    <a:pt x="50" y="40"/>
                    <a:pt x="104" y="74"/>
                    <a:pt x="154" y="114"/>
                  </a:cubicBezTo>
                  <a:cubicBezTo>
                    <a:pt x="104" y="74"/>
                    <a:pt x="55" y="4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0"/>
            <p:cNvSpPr/>
            <p:nvPr/>
          </p:nvSpPr>
          <p:spPr>
            <a:xfrm>
              <a:off x="3007315" y="2261277"/>
              <a:ext cx="15645" cy="12190"/>
            </a:xfrm>
            <a:custGeom>
              <a:avLst/>
              <a:gdLst/>
              <a:ahLst/>
              <a:cxnLst/>
              <a:rect l="l" t="t" r="r" b="b"/>
              <a:pathLst>
                <a:path w="4777" h="3722" extrusionOk="0">
                  <a:moveTo>
                    <a:pt x="1" y="1"/>
                  </a:moveTo>
                  <a:lnTo>
                    <a:pt x="1" y="1"/>
                  </a:lnTo>
                  <a:cubicBezTo>
                    <a:pt x="1479" y="1026"/>
                    <a:pt x="2908" y="2135"/>
                    <a:pt x="4283" y="3313"/>
                  </a:cubicBezTo>
                  <a:cubicBezTo>
                    <a:pt x="4441" y="3456"/>
                    <a:pt x="4609" y="3589"/>
                    <a:pt x="4776" y="3722"/>
                  </a:cubicBezTo>
                  <a:cubicBezTo>
                    <a:pt x="3253" y="2396"/>
                    <a:pt x="1666" y="114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0"/>
            <p:cNvSpPr/>
            <p:nvPr/>
          </p:nvSpPr>
          <p:spPr>
            <a:xfrm>
              <a:off x="3006025" y="2260357"/>
              <a:ext cx="793" cy="553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1"/>
                  </a:moveTo>
                  <a:lnTo>
                    <a:pt x="201" y="140"/>
                  </a:lnTo>
                  <a:lnTo>
                    <a:pt x="201" y="140"/>
                  </a:lnTo>
                  <a:cubicBezTo>
                    <a:pt x="137" y="95"/>
                    <a:pt x="74" y="50"/>
                    <a:pt x="0" y="1"/>
                  </a:cubicBezTo>
                  <a:close/>
                  <a:moveTo>
                    <a:pt x="201" y="140"/>
                  </a:moveTo>
                  <a:cubicBezTo>
                    <a:pt x="215" y="150"/>
                    <a:pt x="228" y="159"/>
                    <a:pt x="242" y="168"/>
                  </a:cubicBezTo>
                  <a:lnTo>
                    <a:pt x="201" y="14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0"/>
            <p:cNvSpPr/>
            <p:nvPr/>
          </p:nvSpPr>
          <p:spPr>
            <a:xfrm>
              <a:off x="2790124" y="2069323"/>
              <a:ext cx="376068" cy="221963"/>
            </a:xfrm>
            <a:custGeom>
              <a:avLst/>
              <a:gdLst/>
              <a:ahLst/>
              <a:cxnLst/>
              <a:rect l="l" t="t" r="r" b="b"/>
              <a:pathLst>
                <a:path w="114830" h="67775" extrusionOk="0">
                  <a:moveTo>
                    <a:pt x="15387" y="51713"/>
                  </a:moveTo>
                  <a:cubicBezTo>
                    <a:pt x="13025" y="52552"/>
                    <a:pt x="10715" y="53552"/>
                    <a:pt x="8473" y="54709"/>
                  </a:cubicBezTo>
                  <a:lnTo>
                    <a:pt x="8473" y="54709"/>
                  </a:lnTo>
                  <a:cubicBezTo>
                    <a:pt x="10647" y="53591"/>
                    <a:pt x="12899" y="52605"/>
                    <a:pt x="15225" y="51772"/>
                  </a:cubicBezTo>
                  <a:cubicBezTo>
                    <a:pt x="15279" y="51753"/>
                    <a:pt x="15333" y="51733"/>
                    <a:pt x="15387" y="51713"/>
                  </a:cubicBezTo>
                  <a:close/>
                  <a:moveTo>
                    <a:pt x="34032" y="1"/>
                  </a:moveTo>
                  <a:cubicBezTo>
                    <a:pt x="22630" y="1"/>
                    <a:pt x="11132" y="1868"/>
                    <a:pt x="1" y="5720"/>
                  </a:cubicBezTo>
                  <a:cubicBezTo>
                    <a:pt x="2428" y="4951"/>
                    <a:pt x="4866" y="4589"/>
                    <a:pt x="7253" y="4589"/>
                  </a:cubicBezTo>
                  <a:cubicBezTo>
                    <a:pt x="20092" y="4589"/>
                    <a:pt x="31430" y="15063"/>
                    <a:pt x="31430" y="28899"/>
                  </a:cubicBezTo>
                  <a:cubicBezTo>
                    <a:pt x="31430" y="39137"/>
                    <a:pt x="24982" y="48196"/>
                    <a:pt x="15387" y="51713"/>
                  </a:cubicBezTo>
                  <a:lnTo>
                    <a:pt x="15387" y="51713"/>
                  </a:lnTo>
                  <a:cubicBezTo>
                    <a:pt x="21370" y="49588"/>
                    <a:pt x="27683" y="48494"/>
                    <a:pt x="34053" y="48494"/>
                  </a:cubicBezTo>
                  <a:cubicBezTo>
                    <a:pt x="35131" y="48494"/>
                    <a:pt x="36210" y="48525"/>
                    <a:pt x="37290" y="48588"/>
                  </a:cubicBezTo>
                  <a:cubicBezTo>
                    <a:pt x="37605" y="48608"/>
                    <a:pt x="37911" y="48632"/>
                    <a:pt x="38221" y="48647"/>
                  </a:cubicBezTo>
                  <a:cubicBezTo>
                    <a:pt x="38749" y="48687"/>
                    <a:pt x="39276" y="48731"/>
                    <a:pt x="39803" y="48780"/>
                  </a:cubicBezTo>
                  <a:cubicBezTo>
                    <a:pt x="39877" y="48785"/>
                    <a:pt x="39956" y="48795"/>
                    <a:pt x="40030" y="48805"/>
                  </a:cubicBezTo>
                  <a:cubicBezTo>
                    <a:pt x="41479" y="48958"/>
                    <a:pt x="42913" y="49165"/>
                    <a:pt x="44343" y="49426"/>
                  </a:cubicBezTo>
                  <a:cubicBezTo>
                    <a:pt x="44412" y="49436"/>
                    <a:pt x="44485" y="49446"/>
                    <a:pt x="44554" y="49456"/>
                  </a:cubicBezTo>
                  <a:cubicBezTo>
                    <a:pt x="51706" y="50801"/>
                    <a:pt x="58507" y="53517"/>
                    <a:pt x="64584" y="57440"/>
                  </a:cubicBezTo>
                  <a:cubicBezTo>
                    <a:pt x="65032" y="57730"/>
                    <a:pt x="65481" y="58026"/>
                    <a:pt x="65924" y="58332"/>
                  </a:cubicBezTo>
                  <a:lnTo>
                    <a:pt x="66166" y="58499"/>
                  </a:lnTo>
                  <a:cubicBezTo>
                    <a:pt x="66215" y="58539"/>
                    <a:pt x="66269" y="58573"/>
                    <a:pt x="66319" y="58613"/>
                  </a:cubicBezTo>
                  <a:cubicBezTo>
                    <a:pt x="67975" y="59771"/>
                    <a:pt x="69571" y="61008"/>
                    <a:pt x="71094" y="62334"/>
                  </a:cubicBezTo>
                  <a:cubicBezTo>
                    <a:pt x="75504" y="65908"/>
                    <a:pt x="80901" y="67775"/>
                    <a:pt x="86325" y="67775"/>
                  </a:cubicBezTo>
                  <a:cubicBezTo>
                    <a:pt x="90341" y="67775"/>
                    <a:pt x="94372" y="66751"/>
                    <a:pt x="98028" y="64640"/>
                  </a:cubicBezTo>
                  <a:lnTo>
                    <a:pt x="98640" y="64290"/>
                  </a:lnTo>
                  <a:cubicBezTo>
                    <a:pt x="113036" y="55981"/>
                    <a:pt x="114830" y="35951"/>
                    <a:pt x="102203" y="25138"/>
                  </a:cubicBezTo>
                  <a:cubicBezTo>
                    <a:pt x="98028" y="21560"/>
                    <a:pt x="93563" y="18307"/>
                    <a:pt x="88857" y="15419"/>
                  </a:cubicBezTo>
                  <a:cubicBezTo>
                    <a:pt x="75850" y="7435"/>
                    <a:pt x="60966" y="2216"/>
                    <a:pt x="45018" y="570"/>
                  </a:cubicBezTo>
                  <a:cubicBezTo>
                    <a:pt x="44811" y="555"/>
                    <a:pt x="44609" y="530"/>
                    <a:pt x="44407" y="511"/>
                  </a:cubicBezTo>
                  <a:cubicBezTo>
                    <a:pt x="44022" y="471"/>
                    <a:pt x="43643" y="437"/>
                    <a:pt x="43253" y="407"/>
                  </a:cubicBezTo>
                  <a:cubicBezTo>
                    <a:pt x="42741" y="363"/>
                    <a:pt x="42238" y="318"/>
                    <a:pt x="41726" y="284"/>
                  </a:cubicBezTo>
                  <a:lnTo>
                    <a:pt x="41381" y="259"/>
                  </a:lnTo>
                  <a:cubicBezTo>
                    <a:pt x="38938" y="87"/>
                    <a:pt x="36487" y="1"/>
                    <a:pt x="3403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0"/>
            <p:cNvSpPr/>
            <p:nvPr/>
          </p:nvSpPr>
          <p:spPr>
            <a:xfrm>
              <a:off x="2559328" y="2381300"/>
              <a:ext cx="1294" cy="21877"/>
            </a:xfrm>
            <a:custGeom>
              <a:avLst/>
              <a:gdLst/>
              <a:ahLst/>
              <a:cxnLst/>
              <a:rect l="l" t="t" r="r" b="b"/>
              <a:pathLst>
                <a:path w="395" h="6680" extrusionOk="0">
                  <a:moveTo>
                    <a:pt x="395" y="1"/>
                  </a:moveTo>
                  <a:cubicBezTo>
                    <a:pt x="193" y="2219"/>
                    <a:pt x="65" y="4447"/>
                    <a:pt x="1" y="6679"/>
                  </a:cubicBezTo>
                  <a:lnTo>
                    <a:pt x="15" y="6679"/>
                  </a:lnTo>
                  <a:cubicBezTo>
                    <a:pt x="70" y="4447"/>
                    <a:pt x="198" y="2224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0"/>
            <p:cNvSpPr/>
            <p:nvPr/>
          </p:nvSpPr>
          <p:spPr>
            <a:xfrm>
              <a:off x="2565429" y="2084349"/>
              <a:ext cx="327628" cy="318828"/>
            </a:xfrm>
            <a:custGeom>
              <a:avLst/>
              <a:gdLst/>
              <a:ahLst/>
              <a:cxnLst/>
              <a:rect l="l" t="t" r="r" b="b"/>
              <a:pathLst>
                <a:path w="100039" h="97352" extrusionOk="0">
                  <a:moveTo>
                    <a:pt x="75862" y="1"/>
                  </a:moveTo>
                  <a:cubicBezTo>
                    <a:pt x="73475" y="1"/>
                    <a:pt x="71037" y="363"/>
                    <a:pt x="68610" y="1132"/>
                  </a:cubicBezTo>
                  <a:cubicBezTo>
                    <a:pt x="68344" y="1221"/>
                    <a:pt x="68088" y="1304"/>
                    <a:pt x="67821" y="1398"/>
                  </a:cubicBezTo>
                  <a:cubicBezTo>
                    <a:pt x="50739" y="7450"/>
                    <a:pt x="35693" y="17810"/>
                    <a:pt x="23992" y="31181"/>
                  </a:cubicBezTo>
                  <a:cubicBezTo>
                    <a:pt x="23712" y="31482"/>
                    <a:pt x="23436" y="31782"/>
                    <a:pt x="23164" y="32098"/>
                  </a:cubicBezTo>
                  <a:cubicBezTo>
                    <a:pt x="11277" y="46021"/>
                    <a:pt x="3391" y="62709"/>
                    <a:pt x="1" y="80328"/>
                  </a:cubicBezTo>
                  <a:cubicBezTo>
                    <a:pt x="2554" y="68739"/>
                    <a:pt x="12822" y="61297"/>
                    <a:pt x="23723" y="61297"/>
                  </a:cubicBezTo>
                  <a:cubicBezTo>
                    <a:pt x="27782" y="61297"/>
                    <a:pt x="31928" y="62329"/>
                    <a:pt x="35796" y="64562"/>
                  </a:cubicBezTo>
                  <a:cubicBezTo>
                    <a:pt x="44628" y="69658"/>
                    <a:pt x="49414" y="79756"/>
                    <a:pt x="47546" y="89781"/>
                  </a:cubicBezTo>
                  <a:cubicBezTo>
                    <a:pt x="47077" y="92285"/>
                    <a:pt x="46787" y="94818"/>
                    <a:pt x="46663" y="97351"/>
                  </a:cubicBezTo>
                  <a:lnTo>
                    <a:pt x="46673" y="97351"/>
                  </a:lnTo>
                  <a:cubicBezTo>
                    <a:pt x="47166" y="87504"/>
                    <a:pt x="50227" y="77957"/>
                    <a:pt x="55550" y="69663"/>
                  </a:cubicBezTo>
                  <a:lnTo>
                    <a:pt x="55554" y="69673"/>
                  </a:lnTo>
                  <a:cubicBezTo>
                    <a:pt x="60882" y="61417"/>
                    <a:pt x="68309" y="54651"/>
                    <a:pt x="77082" y="50131"/>
                  </a:cubicBezTo>
                  <a:cubicBezTo>
                    <a:pt x="79251" y="49007"/>
                    <a:pt x="81503" y="48027"/>
                    <a:pt x="83834" y="47189"/>
                  </a:cubicBezTo>
                  <a:cubicBezTo>
                    <a:pt x="93523" y="43714"/>
                    <a:pt x="100039" y="34611"/>
                    <a:pt x="100039" y="24316"/>
                  </a:cubicBezTo>
                  <a:cubicBezTo>
                    <a:pt x="100039" y="10476"/>
                    <a:pt x="88701" y="1"/>
                    <a:pt x="7586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0"/>
            <p:cNvSpPr/>
            <p:nvPr/>
          </p:nvSpPr>
          <p:spPr>
            <a:xfrm>
              <a:off x="2560618" y="2347407"/>
              <a:ext cx="4814" cy="33896"/>
            </a:xfrm>
            <a:custGeom>
              <a:avLst/>
              <a:gdLst/>
              <a:ahLst/>
              <a:cxnLst/>
              <a:rect l="l" t="t" r="r" b="b"/>
              <a:pathLst>
                <a:path w="1470" h="10350" extrusionOk="0">
                  <a:moveTo>
                    <a:pt x="1470" y="0"/>
                  </a:moveTo>
                  <a:lnTo>
                    <a:pt x="1470" y="0"/>
                  </a:lnTo>
                  <a:cubicBezTo>
                    <a:pt x="1401" y="306"/>
                    <a:pt x="1337" y="611"/>
                    <a:pt x="1282" y="917"/>
                  </a:cubicBezTo>
                  <a:cubicBezTo>
                    <a:pt x="711" y="4042"/>
                    <a:pt x="287" y="7191"/>
                    <a:pt x="1" y="10350"/>
                  </a:cubicBezTo>
                  <a:cubicBezTo>
                    <a:pt x="316" y="6875"/>
                    <a:pt x="809" y="3421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0"/>
            <p:cNvSpPr/>
            <p:nvPr/>
          </p:nvSpPr>
          <p:spPr>
            <a:xfrm>
              <a:off x="2559249" y="2285083"/>
              <a:ext cx="222808" cy="417520"/>
            </a:xfrm>
            <a:custGeom>
              <a:avLst/>
              <a:gdLst/>
              <a:ahLst/>
              <a:cxnLst/>
              <a:rect l="l" t="t" r="r" b="b"/>
              <a:pathLst>
                <a:path w="68033" h="127487" extrusionOk="0">
                  <a:moveTo>
                    <a:pt x="25602" y="1"/>
                  </a:moveTo>
                  <a:cubicBezTo>
                    <a:pt x="14703" y="1"/>
                    <a:pt x="4439" y="7441"/>
                    <a:pt x="1883" y="19035"/>
                  </a:cubicBezTo>
                  <a:cubicBezTo>
                    <a:pt x="1227" y="22455"/>
                    <a:pt x="734" y="25910"/>
                    <a:pt x="419" y="29385"/>
                  </a:cubicBezTo>
                  <a:cubicBezTo>
                    <a:pt x="222" y="31603"/>
                    <a:pt x="94" y="33835"/>
                    <a:pt x="35" y="36063"/>
                  </a:cubicBezTo>
                  <a:cubicBezTo>
                    <a:pt x="10" y="36975"/>
                    <a:pt x="0" y="37887"/>
                    <a:pt x="0" y="38798"/>
                  </a:cubicBezTo>
                  <a:cubicBezTo>
                    <a:pt x="0" y="56881"/>
                    <a:pt x="4588" y="73904"/>
                    <a:pt x="12671" y="88749"/>
                  </a:cubicBezTo>
                  <a:lnTo>
                    <a:pt x="12691" y="88739"/>
                  </a:lnTo>
                  <a:cubicBezTo>
                    <a:pt x="13125" y="89537"/>
                    <a:pt x="13568" y="90331"/>
                    <a:pt x="14022" y="91119"/>
                  </a:cubicBezTo>
                  <a:cubicBezTo>
                    <a:pt x="22883" y="106467"/>
                    <a:pt x="35042" y="118709"/>
                    <a:pt x="49088" y="127487"/>
                  </a:cubicBezTo>
                  <a:cubicBezTo>
                    <a:pt x="44716" y="124746"/>
                    <a:pt x="40552" y="121676"/>
                    <a:pt x="36624" y="118320"/>
                  </a:cubicBezTo>
                  <a:cubicBezTo>
                    <a:pt x="23997" y="107507"/>
                    <a:pt x="25796" y="87482"/>
                    <a:pt x="40192" y="79163"/>
                  </a:cubicBezTo>
                  <a:lnTo>
                    <a:pt x="40803" y="78813"/>
                  </a:lnTo>
                  <a:cubicBezTo>
                    <a:pt x="44454" y="76704"/>
                    <a:pt x="48478" y="75683"/>
                    <a:pt x="52488" y="75683"/>
                  </a:cubicBezTo>
                  <a:cubicBezTo>
                    <a:pt x="58037" y="75683"/>
                    <a:pt x="63561" y="77639"/>
                    <a:pt x="68033" y="81376"/>
                  </a:cubicBezTo>
                  <a:cubicBezTo>
                    <a:pt x="63232" y="77255"/>
                    <a:pt x="59166" y="72352"/>
                    <a:pt x="56012" y="66871"/>
                  </a:cubicBezTo>
                  <a:cubicBezTo>
                    <a:pt x="55559" y="66078"/>
                    <a:pt x="55120" y="65279"/>
                    <a:pt x="54706" y="64471"/>
                  </a:cubicBezTo>
                  <a:cubicBezTo>
                    <a:pt x="54642" y="64348"/>
                    <a:pt x="54583" y="64220"/>
                    <a:pt x="54514" y="64096"/>
                  </a:cubicBezTo>
                  <a:cubicBezTo>
                    <a:pt x="54272" y="63618"/>
                    <a:pt x="54041" y="63145"/>
                    <a:pt x="53819" y="62667"/>
                  </a:cubicBezTo>
                  <a:cubicBezTo>
                    <a:pt x="53691" y="62396"/>
                    <a:pt x="53558" y="62115"/>
                    <a:pt x="53435" y="61839"/>
                  </a:cubicBezTo>
                  <a:cubicBezTo>
                    <a:pt x="53164" y="61243"/>
                    <a:pt x="52902" y="60637"/>
                    <a:pt x="52656" y="60035"/>
                  </a:cubicBezTo>
                  <a:cubicBezTo>
                    <a:pt x="52567" y="59823"/>
                    <a:pt x="52488" y="59616"/>
                    <a:pt x="52409" y="59399"/>
                  </a:cubicBezTo>
                  <a:cubicBezTo>
                    <a:pt x="52212" y="58902"/>
                    <a:pt x="52020" y="58404"/>
                    <a:pt x="51843" y="57901"/>
                  </a:cubicBezTo>
                  <a:cubicBezTo>
                    <a:pt x="49305" y="50888"/>
                    <a:pt x="48196" y="43461"/>
                    <a:pt x="48550" y="36058"/>
                  </a:cubicBezTo>
                  <a:cubicBezTo>
                    <a:pt x="48674" y="33525"/>
                    <a:pt x="48964" y="30992"/>
                    <a:pt x="49433" y="28488"/>
                  </a:cubicBezTo>
                  <a:cubicBezTo>
                    <a:pt x="51301" y="18463"/>
                    <a:pt x="46510" y="8365"/>
                    <a:pt x="37683" y="3269"/>
                  </a:cubicBezTo>
                  <a:cubicBezTo>
                    <a:pt x="33812" y="1033"/>
                    <a:pt x="29663" y="1"/>
                    <a:pt x="2560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7" name="Google Shape;3487;p10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JACOCO vs TOOL INTELLIJ</a:t>
            </a:r>
            <a:endParaRPr dirty="0"/>
          </a:p>
        </p:txBody>
      </p:sp>
      <p:sp>
        <p:nvSpPr>
          <p:cNvPr id="3488" name="Google Shape;3488;p100"/>
          <p:cNvSpPr txBox="1"/>
          <p:nvPr/>
        </p:nvSpPr>
        <p:spPr>
          <a:xfrm>
            <a:off x="6296800" y="2619850"/>
            <a:ext cx="2740874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JaCoCo nu reușește să testeze deloc anumite părți ale codebase-ului</a:t>
            </a:r>
            <a:endParaRPr lang="en-US"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489" name="Google Shape;3489;p100"/>
          <p:cNvSpPr txBox="1"/>
          <p:nvPr/>
        </p:nvSpPr>
        <p:spPr>
          <a:xfrm>
            <a:off x="5894049" y="3659950"/>
            <a:ext cx="3037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Atât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IntelliJ IDEA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cât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și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JaCoCo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nu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acoperă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generarea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automată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a setter-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ilor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formați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linia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cod @Setter</a:t>
            </a:r>
            <a:endParaRPr lang="en-US"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490" name="Google Shape;3490;p100"/>
          <p:cNvSpPr txBox="1"/>
          <p:nvPr/>
        </p:nvSpPr>
        <p:spPr>
          <a:xfrm>
            <a:off x="5894048" y="1579725"/>
            <a:ext cx="303021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IntelliJ IDEA are o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performanță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superioară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față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JaCoCo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categoriile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Class, Method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și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Line.</a:t>
            </a:r>
          </a:p>
        </p:txBody>
      </p:sp>
      <p:sp>
        <p:nvSpPr>
          <p:cNvPr id="3495" name="Google Shape;3495;p100"/>
          <p:cNvSpPr/>
          <p:nvPr/>
        </p:nvSpPr>
        <p:spPr>
          <a:xfrm>
            <a:off x="5038451" y="1834875"/>
            <a:ext cx="755325" cy="476575"/>
          </a:xfrm>
          <a:custGeom>
            <a:avLst/>
            <a:gdLst/>
            <a:ahLst/>
            <a:cxnLst/>
            <a:rect l="l" t="t" r="r" b="b"/>
            <a:pathLst>
              <a:path w="30213" h="19063" extrusionOk="0">
                <a:moveTo>
                  <a:pt x="0" y="19063"/>
                </a:moveTo>
                <a:lnTo>
                  <a:pt x="0" y="0"/>
                </a:lnTo>
                <a:lnTo>
                  <a:pt x="30213" y="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6" name="Google Shape;3496;p100"/>
          <p:cNvSpPr/>
          <p:nvPr/>
        </p:nvSpPr>
        <p:spPr>
          <a:xfrm rot="10800000" flipH="1">
            <a:off x="5038451" y="3435475"/>
            <a:ext cx="755325" cy="476575"/>
          </a:xfrm>
          <a:custGeom>
            <a:avLst/>
            <a:gdLst/>
            <a:ahLst/>
            <a:cxnLst/>
            <a:rect l="l" t="t" r="r" b="b"/>
            <a:pathLst>
              <a:path w="30213" h="19063" extrusionOk="0">
                <a:moveTo>
                  <a:pt x="0" y="19063"/>
                </a:moveTo>
                <a:lnTo>
                  <a:pt x="0" y="0"/>
                </a:lnTo>
                <a:lnTo>
                  <a:pt x="30213" y="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497" name="Google Shape;3497;p100"/>
          <p:cNvCxnSpPr/>
          <p:nvPr/>
        </p:nvCxnSpPr>
        <p:spPr>
          <a:xfrm>
            <a:off x="5353176" y="2922900"/>
            <a:ext cx="85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ine 4">
            <a:extLst>
              <a:ext uri="{FF2B5EF4-FFF2-40B4-BE49-F238E27FC236}">
                <a16:creationId xmlns:a16="http://schemas.microsoft.com/office/drawing/2014/main" id="{D7F75EFB-C452-C914-298C-3777A352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6" y="1389172"/>
            <a:ext cx="2650832" cy="153372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AB44442-8D4D-CF77-5E02-4865BB3D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6" y="3078043"/>
            <a:ext cx="2650832" cy="1525957"/>
          </a:xfrm>
          <a:prstGeom prst="rect">
            <a:avLst/>
          </a:prstGeom>
        </p:spPr>
      </p:pic>
      <p:sp>
        <p:nvSpPr>
          <p:cNvPr id="8" name="Google Shape;3490;p100">
            <a:extLst>
              <a:ext uri="{FF2B5EF4-FFF2-40B4-BE49-F238E27FC236}">
                <a16:creationId xmlns:a16="http://schemas.microsoft.com/office/drawing/2014/main" id="{4B5D941A-4EE9-4F58-F9FF-D55AEBC1279B}"/>
              </a:ext>
            </a:extLst>
          </p:cNvPr>
          <p:cNvSpPr txBox="1"/>
          <p:nvPr/>
        </p:nvSpPr>
        <p:spPr>
          <a:xfrm>
            <a:off x="262214" y="1040060"/>
            <a:ext cx="454882" cy="371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L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L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J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endParaRPr lang="en-US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J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A24A9E7-9692-F833-8869-8744215C3627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/>
              </a:rPr>
              <a:t>https://github.com/irinaenescu2002/Testarea-Sistemelor-Software-2024/wiki/07.-Acoperire-la-nivel-de-instructiune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73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16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418213" y="1531088"/>
            <a:ext cx="3846665" cy="271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Mutational testing </a:t>
            </a:r>
            <a:r>
              <a:rPr lang="en-US" sz="1600" dirty="0" err="1"/>
              <a:t>este</a:t>
            </a:r>
            <a:r>
              <a:rPr lang="en-US" sz="1600" dirty="0"/>
              <a:t> o </a:t>
            </a:r>
            <a:r>
              <a:rPr lang="en-US" sz="1600" dirty="0" err="1"/>
              <a:t>tehnică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a software-</a:t>
            </a:r>
            <a:r>
              <a:rPr lang="en-US" sz="1600" dirty="0" err="1"/>
              <a:t>ului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se </a:t>
            </a:r>
            <a:r>
              <a:rPr lang="en-US" sz="1600" dirty="0" err="1"/>
              <a:t>introduc</a:t>
            </a:r>
            <a:r>
              <a:rPr lang="en-US" sz="1600" dirty="0"/>
              <a:t> </a:t>
            </a:r>
            <a:r>
              <a:rPr lang="en-US" sz="1600" dirty="0" err="1"/>
              <a:t>deliberat</a:t>
            </a:r>
            <a:r>
              <a:rPr lang="en-US" sz="1600" dirty="0"/>
              <a:t> </a:t>
            </a:r>
            <a:r>
              <a:rPr lang="en-US" sz="1600" dirty="0" err="1"/>
              <a:t>mici</a:t>
            </a:r>
            <a:r>
              <a:rPr lang="en-US" sz="1600" dirty="0"/>
              <a:t> </a:t>
            </a:r>
            <a:r>
              <a:rPr lang="en-US" sz="1600" dirty="0" err="1"/>
              <a:t>modificări</a:t>
            </a:r>
            <a:r>
              <a:rPr lang="en-US" sz="1600" dirty="0"/>
              <a:t> (</a:t>
            </a:r>
            <a:r>
              <a:rPr lang="en-US" sz="1600" dirty="0" err="1"/>
              <a:t>numite</a:t>
            </a:r>
            <a:r>
              <a:rPr lang="en-US" sz="1600" dirty="0"/>
              <a:t> </a:t>
            </a:r>
            <a:r>
              <a:rPr lang="en-US" sz="1600" dirty="0" err="1"/>
              <a:t>mutații</a:t>
            </a:r>
            <a:r>
              <a:rPr lang="en-US" sz="1600" dirty="0"/>
              <a:t>)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codul</a:t>
            </a:r>
            <a:r>
              <a:rPr lang="en-US" sz="1600" dirty="0"/>
              <a:t> </a:t>
            </a:r>
            <a:r>
              <a:rPr lang="en-US" sz="1600" dirty="0" err="1"/>
              <a:t>sursă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evalua</a:t>
            </a:r>
            <a:r>
              <a:rPr lang="en-US" sz="1600" dirty="0"/>
              <a:t> </a:t>
            </a:r>
            <a:r>
              <a:rPr lang="en-US" sz="1600" dirty="0" err="1"/>
              <a:t>calitatea</a:t>
            </a:r>
            <a:r>
              <a:rPr lang="en-US" sz="1600" dirty="0"/>
              <a:t> </a:t>
            </a:r>
            <a:r>
              <a:rPr lang="en-US" sz="1600" dirty="0" err="1"/>
              <a:t>setului</a:t>
            </a:r>
            <a:r>
              <a:rPr lang="en-US" sz="1600" dirty="0"/>
              <a:t> de teste. </a:t>
            </a: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testele</a:t>
            </a:r>
            <a:r>
              <a:rPr lang="en-US" sz="1600" dirty="0"/>
              <a:t> </a:t>
            </a:r>
            <a:r>
              <a:rPr lang="en-US" sz="1600" dirty="0" err="1"/>
              <a:t>identifică</a:t>
            </a:r>
            <a:r>
              <a:rPr lang="en-US" sz="1600" dirty="0"/>
              <a:t>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modificări</a:t>
            </a:r>
            <a:r>
              <a:rPr lang="en-US" sz="1600" dirty="0"/>
              <a:t>, </a:t>
            </a:r>
            <a:r>
              <a:rPr lang="en-US" sz="1600" dirty="0" err="1"/>
              <a:t>acesti</a:t>
            </a:r>
            <a:r>
              <a:rPr lang="en-US" sz="1600" dirty="0"/>
              <a:t> </a:t>
            </a:r>
            <a:r>
              <a:rPr lang="en-US" sz="1600" dirty="0" err="1"/>
              <a:t>mutanti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Pentru</a:t>
            </a:r>
            <a:r>
              <a:rPr lang="en-US" sz="1600" dirty="0"/>
              <a:t> a face mutation testing pe </a:t>
            </a:r>
            <a:r>
              <a:rPr lang="en-US" sz="1600" dirty="0" err="1"/>
              <a:t>proiectul</a:t>
            </a:r>
            <a:r>
              <a:rPr lang="en-US" sz="1600" dirty="0"/>
              <a:t> </a:t>
            </a:r>
            <a:r>
              <a:rPr lang="en-US" sz="1600" dirty="0" err="1"/>
              <a:t>nostru</a:t>
            </a:r>
            <a:r>
              <a:rPr lang="en-US" sz="1600" dirty="0"/>
              <a:t> in java am </a:t>
            </a:r>
            <a:r>
              <a:rPr lang="en-US" sz="1600" dirty="0" err="1"/>
              <a:t>folosit</a:t>
            </a:r>
            <a:r>
              <a:rPr lang="en-US" sz="1600" dirty="0"/>
              <a:t> plugin-</a:t>
            </a:r>
            <a:r>
              <a:rPr lang="en-US" sz="1600" dirty="0" err="1"/>
              <a:t>ul</a:t>
            </a:r>
            <a:r>
              <a:rPr lang="en-US" sz="1600" dirty="0"/>
              <a:t> </a:t>
            </a:r>
            <a:r>
              <a:rPr lang="en-US" sz="1600" b="1" dirty="0" err="1"/>
              <a:t>Pitest</a:t>
            </a:r>
            <a:r>
              <a:rPr lang="en-US" sz="1600" dirty="0"/>
              <a:t>. </a:t>
            </a:r>
            <a:r>
              <a:rPr lang="en-US" sz="1600" dirty="0" err="1"/>
              <a:t>Raportul</a:t>
            </a:r>
            <a:r>
              <a:rPr lang="en-US" sz="1600" dirty="0"/>
              <a:t> din imagine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generat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cele</a:t>
            </a:r>
            <a:r>
              <a:rPr lang="en-US" sz="1600" dirty="0"/>
              <a:t> 5 </a:t>
            </a:r>
            <a:r>
              <a:rPr lang="en-US" sz="1600" dirty="0" err="1"/>
              <a:t>clase</a:t>
            </a:r>
            <a:r>
              <a:rPr lang="en-US" sz="1600" dirty="0"/>
              <a:t> de teste de </a:t>
            </a:r>
            <a:r>
              <a:rPr lang="en-US" sz="1600" dirty="0" err="1"/>
              <a:t>integrare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clasa</a:t>
            </a:r>
            <a:r>
              <a:rPr lang="en-US" sz="1600" dirty="0"/>
              <a:t> de teste </a:t>
            </a:r>
            <a:r>
              <a:rPr lang="en-US" sz="1600" dirty="0" err="1"/>
              <a:t>unitare</a:t>
            </a:r>
            <a:r>
              <a:rPr lang="en-US" sz="1600" dirty="0"/>
              <a:t> </a:t>
            </a:r>
            <a:r>
              <a:rPr lang="en-US" sz="1600" dirty="0" err="1"/>
              <a:t>PatientServiceTest</a:t>
            </a:r>
            <a:r>
              <a:rPr lang="en-US" sz="1600" dirty="0"/>
              <a:t>. </a:t>
            </a:r>
          </a:p>
        </p:txBody>
      </p:sp>
      <p:grpSp>
        <p:nvGrpSpPr>
          <p:cNvPr id="3834" name="Google Shape;3834;p116"/>
          <p:cNvGrpSpPr/>
          <p:nvPr/>
        </p:nvGrpSpPr>
        <p:grpSpPr>
          <a:xfrm>
            <a:off x="4362254" y="1531088"/>
            <a:ext cx="4087990" cy="2759722"/>
            <a:chOff x="4682879" y="1259151"/>
            <a:chExt cx="4087990" cy="3098334"/>
          </a:xfrm>
        </p:grpSpPr>
        <p:grpSp>
          <p:nvGrpSpPr>
            <p:cNvPr id="3835" name="Google Shape;3835;p116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3836" name="Google Shape;3836;p116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6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6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993" extrusionOk="0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0" name="Google Shape;3840;p11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3841" name="Google Shape;3841;p11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ine 5">
            <a:extLst>
              <a:ext uri="{FF2B5EF4-FFF2-40B4-BE49-F238E27FC236}">
                <a16:creationId xmlns:a16="http://schemas.microsoft.com/office/drawing/2014/main" id="{5EA951F4-45E4-E17A-EF82-2BC2E2B5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05" y="1618068"/>
            <a:ext cx="4014790" cy="2114383"/>
          </a:xfrm>
          <a:prstGeom prst="rect">
            <a:avLst/>
          </a:prstGeom>
        </p:spPr>
      </p:pic>
      <p:sp>
        <p:nvSpPr>
          <p:cNvPr id="7" name="Google Shape;3831;p116">
            <a:extLst>
              <a:ext uri="{FF2B5EF4-FFF2-40B4-BE49-F238E27FC236}">
                <a16:creationId xmlns:a16="http://schemas.microsoft.com/office/drawing/2014/main" id="{DC2A12F0-6158-4B68-4741-0ADCBDBB6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214" y="725016"/>
            <a:ext cx="7761767" cy="672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MUTATION TESTING – PIT TEST  </a:t>
            </a:r>
            <a:endParaRPr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596D0E0-99FB-EE39-887B-96B7ECC2B345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/>
              </a:rPr>
              <a:t>https://github.com/irinaenescu2002/Testarea-Sistemelor-Software-2024/wiki/11.-Mutation-Testing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05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404038" y="472755"/>
            <a:ext cx="80266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OMORAREA MUTANTILOR</a:t>
            </a:r>
            <a:endParaRPr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398DAE2A-1E84-9FEC-65F0-A7A7AC48D380}"/>
              </a:ext>
            </a:extLst>
          </p:cNvPr>
          <p:cNvSpPr txBox="1"/>
          <p:nvPr/>
        </p:nvSpPr>
        <p:spPr>
          <a:xfrm>
            <a:off x="5046921" y="1651591"/>
            <a:ext cx="343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MUTANT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00DF7D-C78E-5BE2-29F8-53A2DF68B48B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https://github.com/irinaenescu2002/Testarea-Sistemelor-Software-2024/wiki/11.-Mutation-Testing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9E76199-3002-C0A4-0DF2-BAB6F24C5D39}"/>
              </a:ext>
            </a:extLst>
          </p:cNvPr>
          <p:cNvSpPr txBox="1"/>
          <p:nvPr/>
        </p:nvSpPr>
        <p:spPr>
          <a:xfrm>
            <a:off x="420083" y="3697410"/>
            <a:ext cx="849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Pentru aceasta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functie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exista deja un test de integrare, dar el verifica doar ca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ticketul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si-a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facut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update in baza de date, nu verifica ce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returneaza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endpoint-ul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. De aceea mutantul care face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hardcode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cu null a trait.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Pentru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omorî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mutantul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vom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face update la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testul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integrare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verificand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si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json-ul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primit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de la request. 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00878CBC-480C-8AE3-373C-E043C8045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21" y="2222884"/>
            <a:ext cx="3960573" cy="807361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EE127AAD-DC57-16D5-9DE6-CB3DE2776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38" y="1543192"/>
            <a:ext cx="4455702" cy="20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00"/>
          <p:cNvGrpSpPr/>
          <p:nvPr/>
        </p:nvGrpSpPr>
        <p:grpSpPr>
          <a:xfrm>
            <a:off x="3705610" y="2015502"/>
            <a:ext cx="1720358" cy="1718954"/>
            <a:chOff x="2559249" y="2069323"/>
            <a:chExt cx="685566" cy="685634"/>
          </a:xfrm>
        </p:grpSpPr>
        <p:sp>
          <p:nvSpPr>
            <p:cNvPr id="3474" name="Google Shape;3474;p100"/>
            <p:cNvSpPr/>
            <p:nvPr/>
          </p:nvSpPr>
          <p:spPr>
            <a:xfrm>
              <a:off x="2637836" y="2532965"/>
              <a:ext cx="376180" cy="221993"/>
            </a:xfrm>
            <a:custGeom>
              <a:avLst/>
              <a:gdLst/>
              <a:ahLst/>
              <a:cxnLst/>
              <a:rect l="l" t="t" r="r" b="b"/>
              <a:pathLst>
                <a:path w="114864" h="67784" extrusionOk="0">
                  <a:moveTo>
                    <a:pt x="106357" y="13065"/>
                  </a:moveTo>
                  <a:cubicBezTo>
                    <a:pt x="104189" y="14178"/>
                    <a:pt x="101932" y="15164"/>
                    <a:pt x="99610" y="15997"/>
                  </a:cubicBezTo>
                  <a:cubicBezTo>
                    <a:pt x="99509" y="16034"/>
                    <a:pt x="99407" y="16071"/>
                    <a:pt x="99307" y="16108"/>
                  </a:cubicBezTo>
                  <a:lnTo>
                    <a:pt x="99307" y="16108"/>
                  </a:lnTo>
                  <a:cubicBezTo>
                    <a:pt x="101716" y="15259"/>
                    <a:pt x="104072" y="14244"/>
                    <a:pt x="106357" y="13065"/>
                  </a:cubicBezTo>
                  <a:close/>
                  <a:moveTo>
                    <a:pt x="28508" y="0"/>
                  </a:moveTo>
                  <a:cubicBezTo>
                    <a:pt x="24492" y="0"/>
                    <a:pt x="20462" y="1024"/>
                    <a:pt x="16807" y="3134"/>
                  </a:cubicBezTo>
                  <a:lnTo>
                    <a:pt x="16196" y="3489"/>
                  </a:lnTo>
                  <a:cubicBezTo>
                    <a:pt x="1800" y="11798"/>
                    <a:pt x="1" y="31827"/>
                    <a:pt x="12628" y="42646"/>
                  </a:cubicBezTo>
                  <a:cubicBezTo>
                    <a:pt x="28344" y="56100"/>
                    <a:pt x="48088" y="64977"/>
                    <a:pt x="69813" y="67214"/>
                  </a:cubicBezTo>
                  <a:cubicBezTo>
                    <a:pt x="70015" y="67229"/>
                    <a:pt x="70217" y="67254"/>
                    <a:pt x="70424" y="67273"/>
                  </a:cubicBezTo>
                  <a:cubicBezTo>
                    <a:pt x="70803" y="67313"/>
                    <a:pt x="71193" y="67347"/>
                    <a:pt x="71572" y="67377"/>
                  </a:cubicBezTo>
                  <a:cubicBezTo>
                    <a:pt x="72085" y="67421"/>
                    <a:pt x="72592" y="67465"/>
                    <a:pt x="73100" y="67500"/>
                  </a:cubicBezTo>
                  <a:lnTo>
                    <a:pt x="73445" y="67525"/>
                  </a:lnTo>
                  <a:cubicBezTo>
                    <a:pt x="75888" y="67697"/>
                    <a:pt x="78340" y="67783"/>
                    <a:pt x="80797" y="67783"/>
                  </a:cubicBezTo>
                  <a:cubicBezTo>
                    <a:pt x="92212" y="67783"/>
                    <a:pt x="103723" y="65913"/>
                    <a:pt x="114864" y="62044"/>
                  </a:cubicBezTo>
                  <a:lnTo>
                    <a:pt x="114864" y="62044"/>
                  </a:lnTo>
                  <a:cubicBezTo>
                    <a:pt x="112427" y="62820"/>
                    <a:pt x="109978" y="63185"/>
                    <a:pt x="107581" y="63185"/>
                  </a:cubicBezTo>
                  <a:cubicBezTo>
                    <a:pt x="94740" y="63185"/>
                    <a:pt x="83396" y="52710"/>
                    <a:pt x="83396" y="38875"/>
                  </a:cubicBezTo>
                  <a:cubicBezTo>
                    <a:pt x="83396" y="28688"/>
                    <a:pt x="89785" y="19663"/>
                    <a:pt x="99307" y="16108"/>
                  </a:cubicBezTo>
                  <a:lnTo>
                    <a:pt x="99307" y="16108"/>
                  </a:lnTo>
                  <a:cubicBezTo>
                    <a:pt x="93355" y="18205"/>
                    <a:pt x="87080" y="19284"/>
                    <a:pt x="80750" y="19284"/>
                  </a:cubicBezTo>
                  <a:cubicBezTo>
                    <a:pt x="79680" y="19284"/>
                    <a:pt x="78608" y="19253"/>
                    <a:pt x="77536" y="19191"/>
                  </a:cubicBezTo>
                  <a:cubicBezTo>
                    <a:pt x="77230" y="19171"/>
                    <a:pt x="76920" y="19146"/>
                    <a:pt x="76609" y="19127"/>
                  </a:cubicBezTo>
                  <a:cubicBezTo>
                    <a:pt x="76077" y="19092"/>
                    <a:pt x="75554" y="19048"/>
                    <a:pt x="75022" y="18999"/>
                  </a:cubicBezTo>
                  <a:cubicBezTo>
                    <a:pt x="74948" y="18994"/>
                    <a:pt x="74869" y="18979"/>
                    <a:pt x="74795" y="18974"/>
                  </a:cubicBezTo>
                  <a:cubicBezTo>
                    <a:pt x="73346" y="18821"/>
                    <a:pt x="71912" y="18609"/>
                    <a:pt x="70483" y="18353"/>
                  </a:cubicBezTo>
                  <a:cubicBezTo>
                    <a:pt x="70414" y="18338"/>
                    <a:pt x="70340" y="18333"/>
                    <a:pt x="70276" y="18323"/>
                  </a:cubicBezTo>
                  <a:cubicBezTo>
                    <a:pt x="60651" y="16515"/>
                    <a:pt x="51671" y="12222"/>
                    <a:pt x="44234" y="5859"/>
                  </a:cubicBezTo>
                  <a:cubicBezTo>
                    <a:pt x="39736" y="2011"/>
                    <a:pt x="34136" y="0"/>
                    <a:pt x="285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0"/>
            <p:cNvSpPr/>
            <p:nvPr/>
          </p:nvSpPr>
          <p:spPr>
            <a:xfrm>
              <a:off x="2910955" y="2421038"/>
              <a:ext cx="327385" cy="318821"/>
            </a:xfrm>
            <a:custGeom>
              <a:avLst/>
              <a:gdLst/>
              <a:ahLst/>
              <a:cxnLst/>
              <a:rect l="l" t="t" r="r" b="b"/>
              <a:pathLst>
                <a:path w="99965" h="97350" extrusionOk="0">
                  <a:moveTo>
                    <a:pt x="53376" y="1"/>
                  </a:moveTo>
                  <a:lnTo>
                    <a:pt x="53376" y="6"/>
                  </a:lnTo>
                  <a:cubicBezTo>
                    <a:pt x="52883" y="9853"/>
                    <a:pt x="49823" y="19400"/>
                    <a:pt x="44500" y="27694"/>
                  </a:cubicBezTo>
                  <a:lnTo>
                    <a:pt x="44495" y="27689"/>
                  </a:lnTo>
                  <a:cubicBezTo>
                    <a:pt x="39162" y="35945"/>
                    <a:pt x="31740" y="42706"/>
                    <a:pt x="22962" y="47236"/>
                  </a:cubicBezTo>
                  <a:cubicBezTo>
                    <a:pt x="20794" y="48354"/>
                    <a:pt x="18537" y="49335"/>
                    <a:pt x="16215" y="50168"/>
                  </a:cubicBezTo>
                  <a:cubicBezTo>
                    <a:pt x="6526" y="53643"/>
                    <a:pt x="1" y="62751"/>
                    <a:pt x="1" y="73041"/>
                  </a:cubicBezTo>
                  <a:cubicBezTo>
                    <a:pt x="1" y="86877"/>
                    <a:pt x="11338" y="97350"/>
                    <a:pt x="24179" y="97350"/>
                  </a:cubicBezTo>
                  <a:cubicBezTo>
                    <a:pt x="26579" y="97350"/>
                    <a:pt x="29032" y="96984"/>
                    <a:pt x="31474" y="96205"/>
                  </a:cubicBezTo>
                  <a:cubicBezTo>
                    <a:pt x="31730" y="96126"/>
                    <a:pt x="31977" y="96043"/>
                    <a:pt x="32223" y="95954"/>
                  </a:cubicBezTo>
                  <a:cubicBezTo>
                    <a:pt x="49305" y="89907"/>
                    <a:pt x="64347" y="79542"/>
                    <a:pt x="76047" y="66176"/>
                  </a:cubicBezTo>
                  <a:cubicBezTo>
                    <a:pt x="76333" y="65870"/>
                    <a:pt x="76609" y="65575"/>
                    <a:pt x="76880" y="65254"/>
                  </a:cubicBezTo>
                  <a:cubicBezTo>
                    <a:pt x="88664" y="51450"/>
                    <a:pt x="96520" y="34919"/>
                    <a:pt x="99965" y="17468"/>
                  </a:cubicBezTo>
                  <a:lnTo>
                    <a:pt x="99965" y="17468"/>
                  </a:lnTo>
                  <a:cubicBezTo>
                    <a:pt x="97249" y="28811"/>
                    <a:pt x="87103" y="36062"/>
                    <a:pt x="76340" y="36062"/>
                  </a:cubicBezTo>
                  <a:cubicBezTo>
                    <a:pt x="72278" y="36062"/>
                    <a:pt x="68129" y="35030"/>
                    <a:pt x="64258" y="32795"/>
                  </a:cubicBezTo>
                  <a:cubicBezTo>
                    <a:pt x="55426" y="27694"/>
                    <a:pt x="50641" y="17596"/>
                    <a:pt x="52509" y="7571"/>
                  </a:cubicBezTo>
                  <a:cubicBezTo>
                    <a:pt x="52977" y="5067"/>
                    <a:pt x="53268" y="2534"/>
                    <a:pt x="5339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0"/>
            <p:cNvSpPr/>
            <p:nvPr/>
          </p:nvSpPr>
          <p:spPr>
            <a:xfrm>
              <a:off x="3122726" y="2149918"/>
              <a:ext cx="10490" cy="10015"/>
            </a:xfrm>
            <a:custGeom>
              <a:avLst/>
              <a:gdLst/>
              <a:ahLst/>
              <a:cxnLst/>
              <a:rect l="l" t="t" r="r" b="b"/>
              <a:pathLst>
                <a:path w="3203" h="3058" extrusionOk="0">
                  <a:moveTo>
                    <a:pt x="21" y="0"/>
                  </a:moveTo>
                  <a:cubicBezTo>
                    <a:pt x="0" y="0"/>
                    <a:pt x="1234" y="1124"/>
                    <a:pt x="3203" y="3058"/>
                  </a:cubicBezTo>
                  <a:cubicBezTo>
                    <a:pt x="2429" y="2170"/>
                    <a:pt x="1576" y="1328"/>
                    <a:pt x="645" y="529"/>
                  </a:cubicBezTo>
                  <a:cubicBezTo>
                    <a:pt x="227" y="170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0"/>
            <p:cNvSpPr/>
            <p:nvPr/>
          </p:nvSpPr>
          <p:spPr>
            <a:xfrm>
              <a:off x="3022956" y="2159929"/>
              <a:ext cx="221858" cy="379216"/>
            </a:xfrm>
            <a:custGeom>
              <a:avLst/>
              <a:gdLst/>
              <a:ahLst/>
              <a:cxnLst/>
              <a:rect l="l" t="t" r="r" b="b"/>
              <a:pathLst>
                <a:path w="67743" h="115791" extrusionOk="0">
                  <a:moveTo>
                    <a:pt x="33667" y="1"/>
                  </a:moveTo>
                  <a:cubicBezTo>
                    <a:pt x="43405" y="11169"/>
                    <a:pt x="40882" y="28926"/>
                    <a:pt x="27541" y="36624"/>
                  </a:cubicBezTo>
                  <a:lnTo>
                    <a:pt x="26934" y="36974"/>
                  </a:lnTo>
                  <a:cubicBezTo>
                    <a:pt x="23278" y="39085"/>
                    <a:pt x="19248" y="40109"/>
                    <a:pt x="15233" y="40109"/>
                  </a:cubicBezTo>
                  <a:cubicBezTo>
                    <a:pt x="9809" y="40109"/>
                    <a:pt x="4413" y="38242"/>
                    <a:pt x="0" y="34668"/>
                  </a:cubicBezTo>
                  <a:lnTo>
                    <a:pt x="0" y="34668"/>
                  </a:lnTo>
                  <a:cubicBezTo>
                    <a:pt x="4658" y="38719"/>
                    <a:pt x="8625" y="43529"/>
                    <a:pt x="11725" y="48916"/>
                  </a:cubicBezTo>
                  <a:cubicBezTo>
                    <a:pt x="12179" y="49709"/>
                    <a:pt x="12617" y="50513"/>
                    <a:pt x="13026" y="51316"/>
                  </a:cubicBezTo>
                  <a:cubicBezTo>
                    <a:pt x="13090" y="51439"/>
                    <a:pt x="13150" y="51568"/>
                    <a:pt x="13219" y="51691"/>
                  </a:cubicBezTo>
                  <a:cubicBezTo>
                    <a:pt x="13460" y="52169"/>
                    <a:pt x="13692" y="52642"/>
                    <a:pt x="13913" y="53125"/>
                  </a:cubicBezTo>
                  <a:cubicBezTo>
                    <a:pt x="14047" y="53396"/>
                    <a:pt x="14175" y="53672"/>
                    <a:pt x="14298" y="53948"/>
                  </a:cubicBezTo>
                  <a:cubicBezTo>
                    <a:pt x="14569" y="54544"/>
                    <a:pt x="14835" y="55151"/>
                    <a:pt x="15081" y="55752"/>
                  </a:cubicBezTo>
                  <a:cubicBezTo>
                    <a:pt x="15165" y="55964"/>
                    <a:pt x="15244" y="56171"/>
                    <a:pt x="15328" y="56383"/>
                  </a:cubicBezTo>
                  <a:cubicBezTo>
                    <a:pt x="15525" y="56880"/>
                    <a:pt x="15712" y="57378"/>
                    <a:pt x="15900" y="57886"/>
                  </a:cubicBezTo>
                  <a:cubicBezTo>
                    <a:pt x="18438" y="64904"/>
                    <a:pt x="19547" y="72326"/>
                    <a:pt x="19187" y="79729"/>
                  </a:cubicBezTo>
                  <a:cubicBezTo>
                    <a:pt x="19064" y="82262"/>
                    <a:pt x="18778" y="84795"/>
                    <a:pt x="18310" y="87304"/>
                  </a:cubicBezTo>
                  <a:cubicBezTo>
                    <a:pt x="16442" y="97324"/>
                    <a:pt x="21227" y="107422"/>
                    <a:pt x="30054" y="112523"/>
                  </a:cubicBezTo>
                  <a:cubicBezTo>
                    <a:pt x="33927" y="114758"/>
                    <a:pt x="38077" y="115790"/>
                    <a:pt x="42139" y="115790"/>
                  </a:cubicBezTo>
                  <a:cubicBezTo>
                    <a:pt x="52903" y="115790"/>
                    <a:pt x="63049" y="108539"/>
                    <a:pt x="65761" y="97196"/>
                  </a:cubicBezTo>
                  <a:cubicBezTo>
                    <a:pt x="66717" y="92366"/>
                    <a:pt x="67328" y="87462"/>
                    <a:pt x="67594" y="82533"/>
                  </a:cubicBezTo>
                  <a:cubicBezTo>
                    <a:pt x="67644" y="81602"/>
                    <a:pt x="67678" y="80665"/>
                    <a:pt x="67703" y="79739"/>
                  </a:cubicBezTo>
                  <a:cubicBezTo>
                    <a:pt x="67728" y="78832"/>
                    <a:pt x="67742" y="77920"/>
                    <a:pt x="67742" y="77013"/>
                  </a:cubicBezTo>
                  <a:cubicBezTo>
                    <a:pt x="67737" y="58916"/>
                    <a:pt x="63144" y="41893"/>
                    <a:pt x="55061" y="27043"/>
                  </a:cubicBezTo>
                  <a:lnTo>
                    <a:pt x="55047" y="27058"/>
                  </a:lnTo>
                  <a:cubicBezTo>
                    <a:pt x="54613" y="26255"/>
                    <a:pt x="54169" y="25461"/>
                    <a:pt x="53716" y="24673"/>
                  </a:cubicBezTo>
                  <a:cubicBezTo>
                    <a:pt x="47915" y="14623"/>
                    <a:pt x="38541" y="4811"/>
                    <a:pt x="33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0"/>
            <p:cNvSpPr/>
            <p:nvPr/>
          </p:nvSpPr>
          <p:spPr>
            <a:xfrm>
              <a:off x="3001649" y="2257452"/>
              <a:ext cx="4395" cy="2908"/>
            </a:xfrm>
            <a:custGeom>
              <a:avLst/>
              <a:gdLst/>
              <a:ahLst/>
              <a:cxnLst/>
              <a:rect l="l" t="t" r="r" b="b"/>
              <a:pathLst>
                <a:path w="1342" h="888" extrusionOk="0">
                  <a:moveTo>
                    <a:pt x="1" y="1"/>
                  </a:moveTo>
                  <a:cubicBezTo>
                    <a:pt x="449" y="291"/>
                    <a:pt x="898" y="587"/>
                    <a:pt x="1341" y="888"/>
                  </a:cubicBezTo>
                  <a:cubicBezTo>
                    <a:pt x="898" y="587"/>
                    <a:pt x="449" y="2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0"/>
            <p:cNvSpPr/>
            <p:nvPr/>
          </p:nvSpPr>
          <p:spPr>
            <a:xfrm>
              <a:off x="3006814" y="2260907"/>
              <a:ext cx="504" cy="373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" y="0"/>
                  </a:moveTo>
                  <a:lnTo>
                    <a:pt x="1" y="0"/>
                  </a:lnTo>
                  <a:cubicBezTo>
                    <a:pt x="50" y="40"/>
                    <a:pt x="104" y="74"/>
                    <a:pt x="154" y="114"/>
                  </a:cubicBezTo>
                  <a:cubicBezTo>
                    <a:pt x="104" y="74"/>
                    <a:pt x="55" y="4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0"/>
            <p:cNvSpPr/>
            <p:nvPr/>
          </p:nvSpPr>
          <p:spPr>
            <a:xfrm>
              <a:off x="3007315" y="2261277"/>
              <a:ext cx="15645" cy="12190"/>
            </a:xfrm>
            <a:custGeom>
              <a:avLst/>
              <a:gdLst/>
              <a:ahLst/>
              <a:cxnLst/>
              <a:rect l="l" t="t" r="r" b="b"/>
              <a:pathLst>
                <a:path w="4777" h="3722" extrusionOk="0">
                  <a:moveTo>
                    <a:pt x="1" y="1"/>
                  </a:moveTo>
                  <a:lnTo>
                    <a:pt x="1" y="1"/>
                  </a:lnTo>
                  <a:cubicBezTo>
                    <a:pt x="1479" y="1026"/>
                    <a:pt x="2908" y="2135"/>
                    <a:pt x="4283" y="3313"/>
                  </a:cubicBezTo>
                  <a:cubicBezTo>
                    <a:pt x="4441" y="3456"/>
                    <a:pt x="4609" y="3589"/>
                    <a:pt x="4776" y="3722"/>
                  </a:cubicBezTo>
                  <a:cubicBezTo>
                    <a:pt x="3253" y="2396"/>
                    <a:pt x="1666" y="114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0"/>
            <p:cNvSpPr/>
            <p:nvPr/>
          </p:nvSpPr>
          <p:spPr>
            <a:xfrm>
              <a:off x="3006025" y="2260357"/>
              <a:ext cx="793" cy="553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1"/>
                  </a:moveTo>
                  <a:lnTo>
                    <a:pt x="201" y="140"/>
                  </a:lnTo>
                  <a:lnTo>
                    <a:pt x="201" y="140"/>
                  </a:lnTo>
                  <a:cubicBezTo>
                    <a:pt x="137" y="95"/>
                    <a:pt x="74" y="50"/>
                    <a:pt x="0" y="1"/>
                  </a:cubicBezTo>
                  <a:close/>
                  <a:moveTo>
                    <a:pt x="201" y="140"/>
                  </a:moveTo>
                  <a:cubicBezTo>
                    <a:pt x="215" y="150"/>
                    <a:pt x="228" y="159"/>
                    <a:pt x="242" y="168"/>
                  </a:cubicBezTo>
                  <a:lnTo>
                    <a:pt x="201" y="14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0"/>
            <p:cNvSpPr/>
            <p:nvPr/>
          </p:nvSpPr>
          <p:spPr>
            <a:xfrm>
              <a:off x="2790124" y="2069323"/>
              <a:ext cx="376068" cy="221963"/>
            </a:xfrm>
            <a:custGeom>
              <a:avLst/>
              <a:gdLst/>
              <a:ahLst/>
              <a:cxnLst/>
              <a:rect l="l" t="t" r="r" b="b"/>
              <a:pathLst>
                <a:path w="114830" h="67775" extrusionOk="0">
                  <a:moveTo>
                    <a:pt x="15387" y="51713"/>
                  </a:moveTo>
                  <a:cubicBezTo>
                    <a:pt x="13025" y="52552"/>
                    <a:pt x="10715" y="53552"/>
                    <a:pt x="8473" y="54709"/>
                  </a:cubicBezTo>
                  <a:lnTo>
                    <a:pt x="8473" y="54709"/>
                  </a:lnTo>
                  <a:cubicBezTo>
                    <a:pt x="10647" y="53591"/>
                    <a:pt x="12899" y="52605"/>
                    <a:pt x="15225" y="51772"/>
                  </a:cubicBezTo>
                  <a:cubicBezTo>
                    <a:pt x="15279" y="51753"/>
                    <a:pt x="15333" y="51733"/>
                    <a:pt x="15387" y="51713"/>
                  </a:cubicBezTo>
                  <a:close/>
                  <a:moveTo>
                    <a:pt x="34032" y="1"/>
                  </a:moveTo>
                  <a:cubicBezTo>
                    <a:pt x="22630" y="1"/>
                    <a:pt x="11132" y="1868"/>
                    <a:pt x="1" y="5720"/>
                  </a:cubicBezTo>
                  <a:cubicBezTo>
                    <a:pt x="2428" y="4951"/>
                    <a:pt x="4866" y="4589"/>
                    <a:pt x="7253" y="4589"/>
                  </a:cubicBezTo>
                  <a:cubicBezTo>
                    <a:pt x="20092" y="4589"/>
                    <a:pt x="31430" y="15063"/>
                    <a:pt x="31430" y="28899"/>
                  </a:cubicBezTo>
                  <a:cubicBezTo>
                    <a:pt x="31430" y="39137"/>
                    <a:pt x="24982" y="48196"/>
                    <a:pt x="15387" y="51713"/>
                  </a:cubicBezTo>
                  <a:lnTo>
                    <a:pt x="15387" y="51713"/>
                  </a:lnTo>
                  <a:cubicBezTo>
                    <a:pt x="21370" y="49588"/>
                    <a:pt x="27683" y="48494"/>
                    <a:pt x="34053" y="48494"/>
                  </a:cubicBezTo>
                  <a:cubicBezTo>
                    <a:pt x="35131" y="48494"/>
                    <a:pt x="36210" y="48525"/>
                    <a:pt x="37290" y="48588"/>
                  </a:cubicBezTo>
                  <a:cubicBezTo>
                    <a:pt x="37605" y="48608"/>
                    <a:pt x="37911" y="48632"/>
                    <a:pt x="38221" y="48647"/>
                  </a:cubicBezTo>
                  <a:cubicBezTo>
                    <a:pt x="38749" y="48687"/>
                    <a:pt x="39276" y="48731"/>
                    <a:pt x="39803" y="48780"/>
                  </a:cubicBezTo>
                  <a:cubicBezTo>
                    <a:pt x="39877" y="48785"/>
                    <a:pt x="39956" y="48795"/>
                    <a:pt x="40030" y="48805"/>
                  </a:cubicBezTo>
                  <a:cubicBezTo>
                    <a:pt x="41479" y="48958"/>
                    <a:pt x="42913" y="49165"/>
                    <a:pt x="44343" y="49426"/>
                  </a:cubicBezTo>
                  <a:cubicBezTo>
                    <a:pt x="44412" y="49436"/>
                    <a:pt x="44485" y="49446"/>
                    <a:pt x="44554" y="49456"/>
                  </a:cubicBezTo>
                  <a:cubicBezTo>
                    <a:pt x="51706" y="50801"/>
                    <a:pt x="58507" y="53517"/>
                    <a:pt x="64584" y="57440"/>
                  </a:cubicBezTo>
                  <a:cubicBezTo>
                    <a:pt x="65032" y="57730"/>
                    <a:pt x="65481" y="58026"/>
                    <a:pt x="65924" y="58332"/>
                  </a:cubicBezTo>
                  <a:lnTo>
                    <a:pt x="66166" y="58499"/>
                  </a:lnTo>
                  <a:cubicBezTo>
                    <a:pt x="66215" y="58539"/>
                    <a:pt x="66269" y="58573"/>
                    <a:pt x="66319" y="58613"/>
                  </a:cubicBezTo>
                  <a:cubicBezTo>
                    <a:pt x="67975" y="59771"/>
                    <a:pt x="69571" y="61008"/>
                    <a:pt x="71094" y="62334"/>
                  </a:cubicBezTo>
                  <a:cubicBezTo>
                    <a:pt x="75504" y="65908"/>
                    <a:pt x="80901" y="67775"/>
                    <a:pt x="86325" y="67775"/>
                  </a:cubicBezTo>
                  <a:cubicBezTo>
                    <a:pt x="90341" y="67775"/>
                    <a:pt x="94372" y="66751"/>
                    <a:pt x="98028" y="64640"/>
                  </a:cubicBezTo>
                  <a:lnTo>
                    <a:pt x="98640" y="64290"/>
                  </a:lnTo>
                  <a:cubicBezTo>
                    <a:pt x="113036" y="55981"/>
                    <a:pt x="114830" y="35951"/>
                    <a:pt x="102203" y="25138"/>
                  </a:cubicBezTo>
                  <a:cubicBezTo>
                    <a:pt x="98028" y="21560"/>
                    <a:pt x="93563" y="18307"/>
                    <a:pt x="88857" y="15419"/>
                  </a:cubicBezTo>
                  <a:cubicBezTo>
                    <a:pt x="75850" y="7435"/>
                    <a:pt x="60966" y="2216"/>
                    <a:pt x="45018" y="570"/>
                  </a:cubicBezTo>
                  <a:cubicBezTo>
                    <a:pt x="44811" y="555"/>
                    <a:pt x="44609" y="530"/>
                    <a:pt x="44407" y="511"/>
                  </a:cubicBezTo>
                  <a:cubicBezTo>
                    <a:pt x="44022" y="471"/>
                    <a:pt x="43643" y="437"/>
                    <a:pt x="43253" y="407"/>
                  </a:cubicBezTo>
                  <a:cubicBezTo>
                    <a:pt x="42741" y="363"/>
                    <a:pt x="42238" y="318"/>
                    <a:pt x="41726" y="284"/>
                  </a:cubicBezTo>
                  <a:lnTo>
                    <a:pt x="41381" y="259"/>
                  </a:lnTo>
                  <a:cubicBezTo>
                    <a:pt x="38938" y="87"/>
                    <a:pt x="36487" y="1"/>
                    <a:pt x="3403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0"/>
            <p:cNvSpPr/>
            <p:nvPr/>
          </p:nvSpPr>
          <p:spPr>
            <a:xfrm>
              <a:off x="2559328" y="2381300"/>
              <a:ext cx="1294" cy="21877"/>
            </a:xfrm>
            <a:custGeom>
              <a:avLst/>
              <a:gdLst/>
              <a:ahLst/>
              <a:cxnLst/>
              <a:rect l="l" t="t" r="r" b="b"/>
              <a:pathLst>
                <a:path w="395" h="6680" extrusionOk="0">
                  <a:moveTo>
                    <a:pt x="395" y="1"/>
                  </a:moveTo>
                  <a:cubicBezTo>
                    <a:pt x="193" y="2219"/>
                    <a:pt x="65" y="4447"/>
                    <a:pt x="1" y="6679"/>
                  </a:cubicBezTo>
                  <a:lnTo>
                    <a:pt x="15" y="6679"/>
                  </a:lnTo>
                  <a:cubicBezTo>
                    <a:pt x="70" y="4447"/>
                    <a:pt x="198" y="2224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0"/>
            <p:cNvSpPr/>
            <p:nvPr/>
          </p:nvSpPr>
          <p:spPr>
            <a:xfrm>
              <a:off x="2565429" y="2084349"/>
              <a:ext cx="327628" cy="318828"/>
            </a:xfrm>
            <a:custGeom>
              <a:avLst/>
              <a:gdLst/>
              <a:ahLst/>
              <a:cxnLst/>
              <a:rect l="l" t="t" r="r" b="b"/>
              <a:pathLst>
                <a:path w="100039" h="97352" extrusionOk="0">
                  <a:moveTo>
                    <a:pt x="75862" y="1"/>
                  </a:moveTo>
                  <a:cubicBezTo>
                    <a:pt x="73475" y="1"/>
                    <a:pt x="71037" y="363"/>
                    <a:pt x="68610" y="1132"/>
                  </a:cubicBezTo>
                  <a:cubicBezTo>
                    <a:pt x="68344" y="1221"/>
                    <a:pt x="68088" y="1304"/>
                    <a:pt x="67821" y="1398"/>
                  </a:cubicBezTo>
                  <a:cubicBezTo>
                    <a:pt x="50739" y="7450"/>
                    <a:pt x="35693" y="17810"/>
                    <a:pt x="23992" y="31181"/>
                  </a:cubicBezTo>
                  <a:cubicBezTo>
                    <a:pt x="23712" y="31482"/>
                    <a:pt x="23436" y="31782"/>
                    <a:pt x="23164" y="32098"/>
                  </a:cubicBezTo>
                  <a:cubicBezTo>
                    <a:pt x="11277" y="46021"/>
                    <a:pt x="3391" y="62709"/>
                    <a:pt x="1" y="80328"/>
                  </a:cubicBezTo>
                  <a:cubicBezTo>
                    <a:pt x="2554" y="68739"/>
                    <a:pt x="12822" y="61297"/>
                    <a:pt x="23723" y="61297"/>
                  </a:cubicBezTo>
                  <a:cubicBezTo>
                    <a:pt x="27782" y="61297"/>
                    <a:pt x="31928" y="62329"/>
                    <a:pt x="35796" y="64562"/>
                  </a:cubicBezTo>
                  <a:cubicBezTo>
                    <a:pt x="44628" y="69658"/>
                    <a:pt x="49414" y="79756"/>
                    <a:pt x="47546" y="89781"/>
                  </a:cubicBezTo>
                  <a:cubicBezTo>
                    <a:pt x="47077" y="92285"/>
                    <a:pt x="46787" y="94818"/>
                    <a:pt x="46663" y="97351"/>
                  </a:cubicBezTo>
                  <a:lnTo>
                    <a:pt x="46673" y="97351"/>
                  </a:lnTo>
                  <a:cubicBezTo>
                    <a:pt x="47166" y="87504"/>
                    <a:pt x="50227" y="77957"/>
                    <a:pt x="55550" y="69663"/>
                  </a:cubicBezTo>
                  <a:lnTo>
                    <a:pt x="55554" y="69673"/>
                  </a:lnTo>
                  <a:cubicBezTo>
                    <a:pt x="60882" y="61417"/>
                    <a:pt x="68309" y="54651"/>
                    <a:pt x="77082" y="50131"/>
                  </a:cubicBezTo>
                  <a:cubicBezTo>
                    <a:pt x="79251" y="49007"/>
                    <a:pt x="81503" y="48027"/>
                    <a:pt x="83834" y="47189"/>
                  </a:cubicBezTo>
                  <a:cubicBezTo>
                    <a:pt x="93523" y="43714"/>
                    <a:pt x="100039" y="34611"/>
                    <a:pt x="100039" y="24316"/>
                  </a:cubicBezTo>
                  <a:cubicBezTo>
                    <a:pt x="100039" y="10476"/>
                    <a:pt x="88701" y="1"/>
                    <a:pt x="7586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0"/>
            <p:cNvSpPr/>
            <p:nvPr/>
          </p:nvSpPr>
          <p:spPr>
            <a:xfrm>
              <a:off x="2560618" y="2347407"/>
              <a:ext cx="4814" cy="33896"/>
            </a:xfrm>
            <a:custGeom>
              <a:avLst/>
              <a:gdLst/>
              <a:ahLst/>
              <a:cxnLst/>
              <a:rect l="l" t="t" r="r" b="b"/>
              <a:pathLst>
                <a:path w="1470" h="10350" extrusionOk="0">
                  <a:moveTo>
                    <a:pt x="1470" y="0"/>
                  </a:moveTo>
                  <a:lnTo>
                    <a:pt x="1470" y="0"/>
                  </a:lnTo>
                  <a:cubicBezTo>
                    <a:pt x="1401" y="306"/>
                    <a:pt x="1337" y="611"/>
                    <a:pt x="1282" y="917"/>
                  </a:cubicBezTo>
                  <a:cubicBezTo>
                    <a:pt x="711" y="4042"/>
                    <a:pt x="287" y="7191"/>
                    <a:pt x="1" y="10350"/>
                  </a:cubicBezTo>
                  <a:cubicBezTo>
                    <a:pt x="316" y="6875"/>
                    <a:pt x="809" y="3421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0"/>
            <p:cNvSpPr/>
            <p:nvPr/>
          </p:nvSpPr>
          <p:spPr>
            <a:xfrm>
              <a:off x="2559249" y="2285083"/>
              <a:ext cx="222808" cy="417520"/>
            </a:xfrm>
            <a:custGeom>
              <a:avLst/>
              <a:gdLst/>
              <a:ahLst/>
              <a:cxnLst/>
              <a:rect l="l" t="t" r="r" b="b"/>
              <a:pathLst>
                <a:path w="68033" h="127487" extrusionOk="0">
                  <a:moveTo>
                    <a:pt x="25602" y="1"/>
                  </a:moveTo>
                  <a:cubicBezTo>
                    <a:pt x="14703" y="1"/>
                    <a:pt x="4439" y="7441"/>
                    <a:pt x="1883" y="19035"/>
                  </a:cubicBezTo>
                  <a:cubicBezTo>
                    <a:pt x="1227" y="22455"/>
                    <a:pt x="734" y="25910"/>
                    <a:pt x="419" y="29385"/>
                  </a:cubicBezTo>
                  <a:cubicBezTo>
                    <a:pt x="222" y="31603"/>
                    <a:pt x="94" y="33835"/>
                    <a:pt x="35" y="36063"/>
                  </a:cubicBezTo>
                  <a:cubicBezTo>
                    <a:pt x="10" y="36975"/>
                    <a:pt x="0" y="37887"/>
                    <a:pt x="0" y="38798"/>
                  </a:cubicBezTo>
                  <a:cubicBezTo>
                    <a:pt x="0" y="56881"/>
                    <a:pt x="4588" y="73904"/>
                    <a:pt x="12671" y="88749"/>
                  </a:cubicBezTo>
                  <a:lnTo>
                    <a:pt x="12691" y="88739"/>
                  </a:lnTo>
                  <a:cubicBezTo>
                    <a:pt x="13125" y="89537"/>
                    <a:pt x="13568" y="90331"/>
                    <a:pt x="14022" y="91119"/>
                  </a:cubicBezTo>
                  <a:cubicBezTo>
                    <a:pt x="22883" y="106467"/>
                    <a:pt x="35042" y="118709"/>
                    <a:pt x="49088" y="127487"/>
                  </a:cubicBezTo>
                  <a:cubicBezTo>
                    <a:pt x="44716" y="124746"/>
                    <a:pt x="40552" y="121676"/>
                    <a:pt x="36624" y="118320"/>
                  </a:cubicBezTo>
                  <a:cubicBezTo>
                    <a:pt x="23997" y="107507"/>
                    <a:pt x="25796" y="87482"/>
                    <a:pt x="40192" y="79163"/>
                  </a:cubicBezTo>
                  <a:lnTo>
                    <a:pt x="40803" y="78813"/>
                  </a:lnTo>
                  <a:cubicBezTo>
                    <a:pt x="44454" y="76704"/>
                    <a:pt x="48478" y="75683"/>
                    <a:pt x="52488" y="75683"/>
                  </a:cubicBezTo>
                  <a:cubicBezTo>
                    <a:pt x="58037" y="75683"/>
                    <a:pt x="63561" y="77639"/>
                    <a:pt x="68033" y="81376"/>
                  </a:cubicBezTo>
                  <a:cubicBezTo>
                    <a:pt x="63232" y="77255"/>
                    <a:pt x="59166" y="72352"/>
                    <a:pt x="56012" y="66871"/>
                  </a:cubicBezTo>
                  <a:cubicBezTo>
                    <a:pt x="55559" y="66078"/>
                    <a:pt x="55120" y="65279"/>
                    <a:pt x="54706" y="64471"/>
                  </a:cubicBezTo>
                  <a:cubicBezTo>
                    <a:pt x="54642" y="64348"/>
                    <a:pt x="54583" y="64220"/>
                    <a:pt x="54514" y="64096"/>
                  </a:cubicBezTo>
                  <a:cubicBezTo>
                    <a:pt x="54272" y="63618"/>
                    <a:pt x="54041" y="63145"/>
                    <a:pt x="53819" y="62667"/>
                  </a:cubicBezTo>
                  <a:cubicBezTo>
                    <a:pt x="53691" y="62396"/>
                    <a:pt x="53558" y="62115"/>
                    <a:pt x="53435" y="61839"/>
                  </a:cubicBezTo>
                  <a:cubicBezTo>
                    <a:pt x="53164" y="61243"/>
                    <a:pt x="52902" y="60637"/>
                    <a:pt x="52656" y="60035"/>
                  </a:cubicBezTo>
                  <a:cubicBezTo>
                    <a:pt x="52567" y="59823"/>
                    <a:pt x="52488" y="59616"/>
                    <a:pt x="52409" y="59399"/>
                  </a:cubicBezTo>
                  <a:cubicBezTo>
                    <a:pt x="52212" y="58902"/>
                    <a:pt x="52020" y="58404"/>
                    <a:pt x="51843" y="57901"/>
                  </a:cubicBezTo>
                  <a:cubicBezTo>
                    <a:pt x="49305" y="50888"/>
                    <a:pt x="48196" y="43461"/>
                    <a:pt x="48550" y="36058"/>
                  </a:cubicBezTo>
                  <a:cubicBezTo>
                    <a:pt x="48674" y="33525"/>
                    <a:pt x="48964" y="30992"/>
                    <a:pt x="49433" y="28488"/>
                  </a:cubicBezTo>
                  <a:cubicBezTo>
                    <a:pt x="51301" y="18463"/>
                    <a:pt x="46510" y="8365"/>
                    <a:pt x="37683" y="3269"/>
                  </a:cubicBezTo>
                  <a:cubicBezTo>
                    <a:pt x="33812" y="1033"/>
                    <a:pt x="29663" y="1"/>
                    <a:pt x="2560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7" name="Google Shape;3487;p10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vs MUTATION TESTING</a:t>
            </a:r>
            <a:endParaRPr dirty="0"/>
          </a:p>
        </p:txBody>
      </p:sp>
      <p:sp>
        <p:nvSpPr>
          <p:cNvPr id="3488" name="Google Shape;3488;p100"/>
          <p:cNvSpPr txBox="1"/>
          <p:nvPr/>
        </p:nvSpPr>
        <p:spPr>
          <a:xfrm>
            <a:off x="5909906" y="2619850"/>
            <a:ext cx="3127768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Generatorul de muntanți a obținut rezultate mai bune sau egale decât testele de acoperire, în ciuda diferențelor mici</a:t>
            </a:r>
            <a:endParaRPr lang="en-US"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489" name="Google Shape;3489;p100"/>
          <p:cNvSpPr txBox="1"/>
          <p:nvPr/>
        </p:nvSpPr>
        <p:spPr>
          <a:xfrm>
            <a:off x="5894049" y="3659950"/>
            <a:ext cx="3037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Acoperirea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instrucțiunilor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return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fost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diferită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între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cele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două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metode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(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exemplu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imagine)</a:t>
            </a:r>
            <a:endParaRPr lang="en-US"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490" name="Google Shape;3490;p100"/>
          <p:cNvSpPr txBox="1"/>
          <p:nvPr/>
        </p:nvSpPr>
        <p:spPr>
          <a:xfrm>
            <a:off x="5894048" y="1579725"/>
            <a:ext cx="303021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Procente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acoperire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nivel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instrucțiune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aproximativ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egale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(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diferenta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maxima 4%)</a:t>
            </a:r>
          </a:p>
        </p:txBody>
      </p:sp>
      <p:sp>
        <p:nvSpPr>
          <p:cNvPr id="3495" name="Google Shape;3495;p100"/>
          <p:cNvSpPr/>
          <p:nvPr/>
        </p:nvSpPr>
        <p:spPr>
          <a:xfrm>
            <a:off x="5038452" y="1834875"/>
            <a:ext cx="754068" cy="476575"/>
          </a:xfrm>
          <a:custGeom>
            <a:avLst/>
            <a:gdLst/>
            <a:ahLst/>
            <a:cxnLst/>
            <a:rect l="l" t="t" r="r" b="b"/>
            <a:pathLst>
              <a:path w="30213" h="19063" extrusionOk="0">
                <a:moveTo>
                  <a:pt x="0" y="19063"/>
                </a:moveTo>
                <a:lnTo>
                  <a:pt x="0" y="0"/>
                </a:lnTo>
                <a:lnTo>
                  <a:pt x="30213" y="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6" name="Google Shape;3496;p100"/>
          <p:cNvSpPr/>
          <p:nvPr/>
        </p:nvSpPr>
        <p:spPr>
          <a:xfrm rot="10800000" flipH="1">
            <a:off x="5038451" y="3435475"/>
            <a:ext cx="755325" cy="476575"/>
          </a:xfrm>
          <a:custGeom>
            <a:avLst/>
            <a:gdLst/>
            <a:ahLst/>
            <a:cxnLst/>
            <a:rect l="l" t="t" r="r" b="b"/>
            <a:pathLst>
              <a:path w="30213" h="19063" extrusionOk="0">
                <a:moveTo>
                  <a:pt x="0" y="19063"/>
                </a:moveTo>
                <a:lnTo>
                  <a:pt x="0" y="0"/>
                </a:lnTo>
                <a:lnTo>
                  <a:pt x="30213" y="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497" name="Google Shape;3497;p100"/>
          <p:cNvCxnSpPr>
            <a:cxnSpLocks/>
          </p:cNvCxnSpPr>
          <p:nvPr/>
        </p:nvCxnSpPr>
        <p:spPr>
          <a:xfrm>
            <a:off x="5353176" y="2922900"/>
            <a:ext cx="54087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90;p100">
            <a:extLst>
              <a:ext uri="{FF2B5EF4-FFF2-40B4-BE49-F238E27FC236}">
                <a16:creationId xmlns:a16="http://schemas.microsoft.com/office/drawing/2014/main" id="{4B5D941A-4EE9-4F58-F9FF-D55AEBC1279B}"/>
              </a:ext>
            </a:extLst>
          </p:cNvPr>
          <p:cNvSpPr txBox="1"/>
          <p:nvPr/>
        </p:nvSpPr>
        <p:spPr>
          <a:xfrm>
            <a:off x="262214" y="1040060"/>
            <a:ext cx="454882" cy="371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V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</a:t>
            </a:r>
            <a:b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</a:br>
            <a:r>
              <a:rPr lang="en-US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A24A9E7-9692-F833-8869-8744215C3627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https://github.com/irinaenescu2002/Testarea-Sistemelor-Software-2024/wiki/11.-Mutation-Testing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AB2F77C-7DD2-0460-CBC2-43F0BFEB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55" y="1272348"/>
            <a:ext cx="2649913" cy="1486307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EDFB1C3C-19A3-7815-4B52-96EA4989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43" y="3095794"/>
            <a:ext cx="2688112" cy="12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77"/>
          <p:cNvSpPr txBox="1">
            <a:spLocks noGrp="1"/>
          </p:cNvSpPr>
          <p:nvPr>
            <p:ph type="title"/>
          </p:nvPr>
        </p:nvSpPr>
        <p:spPr>
          <a:xfrm>
            <a:off x="2972175" y="532412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ACOPERIRE LA NIVEL DE CONDITIE </a:t>
            </a:r>
            <a:endParaRPr dirty="0"/>
          </a:p>
        </p:txBody>
      </p:sp>
      <p:sp>
        <p:nvSpPr>
          <p:cNvPr id="2544" name="Google Shape;2544;p77"/>
          <p:cNvSpPr/>
          <p:nvPr/>
        </p:nvSpPr>
        <p:spPr>
          <a:xfrm>
            <a:off x="7433781" y="2000587"/>
            <a:ext cx="247669" cy="343034"/>
          </a:xfrm>
          <a:custGeom>
            <a:avLst/>
            <a:gdLst/>
            <a:ahLst/>
            <a:cxnLst/>
            <a:rect l="l" t="t" r="r" b="b"/>
            <a:pathLst>
              <a:path w="5833" h="8079" extrusionOk="0">
                <a:moveTo>
                  <a:pt x="1015" y="2314"/>
                </a:moveTo>
                <a:lnTo>
                  <a:pt x="1205" y="2504"/>
                </a:lnTo>
                <a:lnTo>
                  <a:pt x="1015" y="2707"/>
                </a:lnTo>
                <a:lnTo>
                  <a:pt x="826" y="2504"/>
                </a:lnTo>
                <a:lnTo>
                  <a:pt x="1015" y="2314"/>
                </a:lnTo>
                <a:close/>
                <a:moveTo>
                  <a:pt x="1015" y="2030"/>
                </a:moveTo>
                <a:cubicBezTo>
                  <a:pt x="985" y="2030"/>
                  <a:pt x="954" y="2044"/>
                  <a:pt x="934" y="2071"/>
                </a:cubicBezTo>
                <a:lnTo>
                  <a:pt x="569" y="2423"/>
                </a:lnTo>
                <a:cubicBezTo>
                  <a:pt x="528" y="2477"/>
                  <a:pt x="528" y="2544"/>
                  <a:pt x="569" y="2598"/>
                </a:cubicBezTo>
                <a:lnTo>
                  <a:pt x="934" y="2950"/>
                </a:lnTo>
                <a:cubicBezTo>
                  <a:pt x="948" y="2977"/>
                  <a:pt x="988" y="2991"/>
                  <a:pt x="1015" y="2991"/>
                </a:cubicBezTo>
                <a:cubicBezTo>
                  <a:pt x="1042" y="2991"/>
                  <a:pt x="1083" y="2977"/>
                  <a:pt x="1096" y="2950"/>
                </a:cubicBezTo>
                <a:lnTo>
                  <a:pt x="1462" y="2598"/>
                </a:lnTo>
                <a:cubicBezTo>
                  <a:pt x="1502" y="2544"/>
                  <a:pt x="1502" y="2477"/>
                  <a:pt x="1462" y="2423"/>
                </a:cubicBezTo>
                <a:lnTo>
                  <a:pt x="1096" y="2071"/>
                </a:lnTo>
                <a:cubicBezTo>
                  <a:pt x="1076" y="2044"/>
                  <a:pt x="1046" y="2030"/>
                  <a:pt x="1015" y="2030"/>
                </a:cubicBezTo>
                <a:close/>
                <a:moveTo>
                  <a:pt x="2159" y="3772"/>
                </a:moveTo>
                <a:cubicBezTo>
                  <a:pt x="2128" y="3772"/>
                  <a:pt x="2098" y="3782"/>
                  <a:pt x="2071" y="3803"/>
                </a:cubicBezTo>
                <a:lnTo>
                  <a:pt x="1178" y="4709"/>
                </a:lnTo>
                <a:cubicBezTo>
                  <a:pt x="1124" y="4750"/>
                  <a:pt x="1124" y="4831"/>
                  <a:pt x="1178" y="4872"/>
                </a:cubicBezTo>
                <a:lnTo>
                  <a:pt x="2071" y="5765"/>
                </a:lnTo>
                <a:cubicBezTo>
                  <a:pt x="2098" y="5792"/>
                  <a:pt x="2125" y="5805"/>
                  <a:pt x="2152" y="5805"/>
                </a:cubicBezTo>
                <a:lnTo>
                  <a:pt x="2165" y="5805"/>
                </a:lnTo>
                <a:cubicBezTo>
                  <a:pt x="2193" y="5805"/>
                  <a:pt x="2220" y="5792"/>
                  <a:pt x="2247" y="5778"/>
                </a:cubicBezTo>
                <a:lnTo>
                  <a:pt x="3140" y="4872"/>
                </a:lnTo>
                <a:cubicBezTo>
                  <a:pt x="3194" y="4831"/>
                  <a:pt x="3194" y="4750"/>
                  <a:pt x="3140" y="4709"/>
                </a:cubicBezTo>
                <a:lnTo>
                  <a:pt x="2801" y="4371"/>
                </a:lnTo>
                <a:cubicBezTo>
                  <a:pt x="2776" y="4346"/>
                  <a:pt x="2747" y="4335"/>
                  <a:pt x="2720" y="4335"/>
                </a:cubicBezTo>
                <a:cubicBezTo>
                  <a:pt x="2627" y="4335"/>
                  <a:pt x="2546" y="4450"/>
                  <a:pt x="2639" y="4533"/>
                </a:cubicBezTo>
                <a:lnTo>
                  <a:pt x="2883" y="4790"/>
                </a:lnTo>
                <a:lnTo>
                  <a:pt x="2152" y="5521"/>
                </a:lnTo>
                <a:lnTo>
                  <a:pt x="1421" y="4790"/>
                </a:lnTo>
                <a:lnTo>
                  <a:pt x="2152" y="4060"/>
                </a:lnTo>
                <a:lnTo>
                  <a:pt x="2260" y="4168"/>
                </a:lnTo>
                <a:cubicBezTo>
                  <a:pt x="2285" y="4193"/>
                  <a:pt x="2314" y="4204"/>
                  <a:pt x="2342" y="4204"/>
                </a:cubicBezTo>
                <a:cubicBezTo>
                  <a:pt x="2434" y="4204"/>
                  <a:pt x="2519" y="4086"/>
                  <a:pt x="2436" y="3992"/>
                </a:cubicBezTo>
                <a:lnTo>
                  <a:pt x="2247" y="3803"/>
                </a:lnTo>
                <a:cubicBezTo>
                  <a:pt x="2220" y="3782"/>
                  <a:pt x="2189" y="3772"/>
                  <a:pt x="2159" y="3772"/>
                </a:cubicBezTo>
                <a:close/>
                <a:moveTo>
                  <a:pt x="2152" y="488"/>
                </a:moveTo>
                <a:cubicBezTo>
                  <a:pt x="2098" y="488"/>
                  <a:pt x="2044" y="542"/>
                  <a:pt x="2044" y="609"/>
                </a:cubicBezTo>
                <a:lnTo>
                  <a:pt x="2044" y="1124"/>
                </a:lnTo>
                <a:cubicBezTo>
                  <a:pt x="2044" y="1198"/>
                  <a:pt x="2101" y="1235"/>
                  <a:pt x="2159" y="1235"/>
                </a:cubicBezTo>
                <a:cubicBezTo>
                  <a:pt x="2216" y="1235"/>
                  <a:pt x="2274" y="1198"/>
                  <a:pt x="2274" y="1124"/>
                </a:cubicBezTo>
                <a:lnTo>
                  <a:pt x="2274" y="731"/>
                </a:lnTo>
                <a:lnTo>
                  <a:pt x="5075" y="731"/>
                </a:lnTo>
                <a:lnTo>
                  <a:pt x="5075" y="5819"/>
                </a:lnTo>
                <a:lnTo>
                  <a:pt x="4696" y="5819"/>
                </a:lnTo>
                <a:cubicBezTo>
                  <a:pt x="4533" y="5819"/>
                  <a:pt x="4533" y="6049"/>
                  <a:pt x="4696" y="6062"/>
                </a:cubicBezTo>
                <a:lnTo>
                  <a:pt x="5196" y="6062"/>
                </a:lnTo>
                <a:lnTo>
                  <a:pt x="5196" y="6049"/>
                </a:lnTo>
                <a:cubicBezTo>
                  <a:pt x="5264" y="6049"/>
                  <a:pt x="5318" y="5995"/>
                  <a:pt x="5318" y="5927"/>
                </a:cubicBezTo>
                <a:lnTo>
                  <a:pt x="5318" y="609"/>
                </a:lnTo>
                <a:cubicBezTo>
                  <a:pt x="5318" y="542"/>
                  <a:pt x="5264" y="488"/>
                  <a:pt x="5196" y="488"/>
                </a:cubicBezTo>
                <a:close/>
                <a:moveTo>
                  <a:pt x="1665" y="2017"/>
                </a:moveTo>
                <a:cubicBezTo>
                  <a:pt x="1502" y="2017"/>
                  <a:pt x="1502" y="2247"/>
                  <a:pt x="1665" y="2247"/>
                </a:cubicBezTo>
                <a:lnTo>
                  <a:pt x="3559" y="2247"/>
                </a:lnTo>
                <a:lnTo>
                  <a:pt x="3559" y="6441"/>
                </a:lnTo>
                <a:cubicBezTo>
                  <a:pt x="3559" y="6509"/>
                  <a:pt x="3613" y="6563"/>
                  <a:pt x="3681" y="6563"/>
                </a:cubicBezTo>
                <a:cubicBezTo>
                  <a:pt x="3749" y="6563"/>
                  <a:pt x="3803" y="6509"/>
                  <a:pt x="3803" y="6441"/>
                </a:cubicBezTo>
                <a:lnTo>
                  <a:pt x="3803" y="2138"/>
                </a:lnTo>
                <a:cubicBezTo>
                  <a:pt x="3803" y="2071"/>
                  <a:pt x="3749" y="2017"/>
                  <a:pt x="3694" y="2017"/>
                </a:cubicBezTo>
                <a:close/>
                <a:moveTo>
                  <a:pt x="2044" y="1"/>
                </a:moveTo>
                <a:cubicBezTo>
                  <a:pt x="1760" y="1"/>
                  <a:pt x="1529" y="217"/>
                  <a:pt x="1529" y="501"/>
                </a:cubicBezTo>
                <a:lnTo>
                  <a:pt x="1529" y="1124"/>
                </a:lnTo>
                <a:cubicBezTo>
                  <a:pt x="1529" y="1198"/>
                  <a:pt x="1590" y="1235"/>
                  <a:pt x="1651" y="1235"/>
                </a:cubicBezTo>
                <a:cubicBezTo>
                  <a:pt x="1712" y="1235"/>
                  <a:pt x="1773" y="1198"/>
                  <a:pt x="1773" y="1124"/>
                </a:cubicBezTo>
                <a:lnTo>
                  <a:pt x="1773" y="501"/>
                </a:lnTo>
                <a:cubicBezTo>
                  <a:pt x="1773" y="352"/>
                  <a:pt x="1881" y="231"/>
                  <a:pt x="2030" y="231"/>
                </a:cubicBezTo>
                <a:lnTo>
                  <a:pt x="5332" y="231"/>
                </a:lnTo>
                <a:cubicBezTo>
                  <a:pt x="5467" y="231"/>
                  <a:pt x="5589" y="352"/>
                  <a:pt x="5589" y="501"/>
                </a:cubicBezTo>
                <a:lnTo>
                  <a:pt x="5589" y="6062"/>
                </a:lnTo>
                <a:cubicBezTo>
                  <a:pt x="5589" y="6211"/>
                  <a:pt x="5467" y="6319"/>
                  <a:pt x="5332" y="6319"/>
                </a:cubicBezTo>
                <a:lnTo>
                  <a:pt x="4696" y="6319"/>
                </a:lnTo>
                <a:cubicBezTo>
                  <a:pt x="4547" y="6347"/>
                  <a:pt x="4547" y="6550"/>
                  <a:pt x="4696" y="6563"/>
                </a:cubicBezTo>
                <a:lnTo>
                  <a:pt x="5332" y="6563"/>
                </a:lnTo>
                <a:lnTo>
                  <a:pt x="5332" y="6590"/>
                </a:lnTo>
                <a:cubicBezTo>
                  <a:pt x="5616" y="6590"/>
                  <a:pt x="5832" y="6360"/>
                  <a:pt x="5832" y="6089"/>
                </a:cubicBezTo>
                <a:lnTo>
                  <a:pt x="5832" y="501"/>
                </a:lnTo>
                <a:cubicBezTo>
                  <a:pt x="5832" y="231"/>
                  <a:pt x="5616" y="1"/>
                  <a:pt x="5332" y="1"/>
                </a:cubicBezTo>
                <a:close/>
                <a:moveTo>
                  <a:pt x="3329" y="6888"/>
                </a:moveTo>
                <a:lnTo>
                  <a:pt x="3519" y="7077"/>
                </a:lnTo>
                <a:lnTo>
                  <a:pt x="3316" y="7267"/>
                </a:lnTo>
                <a:lnTo>
                  <a:pt x="3126" y="7077"/>
                </a:lnTo>
                <a:lnTo>
                  <a:pt x="3329" y="6888"/>
                </a:lnTo>
                <a:close/>
                <a:moveTo>
                  <a:pt x="3317" y="6590"/>
                </a:moveTo>
                <a:cubicBezTo>
                  <a:pt x="3285" y="6590"/>
                  <a:pt x="3255" y="6604"/>
                  <a:pt x="3234" y="6631"/>
                </a:cubicBezTo>
                <a:lnTo>
                  <a:pt x="2883" y="6983"/>
                </a:lnTo>
                <a:cubicBezTo>
                  <a:pt x="2856" y="7010"/>
                  <a:pt x="2842" y="7037"/>
                  <a:pt x="2842" y="7077"/>
                </a:cubicBezTo>
                <a:cubicBezTo>
                  <a:pt x="2842" y="7104"/>
                  <a:pt x="2856" y="7131"/>
                  <a:pt x="2883" y="7158"/>
                </a:cubicBezTo>
                <a:lnTo>
                  <a:pt x="3234" y="7510"/>
                </a:lnTo>
                <a:cubicBezTo>
                  <a:pt x="3261" y="7537"/>
                  <a:pt x="3289" y="7551"/>
                  <a:pt x="3316" y="7551"/>
                </a:cubicBezTo>
                <a:cubicBezTo>
                  <a:pt x="3356" y="7551"/>
                  <a:pt x="3383" y="7537"/>
                  <a:pt x="3410" y="7510"/>
                </a:cubicBezTo>
                <a:lnTo>
                  <a:pt x="3762" y="7158"/>
                </a:lnTo>
                <a:cubicBezTo>
                  <a:pt x="3803" y="7104"/>
                  <a:pt x="3803" y="7037"/>
                  <a:pt x="3762" y="6983"/>
                </a:cubicBezTo>
                <a:lnTo>
                  <a:pt x="3410" y="6631"/>
                </a:lnTo>
                <a:cubicBezTo>
                  <a:pt x="3383" y="6604"/>
                  <a:pt x="3349" y="6590"/>
                  <a:pt x="3317" y="6590"/>
                </a:cubicBezTo>
                <a:close/>
                <a:moveTo>
                  <a:pt x="636" y="3031"/>
                </a:moveTo>
                <a:cubicBezTo>
                  <a:pt x="576" y="3031"/>
                  <a:pt x="515" y="3072"/>
                  <a:pt x="515" y="3153"/>
                </a:cubicBezTo>
                <a:lnTo>
                  <a:pt x="515" y="7456"/>
                </a:lnTo>
                <a:cubicBezTo>
                  <a:pt x="515" y="7524"/>
                  <a:pt x="569" y="7578"/>
                  <a:pt x="636" y="7578"/>
                </a:cubicBezTo>
                <a:lnTo>
                  <a:pt x="2680" y="7578"/>
                </a:lnTo>
                <a:cubicBezTo>
                  <a:pt x="2828" y="7578"/>
                  <a:pt x="2828" y="7334"/>
                  <a:pt x="2680" y="7334"/>
                </a:cubicBezTo>
                <a:lnTo>
                  <a:pt x="758" y="7334"/>
                </a:lnTo>
                <a:lnTo>
                  <a:pt x="758" y="3153"/>
                </a:lnTo>
                <a:cubicBezTo>
                  <a:pt x="758" y="3072"/>
                  <a:pt x="697" y="3031"/>
                  <a:pt x="636" y="3031"/>
                </a:cubicBezTo>
                <a:close/>
                <a:moveTo>
                  <a:pt x="3803" y="1746"/>
                </a:moveTo>
                <a:cubicBezTo>
                  <a:pt x="3952" y="1746"/>
                  <a:pt x="4060" y="1868"/>
                  <a:pt x="4060" y="2003"/>
                </a:cubicBezTo>
                <a:lnTo>
                  <a:pt x="4060" y="7591"/>
                </a:lnTo>
                <a:cubicBezTo>
                  <a:pt x="4060" y="7727"/>
                  <a:pt x="3952" y="7848"/>
                  <a:pt x="3803" y="7848"/>
                </a:cubicBezTo>
                <a:lnTo>
                  <a:pt x="515" y="7848"/>
                </a:lnTo>
                <a:cubicBezTo>
                  <a:pt x="366" y="7848"/>
                  <a:pt x="244" y="7727"/>
                  <a:pt x="244" y="7591"/>
                </a:cubicBezTo>
                <a:lnTo>
                  <a:pt x="244" y="2003"/>
                </a:lnTo>
                <a:cubicBezTo>
                  <a:pt x="244" y="1868"/>
                  <a:pt x="366" y="1746"/>
                  <a:pt x="515" y="1746"/>
                </a:cubicBezTo>
                <a:close/>
                <a:moveTo>
                  <a:pt x="515" y="1489"/>
                </a:moveTo>
                <a:cubicBezTo>
                  <a:pt x="231" y="1489"/>
                  <a:pt x="0" y="1719"/>
                  <a:pt x="0" y="1990"/>
                </a:cubicBezTo>
                <a:lnTo>
                  <a:pt x="0" y="7578"/>
                </a:lnTo>
                <a:cubicBezTo>
                  <a:pt x="0" y="7848"/>
                  <a:pt x="231" y="8079"/>
                  <a:pt x="515" y="8079"/>
                </a:cubicBezTo>
                <a:lnTo>
                  <a:pt x="3803" y="8079"/>
                </a:lnTo>
                <a:cubicBezTo>
                  <a:pt x="4087" y="8079"/>
                  <a:pt x="4317" y="7848"/>
                  <a:pt x="4317" y="7578"/>
                </a:cubicBezTo>
                <a:lnTo>
                  <a:pt x="4317" y="1990"/>
                </a:lnTo>
                <a:cubicBezTo>
                  <a:pt x="4303" y="1719"/>
                  <a:pt x="4087" y="1489"/>
                  <a:pt x="3803" y="14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2AC6F8E9-ED78-1E72-B7D0-CBFB49817591}"/>
              </a:ext>
            </a:extLst>
          </p:cNvPr>
          <p:cNvSpPr txBox="1"/>
          <p:nvPr/>
        </p:nvSpPr>
        <p:spPr>
          <a:xfrm>
            <a:off x="318977" y="1041991"/>
            <a:ext cx="228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Metrică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folosită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testarea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software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pentru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verifica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cât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complet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sunt evaluate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condițiile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dintr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-un program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timpul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testării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.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Scopul este verificarea fiecarei condiții individuale. </a:t>
            </a:r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D96610FC-17AF-E16C-BC7D-0821FE027793}"/>
              </a:ext>
            </a:extLst>
          </p:cNvPr>
          <p:cNvSpPr txBox="1"/>
          <p:nvPr/>
        </p:nvSpPr>
        <p:spPr>
          <a:xfrm>
            <a:off x="2877879" y="3483935"/>
            <a:ext cx="6209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Test 1: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este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creat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profilul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pacient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se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intră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pe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ramura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condiției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care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există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profilul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caz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care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acesta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este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returnat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=&gt;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acoperire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50% din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necesar</a:t>
            </a:r>
            <a:endParaRPr lang="en-US" sz="1600" dirty="0">
              <a:solidFill>
                <a:schemeClr val="lt1"/>
              </a:solidFill>
              <a:latin typeface="Darker Grotesque Medium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Test 2: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este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oferit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emailul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unui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cont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care nu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există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se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intră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pe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ramura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care nu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există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profilul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caz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care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este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returnată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eroarea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=&gt;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acoperire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restul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de 50%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4AA2AB67-3DBF-4D8C-5BA9-E90BF226E635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https://github.com/irinaenescu2002/Testarea-Sistemelor-Software-2024/wiki/09.-Acoperirea-la-nivel-de-condi%C8%9Bie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76EFC96-0829-1F10-C4C0-66C59D462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76" y="1755740"/>
            <a:ext cx="4257775" cy="14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6"/>
          <p:cNvSpPr txBox="1">
            <a:spLocks noGrp="1"/>
          </p:cNvSpPr>
          <p:nvPr>
            <p:ph type="title"/>
          </p:nvPr>
        </p:nvSpPr>
        <p:spPr>
          <a:xfrm>
            <a:off x="2683130" y="471987"/>
            <a:ext cx="5608817" cy="1030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ACOPERIRE LA NIVEL DE CIRCUITE INDEPENDENTE</a:t>
            </a:r>
            <a:endParaRPr sz="3200" dirty="0"/>
          </a:p>
        </p:txBody>
      </p:sp>
      <p:sp>
        <p:nvSpPr>
          <p:cNvPr id="2" name="Google Shape;2530;p77">
            <a:extLst>
              <a:ext uri="{FF2B5EF4-FFF2-40B4-BE49-F238E27FC236}">
                <a16:creationId xmlns:a16="http://schemas.microsoft.com/office/drawing/2014/main" id="{57248FC3-0DA3-64C6-FA5C-65803A174A0E}"/>
              </a:ext>
            </a:extLst>
          </p:cNvPr>
          <p:cNvSpPr txBox="1">
            <a:spLocks/>
          </p:cNvSpPr>
          <p:nvPr/>
        </p:nvSpPr>
        <p:spPr>
          <a:xfrm>
            <a:off x="2683130" y="1835888"/>
            <a:ext cx="6078098" cy="283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endParaRPr lang="en-US" sz="1600" dirty="0">
              <a:solidFill>
                <a:schemeClr val="lt1"/>
              </a:solidFill>
              <a:latin typeface="Darker Grotesque Medium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99DE240-33DC-10F5-CEC1-3F519A49B26B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https://github.com/irinaenescu2002/Testarea-Sistemelor-Software-2024/wiki/10.-Acoperirea-la-nivel-de-circuite-independente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2529046E-136C-12FB-3BDE-BC1B762C3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771" y="1601696"/>
            <a:ext cx="4085534" cy="28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5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5717606" y="1877512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460743" y="483090"/>
            <a:ext cx="573809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ACOPERIRE LA NIVEL DE CIRCUITE INDEPENDENTE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460743" y="1814622"/>
            <a:ext cx="5018569" cy="2209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măsurarea</a:t>
            </a:r>
            <a:r>
              <a:rPr lang="en-US" sz="1600" dirty="0"/>
              <a:t> </a:t>
            </a:r>
            <a:r>
              <a:rPr lang="en-US" sz="1600" dirty="0" err="1"/>
              <a:t>gradului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</a:t>
            </a:r>
            <a:r>
              <a:rPr lang="en-US" sz="1600" dirty="0" err="1"/>
              <a:t>instrucțiunile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deciziile</a:t>
            </a:r>
            <a:r>
              <a:rPr lang="en-US" sz="1600" dirty="0"/>
              <a:t> din </a:t>
            </a:r>
            <a:r>
              <a:rPr lang="en-US" sz="1600" dirty="0" err="1"/>
              <a:t>codul</a:t>
            </a:r>
            <a:r>
              <a:rPr lang="en-US" sz="1600" dirty="0"/>
              <a:t> </a:t>
            </a:r>
            <a:r>
              <a:rPr lang="en-US" sz="1600" dirty="0" err="1"/>
              <a:t>sursă</a:t>
            </a:r>
            <a:r>
              <a:rPr lang="en-US" sz="1600" dirty="0"/>
              <a:t> al </a:t>
            </a:r>
            <a:r>
              <a:rPr lang="en-US" sz="1600" dirty="0" err="1"/>
              <a:t>unui</a:t>
            </a:r>
            <a:r>
              <a:rPr lang="en-US" sz="1600" dirty="0"/>
              <a:t> program sunt </a:t>
            </a:r>
            <a:r>
              <a:rPr lang="en-US" sz="1600" dirty="0" err="1"/>
              <a:t>executate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testării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identificare</a:t>
            </a:r>
            <a:r>
              <a:rPr lang="en-US" sz="1600" dirty="0"/>
              <a:t> a </a:t>
            </a:r>
            <a:r>
              <a:rPr lang="en-US" sz="1600" dirty="0" err="1"/>
              <a:t>limitei</a:t>
            </a:r>
            <a:r>
              <a:rPr lang="en-US" sz="1600" dirty="0"/>
              <a:t> </a:t>
            </a:r>
            <a:r>
              <a:rPr lang="en-US" sz="1600" dirty="0" err="1"/>
              <a:t>superioare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numărul</a:t>
            </a:r>
            <a:r>
              <a:rPr lang="en-US" sz="1600" dirty="0"/>
              <a:t> de </a:t>
            </a:r>
            <a:r>
              <a:rPr lang="en-US" sz="1600" dirty="0" err="1"/>
              <a:t>căi</a:t>
            </a:r>
            <a:r>
              <a:rPr lang="en-US" sz="1600" dirty="0"/>
              <a:t> </a:t>
            </a:r>
            <a:r>
              <a:rPr lang="en-US" sz="1600" dirty="0" err="1"/>
              <a:t>necesare</a:t>
            </a:r>
            <a:r>
              <a:rPr lang="en-US" sz="1600" dirty="0"/>
              <a:t> </a:t>
            </a:r>
            <a:r>
              <a:rPr lang="en-US" sz="1600" dirty="0" err="1"/>
              <a:t>obținerii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acoperiri</a:t>
            </a:r>
            <a:r>
              <a:rPr lang="en-US" sz="1600" dirty="0"/>
              <a:t> la </a:t>
            </a:r>
            <a:r>
              <a:rPr lang="en-US" sz="1600" dirty="0" err="1"/>
              <a:t>nivel</a:t>
            </a:r>
            <a:r>
              <a:rPr lang="en-US" sz="1600" dirty="0"/>
              <a:t> de </a:t>
            </a:r>
            <a:r>
              <a:rPr lang="en-US" sz="1600" dirty="0" err="1"/>
              <a:t>ramură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Formula </a:t>
            </a:r>
            <a:r>
              <a:rPr lang="en-US" sz="1600" b="1" dirty="0"/>
              <a:t>McCabe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Complexitate</a:t>
            </a:r>
            <a:r>
              <a:rPr lang="en-US" sz="1600" dirty="0"/>
              <a:t> </a:t>
            </a:r>
            <a:r>
              <a:rPr lang="en-US" sz="1600" dirty="0" err="1"/>
              <a:t>Ciclomatică</a:t>
            </a:r>
            <a:r>
              <a:rPr lang="en-US" sz="1600" dirty="0"/>
              <a:t> -&gt; </a:t>
            </a:r>
            <a:r>
              <a:rPr lang="en-US" sz="1600" dirty="0" err="1"/>
              <a:t>numărul</a:t>
            </a:r>
            <a:r>
              <a:rPr lang="en-US" sz="1600" dirty="0"/>
              <a:t> de </a:t>
            </a:r>
            <a:r>
              <a:rPr lang="en-US" sz="1600" dirty="0" err="1"/>
              <a:t>circuite</a:t>
            </a:r>
            <a:r>
              <a:rPr lang="en-US" sz="1600" dirty="0"/>
              <a:t> linear </a:t>
            </a:r>
            <a:r>
              <a:rPr lang="en-US" sz="1600" dirty="0" err="1"/>
              <a:t>independente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intr</a:t>
            </a:r>
            <a:r>
              <a:rPr lang="en-US" sz="1600" dirty="0"/>
              <a:t>-un </a:t>
            </a:r>
            <a:r>
              <a:rPr lang="en-US" sz="1600" dirty="0" err="1"/>
              <a:t>graf</a:t>
            </a:r>
            <a:r>
              <a:rPr lang="en-US" sz="1600" dirty="0"/>
              <a:t> </a:t>
            </a:r>
            <a:r>
              <a:rPr lang="en-US" sz="1600" dirty="0" err="1"/>
              <a:t>complet</a:t>
            </a:r>
            <a:r>
              <a:rPr lang="en-US" sz="1600" dirty="0"/>
              <a:t> </a:t>
            </a:r>
            <a:r>
              <a:rPr lang="en-US" sz="1600" dirty="0" err="1"/>
              <a:t>conectat</a:t>
            </a:r>
            <a:r>
              <a:rPr lang="en-US" sz="1600" dirty="0"/>
              <a:t> cu e </a:t>
            </a:r>
            <a:r>
              <a:rPr lang="en-US" sz="1600" dirty="0" err="1"/>
              <a:t>arce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n </a:t>
            </a:r>
            <a:r>
              <a:rPr lang="en-US" sz="1600" dirty="0" err="1"/>
              <a:t>noduri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b="1" dirty="0"/>
              <a:t>e-n+1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Exemplu</a:t>
            </a:r>
            <a:r>
              <a:rPr lang="en-US" sz="1600" dirty="0"/>
              <a:t>: n=7, e=12 =&gt; 6 </a:t>
            </a:r>
            <a:r>
              <a:rPr lang="en-US" sz="1600" dirty="0" err="1"/>
              <a:t>circuite</a:t>
            </a:r>
            <a:r>
              <a:rPr lang="en-US" sz="1600" dirty="0"/>
              <a:t> </a:t>
            </a:r>
            <a:r>
              <a:rPr lang="en-US" sz="1600" dirty="0" err="1"/>
              <a:t>independente</a:t>
            </a:r>
            <a:r>
              <a:rPr lang="en-US" sz="1600" dirty="0"/>
              <a:t> =&gt; 6 teste</a:t>
            </a:r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198839" y="822251"/>
            <a:ext cx="1915078" cy="3467208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7A3FA471-5534-8A0B-B4DB-1836D99C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38" y="919449"/>
            <a:ext cx="1915077" cy="310494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7BFDB77C-649F-261A-9D1B-09ACDC3806FC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/>
              </a:rPr>
              <a:t>https://github.com/irinaenescu2002/Testarea-Sistemelor-Software-2024/wiki/10.-Acoperirea-la-nivel-de-circuite-independente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318976" y="472755"/>
            <a:ext cx="8111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ACOPERIRE LA NIVEL DE DECIZIE</a:t>
            </a:r>
            <a:endParaRPr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00DF7D-C78E-5BE2-29F8-53A2DF68B48B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https://github.com/irinaenescu2002/Testarea-Sistemelor-Software-2024/wiki/08.-Acoperire-la-nivel-de-decizie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9E76199-3002-C0A4-0DF2-BAB6F24C5D39}"/>
              </a:ext>
            </a:extLst>
          </p:cNvPr>
          <p:cNvSpPr txBox="1"/>
          <p:nvPr/>
        </p:nvSpPr>
        <p:spPr>
          <a:xfrm>
            <a:off x="434541" y="3007163"/>
            <a:ext cx="4995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Metodă de testare al cărei scop este să se asigure că fiecare ramură posibilă al fiecărui punct de decizie este executată cel puțin o dată și ca tot codul accesibil este executat.</a:t>
            </a:r>
          </a:p>
          <a:p>
            <a:endParaRPr lang="ro-RO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  <a:p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switch </a:t>
            </a:r>
            <a:r>
              <a:rPr lang="ro-RO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...</a:t>
            </a:r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case </a:t>
            </a:r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Wingdings" panose="05000000000000000000" pitchFamily="2" charset="2"/>
              </a:rPr>
              <a:t></a:t>
            </a:r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if</a:t>
            </a:r>
            <a:r>
              <a:rPr lang="ro-RO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… else </a:t>
            </a:r>
            <a:r>
              <a:rPr lang="el-GR" sz="1600" b="1" dirty="0">
                <a:solidFill>
                  <a:schemeClr val="lt1"/>
                </a:solidFill>
                <a:latin typeface="Darker Grotesque Medium"/>
                <a:sym typeface="Wingdings" panose="05000000000000000000" pitchFamily="2" charset="2"/>
              </a:rPr>
              <a:t></a:t>
            </a:r>
            <a:r>
              <a:rPr lang="en-US" sz="1600" b="1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am 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testat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fiecare dintre aceste ramuri, indiferent de probabilitatea de acces pe ramură</a:t>
            </a:r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1D6DE04-3B08-36E3-4AC5-B15D0FD9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92" y="1436314"/>
            <a:ext cx="3215971" cy="274373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7EE607F-76EB-3B86-C018-ECFCF70D3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41" y="1435264"/>
            <a:ext cx="4451498" cy="1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8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595193"/>
            <a:ext cx="7856617" cy="307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600" dirty="0">
                <a:hlinkClick r:id="rId3"/>
              </a:rPr>
              <a:t>https://pitest.org/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>
                <a:hlinkClick r:id="rId4"/>
              </a:rPr>
              <a:t>https://junit.org/junit5/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11.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>
                <a:hlinkClick r:id="rId5"/>
              </a:rPr>
              <a:t>https://www.eclemma.org/jacoco/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 err="1"/>
              <a:t>Baeldung</a:t>
            </a:r>
            <a:r>
              <a:rPr lang="en-US" sz="1600" dirty="0"/>
              <a:t>. (8 </a:t>
            </a:r>
            <a:r>
              <a:rPr lang="en-US" sz="1600" dirty="0" err="1"/>
              <a:t>ianuarie</a:t>
            </a:r>
            <a:r>
              <a:rPr lang="en-US" sz="1600" dirty="0"/>
              <a:t> 2024). "A Guide to Spring Boot Testing". </a:t>
            </a:r>
            <a:r>
              <a:rPr lang="en-US" sz="1600" dirty="0">
                <a:hlinkClick r:id="rId6"/>
              </a:rPr>
              <a:t>https://www.baeldung.com/spring-boot-testing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 err="1"/>
              <a:t>Baeldung</a:t>
            </a:r>
            <a:r>
              <a:rPr lang="en-US" sz="1600" dirty="0"/>
              <a:t>. (7 </a:t>
            </a:r>
            <a:r>
              <a:rPr lang="en-US" sz="1600" dirty="0" err="1"/>
              <a:t>iulie</a:t>
            </a:r>
            <a:r>
              <a:rPr lang="en-US" sz="1600" dirty="0"/>
              <a:t> 2023). "Mutation Testing with </a:t>
            </a:r>
            <a:r>
              <a:rPr lang="en-US" sz="1600" dirty="0" err="1"/>
              <a:t>PITest</a:t>
            </a:r>
            <a:r>
              <a:rPr lang="en-US" sz="1600" dirty="0"/>
              <a:t>". </a:t>
            </a:r>
            <a:r>
              <a:rPr lang="en-US" sz="1600" dirty="0">
                <a:hlinkClick r:id="rId7"/>
              </a:rPr>
              <a:t>https://www.baeldung.com/java-mutation-testing-with-pitest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/>
              <a:t>Geeks for Geeks. (11 </a:t>
            </a:r>
            <a:r>
              <a:rPr lang="en-US" sz="1600" dirty="0" err="1"/>
              <a:t>martie</a:t>
            </a:r>
            <a:r>
              <a:rPr lang="en-US" sz="1600" dirty="0"/>
              <a:t> 2022). “Spring Boot - Architecture” </a:t>
            </a:r>
            <a:r>
              <a:rPr lang="en-US" sz="1600" dirty="0">
                <a:hlinkClick r:id="rId8"/>
              </a:rPr>
              <a:t>https://www.geeksforgeeks.org/spring-boot-architecture/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342900" indent="-342900"/>
            <a:r>
              <a:rPr lang="en-US" sz="1600" dirty="0">
                <a:hlinkClick r:id="rId9"/>
              </a:rPr>
              <a:t>https://openai.com/chatgpt/</a:t>
            </a:r>
            <a:r>
              <a:rPr lang="en-US" sz="1600" dirty="0"/>
              <a:t> (ultima </a:t>
            </a:r>
            <a:r>
              <a:rPr lang="en-US" sz="1600" dirty="0" err="1"/>
              <a:t>accesare</a:t>
            </a:r>
            <a:r>
              <a:rPr lang="en-US" sz="1600" dirty="0"/>
              <a:t> 11 </a:t>
            </a:r>
            <a:r>
              <a:rPr lang="en-US" sz="1600" dirty="0" err="1"/>
              <a:t>mai</a:t>
            </a:r>
            <a:r>
              <a:rPr lang="en-US" sz="1600" dirty="0"/>
              <a:t> 2024)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47275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REFERINTE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3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5"/>
          <p:cNvSpPr txBox="1">
            <a:spLocks noGrp="1"/>
          </p:cNvSpPr>
          <p:nvPr>
            <p:ph type="subTitle" idx="1"/>
          </p:nvPr>
        </p:nvSpPr>
        <p:spPr>
          <a:xfrm>
            <a:off x="404037" y="1545265"/>
            <a:ext cx="4359349" cy="284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</a:pPr>
            <a:r>
              <a:rPr lang="en-US" sz="1600" b="1" dirty="0"/>
              <a:t>Spring Boot </a:t>
            </a:r>
            <a:r>
              <a:rPr lang="en-US" sz="1600" dirty="0" err="1"/>
              <a:t>reprezinta</a:t>
            </a:r>
            <a:r>
              <a:rPr lang="en-US" sz="1600" dirty="0"/>
              <a:t> un framework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dezvoltarea</a:t>
            </a:r>
            <a:r>
              <a:rPr lang="en-US" sz="1600" dirty="0"/>
              <a:t> </a:t>
            </a:r>
            <a:r>
              <a:rPr lang="en-US" sz="1600" dirty="0" err="1"/>
              <a:t>aplicatiilor</a:t>
            </a:r>
            <a:r>
              <a:rPr lang="en-US" sz="1600" dirty="0"/>
              <a:t> Java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crearea</a:t>
            </a:r>
            <a:r>
              <a:rPr lang="en-US" sz="1600" dirty="0"/>
              <a:t> </a:t>
            </a:r>
            <a:r>
              <a:rPr lang="en-US" sz="1600" dirty="0" err="1"/>
              <a:t>unor</a:t>
            </a:r>
            <a:r>
              <a:rPr lang="en-US" sz="1600" dirty="0"/>
              <a:t> API-</a:t>
            </a:r>
            <a:r>
              <a:rPr lang="en-US" sz="1600" dirty="0" err="1"/>
              <a:t>uri</a:t>
            </a:r>
            <a:r>
              <a:rPr lang="en-US" sz="1600" dirty="0"/>
              <a:t>. </a:t>
            </a:r>
            <a:r>
              <a:rPr lang="en-US" sz="1600" dirty="0" err="1"/>
              <a:t>Proiectul</a:t>
            </a:r>
            <a:r>
              <a:rPr lang="en-US" sz="1600" dirty="0"/>
              <a:t> initial pe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caruia</a:t>
            </a:r>
            <a:r>
              <a:rPr lang="en-US" sz="1600" dirty="0"/>
              <a:t> am ales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ilustram</a:t>
            </a:r>
            <a:r>
              <a:rPr lang="en-US" sz="1600" dirty="0"/>
              <a:t> </a:t>
            </a:r>
            <a:r>
              <a:rPr lang="en-US" sz="1600" dirty="0" err="1"/>
              <a:t>strategiile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unitara</a:t>
            </a:r>
            <a:r>
              <a:rPr lang="en-US" sz="1600" dirty="0"/>
              <a:t> in Java </a:t>
            </a:r>
            <a:r>
              <a:rPr lang="en-US" sz="1600" dirty="0" err="1"/>
              <a:t>constituie</a:t>
            </a:r>
            <a:r>
              <a:rPr lang="en-US" sz="1600" dirty="0"/>
              <a:t> </a:t>
            </a:r>
            <a:r>
              <a:rPr lang="en-US" sz="1600" dirty="0" err="1"/>
              <a:t>serverul</a:t>
            </a:r>
            <a:r>
              <a:rPr lang="en-US" sz="1600" dirty="0"/>
              <a:t> de backend al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aplicatii</a:t>
            </a:r>
            <a:r>
              <a:rPr lang="en-US" sz="1600" dirty="0"/>
              <a:t> web.</a:t>
            </a:r>
            <a:endParaRPr lang="ro-RO" sz="1600" dirty="0"/>
          </a:p>
          <a:p>
            <a:pPr marL="0" lvl="0" indent="0" algn="l">
              <a:lnSpc>
                <a:spcPct val="100000"/>
              </a:lnSpc>
            </a:pPr>
            <a:endParaRPr lang="ro-RO" sz="1600" dirty="0"/>
          </a:p>
          <a:p>
            <a:pPr marL="28575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o-RO" sz="1600" dirty="0"/>
              <a:t>R</a:t>
            </a:r>
            <a:r>
              <a:rPr lang="en-US" sz="1600" dirty="0" err="1"/>
              <a:t>epository</a:t>
            </a:r>
            <a:r>
              <a:rPr lang="en-US" sz="1600" dirty="0"/>
              <a:t> layer </a:t>
            </a:r>
            <a:r>
              <a:rPr lang="ro-RO" sz="1600" dirty="0"/>
              <a:t>- </a:t>
            </a:r>
            <a:r>
              <a:rPr lang="en-US" sz="1600" dirty="0"/>
              <a:t>Spring Data JPA</a:t>
            </a:r>
            <a:endParaRPr lang="ro-RO" sz="1600" dirty="0"/>
          </a:p>
          <a:p>
            <a:pPr marL="28575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o-RO" sz="1600" dirty="0"/>
              <a:t>S</a:t>
            </a:r>
            <a:r>
              <a:rPr lang="en-US" sz="1600" dirty="0" err="1"/>
              <a:t>ervice</a:t>
            </a:r>
            <a:r>
              <a:rPr lang="en-US" sz="1600" dirty="0"/>
              <a:t> layer</a:t>
            </a:r>
            <a:endParaRPr lang="ro-RO" sz="1600" dirty="0"/>
          </a:p>
          <a:p>
            <a:pPr marL="28575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o-RO" sz="1600" dirty="0"/>
              <a:t>C</a:t>
            </a:r>
            <a:r>
              <a:rPr lang="en-US" sz="1600" dirty="0" err="1"/>
              <a:t>ontroller</a:t>
            </a:r>
            <a:r>
              <a:rPr lang="en-US" sz="1600" dirty="0"/>
              <a:t> layer </a:t>
            </a:r>
            <a:r>
              <a:rPr lang="ro-RO" sz="1600" dirty="0"/>
              <a:t>- c</a:t>
            </a:r>
            <a:r>
              <a:rPr lang="en-US" sz="1600" dirty="0" err="1"/>
              <a:t>ererile</a:t>
            </a:r>
            <a:r>
              <a:rPr lang="ro-RO" sz="1600" dirty="0"/>
              <a:t> HTTP</a:t>
            </a:r>
          </a:p>
          <a:p>
            <a:pPr marL="28575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0" lvl="0" indent="0" algn="l">
              <a:lnSpc>
                <a:spcPct val="100000"/>
              </a:lnSpc>
            </a:pPr>
            <a:r>
              <a:rPr lang="ro-RO" sz="1600" dirty="0"/>
              <a:t>Arhitectura proiectului respecta modelul din figura.</a:t>
            </a:r>
          </a:p>
        </p:txBody>
      </p:sp>
      <p:sp>
        <p:nvSpPr>
          <p:cNvPr id="2354" name="Google Shape;2354;p65"/>
          <p:cNvSpPr txBox="1">
            <a:spLocks noGrp="1"/>
          </p:cNvSpPr>
          <p:nvPr>
            <p:ph type="title"/>
          </p:nvPr>
        </p:nvSpPr>
        <p:spPr>
          <a:xfrm>
            <a:off x="404037" y="700847"/>
            <a:ext cx="3398912" cy="726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SPRINGBOOT</a:t>
            </a:r>
            <a:endParaRPr sz="3200" dirty="0"/>
          </a:p>
        </p:txBody>
      </p:sp>
      <p:grpSp>
        <p:nvGrpSpPr>
          <p:cNvPr id="4" name="Google Shape;12129;p135">
            <a:extLst>
              <a:ext uri="{FF2B5EF4-FFF2-40B4-BE49-F238E27FC236}">
                <a16:creationId xmlns:a16="http://schemas.microsoft.com/office/drawing/2014/main" id="{879DDA2B-FFF9-0F35-A564-D4CCA7F0C10B}"/>
              </a:ext>
            </a:extLst>
          </p:cNvPr>
          <p:cNvGrpSpPr/>
          <p:nvPr/>
        </p:nvGrpSpPr>
        <p:grpSpPr>
          <a:xfrm>
            <a:off x="7308112" y="3439225"/>
            <a:ext cx="1738049" cy="1432661"/>
            <a:chOff x="649648" y="271400"/>
            <a:chExt cx="6215377" cy="5455143"/>
          </a:xfrm>
        </p:grpSpPr>
        <p:sp>
          <p:nvSpPr>
            <p:cNvPr id="5" name="Google Shape;12130;p135">
              <a:extLst>
                <a:ext uri="{FF2B5EF4-FFF2-40B4-BE49-F238E27FC236}">
                  <a16:creationId xmlns:a16="http://schemas.microsoft.com/office/drawing/2014/main" id="{1A3595E4-8498-394B-79FC-DC1054DAADE7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31;p135">
              <a:extLst>
                <a:ext uri="{FF2B5EF4-FFF2-40B4-BE49-F238E27FC236}">
                  <a16:creationId xmlns:a16="http://schemas.microsoft.com/office/drawing/2014/main" id="{9CBC8018-AA8F-319E-20F8-E878753809BD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32;p135">
              <a:extLst>
                <a:ext uri="{FF2B5EF4-FFF2-40B4-BE49-F238E27FC236}">
                  <a16:creationId xmlns:a16="http://schemas.microsoft.com/office/drawing/2014/main" id="{19F1FEA5-231C-442B-B3CC-EB170C8F4D53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33;p135">
              <a:extLst>
                <a:ext uri="{FF2B5EF4-FFF2-40B4-BE49-F238E27FC236}">
                  <a16:creationId xmlns:a16="http://schemas.microsoft.com/office/drawing/2014/main" id="{EDF0187A-6005-E5B4-AB84-94459F4E0B36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34;p135">
              <a:extLst>
                <a:ext uri="{FF2B5EF4-FFF2-40B4-BE49-F238E27FC236}">
                  <a16:creationId xmlns:a16="http://schemas.microsoft.com/office/drawing/2014/main" id="{7CA5D2A0-EEB5-FE43-A5A0-303E34F3B529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35;p135">
              <a:extLst>
                <a:ext uri="{FF2B5EF4-FFF2-40B4-BE49-F238E27FC236}">
                  <a16:creationId xmlns:a16="http://schemas.microsoft.com/office/drawing/2014/main" id="{FB8371B5-6B8C-A828-C1F1-63624A5A741A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6;p135">
              <a:extLst>
                <a:ext uri="{FF2B5EF4-FFF2-40B4-BE49-F238E27FC236}">
                  <a16:creationId xmlns:a16="http://schemas.microsoft.com/office/drawing/2014/main" id="{587819F7-33E1-2568-856C-35BD36F34925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37;p135">
              <a:extLst>
                <a:ext uri="{FF2B5EF4-FFF2-40B4-BE49-F238E27FC236}">
                  <a16:creationId xmlns:a16="http://schemas.microsoft.com/office/drawing/2014/main" id="{F047CA07-A3E1-FFA3-4C93-8B50A8962F09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8;p135">
              <a:extLst>
                <a:ext uri="{FF2B5EF4-FFF2-40B4-BE49-F238E27FC236}">
                  <a16:creationId xmlns:a16="http://schemas.microsoft.com/office/drawing/2014/main" id="{BBC3931E-CBE4-AAA4-A24C-000FF6309B7B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9;p135">
              <a:extLst>
                <a:ext uri="{FF2B5EF4-FFF2-40B4-BE49-F238E27FC236}">
                  <a16:creationId xmlns:a16="http://schemas.microsoft.com/office/drawing/2014/main" id="{11503E69-3C66-7854-06E7-229E0BDE5C2A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40;p135">
              <a:extLst>
                <a:ext uri="{FF2B5EF4-FFF2-40B4-BE49-F238E27FC236}">
                  <a16:creationId xmlns:a16="http://schemas.microsoft.com/office/drawing/2014/main" id="{D0F81499-F0E7-2E55-FEC0-C41FF27650DF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41;p135">
              <a:extLst>
                <a:ext uri="{FF2B5EF4-FFF2-40B4-BE49-F238E27FC236}">
                  <a16:creationId xmlns:a16="http://schemas.microsoft.com/office/drawing/2014/main" id="{C0F564C5-1F49-DFC2-18D5-233BB20DF4DC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troduction to Spring Boot - GeeksforGeeks">
            <a:extLst>
              <a:ext uri="{FF2B5EF4-FFF2-40B4-BE49-F238E27FC236}">
                <a16:creationId xmlns:a16="http://schemas.microsoft.com/office/drawing/2014/main" id="{816FEA7C-C1B1-B158-5B43-4DBBF505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25" y="1630325"/>
            <a:ext cx="3479279" cy="214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tăText 17">
            <a:extLst>
              <a:ext uri="{FF2B5EF4-FFF2-40B4-BE49-F238E27FC236}">
                <a16:creationId xmlns:a16="http://schemas.microsoft.com/office/drawing/2014/main" id="{B84B6D60-6FC2-1E27-78B1-6E9956C567F3}"/>
              </a:ext>
            </a:extLst>
          </p:cNvPr>
          <p:cNvSpPr txBox="1"/>
          <p:nvPr/>
        </p:nvSpPr>
        <p:spPr>
          <a:xfrm>
            <a:off x="404037" y="4756470"/>
            <a:ext cx="5720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/>
              </a:rPr>
              <a:t>https://github.com/irinaenescu2002/Testarea-Sistemelor-Software-2024/wiki/01.-Prezentarea-proiectului-intial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10146" y="1694121"/>
            <a:ext cx="6723708" cy="1232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dirty="0"/>
              <a:t>MULTUMIM! </a:t>
            </a:r>
            <a:endParaRPr lang="en-US" sz="36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803891" y="3008699"/>
            <a:ext cx="7787215" cy="98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600" dirty="0"/>
              <a:t>GRUPA 333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Diaconu Stefan</a:t>
            </a:r>
            <a:r>
              <a:rPr lang="ro-RO" sz="1600" dirty="0"/>
              <a:t>-Mircea</a:t>
            </a:r>
            <a:r>
              <a:rPr lang="en-US" sz="1600" dirty="0"/>
              <a:t>, Dina George-Alexandru, Enescu Irina</a:t>
            </a:r>
            <a:r>
              <a:rPr lang="ro-RO" sz="1600" dirty="0"/>
              <a:t>-</a:t>
            </a:r>
            <a:r>
              <a:rPr lang="ro-RO" sz="1600" dirty="0" err="1"/>
              <a:t>Stefania</a:t>
            </a:r>
            <a:r>
              <a:rPr lang="en-US" sz="1600" dirty="0"/>
              <a:t>, </a:t>
            </a:r>
            <a:endParaRPr lang="ro-RO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Mihaila</a:t>
            </a:r>
            <a:r>
              <a:rPr lang="en-US" sz="1600" dirty="0"/>
              <a:t> Nicolae, </a:t>
            </a:r>
            <a:r>
              <a:rPr lang="en-US" sz="1600" dirty="0" err="1"/>
              <a:t>Potanga</a:t>
            </a:r>
            <a:r>
              <a:rPr lang="en-US" sz="1600" dirty="0"/>
              <a:t> Alexandru-Alin</a:t>
            </a:r>
            <a:endParaRPr lang="ro-RO" sz="16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9A2CC13-935A-AE85-27F5-5AE9FE93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31" y="545776"/>
            <a:ext cx="2604055" cy="4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1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418214" y="725016"/>
            <a:ext cx="7811386" cy="672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JUNIT 5</a:t>
            </a:r>
            <a:r>
              <a:rPr lang="en-US" dirty="0"/>
              <a:t> – FRAMEWORK TESTARE 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418214" y="1531088"/>
            <a:ext cx="8272130" cy="271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Pentru implementarea testelor unitare am utilizat </a:t>
            </a:r>
            <a:r>
              <a:rPr lang="ro-RO" sz="1600" b="1" dirty="0" err="1"/>
              <a:t>JUnit</a:t>
            </a:r>
            <a:r>
              <a:rPr lang="ro-RO" sz="1600" b="1" dirty="0"/>
              <a:t> 5</a:t>
            </a:r>
            <a:r>
              <a:rPr lang="ro-RO" sz="1600" dirty="0"/>
              <a:t>, un </a:t>
            </a:r>
            <a:r>
              <a:rPr lang="ro-RO" sz="1600" dirty="0" err="1"/>
              <a:t>framework</a:t>
            </a:r>
            <a:r>
              <a:rPr lang="ro-RO" sz="1600" dirty="0"/>
              <a:t> de testare pentru limbajul de programare Java ce </a:t>
            </a:r>
            <a:r>
              <a:rPr lang="ro-RO" sz="1600" dirty="0" err="1"/>
              <a:t>ofera</a:t>
            </a:r>
            <a:r>
              <a:rPr lang="ro-RO" sz="1600" dirty="0"/>
              <a:t> flexibilitate, extensibilitate si </a:t>
            </a:r>
            <a:r>
              <a:rPr lang="ro-RO" sz="1600" dirty="0" err="1"/>
              <a:t>usurinta</a:t>
            </a:r>
            <a:r>
              <a:rPr lang="ro-RO" sz="1600" dirty="0"/>
              <a:t> in scrierea si rularea acestora. În cadrul dezvoltării am întâlnit următoarele noțiuni: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6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M</a:t>
            </a:r>
            <a:r>
              <a:rPr lang="en-US" sz="1600" b="1" dirty="0" err="1"/>
              <a:t>ock</a:t>
            </a:r>
            <a:r>
              <a:rPr lang="en-US" sz="1600" dirty="0"/>
              <a:t> </a:t>
            </a:r>
            <a:r>
              <a:rPr lang="ro-RO" sz="1600" dirty="0"/>
              <a:t>(@Mock, @InjectMocks) - </a:t>
            </a:r>
            <a:r>
              <a:rPr lang="en-US" sz="1600" dirty="0"/>
              <a:t>o </a:t>
            </a:r>
            <a:r>
              <a:rPr lang="en-US" sz="1600" dirty="0" err="1"/>
              <a:t>simulare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obiect</a:t>
            </a:r>
            <a:r>
              <a:rPr lang="en-US" sz="1600" dirty="0"/>
              <a:t> real</a:t>
            </a:r>
            <a:r>
              <a:rPr lang="ro-RO" sz="1600" dirty="0"/>
              <a:t> ce </a:t>
            </a:r>
            <a:r>
              <a:rPr lang="en-US" sz="1600" dirty="0"/>
              <a:t>reproduce </a:t>
            </a:r>
            <a:r>
              <a:rPr lang="en-US" sz="1600" dirty="0" err="1"/>
              <a:t>comportamentul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interactiunile</a:t>
            </a:r>
            <a:r>
              <a:rPr lang="en-US" sz="1600" dirty="0"/>
              <a:t> cu </a:t>
            </a:r>
            <a:r>
              <a:rPr lang="en-US" sz="1600" dirty="0" err="1"/>
              <a:t>alte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</a:t>
            </a:r>
            <a:r>
              <a:rPr lang="en-US" sz="1600" dirty="0" err="1"/>
              <a:t>intr</a:t>
            </a:r>
            <a:r>
              <a:rPr lang="en-US" sz="1600" dirty="0"/>
              <a:t>-un mod </a:t>
            </a:r>
            <a:r>
              <a:rPr lang="en-US" sz="1600" dirty="0" err="1"/>
              <a:t>controlat</a:t>
            </a:r>
            <a:r>
              <a:rPr lang="ro-RO" sz="1600" dirty="0"/>
              <a:t>, facilitând izolarea si testarea corecta a componentei principale.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 err="1"/>
              <a:t>Assert</a:t>
            </a:r>
            <a:r>
              <a:rPr lang="ro-RO" sz="1600" b="1" dirty="0"/>
              <a:t> </a:t>
            </a:r>
            <a:r>
              <a:rPr lang="ro-RO" sz="1600" dirty="0"/>
              <a:t>(</a:t>
            </a:r>
            <a:r>
              <a:rPr lang="ro-RO" sz="1600" dirty="0" err="1"/>
              <a:t>assertThrows</a:t>
            </a:r>
            <a:r>
              <a:rPr lang="ro-RO" sz="1600" dirty="0"/>
              <a:t>, </a:t>
            </a:r>
            <a:r>
              <a:rPr lang="ro-RO" sz="1600" dirty="0" err="1"/>
              <a:t>assertEquals</a:t>
            </a:r>
            <a:r>
              <a:rPr lang="ro-RO" sz="1600" dirty="0"/>
              <a:t>, </a:t>
            </a:r>
            <a:r>
              <a:rPr lang="ro-RO" sz="1600" dirty="0" err="1"/>
              <a:t>assertNotEquals</a:t>
            </a:r>
            <a:r>
              <a:rPr lang="ro-RO" sz="1600" dirty="0"/>
              <a:t> etc.) - i</a:t>
            </a:r>
            <a:r>
              <a:rPr lang="pt-BR" sz="1600" dirty="0"/>
              <a:t>n urma apelarii functiei pe care dorim sa o testam </a:t>
            </a:r>
            <a:r>
              <a:rPr lang="ro-RO" sz="1600" dirty="0"/>
              <a:t>comparăm valoarea obținuta (actual) </a:t>
            </a:r>
            <a:r>
              <a:rPr lang="pt-BR" sz="1600" dirty="0"/>
              <a:t>cu asteptarile noastre</a:t>
            </a:r>
            <a:r>
              <a:rPr lang="ro-RO" sz="1600" dirty="0"/>
              <a:t> (</a:t>
            </a:r>
            <a:r>
              <a:rPr lang="ro-RO" sz="1600" dirty="0" err="1"/>
              <a:t>expected</a:t>
            </a:r>
            <a:r>
              <a:rPr lang="ro-RO" sz="1600" dirty="0"/>
              <a:t>) - i</a:t>
            </a:r>
            <a:r>
              <a:rPr lang="it-IT" sz="1600" dirty="0"/>
              <a:t>n cazul in care valorile sunt egale, testul va trece, altfel acesta va esua.</a:t>
            </a:r>
            <a:endParaRPr lang="ro-RO" sz="1600" b="1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ED1852EE-E15F-7ADD-61C4-89F2F92AB9DB}"/>
              </a:ext>
            </a:extLst>
          </p:cNvPr>
          <p:cNvSpPr txBox="1"/>
          <p:nvPr/>
        </p:nvSpPr>
        <p:spPr>
          <a:xfrm>
            <a:off x="418214" y="4732594"/>
            <a:ext cx="648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https://github.com/irinaenescu2002/Testarea-Sistemelor-Software-2024/wiki/02.-Implementarea-testelor-unitare-cu-JUnit-5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283535" y="472755"/>
            <a:ext cx="8147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TOOL AI – </a:t>
            </a:r>
            <a:r>
              <a:rPr lang="ro-RO" dirty="0" err="1"/>
              <a:t>ChatGPT</a:t>
            </a:r>
            <a:r>
              <a:rPr lang="en-US" dirty="0"/>
              <a:t> 3.5</a:t>
            </a:r>
            <a:r>
              <a:rPr lang="ro-RO" dirty="0"/>
              <a:t> </a:t>
            </a:r>
            <a:endParaRPr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D4398FF-7EE1-38C8-F45F-98B21E81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2" y="1467469"/>
            <a:ext cx="3643423" cy="251934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12FE1E6-354C-1DDF-AA42-FE5CCEA84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5" y="2435638"/>
            <a:ext cx="4151943" cy="1551173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398DAE2A-1E84-9FEC-65F0-A7A7AC48D380}"/>
              </a:ext>
            </a:extLst>
          </p:cNvPr>
          <p:cNvSpPr txBox="1"/>
          <p:nvPr/>
        </p:nvSpPr>
        <p:spPr>
          <a:xfrm>
            <a:off x="5046921" y="1651591"/>
            <a:ext cx="290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1"/>
                </a:solidFill>
              </a:rPr>
              <a:t>TESTE PROPRII</a:t>
            </a:r>
          </a:p>
          <a:p>
            <a:pPr algn="ctr"/>
            <a:r>
              <a:rPr lang="ro-RO" sz="1200" b="1" dirty="0">
                <a:solidFill>
                  <a:schemeClr val="bg1"/>
                </a:solidFill>
              </a:rPr>
              <a:t>- </a:t>
            </a:r>
            <a:r>
              <a:rPr lang="ro-RO" sz="1200" b="1" dirty="0" err="1">
                <a:solidFill>
                  <a:schemeClr val="bg1"/>
                </a:solidFill>
              </a:rPr>
              <a:t>getAuthenticatedPatientProfile</a:t>
            </a:r>
            <a:r>
              <a:rPr lang="ro-RO" sz="1200" b="1" dirty="0">
                <a:solidFill>
                  <a:schemeClr val="bg1"/>
                </a:solidFill>
              </a:rPr>
              <a:t> - 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00DF7D-C78E-5BE2-29F8-53A2DF68B48B}"/>
              </a:ext>
            </a:extLst>
          </p:cNvPr>
          <p:cNvSpPr txBox="1"/>
          <p:nvPr/>
        </p:nvSpPr>
        <p:spPr>
          <a:xfrm>
            <a:off x="420082" y="472085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/>
              </a:rPr>
              <a:t>https://github.com/irinaenescu2002/Testarea-Sistemelor-Software-2024/wiki/03.-Raport-despre-folosirea-unui-tool-AI-%E2%80%90-chatGPT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AEFE3478-338D-937C-9A23-3B486FE3D1CE}"/>
              </a:ext>
            </a:extLst>
          </p:cNvPr>
          <p:cNvSpPr txBox="1"/>
          <p:nvPr/>
        </p:nvSpPr>
        <p:spPr>
          <a:xfrm>
            <a:off x="420082" y="4209365"/>
            <a:ext cx="7252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Testele au fost implementate pentru a acoperi atât cazul unui succes, cât și cazul unei erori. </a:t>
            </a:r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656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404038" y="472755"/>
            <a:ext cx="80266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TOOL AI – </a:t>
            </a:r>
            <a:r>
              <a:rPr lang="ro-RO" dirty="0" err="1"/>
              <a:t>ChatGPT</a:t>
            </a:r>
            <a:r>
              <a:rPr lang="ro-RO" dirty="0"/>
              <a:t> </a:t>
            </a:r>
            <a:r>
              <a:rPr lang="en-US" dirty="0"/>
              <a:t>3.5</a:t>
            </a:r>
            <a:endParaRPr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398DAE2A-1E84-9FEC-65F0-A7A7AC48D380}"/>
              </a:ext>
            </a:extLst>
          </p:cNvPr>
          <p:cNvSpPr txBox="1"/>
          <p:nvPr/>
        </p:nvSpPr>
        <p:spPr>
          <a:xfrm>
            <a:off x="5046921" y="1651591"/>
            <a:ext cx="343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1"/>
                </a:solidFill>
              </a:rPr>
              <a:t>TESTE GENERATE</a:t>
            </a:r>
          </a:p>
          <a:p>
            <a:pPr algn="ctr"/>
            <a:r>
              <a:rPr lang="ro-RO" sz="1200" b="1" dirty="0">
                <a:solidFill>
                  <a:schemeClr val="bg1"/>
                </a:solidFill>
              </a:rPr>
              <a:t>- </a:t>
            </a:r>
            <a:r>
              <a:rPr lang="ro-RO" sz="1200" b="1" dirty="0" err="1">
                <a:solidFill>
                  <a:schemeClr val="bg1"/>
                </a:solidFill>
              </a:rPr>
              <a:t>getAuthenticatedPatientProfile</a:t>
            </a:r>
            <a:r>
              <a:rPr lang="ro-RO" sz="1200" b="1" dirty="0">
                <a:solidFill>
                  <a:schemeClr val="bg1"/>
                </a:solidFill>
              </a:rPr>
              <a:t> -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00DF7D-C78E-5BE2-29F8-53A2DF68B48B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https://github.com/irinaenescu2002/Testarea-Sistemelor-Software-2024/wiki/03.-Raport-despre-folosirea-unui-tool-AI-%E2%80%90-chatGPT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E3D2C34-72B8-26B2-40AC-2A691852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38" y="1437125"/>
            <a:ext cx="4578424" cy="2549686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59E76199-3002-C0A4-0DF2-BAB6F24C5D39}"/>
              </a:ext>
            </a:extLst>
          </p:cNvPr>
          <p:cNvSpPr txBox="1"/>
          <p:nvPr/>
        </p:nvSpPr>
        <p:spPr>
          <a:xfrm>
            <a:off x="420082" y="4209365"/>
            <a:ext cx="7399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T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estele generate de chatGPT sunt asemanatoare si acopera ambele cazuri identificate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anterior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.</a:t>
            </a:r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C80A8C94-3D5D-09F3-9572-26FB0EF33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899" y="2571751"/>
            <a:ext cx="3437860" cy="671275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71F92158-B09D-2E9C-8560-5D11EDD7820C}"/>
              </a:ext>
            </a:extLst>
          </p:cNvPr>
          <p:cNvSpPr txBox="1"/>
          <p:nvPr/>
        </p:nvSpPr>
        <p:spPr>
          <a:xfrm>
            <a:off x="5365899" y="3329829"/>
            <a:ext cx="343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bg1"/>
                </a:solidFill>
                <a:latin typeface="Darker Grotesque Medium"/>
                <a:sym typeface="Darker Grotesque Medium"/>
              </a:rPr>
              <a:t>Metoda </a:t>
            </a:r>
            <a:r>
              <a:rPr lang="ro-RO" sz="1600" dirty="0" err="1">
                <a:solidFill>
                  <a:schemeClr val="bg1"/>
                </a:solidFill>
                <a:latin typeface="Darker Grotesque Medium"/>
                <a:sym typeface="Darker Grotesque Medium"/>
              </a:rPr>
              <a:t>setUp</a:t>
            </a:r>
            <a:r>
              <a:rPr lang="ro-RO" sz="1600" dirty="0">
                <a:solidFill>
                  <a:schemeClr val="bg1"/>
                </a:solidFill>
                <a:latin typeface="Darker Grotesque Medium"/>
                <a:sym typeface="Darker Grotesque Medium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bg1"/>
                </a:solidFill>
                <a:latin typeface="Darker Grotesque Medium"/>
                <a:sym typeface="Darker Grotesque Medium"/>
              </a:rPr>
              <a:t>Adnotarea @BeforeEach</a:t>
            </a:r>
            <a:endParaRPr lang="en-US" sz="1600" dirty="0">
              <a:solidFill>
                <a:schemeClr val="bg1"/>
              </a:solidFill>
              <a:latin typeface="Darker Grotesque Medium"/>
              <a:sym typeface="Darker Grotesq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72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77"/>
          <p:cNvSpPr txBox="1">
            <a:spLocks noGrp="1"/>
          </p:cNvSpPr>
          <p:nvPr>
            <p:ph type="subTitle" idx="3"/>
          </p:nvPr>
        </p:nvSpPr>
        <p:spPr>
          <a:xfrm>
            <a:off x="2972175" y="1403498"/>
            <a:ext cx="5725258" cy="3338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dirty="0">
                <a:cs typeface="Arial"/>
                <a:sym typeface="Arial"/>
              </a:rPr>
              <a:t>1. </a:t>
            </a:r>
            <a:r>
              <a:rPr lang="en-US" sz="1600" dirty="0" err="1">
                <a:cs typeface="Arial"/>
                <a:sym typeface="Arial"/>
              </a:rPr>
              <a:t>Metoda</a:t>
            </a:r>
            <a:r>
              <a:rPr lang="en-US" sz="1600" dirty="0">
                <a:cs typeface="Arial"/>
                <a:sym typeface="Arial"/>
              </a:rPr>
              <a:t> </a:t>
            </a:r>
            <a:r>
              <a:rPr lang="en-US" sz="1600" dirty="0" err="1">
                <a:cs typeface="Arial"/>
                <a:sym typeface="Arial"/>
              </a:rPr>
              <a:t>setUp</a:t>
            </a:r>
            <a:r>
              <a:rPr lang="en-US" sz="1600" dirty="0">
                <a:cs typeface="Arial"/>
                <a:sym typeface="Arial"/>
              </a:rPr>
              <a:t>() cu </a:t>
            </a:r>
            <a:r>
              <a:rPr lang="en-US" sz="1600" dirty="0" err="1">
                <a:cs typeface="Arial"/>
                <a:sym typeface="Arial"/>
              </a:rPr>
              <a:t>adnotarea</a:t>
            </a:r>
            <a:r>
              <a:rPr lang="en-US" sz="1600" dirty="0">
                <a:cs typeface="Arial"/>
                <a:sym typeface="Arial"/>
              </a:rPr>
              <a:t> @BeforeEach</a:t>
            </a:r>
            <a:r>
              <a:rPr lang="ro-RO" sz="1600" dirty="0">
                <a:cs typeface="Arial"/>
                <a:sym typeface="Arial"/>
              </a:rPr>
              <a:t> </a:t>
            </a:r>
            <a:r>
              <a:rPr lang="en-US" sz="1600" dirty="0">
                <a:cs typeface="Arial"/>
                <a:sym typeface="Arial"/>
              </a:rPr>
              <a:t>se </a:t>
            </a:r>
            <a:r>
              <a:rPr lang="en-US" sz="1600" dirty="0" err="1">
                <a:cs typeface="Arial"/>
                <a:sym typeface="Arial"/>
              </a:rPr>
              <a:t>apeleaza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inaintea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fiecarui</a:t>
            </a:r>
            <a:r>
              <a:rPr lang="en-US" sz="1600" dirty="0">
                <a:cs typeface="Arial"/>
                <a:sym typeface="Arial"/>
              </a:rPr>
              <a:t> test </a:t>
            </a:r>
            <a:r>
              <a:rPr lang="en-US" sz="1600" dirty="0" err="1">
                <a:cs typeface="Arial"/>
                <a:sym typeface="Arial"/>
              </a:rPr>
              <a:t>pentru</a:t>
            </a:r>
            <a:r>
              <a:rPr lang="en-US" sz="1600" dirty="0">
                <a:cs typeface="Arial"/>
                <a:sym typeface="Arial"/>
              </a:rPr>
              <a:t> a </a:t>
            </a:r>
            <a:r>
              <a:rPr lang="en-US" sz="1600" dirty="0" err="1">
                <a:cs typeface="Arial"/>
                <a:sym typeface="Arial"/>
              </a:rPr>
              <a:t>instantia</a:t>
            </a:r>
            <a:r>
              <a:rPr lang="en-US" sz="1600" dirty="0">
                <a:cs typeface="Arial"/>
                <a:sym typeface="Arial"/>
              </a:rPr>
              <a:t> mock-</a:t>
            </a:r>
            <a:r>
              <a:rPr lang="en-US" sz="1600" dirty="0" err="1">
                <a:cs typeface="Arial"/>
                <a:sym typeface="Arial"/>
              </a:rPr>
              <a:t>ul</a:t>
            </a:r>
            <a:r>
              <a:rPr lang="en-US" sz="1600" dirty="0">
                <a:cs typeface="Arial"/>
                <a:sym typeface="Arial"/>
              </a:rPr>
              <a:t> </a:t>
            </a:r>
            <a:r>
              <a:rPr lang="en-US" sz="1600" dirty="0" err="1">
                <a:cs typeface="Arial"/>
                <a:sym typeface="Arial"/>
              </a:rPr>
              <a:t>accountService</a:t>
            </a:r>
            <a:r>
              <a:rPr lang="en-US" sz="1600" dirty="0">
                <a:cs typeface="Arial"/>
                <a:sym typeface="Arial"/>
              </a:rPr>
              <a:t>, </a:t>
            </a:r>
            <a:r>
              <a:rPr lang="en-US" sz="1600" dirty="0" err="1">
                <a:cs typeface="Arial"/>
                <a:sym typeface="Arial"/>
              </a:rPr>
              <a:t>returnand</a:t>
            </a:r>
            <a:r>
              <a:rPr lang="en-US" sz="1600" dirty="0">
                <a:cs typeface="Arial"/>
                <a:sym typeface="Arial"/>
              </a:rPr>
              <a:t> se </a:t>
            </a:r>
            <a:r>
              <a:rPr lang="en-US" sz="1600" dirty="0" err="1">
                <a:cs typeface="Arial"/>
                <a:sym typeface="Arial"/>
              </a:rPr>
              <a:t>fiecare</a:t>
            </a:r>
            <a:r>
              <a:rPr lang="en-US" sz="1600" dirty="0">
                <a:cs typeface="Arial"/>
                <a:sym typeface="Arial"/>
              </a:rPr>
              <a:t> data acelasi raspuns</a:t>
            </a:r>
            <a:r>
              <a:rPr lang="ro-RO" sz="1600" dirty="0">
                <a:cs typeface="Arial"/>
                <a:sym typeface="Arial"/>
              </a:rPr>
              <a:t>. </a:t>
            </a:r>
            <a:r>
              <a:rPr lang="ro-RO" sz="1600" b="1" dirty="0">
                <a:cs typeface="Arial"/>
                <a:sym typeface="Arial"/>
              </a:rPr>
              <a:t>B</a:t>
            </a:r>
            <a:r>
              <a:rPr lang="en-US" sz="1600" b="1" dirty="0" err="1">
                <a:cs typeface="Arial"/>
                <a:sym typeface="Arial"/>
              </a:rPr>
              <a:t>eneficiul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adus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este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reprezentat</a:t>
            </a:r>
            <a:r>
              <a:rPr lang="en-US" sz="1600" dirty="0">
                <a:cs typeface="Arial"/>
                <a:sym typeface="Arial"/>
              </a:rPr>
              <a:t> de </a:t>
            </a:r>
            <a:r>
              <a:rPr lang="en-US" sz="1600" dirty="0" err="1">
                <a:cs typeface="Arial"/>
                <a:sym typeface="Arial"/>
              </a:rPr>
              <a:t>reducerea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duplicarii</a:t>
            </a:r>
            <a:r>
              <a:rPr lang="en-US" sz="1600" dirty="0">
                <a:cs typeface="Arial"/>
                <a:sym typeface="Arial"/>
              </a:rPr>
              <a:t> </a:t>
            </a:r>
            <a:r>
              <a:rPr lang="en-US" sz="1600" dirty="0" err="1">
                <a:cs typeface="Arial"/>
                <a:sym typeface="Arial"/>
              </a:rPr>
              <a:t>codulu</a:t>
            </a:r>
            <a:r>
              <a:rPr lang="ro-RO" sz="1600" dirty="0">
                <a:cs typeface="Arial"/>
                <a:sym typeface="Arial"/>
              </a:rPr>
              <a:t>i.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dirty="0">
                <a:cs typeface="Arial"/>
                <a:sym typeface="Arial"/>
              </a:rPr>
              <a:t>2. </a:t>
            </a:r>
            <a:r>
              <a:rPr lang="ro-RO" sz="1600" dirty="0" err="1">
                <a:cs typeface="Arial"/>
                <a:sym typeface="Arial"/>
              </a:rPr>
              <a:t>Instanțierea</a:t>
            </a:r>
            <a:r>
              <a:rPr lang="ro-RO" sz="1600" dirty="0">
                <a:cs typeface="Arial"/>
                <a:sym typeface="Arial"/>
              </a:rPr>
              <a:t> </a:t>
            </a:r>
            <a:r>
              <a:rPr lang="ro-RO" sz="1600" dirty="0" err="1">
                <a:cs typeface="Arial"/>
                <a:sym typeface="Arial"/>
              </a:rPr>
              <a:t>newPatient</a:t>
            </a:r>
            <a:r>
              <a:rPr lang="ro-RO" sz="1600" dirty="0">
                <a:cs typeface="Arial"/>
                <a:sym typeface="Arial"/>
              </a:rPr>
              <a:t>() – deoarece nu am oferit detalii referitoare la clasa </a:t>
            </a:r>
            <a:r>
              <a:rPr lang="ro-RO" sz="1600" dirty="0" err="1">
                <a:cs typeface="Arial"/>
                <a:sym typeface="Arial"/>
              </a:rPr>
              <a:t>Patient</a:t>
            </a:r>
            <a:r>
              <a:rPr lang="ro-RO" sz="1600" dirty="0">
                <a:cs typeface="Arial"/>
                <a:sym typeface="Arial"/>
              </a:rPr>
              <a:t>, obiectul </a:t>
            </a:r>
            <a:r>
              <a:rPr lang="ro-RO" sz="1600" dirty="0" err="1">
                <a:cs typeface="Arial"/>
                <a:sym typeface="Arial"/>
              </a:rPr>
              <a:t>mockPatient</a:t>
            </a:r>
            <a:r>
              <a:rPr lang="ro-RO" sz="1600" dirty="0">
                <a:cs typeface="Arial"/>
                <a:sym typeface="Arial"/>
              </a:rPr>
              <a:t> a fost creat cu un constructor </a:t>
            </a:r>
            <a:r>
              <a:rPr lang="ro-RO" sz="1600" dirty="0" err="1">
                <a:cs typeface="Arial"/>
                <a:sym typeface="Arial"/>
              </a:rPr>
              <a:t>fara</a:t>
            </a:r>
            <a:r>
              <a:rPr lang="ro-RO" sz="1600" dirty="0">
                <a:cs typeface="Arial"/>
                <a:sym typeface="Arial"/>
              </a:rPr>
              <a:t> parametrii, dar existenta acestora a fost luata in considerare.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dirty="0">
                <a:cs typeface="Arial"/>
                <a:sym typeface="Arial"/>
              </a:rPr>
              <a:t>3. Ca urmare a punctului 2, primul test </a:t>
            </a:r>
            <a:r>
              <a:rPr lang="ro-RO" sz="1600" dirty="0" err="1">
                <a:cs typeface="Arial"/>
                <a:sym typeface="Arial"/>
              </a:rPr>
              <a:t>utilizeaza</a:t>
            </a:r>
            <a:r>
              <a:rPr lang="ro-RO" sz="1600" dirty="0">
                <a:cs typeface="Arial"/>
                <a:sym typeface="Arial"/>
              </a:rPr>
              <a:t> </a:t>
            </a:r>
            <a:r>
              <a:rPr lang="ro-RO" sz="1600" dirty="0" err="1">
                <a:cs typeface="Arial"/>
                <a:sym typeface="Arial"/>
              </a:rPr>
              <a:t>assertNotNull</a:t>
            </a:r>
            <a:r>
              <a:rPr lang="ro-RO" sz="1600" dirty="0">
                <a:cs typeface="Arial"/>
                <a:sym typeface="Arial"/>
              </a:rPr>
              <a:t>() si </a:t>
            </a:r>
            <a:r>
              <a:rPr lang="ro-RO" sz="1600" dirty="0" err="1">
                <a:cs typeface="Arial"/>
                <a:sym typeface="Arial"/>
              </a:rPr>
              <a:t>assertEquals</a:t>
            </a:r>
            <a:r>
              <a:rPr lang="ro-RO" sz="1600" dirty="0">
                <a:cs typeface="Arial"/>
                <a:sym typeface="Arial"/>
              </a:rPr>
              <a:t>() pe obiecte </a:t>
            </a:r>
            <a:r>
              <a:rPr lang="ro-RO" sz="1600" dirty="0" err="1">
                <a:cs typeface="Arial"/>
                <a:sym typeface="Arial"/>
              </a:rPr>
              <a:t>intrucat</a:t>
            </a:r>
            <a:r>
              <a:rPr lang="ro-RO" sz="1600" dirty="0">
                <a:cs typeface="Arial"/>
                <a:sym typeface="Arial"/>
              </a:rPr>
              <a:t> nu au fost identificare </a:t>
            </a:r>
            <a:r>
              <a:rPr lang="ro-RO" sz="1600" dirty="0" err="1">
                <a:cs typeface="Arial"/>
                <a:sym typeface="Arial"/>
              </a:rPr>
              <a:t>campurile</a:t>
            </a:r>
            <a:r>
              <a:rPr lang="ro-RO" sz="1600" dirty="0">
                <a:cs typeface="Arial"/>
                <a:sym typeface="Arial"/>
              </a:rPr>
              <a:t> pe care sa </a:t>
            </a:r>
            <a:r>
              <a:rPr lang="ro-RO" sz="1600" dirty="0" err="1">
                <a:cs typeface="Arial"/>
                <a:sym typeface="Arial"/>
              </a:rPr>
              <a:t>faca</a:t>
            </a:r>
            <a:r>
              <a:rPr lang="ro-RO" sz="1600" dirty="0">
                <a:cs typeface="Arial"/>
                <a:sym typeface="Arial"/>
              </a:rPr>
              <a:t> </a:t>
            </a:r>
            <a:r>
              <a:rPr lang="ro-RO" sz="1600" dirty="0" err="1">
                <a:cs typeface="Arial"/>
                <a:sym typeface="Arial"/>
              </a:rPr>
              <a:t>assert</a:t>
            </a:r>
            <a:r>
              <a:rPr lang="ro-RO" sz="1600" dirty="0"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dirty="0">
                <a:cs typeface="Arial"/>
                <a:sym typeface="Arial"/>
              </a:rPr>
              <a:t>AMBELE TESTE AU TRECUT CU SUCCES!!</a:t>
            </a:r>
            <a:endParaRPr lang="en-US" sz="1600" dirty="0"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cs typeface="Arial"/>
              <a:sym typeface="Arial"/>
            </a:endParaRPr>
          </a:p>
        </p:txBody>
      </p:sp>
      <p:sp>
        <p:nvSpPr>
          <p:cNvPr id="2534" name="Google Shape;2534;p77"/>
          <p:cNvSpPr txBox="1">
            <a:spLocks noGrp="1"/>
          </p:cNvSpPr>
          <p:nvPr>
            <p:ph type="title"/>
          </p:nvPr>
        </p:nvSpPr>
        <p:spPr>
          <a:xfrm>
            <a:off x="2972175" y="532412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grpSp>
        <p:nvGrpSpPr>
          <p:cNvPr id="2537" name="Google Shape;2537;p77"/>
          <p:cNvGrpSpPr/>
          <p:nvPr/>
        </p:nvGrpSpPr>
        <p:grpSpPr>
          <a:xfrm>
            <a:off x="5607975" y="639797"/>
            <a:ext cx="463085" cy="462630"/>
            <a:chOff x="3040984" y="3681059"/>
            <a:chExt cx="356164" cy="355815"/>
          </a:xfrm>
        </p:grpSpPr>
        <p:sp>
          <p:nvSpPr>
            <p:cNvPr id="2538" name="Google Shape;2538;p77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7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7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333DE376-5B7F-4B6A-FF85-172FCAD14C7E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https://github.com/irinaenescu2002/Testarea-Sistemelor-Software-2024/wiki/03.-Raport-despre-folosirea-unui-tool-AI-%E2%80%90-chatGPT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D55017-B6DE-03BF-3B4D-6A724D22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3" name="Picture 11" descr="ChatGPT Logo - Chat gpt Icon on Green Background 21059825 Vector Art at  Vecteezy">
            <a:extLst>
              <a:ext uri="{FF2B5EF4-FFF2-40B4-BE49-F238E27FC236}">
                <a16:creationId xmlns:a16="http://schemas.microsoft.com/office/drawing/2014/main" id="{B1033CE2-B053-1F12-5762-3139FD90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991032"/>
            <a:ext cx="1968345" cy="19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4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6"/>
          <p:cNvSpPr txBox="1">
            <a:spLocks noGrp="1"/>
          </p:cNvSpPr>
          <p:nvPr>
            <p:ph type="title"/>
          </p:nvPr>
        </p:nvSpPr>
        <p:spPr>
          <a:xfrm>
            <a:off x="2683130" y="471988"/>
            <a:ext cx="5608817" cy="7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TESTE INTEGRARE</a:t>
            </a:r>
            <a:endParaRPr sz="3200" dirty="0"/>
          </a:p>
        </p:txBody>
      </p:sp>
      <p:sp>
        <p:nvSpPr>
          <p:cNvPr id="2" name="Google Shape;2530;p77">
            <a:extLst>
              <a:ext uri="{FF2B5EF4-FFF2-40B4-BE49-F238E27FC236}">
                <a16:creationId xmlns:a16="http://schemas.microsoft.com/office/drawing/2014/main" id="{57248FC3-0DA3-64C6-FA5C-65803A174A0E}"/>
              </a:ext>
            </a:extLst>
          </p:cNvPr>
          <p:cNvSpPr txBox="1">
            <a:spLocks/>
          </p:cNvSpPr>
          <p:nvPr/>
        </p:nvSpPr>
        <p:spPr>
          <a:xfrm>
            <a:off x="2683130" y="1332889"/>
            <a:ext cx="6078098" cy="3338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o-RO" sz="1600" dirty="0">
                <a:solidFill>
                  <a:schemeClr val="lt1"/>
                </a:solidFill>
                <a:latin typeface="Darker Grotesque Medium"/>
              </a:rPr>
              <a:t>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m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implementat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teste de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integrare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pentru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verifica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cum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funcționează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împreună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diferitele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componente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ale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aplicației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web.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Aceste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teste sunt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esențiale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pentru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a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asigura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modulele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individuale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care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funcționează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corect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în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izolare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interacționează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corespunzător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atunci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</a:rPr>
              <a:t>când</a:t>
            </a:r>
            <a:r>
              <a:rPr lang="en-US" sz="1600" dirty="0">
                <a:solidFill>
                  <a:schemeClr val="lt1"/>
                </a:solidFill>
                <a:latin typeface="Darker Grotesque Medium"/>
              </a:rPr>
              <a:t> sunt integrate.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0631E07-6DF1-0B8E-A3CD-40012DA4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97" y="2571750"/>
            <a:ext cx="5369761" cy="1917426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5675A7D-6ADC-786F-F518-62B311A9DE95}"/>
              </a:ext>
            </a:extLst>
          </p:cNvPr>
          <p:cNvSpPr txBox="1"/>
          <p:nvPr/>
        </p:nvSpPr>
        <p:spPr>
          <a:xfrm>
            <a:off x="382772" y="4770474"/>
            <a:ext cx="7889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/>
              </a:rPr>
              <a:t>https://github.com/irinaenescu2002/Testarea-Sistemelor-Software-2024/wiki/04.-Implementarea-testelor-de-integrare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318976" y="472755"/>
            <a:ext cx="8111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CLASE DE ECHIVALENTA </a:t>
            </a:r>
            <a:endParaRPr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00DF7D-C78E-5BE2-29F8-53A2DF68B48B}"/>
              </a:ext>
            </a:extLst>
          </p:cNvPr>
          <p:cNvSpPr txBox="1"/>
          <p:nvPr/>
        </p:nvSpPr>
        <p:spPr>
          <a:xfrm>
            <a:off x="318976" y="4770474"/>
            <a:ext cx="79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https://github.com/irinaenescu2002/Testarea-Sistemelor-Software-2024/wiki/05.-Partitionarea-in-clase-de-echivalenta</a:t>
            </a:r>
            <a:r>
              <a:rPr lang="ro-RO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9E76199-3002-C0A4-0DF2-BAB6F24C5D39}"/>
              </a:ext>
            </a:extLst>
          </p:cNvPr>
          <p:cNvSpPr txBox="1"/>
          <p:nvPr/>
        </p:nvSpPr>
        <p:spPr>
          <a:xfrm>
            <a:off x="318975" y="2233196"/>
            <a:ext cx="52950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Constrangerea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@Size - limitarea lungimii numelor</a:t>
            </a:r>
            <a:b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</a:b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Constrangerea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@Pattern –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fara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cifre in nume </a:t>
            </a:r>
            <a:b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</a:br>
            <a:b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</a:b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1. Clasa de echivalenta a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string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-urilor care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contin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numere </a:t>
            </a:r>
          </a:p>
          <a:p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2. Clasa de echivalenta a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string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-urilor care nu </a:t>
            </a:r>
            <a:r>
              <a:rPr lang="ro-RO" sz="1600" dirty="0" err="1">
                <a:solidFill>
                  <a:schemeClr val="lt1"/>
                </a:solidFill>
                <a:latin typeface="Darker Grotesque Medium"/>
                <a:sym typeface="Darker Grotesque Medium"/>
              </a:rPr>
              <a:t>contin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numere</a:t>
            </a:r>
          </a:p>
          <a:p>
            <a:pPr lvl="2"/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     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a.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Clasa 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de echivalenta a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string-urilor cu o lungime 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&lt;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2 </a:t>
            </a:r>
          </a:p>
          <a:p>
            <a:pPr lvl="2"/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     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b. C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lasa 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de echivalenta 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a 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string-urilor cu o lungime &gt; 2 si &lt; 20 </a:t>
            </a:r>
          </a:p>
          <a:p>
            <a:pPr lvl="2"/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     c. Clasa</a:t>
            </a:r>
            <a:r>
              <a:rPr lang="ro-RO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de echivalenta 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a</a:t>
            </a:r>
            <a:r>
              <a:rPr lang="it-IT" sz="1600" dirty="0">
                <a:solidFill>
                  <a:schemeClr val="lt1"/>
                </a:solidFill>
                <a:latin typeface="Darker Grotesque Medium"/>
                <a:sym typeface="Darker Grotesque Medium"/>
              </a:rPr>
              <a:t> string-urilor cu o lungime &gt; 20</a:t>
            </a:r>
            <a:endParaRPr lang="en-US" sz="1600" dirty="0">
              <a:solidFill>
                <a:schemeClr val="lt1"/>
              </a:solidFill>
              <a:latin typeface="Darker Grotesque Medium"/>
              <a:sym typeface="Darker Grotesque Medium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4AB279F-2B11-3BEE-C5FF-0A861DBBA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20082" y="1436314"/>
            <a:ext cx="4811137" cy="647818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301F96B-FDD3-CE33-EBB8-106E06BA07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2" r="7158" b="4896"/>
          <a:stretch/>
        </p:blipFill>
        <p:spPr>
          <a:xfrm>
            <a:off x="5684874" y="1436314"/>
            <a:ext cx="3200160" cy="28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418214" y="725016"/>
            <a:ext cx="7761767" cy="672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ANALIZA VALORI DE FRONTIERA 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418214" y="1474381"/>
            <a:ext cx="8088705" cy="277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Impartirea</a:t>
            </a:r>
            <a:r>
              <a:rPr lang="en-US" sz="1600" dirty="0"/>
              <a:t> </a:t>
            </a:r>
            <a:r>
              <a:rPr lang="ro-RO" sz="1600" dirty="0"/>
              <a:t>in clase de echivalenta</a:t>
            </a:r>
            <a:r>
              <a:rPr lang="en-US" sz="1600" dirty="0"/>
              <a:t> </a:t>
            </a:r>
            <a:r>
              <a:rPr lang="en-US" sz="1600" dirty="0" err="1"/>
              <a:t>favorizeaza</a:t>
            </a:r>
            <a:r>
              <a:rPr lang="en-US" sz="160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alegerea</a:t>
            </a:r>
            <a:r>
              <a:rPr lang="ro-RO" sz="1600" dirty="0"/>
              <a:t> valori</a:t>
            </a:r>
            <a:r>
              <a:rPr lang="en-US" sz="1600" dirty="0"/>
              <a:t>lor</a:t>
            </a:r>
            <a:r>
              <a:rPr lang="ro-RO" sz="1600" dirty="0"/>
              <a:t> de la frontiera acestor clase. 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Ca prim </a:t>
            </a:r>
            <a:r>
              <a:rPr lang="en-US" sz="1600" dirty="0" err="1"/>
              <a:t>exemplu</a:t>
            </a:r>
            <a:r>
              <a:rPr lang="en-US" sz="1600" dirty="0"/>
              <a:t> am ales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implementam</a:t>
            </a:r>
            <a:r>
              <a:rPr lang="ro-RO" sz="1600" dirty="0"/>
              <a:t> un test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pe cazul in care </a:t>
            </a:r>
            <a:r>
              <a:rPr lang="ro-RO" sz="1600" dirty="0" err="1"/>
              <a:t>string-ul</a:t>
            </a:r>
            <a:r>
              <a:rPr lang="ro-RO" sz="1600" dirty="0"/>
              <a:t> nostru </a:t>
            </a:r>
            <a:r>
              <a:rPr lang="ro-RO" sz="1600" dirty="0" err="1"/>
              <a:t>contine</a:t>
            </a:r>
            <a:r>
              <a:rPr lang="ro-RO" sz="1600" dirty="0"/>
              <a:t> un </a:t>
            </a:r>
            <a:r>
              <a:rPr lang="ro-RO" sz="1600" dirty="0" err="1"/>
              <a:t>numar</a:t>
            </a:r>
            <a:r>
              <a:rPr lang="ro-RO" sz="1600" dirty="0"/>
              <a:t> 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sau mai multe.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Am </a:t>
            </a:r>
            <a:r>
              <a:rPr lang="en-US" sz="1600" dirty="0" err="1"/>
              <a:t>utilizat</a:t>
            </a:r>
            <a:r>
              <a:rPr lang="en-US" sz="1600" dirty="0"/>
              <a:t> </a:t>
            </a:r>
            <a:r>
              <a:rPr lang="ro-RO" sz="1600" b="1" dirty="0" err="1"/>
              <a:t>buildDefaultValidatorFactory</a:t>
            </a:r>
            <a:r>
              <a:rPr lang="en-US" sz="1600" b="1" dirty="0"/>
              <a:t> </a:t>
            </a:r>
            <a:r>
              <a:rPr lang="en-US" sz="1600" dirty="0" err="1"/>
              <a:t>si</a:t>
            </a:r>
            <a:endParaRPr lang="en-US"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b="1" dirty="0" err="1"/>
              <a:t>getValidator</a:t>
            </a:r>
            <a:r>
              <a:rPr lang="ro-RO" sz="1600" dirty="0"/>
              <a:t> pentru a crea o </a:t>
            </a:r>
            <a:r>
              <a:rPr lang="ro-RO" sz="1600" dirty="0" err="1"/>
              <a:t>instanta</a:t>
            </a:r>
            <a:r>
              <a:rPr lang="ro-RO" sz="1600" dirty="0"/>
              <a:t> de 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Validator. </a:t>
            </a:r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ro-RO" sz="1600" dirty="0"/>
              <a:t>acesta </a:t>
            </a:r>
            <a:r>
              <a:rPr lang="ro-RO" sz="1600" dirty="0" err="1"/>
              <a:t>instanta</a:t>
            </a:r>
            <a:r>
              <a:rPr lang="ro-RO" sz="1600" dirty="0"/>
              <a:t> de validator pentru a verifica daca </a:t>
            </a:r>
            <a:r>
              <a:rPr lang="ro-RO" sz="1600" dirty="0" err="1"/>
              <a:t>firstName</a:t>
            </a:r>
            <a:r>
              <a:rPr lang="ro-RO" sz="1600" dirty="0"/>
              <a:t> verifica toate </a:t>
            </a:r>
            <a:r>
              <a:rPr lang="ro-RO" sz="1600" dirty="0" err="1"/>
              <a:t>restrictiile</a:t>
            </a:r>
            <a:r>
              <a:rPr lang="ro-RO" sz="1600" dirty="0"/>
              <a:t> din </a:t>
            </a:r>
            <a:r>
              <a:rPr lang="ro-RO" sz="1600" dirty="0" err="1"/>
              <a:t>Patient</a:t>
            </a:r>
            <a:r>
              <a:rPr lang="ro-RO" sz="1600" dirty="0"/>
              <a:t>. Daca acestea nu sunt verificate, vom retine mesajul </a:t>
            </a:r>
            <a:r>
              <a:rPr lang="ro-RO" sz="1600" dirty="0" err="1"/>
              <a:t>constrangerii</a:t>
            </a:r>
            <a:r>
              <a:rPr lang="ro-RO" sz="1600" dirty="0"/>
              <a:t> </a:t>
            </a:r>
            <a:r>
              <a:rPr lang="ro-RO" sz="1600" dirty="0" err="1"/>
              <a:t>incalcate</a:t>
            </a:r>
            <a:r>
              <a:rPr lang="ro-RO" sz="1600" dirty="0"/>
              <a:t>.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ED1852EE-E15F-7ADD-61C4-89F2F92AB9DB}"/>
              </a:ext>
            </a:extLst>
          </p:cNvPr>
          <p:cNvSpPr txBox="1"/>
          <p:nvPr/>
        </p:nvSpPr>
        <p:spPr>
          <a:xfrm>
            <a:off x="340242" y="4732594"/>
            <a:ext cx="648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/>
              </a:rPr>
              <a:t>https://github.com/irinaenescu2002/Testarea-Sistemelor-Software-2024/wiki/06.-Analiza-valorilor-de-frontiera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E03FA72-D166-D2E0-647B-691F3FFE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67" y="1639598"/>
            <a:ext cx="3289877" cy="16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7764"/>
      </p:ext>
    </p:extLst>
  </p:cSld>
  <p:clrMapOvr>
    <a:masterClrMapping/>
  </p:clrMapOvr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1656</Words>
  <Application>Microsoft Office PowerPoint</Application>
  <PresentationFormat>Expunere pe ecran 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6" baseType="lpstr">
      <vt:lpstr>Libre Franklin</vt:lpstr>
      <vt:lpstr>Libre Franklin ExtraBold</vt:lpstr>
      <vt:lpstr>Roboto Condensed Light</vt:lpstr>
      <vt:lpstr>Darker Grotesque Medium</vt:lpstr>
      <vt:lpstr>Arial</vt:lpstr>
      <vt:lpstr>Trivia Night XL by Slidesgo</vt:lpstr>
      <vt:lpstr> FRAMEWORK DE TESTARE UNITARĂ DIN JAVA </vt:lpstr>
      <vt:lpstr>SPRINGBOOT</vt:lpstr>
      <vt:lpstr>JUNIT 5 – FRAMEWORK TESTARE </vt:lpstr>
      <vt:lpstr>TOOL AI – ChatGPT 3.5 </vt:lpstr>
      <vt:lpstr>TOOL AI – ChatGPT 3.5</vt:lpstr>
      <vt:lpstr>CONCLUZII</vt:lpstr>
      <vt:lpstr>TESTE INTEGRARE</vt:lpstr>
      <vt:lpstr>CLASE DE ECHIVALENTA </vt:lpstr>
      <vt:lpstr>ANALIZA VALORI DE FRONTIERA </vt:lpstr>
      <vt:lpstr>ACOPERIRE LA NIVEL DE INSTRUCTIUNE </vt:lpstr>
      <vt:lpstr>JACOCO vs TOOL INTELLIJ</vt:lpstr>
      <vt:lpstr>MUTATION TESTING – PIT TEST  </vt:lpstr>
      <vt:lpstr>OMORAREA MUTANTILOR</vt:lpstr>
      <vt:lpstr>COVERAGE vs MUTATION TESTING</vt:lpstr>
      <vt:lpstr>ACOPERIRE LA NIVEL DE CONDITIE </vt:lpstr>
      <vt:lpstr>ACOPERIRE LA NIVEL DE CIRCUITE INDEPENDENTE</vt:lpstr>
      <vt:lpstr>ACOPERIRE LA NIVEL DE CIRCUITE INDEPENDENTE</vt:lpstr>
      <vt:lpstr>ACOPERIRE LA NIVEL DE DECIZIE</vt:lpstr>
      <vt:lpstr>REFERINTE</vt:lpstr>
      <vt:lpstr>MULTUMIM!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PartyPlaytime</dc:title>
  <dc:creator>Irina</dc:creator>
  <cp:lastModifiedBy>Irina Enescu</cp:lastModifiedBy>
  <cp:revision>20</cp:revision>
  <dcterms:modified xsi:type="dcterms:W3CDTF">2024-05-11T21:57:47Z</dcterms:modified>
</cp:coreProperties>
</file>