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1"/>
  </p:notesMasterIdLst>
  <p:sldIdLst>
    <p:sldId id="278" r:id="rId2"/>
    <p:sldId id="281" r:id="rId3"/>
    <p:sldId id="334" r:id="rId4"/>
    <p:sldId id="374" r:id="rId5"/>
    <p:sldId id="375" r:id="rId6"/>
    <p:sldId id="376" r:id="rId7"/>
    <p:sldId id="377" r:id="rId8"/>
    <p:sldId id="373" r:id="rId9"/>
    <p:sldId id="327" r:id="rId10"/>
  </p:sldIdLst>
  <p:sldSz cx="18288000" cy="10287000"/>
  <p:notesSz cx="6858000" cy="9144000"/>
  <p:embeddedFontLst>
    <p:embeddedFont>
      <p:font typeface="Golos Text" panose="020B0503020202020204" pitchFamily="34" charset="77"/>
      <p:regular r:id="rId12"/>
      <p:bold r:id="rId13"/>
    </p:embeddedFont>
    <p:embeddedFont>
      <p:font typeface="Golos Text Medium" panose="020B0503020202020204" pitchFamily="34" charset="77"/>
      <p:regular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Semibold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>
      <p:cViewPr varScale="1">
        <p:scale>
          <a:sx n="62" d="100"/>
          <a:sy n="62" d="100"/>
        </p:scale>
        <p:origin x="784" y="208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6f911c6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6f911c6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99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87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5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1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6f911c6f3_2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6f911c6f3_2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9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3" name="Google Shape;583;p3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2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2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32"/>
          <p:cNvSpPr txBox="1"/>
          <p:nvPr/>
        </p:nvSpPr>
        <p:spPr>
          <a:xfrm>
            <a:off x="542925" y="1152525"/>
            <a:ext cx="10420500" cy="1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10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Занятие № </a:t>
            </a:r>
            <a:r>
              <a:rPr lang="en-US" sz="10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7</a:t>
            </a:r>
            <a:endParaRPr lang="ru-RU"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542925" y="2733225"/>
            <a:ext cx="11321415" cy="349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8000" dirty="0">
                <a:solidFill>
                  <a:srgbClr val="4BD0A0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Нейронные сети в анализе временных рядов</a:t>
            </a:r>
          </a:p>
        </p:txBody>
      </p:sp>
      <p:sp>
        <p:nvSpPr>
          <p:cNvPr id="588" name="Google Shape;588;p32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Сапрыкин Артур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Data Scientist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589" name="Google Shape;589;p32"/>
          <p:cNvSpPr txBox="1"/>
          <p:nvPr/>
        </p:nvSpPr>
        <p:spPr>
          <a:xfrm>
            <a:off x="5257800" y="8805575"/>
            <a:ext cx="660654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590" name="Google Shape;590;p3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591" name="Google Shape;591;p3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35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35"/>
          <p:cNvSpPr txBox="1"/>
          <p:nvPr/>
        </p:nvSpPr>
        <p:spPr>
          <a:xfrm>
            <a:off x="571500" y="2289810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cxnSp>
        <p:nvCxnSpPr>
          <p:cNvPr id="635" name="Google Shape;635;p35"/>
          <p:cNvCxnSpPr/>
          <p:nvPr/>
        </p:nvCxnSpPr>
        <p:spPr>
          <a:xfrm>
            <a:off x="712050" y="329060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5"/>
          <p:cNvCxnSpPr/>
          <p:nvPr/>
        </p:nvCxnSpPr>
        <p:spPr>
          <a:xfrm>
            <a:off x="5369775" y="329060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637;p35">
            <a:extLst>
              <a:ext uri="{FF2B5EF4-FFF2-40B4-BE49-F238E27FC236}">
                <a16:creationId xmlns:a16="http://schemas.microsoft.com/office/drawing/2014/main" id="{F163A310-5857-CE4C-9E82-3D52D9981465}"/>
              </a:ext>
            </a:extLst>
          </p:cNvPr>
          <p:cNvGrpSpPr/>
          <p:nvPr/>
        </p:nvGrpSpPr>
        <p:grpSpPr>
          <a:xfrm>
            <a:off x="5200800" y="3814621"/>
            <a:ext cx="666900" cy="666900"/>
            <a:chOff x="5372100" y="3505200"/>
            <a:chExt cx="666900" cy="666900"/>
          </a:xfrm>
        </p:grpSpPr>
        <p:sp>
          <p:nvSpPr>
            <p:cNvPr id="36" name="Google Shape;638;p35">
              <a:extLst>
                <a:ext uri="{FF2B5EF4-FFF2-40B4-BE49-F238E27FC236}">
                  <a16:creationId xmlns:a16="http://schemas.microsoft.com/office/drawing/2014/main" id="{B87CE85B-D529-5342-9DEE-64E33D868FA3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37" name="Google Shape;639;p35">
              <a:extLst>
                <a:ext uri="{FF2B5EF4-FFF2-40B4-BE49-F238E27FC236}">
                  <a16:creationId xmlns:a16="http://schemas.microsoft.com/office/drawing/2014/main" id="{8F05B583-2310-DA4F-B551-6C7C3B57ED9E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8" name="Google Shape;658;p35">
            <a:extLst>
              <a:ext uri="{FF2B5EF4-FFF2-40B4-BE49-F238E27FC236}">
                <a16:creationId xmlns:a16="http://schemas.microsoft.com/office/drawing/2014/main" id="{2ED7203D-C0CF-2F41-9994-8A2FDAFF9B7B}"/>
              </a:ext>
            </a:extLst>
          </p:cNvPr>
          <p:cNvSpPr txBox="1"/>
          <p:nvPr/>
        </p:nvSpPr>
        <p:spPr>
          <a:xfrm>
            <a:off x="5966534" y="3814621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Что такое нейронные сети?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10" name="Google Shape;637;p35">
            <a:extLst>
              <a:ext uri="{FF2B5EF4-FFF2-40B4-BE49-F238E27FC236}">
                <a16:creationId xmlns:a16="http://schemas.microsoft.com/office/drawing/2014/main" id="{A9D23DD9-36EF-7349-94AA-E61D47AABA43}"/>
              </a:ext>
            </a:extLst>
          </p:cNvPr>
          <p:cNvGrpSpPr/>
          <p:nvPr/>
        </p:nvGrpSpPr>
        <p:grpSpPr>
          <a:xfrm>
            <a:off x="5200800" y="4924198"/>
            <a:ext cx="666900" cy="666900"/>
            <a:chOff x="5372100" y="3505200"/>
            <a:chExt cx="666900" cy="666900"/>
          </a:xfrm>
        </p:grpSpPr>
        <p:sp>
          <p:nvSpPr>
            <p:cNvPr id="11" name="Google Shape;638;p35">
              <a:extLst>
                <a:ext uri="{FF2B5EF4-FFF2-40B4-BE49-F238E27FC236}">
                  <a16:creationId xmlns:a16="http://schemas.microsoft.com/office/drawing/2014/main" id="{99AB060D-4062-0A4B-80EF-FB40BDB4F463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12" name="Google Shape;639;p35">
              <a:extLst>
                <a:ext uri="{FF2B5EF4-FFF2-40B4-BE49-F238E27FC236}">
                  <a16:creationId xmlns:a16="http://schemas.microsoft.com/office/drawing/2014/main" id="{8FE63DDB-2404-B440-9319-7DC66D908E82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13" name="Google Shape;658;p35">
            <a:extLst>
              <a:ext uri="{FF2B5EF4-FFF2-40B4-BE49-F238E27FC236}">
                <a16:creationId xmlns:a16="http://schemas.microsoft.com/office/drawing/2014/main" id="{E30A88BD-8361-9641-84F1-164F6D20B69A}"/>
              </a:ext>
            </a:extLst>
          </p:cNvPr>
          <p:cNvSpPr txBox="1"/>
          <p:nvPr/>
        </p:nvSpPr>
        <p:spPr>
          <a:xfrm>
            <a:off x="5966534" y="4971361"/>
            <a:ext cx="7945500" cy="45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Рекуррентные нейронные сети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14" name="Google Shape;637;p35">
            <a:extLst>
              <a:ext uri="{FF2B5EF4-FFF2-40B4-BE49-F238E27FC236}">
                <a16:creationId xmlns:a16="http://schemas.microsoft.com/office/drawing/2014/main" id="{E34E6567-05C2-2F4C-82D8-2B42471E555C}"/>
              </a:ext>
            </a:extLst>
          </p:cNvPr>
          <p:cNvGrpSpPr/>
          <p:nvPr/>
        </p:nvGrpSpPr>
        <p:grpSpPr>
          <a:xfrm>
            <a:off x="5200800" y="6245205"/>
            <a:ext cx="666900" cy="666900"/>
            <a:chOff x="5372100" y="3505200"/>
            <a:chExt cx="666900" cy="666900"/>
          </a:xfrm>
        </p:grpSpPr>
        <p:sp>
          <p:nvSpPr>
            <p:cNvPr id="15" name="Google Shape;638;p35">
              <a:extLst>
                <a:ext uri="{FF2B5EF4-FFF2-40B4-BE49-F238E27FC236}">
                  <a16:creationId xmlns:a16="http://schemas.microsoft.com/office/drawing/2014/main" id="{037E3359-C700-5A49-9F1D-6CB107CC6A40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16" name="Google Shape;639;p35">
              <a:extLst>
                <a:ext uri="{FF2B5EF4-FFF2-40B4-BE49-F238E27FC236}">
                  <a16:creationId xmlns:a16="http://schemas.microsoft.com/office/drawing/2014/main" id="{69011F0B-AB76-F34A-9A50-1D2E888D9E14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17" name="Google Shape;658;p35">
            <a:extLst>
              <a:ext uri="{FF2B5EF4-FFF2-40B4-BE49-F238E27FC236}">
                <a16:creationId xmlns:a16="http://schemas.microsoft.com/office/drawing/2014/main" id="{5267EF26-090D-F341-A346-DD49C264CA06}"/>
              </a:ext>
            </a:extLst>
          </p:cNvPr>
          <p:cNvSpPr txBox="1"/>
          <p:nvPr/>
        </p:nvSpPr>
        <p:spPr>
          <a:xfrm>
            <a:off x="5966534" y="6280893"/>
            <a:ext cx="7945500" cy="141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Практика.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027487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Что такое нейронные сети?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571499" y="2232836"/>
            <a:ext cx="8115301" cy="431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x — 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входные данные (признаки); </a:t>
            </a:r>
          </a:p>
          <a:p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W — 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веса </a:t>
            </a:r>
          </a:p>
          <a:p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  <a:p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h = f (W * x + b ) </a:t>
            </a:r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  <a:p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h = f (W * h + b )</a:t>
            </a:r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  <a:p>
            <a:endParaRPr lang="en-GB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  <a:p>
            <a:r>
              <a:rPr lang="en-GB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y_pred</a:t>
            </a:r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 = f3(W3 * h2 + b3)</a:t>
            </a:r>
            <a:b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</a:br>
            <a:r>
              <a:rPr lang="en-GB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y_pred</a:t>
            </a:r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 = f3(W3 * f2(W2 * h1 + b2) + b3)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2B2A1-9827-0F4C-A96F-D05F6CF2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895" y="1927514"/>
            <a:ext cx="6849341" cy="7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1916642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Рекуррентные нейронные сети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571499" y="2232836"/>
            <a:ext cx="16428028" cy="5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в обычной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нейросети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, работая с отдельными словами, мы будем каждый раз подавать ей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эмбеддинг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 (вектор) конкретного слова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но работая с каждым словом в тексте, мы хотим знать контекст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можно конкатенировать вектор текущего и предыдущего слова, но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одного мало, а все слова в предложении — это слишком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решение: кодировать одним вектором весь предыдущий контекст </a:t>
            </a:r>
          </a:p>
          <a:p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Как? На каждом шаге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нейросеть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 получает вектор текущего слова и вектор выдачи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нейросети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 на предыдущем шаге. Конкатенирует их, и дальше работает как обычная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нейросеть</a:t>
            </a:r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1916642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Рекуррентные нейронные сети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419098" y="2280200"/>
            <a:ext cx="16428028" cy="108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В отличие от обычной </a:t>
            </a:r>
            <a:r>
              <a:rPr lang="ru-RU" sz="3200" dirty="0" err="1">
                <a:latin typeface="Golos Text" panose="020B0503020202020204" pitchFamily="34" charset="0"/>
                <a:cs typeface="Golos Text" panose="020B0503020202020204" pitchFamily="34" charset="0"/>
              </a:rPr>
              <a:t>нейросети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, они получают на вход не только данные, но и выход предыдущей клетки </a:t>
            </a:r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RN</a:t>
            </a:r>
            <a:r>
              <a:rPr lang="en-US" sz="3200" dirty="0">
                <a:latin typeface="Golos Text" panose="020B0503020202020204" pitchFamily="34" charset="0"/>
                <a:cs typeface="Golos Text" panose="020B0503020202020204" pitchFamily="34" charset="0"/>
              </a:rPr>
              <a:t>N</a:t>
            </a:r>
            <a:endParaRPr lang="en-GB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7879E-BF3D-C947-B1C8-09F0BE316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37" y="3719945"/>
            <a:ext cx="16070882" cy="55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1916642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Рекуррентные нейронные сети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571499" y="2232836"/>
            <a:ext cx="16428028" cy="468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Проблемы с простой </a:t>
            </a:r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RNN: </a:t>
            </a:r>
          </a:p>
          <a:p>
            <a:r>
              <a:rPr lang="en-GB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</a:t>
            </a:r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важная контекстная информация слишком быстро затирается новой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с другой стороны, нет механизма, чтобы забывать ненужную информацию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(например, забыть предыдущее предложение) Решение — два контекстных вектора: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долговременной памяти (слабо изменяется от клетки к клетке) </a:t>
            </a:r>
          </a:p>
          <a:p>
            <a:r>
              <a:rPr lang="ru-RU" sz="3200" dirty="0">
                <a:latin typeface="Golos Text" panose="020B0503020202020204" pitchFamily="34" charset="0"/>
                <a:cs typeface="Golos Text" panose="020B0503020202020204" pitchFamily="34" charset="0"/>
              </a:rPr>
              <a:t>●  кратковременной памяти (выдача предыдущей клетки)</a:t>
            </a:r>
          </a:p>
          <a:p>
            <a:endParaRPr lang="ru-RU" sz="3200"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9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1916642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Рекуррентные нейронные сети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0789A-AB6D-3B41-8DA6-A77D13E2B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145" y="1795318"/>
            <a:ext cx="11938000" cy="7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6141448" y="4691616"/>
            <a:ext cx="6005104" cy="90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ПРАКТИКА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5233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6" name="Google Shape;1296;p71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71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71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0" name="Google Shape;1300;p71"/>
          <p:cNvSpPr/>
          <p:nvPr/>
        </p:nvSpPr>
        <p:spPr>
          <a:xfrm>
            <a:off x="14381271" y="754362"/>
            <a:ext cx="3904200" cy="39042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71"/>
          <p:cNvSpPr/>
          <p:nvPr/>
        </p:nvSpPr>
        <p:spPr>
          <a:xfrm>
            <a:off x="14381271" y="4684971"/>
            <a:ext cx="3904200" cy="39042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71"/>
          <p:cNvSpPr/>
          <p:nvPr/>
        </p:nvSpPr>
        <p:spPr>
          <a:xfrm>
            <a:off x="10477071" y="754362"/>
            <a:ext cx="3904200" cy="39042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71"/>
          <p:cNvGrpSpPr/>
          <p:nvPr/>
        </p:nvGrpSpPr>
        <p:grpSpPr>
          <a:xfrm>
            <a:off x="5357912" y="8883531"/>
            <a:ext cx="683869" cy="683869"/>
            <a:chOff x="1190625" y="238125"/>
            <a:chExt cx="4905800" cy="4905800"/>
          </a:xfrm>
        </p:grpSpPr>
        <p:sp>
          <p:nvSpPr>
            <p:cNvPr id="1305" name="Google Shape;1305;p71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71"/>
          <p:cNvGrpSpPr/>
          <p:nvPr/>
        </p:nvGrpSpPr>
        <p:grpSpPr>
          <a:xfrm>
            <a:off x="10037010" y="8897795"/>
            <a:ext cx="684060" cy="684060"/>
            <a:chOff x="1190625" y="238125"/>
            <a:chExt cx="5186200" cy="5186200"/>
          </a:xfrm>
        </p:grpSpPr>
        <p:sp>
          <p:nvSpPr>
            <p:cNvPr id="1309" name="Google Shape;1309;p7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1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251;p69">
            <a:extLst>
              <a:ext uri="{FF2B5EF4-FFF2-40B4-BE49-F238E27FC236}">
                <a16:creationId xmlns:a16="http://schemas.microsoft.com/office/drawing/2014/main" id="{F475328F-D28B-9648-8008-7CDD3F28A4C6}"/>
              </a:ext>
            </a:extLst>
          </p:cNvPr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Сапрыкин Артур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Data Scientist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24" name="Google Shape;1253;p69">
            <a:extLst>
              <a:ext uri="{FF2B5EF4-FFF2-40B4-BE49-F238E27FC236}">
                <a16:creationId xmlns:a16="http://schemas.microsoft.com/office/drawing/2014/main" id="{DDB7EED5-1D52-1C4D-BB7B-6B9102F5A14B}"/>
              </a:ext>
            </a:extLst>
          </p:cNvPr>
          <p:cNvSpPr txBox="1"/>
          <p:nvPr/>
        </p:nvSpPr>
        <p:spPr>
          <a:xfrm>
            <a:off x="552450" y="5200650"/>
            <a:ext cx="97917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Спасибо за внимание!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25" name="Google Shape;1259;p69">
            <a:extLst>
              <a:ext uri="{FF2B5EF4-FFF2-40B4-BE49-F238E27FC236}">
                <a16:creationId xmlns:a16="http://schemas.microsoft.com/office/drawing/2014/main" id="{F4C42084-12E6-E14C-AD47-0E30AAF4010B}"/>
              </a:ext>
            </a:extLst>
          </p:cNvPr>
          <p:cNvSpPr txBox="1"/>
          <p:nvPr/>
        </p:nvSpPr>
        <p:spPr>
          <a:xfrm>
            <a:off x="6095999" y="8940675"/>
            <a:ext cx="3218121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fb.com/</a:t>
            </a:r>
            <a:r>
              <a:rPr lang="en-GB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asaprykin92</a:t>
            </a:r>
            <a:endParaRPr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  <p:sp>
        <p:nvSpPr>
          <p:cNvPr id="26" name="Google Shape;1263;p69">
            <a:extLst>
              <a:ext uri="{FF2B5EF4-FFF2-40B4-BE49-F238E27FC236}">
                <a16:creationId xmlns:a16="http://schemas.microsoft.com/office/drawing/2014/main" id="{583CC292-1658-7B48-A097-AA0A573F9003}"/>
              </a:ext>
            </a:extLst>
          </p:cNvPr>
          <p:cNvSpPr txBox="1"/>
          <p:nvPr/>
        </p:nvSpPr>
        <p:spPr>
          <a:xfrm>
            <a:off x="10781875" y="8940675"/>
            <a:ext cx="4210032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asaprykin92</a:t>
            </a: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@</a:t>
            </a: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g</a:t>
            </a: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mail.com</a:t>
            </a:r>
            <a:endParaRPr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20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297</Words>
  <Application>Microsoft Macintosh PowerPoint</Application>
  <PresentationFormat>Custom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Proxima Nova Semibold</vt:lpstr>
      <vt:lpstr>Golos Text Medium</vt:lpstr>
      <vt:lpstr>Golos Text</vt:lpstr>
      <vt:lpstr>Proxima Nova</vt:lpstr>
      <vt:lpstr>White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147</cp:revision>
  <cp:lastPrinted>2020-09-14T12:51:59Z</cp:lastPrinted>
  <dcterms:modified xsi:type="dcterms:W3CDTF">2020-10-20T15:45:35Z</dcterms:modified>
</cp:coreProperties>
</file>