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2"/>
  </p:notesMasterIdLst>
  <p:sldIdLst>
    <p:sldId id="278" r:id="rId2"/>
    <p:sldId id="281" r:id="rId3"/>
    <p:sldId id="361" r:id="rId4"/>
    <p:sldId id="408" r:id="rId5"/>
    <p:sldId id="373" r:id="rId6"/>
    <p:sldId id="409" r:id="rId7"/>
    <p:sldId id="410" r:id="rId8"/>
    <p:sldId id="411" r:id="rId9"/>
    <p:sldId id="388" r:id="rId10"/>
    <p:sldId id="327" r:id="rId11"/>
  </p:sldIdLst>
  <p:sldSz cx="18288000" cy="10287000"/>
  <p:notesSz cx="6858000" cy="9144000"/>
  <p:embeddedFontLst>
    <p:embeddedFont>
      <p:font typeface="Golos Text" panose="020B0503020202020204" pitchFamily="34" charset="77"/>
      <p:regular r:id="rId13"/>
      <p:bold r:id="rId14"/>
    </p:embeddedFont>
    <p:embeddedFont>
      <p:font typeface="Golos Text Medium" panose="020B0503020202020204" pitchFamily="34" charset="77"/>
      <p:regular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Proxima Nova Semibold" panose="0200050603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60" d="100"/>
          <a:sy n="60" d="100"/>
        </p:scale>
        <p:origin x="864" y="176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6f911c6f3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6f911c6f3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6f911c6f3_2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6f911c6f3_2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4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7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1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1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92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4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86f911c6f3_2_2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86f911c6f3_2_2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7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3" name="Google Shape;583;p3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2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2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32"/>
          <p:cNvSpPr txBox="1"/>
          <p:nvPr/>
        </p:nvSpPr>
        <p:spPr>
          <a:xfrm>
            <a:off x="542925" y="1152525"/>
            <a:ext cx="10420500" cy="144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10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Занятие № 10</a:t>
            </a:r>
          </a:p>
        </p:txBody>
      </p:sp>
      <p:sp>
        <p:nvSpPr>
          <p:cNvPr id="587" name="Google Shape;587;p32"/>
          <p:cNvSpPr txBox="1"/>
          <p:nvPr/>
        </p:nvSpPr>
        <p:spPr>
          <a:xfrm>
            <a:off x="542925" y="2733225"/>
            <a:ext cx="11321415" cy="407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8000" dirty="0">
                <a:solidFill>
                  <a:srgbClr val="4BD0A0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Поиск выбросов и генерация новых признаков</a:t>
            </a:r>
          </a:p>
        </p:txBody>
      </p:sp>
      <p:sp>
        <p:nvSpPr>
          <p:cNvPr id="588" name="Google Shape;588;p32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Сапрыкин Артур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Data Scientist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589" name="Google Shape;589;p32"/>
          <p:cNvSpPr txBox="1"/>
          <p:nvPr/>
        </p:nvSpPr>
        <p:spPr>
          <a:xfrm>
            <a:off x="5257800" y="8805575"/>
            <a:ext cx="660654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590" name="Google Shape;590;p3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591" name="Google Shape;591;p3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6" name="Google Shape;1296;p71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71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71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0" name="Google Shape;1300;p71"/>
          <p:cNvSpPr/>
          <p:nvPr/>
        </p:nvSpPr>
        <p:spPr>
          <a:xfrm>
            <a:off x="14381271" y="754362"/>
            <a:ext cx="3904200" cy="39042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71"/>
          <p:cNvSpPr/>
          <p:nvPr/>
        </p:nvSpPr>
        <p:spPr>
          <a:xfrm>
            <a:off x="14381271" y="4684971"/>
            <a:ext cx="3904200" cy="3904200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71"/>
          <p:cNvSpPr/>
          <p:nvPr/>
        </p:nvSpPr>
        <p:spPr>
          <a:xfrm>
            <a:off x="10477071" y="754362"/>
            <a:ext cx="3904200" cy="39042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71"/>
          <p:cNvGrpSpPr/>
          <p:nvPr/>
        </p:nvGrpSpPr>
        <p:grpSpPr>
          <a:xfrm>
            <a:off x="5357912" y="8883531"/>
            <a:ext cx="683869" cy="683869"/>
            <a:chOff x="1190625" y="238125"/>
            <a:chExt cx="4905800" cy="4905800"/>
          </a:xfrm>
        </p:grpSpPr>
        <p:sp>
          <p:nvSpPr>
            <p:cNvPr id="1305" name="Google Shape;1305;p71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71"/>
          <p:cNvGrpSpPr/>
          <p:nvPr/>
        </p:nvGrpSpPr>
        <p:grpSpPr>
          <a:xfrm>
            <a:off x="10037010" y="8897795"/>
            <a:ext cx="684060" cy="684060"/>
            <a:chOff x="1190625" y="238125"/>
            <a:chExt cx="5186200" cy="5186200"/>
          </a:xfrm>
        </p:grpSpPr>
        <p:sp>
          <p:nvSpPr>
            <p:cNvPr id="1309" name="Google Shape;1309;p71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1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251;p69">
            <a:extLst>
              <a:ext uri="{FF2B5EF4-FFF2-40B4-BE49-F238E27FC236}">
                <a16:creationId xmlns:a16="http://schemas.microsoft.com/office/drawing/2014/main" id="{F475328F-D28B-9648-8008-7CDD3F28A4C6}"/>
              </a:ext>
            </a:extLst>
          </p:cNvPr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Сапрыкин Артур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Data Scientist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24" name="Google Shape;1253;p69">
            <a:extLst>
              <a:ext uri="{FF2B5EF4-FFF2-40B4-BE49-F238E27FC236}">
                <a16:creationId xmlns:a16="http://schemas.microsoft.com/office/drawing/2014/main" id="{DDB7EED5-1D52-1C4D-BB7B-6B9102F5A14B}"/>
              </a:ext>
            </a:extLst>
          </p:cNvPr>
          <p:cNvSpPr txBox="1"/>
          <p:nvPr/>
        </p:nvSpPr>
        <p:spPr>
          <a:xfrm>
            <a:off x="552450" y="5200650"/>
            <a:ext cx="97917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Спасибо за внимание!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25" name="Google Shape;1259;p69">
            <a:extLst>
              <a:ext uri="{FF2B5EF4-FFF2-40B4-BE49-F238E27FC236}">
                <a16:creationId xmlns:a16="http://schemas.microsoft.com/office/drawing/2014/main" id="{F4C42084-12E6-E14C-AD47-0E30AAF4010B}"/>
              </a:ext>
            </a:extLst>
          </p:cNvPr>
          <p:cNvSpPr txBox="1"/>
          <p:nvPr/>
        </p:nvSpPr>
        <p:spPr>
          <a:xfrm>
            <a:off x="6095999" y="8940675"/>
            <a:ext cx="3218121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fb.com/</a:t>
            </a:r>
            <a:r>
              <a:rPr lang="en-GB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asaprykin92</a:t>
            </a:r>
            <a:endParaRPr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  <p:sp>
        <p:nvSpPr>
          <p:cNvPr id="26" name="Google Shape;1263;p69">
            <a:extLst>
              <a:ext uri="{FF2B5EF4-FFF2-40B4-BE49-F238E27FC236}">
                <a16:creationId xmlns:a16="http://schemas.microsoft.com/office/drawing/2014/main" id="{583CC292-1658-7B48-A097-AA0A573F9003}"/>
              </a:ext>
            </a:extLst>
          </p:cNvPr>
          <p:cNvSpPr txBox="1"/>
          <p:nvPr/>
        </p:nvSpPr>
        <p:spPr>
          <a:xfrm>
            <a:off x="10781875" y="8940675"/>
            <a:ext cx="4210032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asaprykin92</a:t>
            </a: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@</a:t>
            </a:r>
            <a:r>
              <a:rPr lang="en-US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g</a:t>
            </a: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mail.com</a:t>
            </a:r>
            <a:endParaRPr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35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35"/>
          <p:cNvSpPr txBox="1"/>
          <p:nvPr/>
        </p:nvSpPr>
        <p:spPr>
          <a:xfrm>
            <a:off x="571500" y="2289810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cxnSp>
        <p:nvCxnSpPr>
          <p:cNvPr id="635" name="Google Shape;635;p35"/>
          <p:cNvCxnSpPr/>
          <p:nvPr/>
        </p:nvCxnSpPr>
        <p:spPr>
          <a:xfrm>
            <a:off x="712050" y="329060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5"/>
          <p:cNvCxnSpPr/>
          <p:nvPr/>
        </p:nvCxnSpPr>
        <p:spPr>
          <a:xfrm>
            <a:off x="5369775" y="329060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637;p35">
            <a:extLst>
              <a:ext uri="{FF2B5EF4-FFF2-40B4-BE49-F238E27FC236}">
                <a16:creationId xmlns:a16="http://schemas.microsoft.com/office/drawing/2014/main" id="{F163A310-5857-CE4C-9E82-3D52D9981465}"/>
              </a:ext>
            </a:extLst>
          </p:cNvPr>
          <p:cNvGrpSpPr/>
          <p:nvPr/>
        </p:nvGrpSpPr>
        <p:grpSpPr>
          <a:xfrm>
            <a:off x="5200800" y="3814621"/>
            <a:ext cx="666900" cy="666900"/>
            <a:chOff x="5372100" y="3505200"/>
            <a:chExt cx="666900" cy="666900"/>
          </a:xfrm>
        </p:grpSpPr>
        <p:sp>
          <p:nvSpPr>
            <p:cNvPr id="36" name="Google Shape;638;p35">
              <a:extLst>
                <a:ext uri="{FF2B5EF4-FFF2-40B4-BE49-F238E27FC236}">
                  <a16:creationId xmlns:a16="http://schemas.microsoft.com/office/drawing/2014/main" id="{B87CE85B-D529-5342-9DEE-64E33D868FA3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37" name="Google Shape;639;p35">
              <a:extLst>
                <a:ext uri="{FF2B5EF4-FFF2-40B4-BE49-F238E27FC236}">
                  <a16:creationId xmlns:a16="http://schemas.microsoft.com/office/drawing/2014/main" id="{8F05B583-2310-DA4F-B551-6C7C3B57ED9E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38" name="Google Shape;658;p35">
            <a:extLst>
              <a:ext uri="{FF2B5EF4-FFF2-40B4-BE49-F238E27FC236}">
                <a16:creationId xmlns:a16="http://schemas.microsoft.com/office/drawing/2014/main" id="{2ED7203D-C0CF-2F41-9994-8A2FDAFF9B7B}"/>
              </a:ext>
            </a:extLst>
          </p:cNvPr>
          <p:cNvSpPr txBox="1"/>
          <p:nvPr/>
        </p:nvSpPr>
        <p:spPr>
          <a:xfrm>
            <a:off x="5966534" y="3814621"/>
            <a:ext cx="7945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Golos Text" panose="020B0503020202020204" pitchFamily="34" charset="0"/>
                <a:cs typeface="Golos Text" panose="020B0503020202020204" pitchFamily="34" charset="0"/>
              </a:rPr>
              <a:t>Что такое выброс</a:t>
            </a:r>
          </a:p>
        </p:txBody>
      </p:sp>
      <p:grpSp>
        <p:nvGrpSpPr>
          <p:cNvPr id="10" name="Google Shape;637;p35">
            <a:extLst>
              <a:ext uri="{FF2B5EF4-FFF2-40B4-BE49-F238E27FC236}">
                <a16:creationId xmlns:a16="http://schemas.microsoft.com/office/drawing/2014/main" id="{A9D23DD9-36EF-7349-94AA-E61D47AABA43}"/>
              </a:ext>
            </a:extLst>
          </p:cNvPr>
          <p:cNvGrpSpPr/>
          <p:nvPr/>
        </p:nvGrpSpPr>
        <p:grpSpPr>
          <a:xfrm>
            <a:off x="5200800" y="4744656"/>
            <a:ext cx="666900" cy="666900"/>
            <a:chOff x="5372100" y="3505200"/>
            <a:chExt cx="666900" cy="666900"/>
          </a:xfrm>
        </p:grpSpPr>
        <p:sp>
          <p:nvSpPr>
            <p:cNvPr id="11" name="Google Shape;638;p35">
              <a:extLst>
                <a:ext uri="{FF2B5EF4-FFF2-40B4-BE49-F238E27FC236}">
                  <a16:creationId xmlns:a16="http://schemas.microsoft.com/office/drawing/2014/main" id="{99AB060D-4062-0A4B-80EF-FB40BDB4F463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12" name="Google Shape;639;p35">
              <a:extLst>
                <a:ext uri="{FF2B5EF4-FFF2-40B4-BE49-F238E27FC236}">
                  <a16:creationId xmlns:a16="http://schemas.microsoft.com/office/drawing/2014/main" id="{8FE63DDB-2404-B440-9319-7DC66D908E82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13" name="Google Shape;658;p35">
            <a:extLst>
              <a:ext uri="{FF2B5EF4-FFF2-40B4-BE49-F238E27FC236}">
                <a16:creationId xmlns:a16="http://schemas.microsoft.com/office/drawing/2014/main" id="{E30A88BD-8361-9641-84F1-164F6D20B69A}"/>
              </a:ext>
            </a:extLst>
          </p:cNvPr>
          <p:cNvSpPr txBox="1"/>
          <p:nvPr/>
        </p:nvSpPr>
        <p:spPr>
          <a:xfrm>
            <a:off x="5966534" y="4718169"/>
            <a:ext cx="7945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Golos Text" panose="020B0503020202020204" pitchFamily="34" charset="0"/>
                <a:cs typeface="Golos Text" panose="020B0503020202020204" pitchFamily="34" charset="0"/>
              </a:rPr>
              <a:t>Как их отлавливать?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14" name="Google Shape;637;p35">
            <a:extLst>
              <a:ext uri="{FF2B5EF4-FFF2-40B4-BE49-F238E27FC236}">
                <a16:creationId xmlns:a16="http://schemas.microsoft.com/office/drawing/2014/main" id="{E34E6567-05C2-2F4C-82D8-2B42471E555C}"/>
              </a:ext>
            </a:extLst>
          </p:cNvPr>
          <p:cNvGrpSpPr/>
          <p:nvPr/>
        </p:nvGrpSpPr>
        <p:grpSpPr>
          <a:xfrm>
            <a:off x="5200800" y="5648204"/>
            <a:ext cx="666900" cy="666900"/>
            <a:chOff x="5372100" y="3505200"/>
            <a:chExt cx="666900" cy="666900"/>
          </a:xfrm>
        </p:grpSpPr>
        <p:sp>
          <p:nvSpPr>
            <p:cNvPr id="15" name="Google Shape;638;p35">
              <a:extLst>
                <a:ext uri="{FF2B5EF4-FFF2-40B4-BE49-F238E27FC236}">
                  <a16:creationId xmlns:a16="http://schemas.microsoft.com/office/drawing/2014/main" id="{037E3359-C700-5A49-9F1D-6CB107CC6A40}"/>
                </a:ext>
              </a:extLst>
            </p:cNvPr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16" name="Google Shape;639;p35">
              <a:extLst>
                <a:ext uri="{FF2B5EF4-FFF2-40B4-BE49-F238E27FC236}">
                  <a16:creationId xmlns:a16="http://schemas.microsoft.com/office/drawing/2014/main" id="{69011F0B-AB76-F34A-9A50-1D2E888D9E14}"/>
                </a:ext>
              </a:extLst>
            </p:cNvPr>
            <p:cNvSpPr txBox="1"/>
            <p:nvPr/>
          </p:nvSpPr>
          <p:spPr>
            <a:xfrm>
              <a:off x="546359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24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17" name="Google Shape;658;p35">
            <a:extLst>
              <a:ext uri="{FF2B5EF4-FFF2-40B4-BE49-F238E27FC236}">
                <a16:creationId xmlns:a16="http://schemas.microsoft.com/office/drawing/2014/main" id="{5267EF26-090D-F341-A346-DD49C264CA06}"/>
              </a:ext>
            </a:extLst>
          </p:cNvPr>
          <p:cNvSpPr txBox="1"/>
          <p:nvPr/>
        </p:nvSpPr>
        <p:spPr>
          <a:xfrm>
            <a:off x="5966534" y="5716116"/>
            <a:ext cx="7945500" cy="5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Практика.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265318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5600" dirty="0">
                <a:latin typeface="Golos Text Medium" panose="020B0503020202020204" pitchFamily="34" charset="0"/>
                <a:cs typeface="Golos Text Medium" panose="020B0503020202020204" pitchFamily="34" charset="0"/>
              </a:rPr>
              <a:t>Что такое выброс?</a:t>
            </a:r>
          </a:p>
        </p:txBody>
      </p:sp>
      <p:sp>
        <p:nvSpPr>
          <p:cNvPr id="1186" name="Google Shape;1186;p62"/>
          <p:cNvSpPr txBox="1"/>
          <p:nvPr/>
        </p:nvSpPr>
        <p:spPr>
          <a:xfrm>
            <a:off x="552449" y="2240615"/>
            <a:ext cx="12291681" cy="114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dirty="0">
                <a:latin typeface="Golos Text" panose="020B0503020202020204" pitchFamily="34" charset="0"/>
                <a:cs typeface="Golos Text" panose="020B0503020202020204" pitchFamily="34" charset="0"/>
              </a:rPr>
              <a:t>Результат измерения, не подпадающий под общее распределение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AD378-8FD5-C84E-AFB0-90D28F587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29" y="3381153"/>
            <a:ext cx="9558107" cy="58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265318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5600" dirty="0">
                <a:latin typeface="Golos Text Medium" panose="020B0503020202020204" pitchFamily="34" charset="0"/>
                <a:cs typeface="Golos Text Medium" panose="020B0503020202020204" pitchFamily="34" charset="0"/>
              </a:rPr>
              <a:t>Что такое выброс?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21893-792C-3F4C-B0B3-724E7759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" y="2195025"/>
            <a:ext cx="16321913" cy="58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6141448" y="4691616"/>
            <a:ext cx="6005104" cy="90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Что делать?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5233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265318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5600" dirty="0">
                <a:latin typeface="Golos Text Medium" panose="020B0503020202020204" pitchFamily="34" charset="0"/>
                <a:cs typeface="Golos Text Medium" panose="020B0503020202020204" pitchFamily="34" charset="0"/>
              </a:rPr>
              <a:t>Как их отлавливать?</a:t>
            </a:r>
            <a:endParaRPr lang="ru-RU" sz="5600" dirty="0">
              <a:latin typeface="Golos Text Medium" panose="020B0503020202020204" pitchFamily="34" charset="0"/>
              <a:cs typeface="Golos Text Medium" panose="020B0503020202020204" pitchFamily="34" charset="0"/>
              <a:sym typeface="Proxima Nova"/>
            </a:endParaRPr>
          </a:p>
        </p:txBody>
      </p:sp>
      <p:sp>
        <p:nvSpPr>
          <p:cNvPr id="1186" name="Google Shape;1186;p62"/>
          <p:cNvSpPr txBox="1"/>
          <p:nvPr/>
        </p:nvSpPr>
        <p:spPr>
          <a:xfrm>
            <a:off x="552449" y="2240615"/>
            <a:ext cx="12291681" cy="155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ru-RU" sz="2800" dirty="0">
                <a:latin typeface="Golos Text" panose="020B0503020202020204" pitchFamily="34" charset="0"/>
                <a:cs typeface="Golos Text" panose="020B0503020202020204" pitchFamily="34" charset="0"/>
              </a:rPr>
              <a:t>Смотрим на распределение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Golos Text" panose="020B0503020202020204" pitchFamily="34" charset="0"/>
                <a:cs typeface="Golos Text" panose="020B0503020202020204" pitchFamily="34" charset="0"/>
              </a:rPr>
              <a:t>Смотрим на статистические показатели (квантили, медиана, средняя)</a:t>
            </a:r>
          </a:p>
          <a:p>
            <a:endParaRPr lang="ru-RU" sz="2800" dirty="0">
              <a:latin typeface="Golos Text" panose="020B0503020202020204" pitchFamily="34" charset="0"/>
              <a:cs typeface="Golos T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3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265318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5600" dirty="0">
                <a:latin typeface="Golos Text Medium" panose="020B0503020202020204" pitchFamily="34" charset="0"/>
                <a:cs typeface="Golos Text Medium" panose="020B0503020202020204" pitchFamily="34" charset="0"/>
              </a:rPr>
              <a:t>Как их отлавливать?</a:t>
            </a:r>
            <a:endParaRPr lang="ru-RU" sz="5600" dirty="0">
              <a:latin typeface="Golos Text Medium" panose="020B0503020202020204" pitchFamily="34" charset="0"/>
              <a:cs typeface="Golos Text Medium" panose="020B0503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96AE5-16BA-2F46-BFC7-E52E1752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81" y="1828802"/>
            <a:ext cx="11223991" cy="73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552449" y="533149"/>
            <a:ext cx="12653187" cy="15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5600" dirty="0">
                <a:latin typeface="Golos Text Medium" panose="020B0503020202020204" pitchFamily="34" charset="0"/>
                <a:cs typeface="Golos Text Medium" panose="020B0503020202020204" pitchFamily="34" charset="0"/>
              </a:rPr>
              <a:t>Как их отлавливать?</a:t>
            </a:r>
            <a:endParaRPr lang="ru-RU" sz="5600" dirty="0">
              <a:latin typeface="Golos Text Medium" panose="020B0503020202020204" pitchFamily="34" charset="0"/>
              <a:cs typeface="Golos Text Medium" panose="020B0503020202020204" pitchFamily="34" charset="0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FD496-EB66-4347-B61C-BB75B133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36" y="2083980"/>
            <a:ext cx="6887327" cy="73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2"/>
          <p:cNvSpPr txBox="1"/>
          <p:nvPr/>
        </p:nvSpPr>
        <p:spPr>
          <a:xfrm>
            <a:off x="6141448" y="4691616"/>
            <a:ext cx="6005104" cy="90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56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ПРАКТИКА</a:t>
            </a:r>
            <a:endParaRPr sz="56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094395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91</Words>
  <Application>Microsoft Macintosh PowerPoint</Application>
  <PresentationFormat>Custom</PresentationFormat>
  <Paragraphs>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Golos Text Medium</vt:lpstr>
      <vt:lpstr>Proxima Nova Semibold</vt:lpstr>
      <vt:lpstr>Golos Text</vt:lpstr>
      <vt:lpstr>Arial</vt:lpstr>
      <vt:lpstr>Proxima Nova</vt:lpstr>
      <vt:lpstr>White 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262</cp:revision>
  <cp:lastPrinted>2020-09-14T12:51:59Z</cp:lastPrinted>
  <dcterms:modified xsi:type="dcterms:W3CDTF">2020-10-12T12:34:18Z</dcterms:modified>
</cp:coreProperties>
</file>