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9"/>
  </p:notesMasterIdLst>
  <p:sldIdLst>
    <p:sldId id="256" r:id="rId4"/>
    <p:sldId id="258" r:id="rId5"/>
    <p:sldId id="275" r:id="rId6"/>
    <p:sldId id="274" r:id="rId7"/>
    <p:sldId id="276" r:id="rId8"/>
  </p:sldIdLst>
  <p:sldSz cx="10969625" cy="6170613"/>
  <p:notesSz cx="6858000" cy="9144000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5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04.05.2021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iapozitiv titl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ţinu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Adăugare titlu capitol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Adăugare titlu diapozitiv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ţinu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Adăugare titlu capitol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Adăugare titlu diapozitiv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ţinu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Adăugare titlu capitol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Adăugare titlu diapozitiv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ţinuturi 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Adăugare titlu capitol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Adăugare titlu diapozitiv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x2 Conţinu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Adăugare titlu capitol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Adăugare titlu diapozitiv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x2 Conţinu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Adăugare titlu capitol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Adăugare titlu diapozitiv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x2 Conţinu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Adăugare titlu capitol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Adăugare titlu diapozitiv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apozitiv g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iapozitiv cu imagine complet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zitiv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Adăugare cuvinte de încheiere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zitiv titl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zitivul cu titlul, definit de utilizat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zitiv capito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Adăugare titlu capitol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zitiv cu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Adăugare citat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zitiv cu concluz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Adăugare concluzie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zitiv-a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Adăugare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a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Adăugare titlu diapozitiv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Adăugare titlu capitol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ţ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Adăugare titlu diapozitiv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Adăugare titlu capitol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Adăugare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1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 pitchFamily="2" charset="0"/>
              </a:rPr>
              <a:t>Intern</a:t>
            </a:r>
            <a:r>
              <a:rPr kumimoji="0" lang="en-US" sz="6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 | RBRO/PJ-PE - Domnar | 2021-02-03</a:t>
            </a: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b="0" i="0" u="none" kern="0" baseline="0" noProof="1">
                <a:solidFill>
                  <a:srgbClr val="B2B3B5"/>
                </a:solidFill>
                <a:latin typeface="Bosch Office Sans" pitchFamily="2" charset="0"/>
              </a:rPr>
              <a:t>© Robert Bosch SRL 2021.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de-docupedia.bosch.com/confluence/pages/createpage.action?spaceKey=RQPD&amp;title=A3&amp;linkCreation=true&amp;fromPageId=724981040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de-DE" sz="5400" dirty="0"/>
            </a:br>
            <a:br>
              <a:rPr lang="de-DE" sz="5400" dirty="0"/>
            </a:br>
            <a:r>
              <a:rPr lang="de-DE" sz="5400" dirty="0"/>
              <a:t>Statistisc and reports</a:t>
            </a:r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0926-F1BE-4648-ABF8-F859CE306B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CIP KPI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32EA7-39CC-40A9-AFCF-DD7819BDD6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8762" y="1027756"/>
            <a:ext cx="10450800" cy="4437044"/>
          </a:xfrm>
        </p:spPr>
        <p:txBody>
          <a:bodyPr/>
          <a:lstStyle/>
          <a:p>
            <a:endParaRPr lang="de-DE" dirty="0"/>
          </a:p>
          <a:p>
            <a:endParaRPr lang="ro-RO" dirty="0"/>
          </a:p>
        </p:txBody>
      </p:sp>
      <p:sp>
        <p:nvSpPr>
          <p:cNvPr id="3" name="TextBox 2"/>
          <p:cNvSpPr txBox="1"/>
          <p:nvPr/>
        </p:nvSpPr>
        <p:spPr>
          <a:xfrm>
            <a:off x="332509" y="1027756"/>
            <a:ext cx="10322896" cy="42017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0751" y="927602"/>
            <a:ext cx="10224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OTD Decision = Decision date – Idea registration date</a:t>
            </a:r>
          </a:p>
          <a:p>
            <a:r>
              <a:rPr lang="en-US" dirty="0"/>
              <a:t>OTD Implementation = Actual implementation date – Planned implementation date</a:t>
            </a:r>
          </a:p>
          <a:p>
            <a:endParaRPr lang="en-US" dirty="0"/>
          </a:p>
          <a:p>
            <a:r>
              <a:rPr lang="en-US" dirty="0"/>
              <a:t> OTD Decision and Implementation are monitored every month by the CIP coordinator with the help of [</a:t>
            </a:r>
            <a:r>
              <a:rPr lang="en-US" dirty="0">
                <a:hlinkClick r:id="rId2"/>
              </a:rPr>
              <a:t>A4</a:t>
            </a:r>
            <a:r>
              <a:rPr lang="en-US" dirty="0"/>
              <a:t>]. I will send you the document</a:t>
            </a:r>
          </a:p>
        </p:txBody>
      </p:sp>
    </p:spTree>
    <p:extLst>
      <p:ext uri="{BB962C8B-B14F-4D97-AF65-F5344CB8AC3E}">
        <p14:creationId xmlns:p14="http://schemas.microsoft.com/office/powerpoint/2010/main" val="304466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0926-F1BE-4648-ABF8-F859CE306B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Statistics 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32EA7-39CC-40A9-AFCF-DD7819BDD6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8762" y="1027756"/>
            <a:ext cx="10450800" cy="4437044"/>
          </a:xfrm>
        </p:spPr>
        <p:txBody>
          <a:bodyPr/>
          <a:lstStyle/>
          <a:p>
            <a:endParaRPr lang="de-DE" dirty="0"/>
          </a:p>
          <a:p>
            <a:endParaRPr lang="ro-RO" dirty="0"/>
          </a:p>
        </p:txBody>
      </p:sp>
      <p:sp>
        <p:nvSpPr>
          <p:cNvPr id="3" name="TextBox 2"/>
          <p:cNvSpPr txBox="1"/>
          <p:nvPr/>
        </p:nvSpPr>
        <p:spPr>
          <a:xfrm>
            <a:off x="322714" y="1027756"/>
            <a:ext cx="10322896" cy="42017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Number of registered: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rgbClr val="000000"/>
              </a:solidFill>
            </a:endParaRP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kern="0" dirty="0">
                <a:solidFill>
                  <a:srgbClr val="000000"/>
                </a:solidFill>
              </a:rPr>
              <a:t>Accepted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ideas</a:t>
            </a: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kern="0" noProof="0" dirty="0">
                <a:solidFill>
                  <a:srgbClr val="000000"/>
                </a:solidFill>
              </a:rPr>
              <a:t>Postponed ideas</a:t>
            </a: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kern="0" dirty="0">
                <a:solidFill>
                  <a:srgbClr val="000000"/>
                </a:solidFill>
              </a:rPr>
              <a:t>Declined ideas</a:t>
            </a:r>
            <a:endParaRPr lang="en-US" kern="0" noProof="0" dirty="0">
              <a:solidFill>
                <a:srgbClr val="000000"/>
              </a:solidFill>
            </a:endParaRP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Idea</a:t>
            </a:r>
            <a:r>
              <a:rPr kumimoji="0" lang="en-US" sz="18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status</a:t>
            </a: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kern="0" baseline="0" noProof="0" dirty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1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Number of accepted ideas:</a:t>
            </a: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kern="0" dirty="0">
                <a:solidFill>
                  <a:srgbClr val="000000"/>
                </a:solidFill>
              </a:rPr>
              <a:t>Number of implemented ideas</a:t>
            </a: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8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Number of ongoing ideas</a:t>
            </a: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5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0926-F1BE-4648-ABF8-F859CE306B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Statistics 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32EA7-39CC-40A9-AFCF-DD7819BDD6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8762" y="1027756"/>
            <a:ext cx="10450800" cy="4437044"/>
          </a:xfrm>
        </p:spPr>
        <p:txBody>
          <a:bodyPr/>
          <a:lstStyle/>
          <a:p>
            <a:endParaRPr lang="de-DE" dirty="0"/>
          </a:p>
          <a:p>
            <a:endParaRPr lang="ro-RO" dirty="0"/>
          </a:p>
        </p:txBody>
      </p:sp>
      <p:sp>
        <p:nvSpPr>
          <p:cNvPr id="3" name="TextBox 2"/>
          <p:cNvSpPr txBox="1"/>
          <p:nvPr/>
        </p:nvSpPr>
        <p:spPr>
          <a:xfrm>
            <a:off x="322714" y="1027756"/>
            <a:ext cx="10322896" cy="42017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ideas</a:t>
            </a:r>
            <a:r>
              <a:rPr kumimoji="0" lang="en-US" sz="1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in “idea status”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rgbClr val="000000"/>
              </a:solidFill>
            </a:endParaRP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kern="0" noProof="0" dirty="0">
                <a:solidFill>
                  <a:srgbClr val="000000"/>
                </a:solidFill>
              </a:rPr>
              <a:t>&lt; 10 days since registration</a:t>
            </a: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Between</a:t>
            </a:r>
            <a:r>
              <a:rPr kumimoji="0" lang="en-US" sz="18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10-20 days since registration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kern="0" dirty="0">
                <a:solidFill>
                  <a:srgbClr val="000000"/>
                </a:solidFill>
              </a:rPr>
              <a:t>&gt;</a:t>
            </a:r>
            <a:r>
              <a:rPr lang="en-US" kern="0" noProof="0">
                <a:solidFill>
                  <a:srgbClr val="000000"/>
                </a:solidFill>
              </a:rPr>
              <a:t> </a:t>
            </a:r>
            <a:r>
              <a:rPr lang="en-US" kern="0" noProof="0" dirty="0">
                <a:solidFill>
                  <a:srgbClr val="000000"/>
                </a:solidFill>
              </a:rPr>
              <a:t>20 days since registration </a:t>
            </a: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kern="0" cap="none" spc="0" normalizeH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kern="0" baseline="0" noProof="0" dirty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1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Number of ideas with a financial benefit for ECC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en-US" b="1" kern="0" dirty="0">
                <a:solidFill>
                  <a:srgbClr val="000000"/>
                </a:solidFill>
              </a:rPr>
              <a:t>Estimated cost saving in 2021, 2022,2023 etc.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Estimated</a:t>
            </a:r>
            <a:r>
              <a:rPr kumimoji="0" lang="en-US" sz="1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implementation costs in 2021,2022, 2023 etc.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en-US" b="1" kern="0" baseline="0" dirty="0">
                <a:solidFill>
                  <a:srgbClr val="000000"/>
                </a:solidFill>
              </a:rPr>
              <a:t>Bonus</a:t>
            </a:r>
            <a:r>
              <a:rPr lang="en-US" b="1" kern="0" dirty="0">
                <a:solidFill>
                  <a:srgbClr val="000000"/>
                </a:solidFill>
              </a:rPr>
              <a:t> paid for ECC associates for registered and implemented ideas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52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0926-F1BE-4648-ABF8-F859CE306B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Statistics 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32EA7-39CC-40A9-AFCF-DD7819BDD6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8762" y="1027756"/>
            <a:ext cx="10450800" cy="4437044"/>
          </a:xfrm>
        </p:spPr>
        <p:txBody>
          <a:bodyPr/>
          <a:lstStyle/>
          <a:p>
            <a:endParaRPr lang="de-DE" dirty="0"/>
          </a:p>
          <a:p>
            <a:endParaRPr lang="ro-RO" dirty="0"/>
          </a:p>
        </p:txBody>
      </p:sp>
      <p:sp>
        <p:nvSpPr>
          <p:cNvPr id="3" name="TextBox 2"/>
          <p:cNvSpPr txBox="1"/>
          <p:nvPr/>
        </p:nvSpPr>
        <p:spPr>
          <a:xfrm>
            <a:off x="322714" y="1027756"/>
            <a:ext cx="10322896" cy="42017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Survey</a:t>
            </a:r>
            <a:r>
              <a:rPr kumimoji="0" lang="en-US" sz="1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for idea owners after implementation of ideas.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42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F7EF9966-F53A-44CC-A756-EF9E132AF5E6}" vid="{BE1FDABE-663E-4397-8AF3-7005A7B11CB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Observaţie cu privire la anexă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RBRO/QMP</OrgInhalt>
      <Wert>RBRO/PJ-PE - Domnar</Wert>
      <Platzhalter>False</Platzhalter>
      <DocDatenDialog>True</DocDatenDialog>
      <Label>Menţiune privind drepturile de autor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Notă privind confidenţialitatea</Label>
      <FrageVar>False</FrageVar>
      <Prefix/>
      <Suffix/>
      <WegfallVar/>
      <ComboBox>
        <Option>Intern</Option>
        <Option>Confidenţial</Option>
        <Option>Strict confidenţial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SRL 2021. All rights reserved, also regarding any disposal, exploitation, reproduction, editing, distribution, as well as in the event of applications for industrial property rights.</OrgInhalt>
      <Wert>© Robert Bosch SRL 2021.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2021-01-11</OrgInhalt>
      <Wert>2021-02-03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Observaţie cu privire la depozit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Props1.xml><?xml version="1.0" encoding="utf-8"?>
<ds:datastoreItem xmlns:ds="http://schemas.openxmlformats.org/officeDocument/2006/customXml" ds:itemID="{54DEC16B-D456-47C1-9788-9442FE5E7F2D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presentation_169_2</Template>
  <TotalTime>0</TotalTime>
  <Words>149</Words>
  <Application>Microsoft Office PowerPoint</Application>
  <PresentationFormat>Custom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Bosch Office Sans</vt:lpstr>
      <vt:lpstr>Calibri</vt:lpstr>
      <vt:lpstr>Wingdings 3</vt:lpstr>
      <vt:lpstr>Bosch NG</vt:lpstr>
      <vt:lpstr>  Statistisc and reports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Blagu Robert (RBRO/QMP)</dc:creator>
  <cp:lastModifiedBy>FIXED-TERM Marginean Irina (RBRO/EPS3)</cp:lastModifiedBy>
  <cp:revision>16</cp:revision>
  <dcterms:created xsi:type="dcterms:W3CDTF">2021-01-11T11:11:59Z</dcterms:created>
  <dcterms:modified xsi:type="dcterms:W3CDTF">2021-05-04T18:58:17Z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