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5" r:id="rId1"/>
  </p:sldMasterIdLst>
  <p:sldIdLst>
    <p:sldId id="256" r:id="rId2"/>
    <p:sldId id="260" r:id="rId3"/>
    <p:sldId id="264" r:id="rId4"/>
    <p:sldId id="270" r:id="rId5"/>
    <p:sldId id="272" r:id="rId6"/>
    <p:sldId id="269" r:id="rId7"/>
    <p:sldId id="273" r:id="rId8"/>
    <p:sldId id="274" r:id="rId9"/>
    <p:sldId id="275" r:id="rId10"/>
    <p:sldId id="277" r:id="rId11"/>
    <p:sldId id="276" r:id="rId12"/>
    <p:sldId id="279" r:id="rId13"/>
    <p:sldId id="278" r:id="rId14"/>
    <p:sldId id="268" r:id="rId15"/>
    <p:sldId id="26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eodora Irina Marginean" initials="TIM" lastIdx="1" clrIdx="0">
    <p:extLst>
      <p:ext uri="{19B8F6BF-5375-455C-9EA6-DF929625EA0E}">
        <p15:presenceInfo xmlns:p15="http://schemas.microsoft.com/office/powerpoint/2012/main" userId="Teodora Irina Margine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 mediu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Stil mediu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Registru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Registru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Foaie1!$B$1</c:f>
              <c:strCache>
                <c:ptCount val="1"/>
                <c:pt idx="0">
                  <c:v>MSE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AT"/>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Foaie1!$A$2:$A$4</c:f>
              <c:strCache>
                <c:ptCount val="3"/>
                <c:pt idx="0">
                  <c:v>GloVe</c:v>
                </c:pt>
                <c:pt idx="1">
                  <c:v>Gensim</c:v>
                </c:pt>
                <c:pt idx="2">
                  <c:v>SBERT</c:v>
                </c:pt>
              </c:strCache>
            </c:strRef>
          </c:cat>
          <c:val>
            <c:numRef>
              <c:f>Foaie1!$B$2:$B$4</c:f>
              <c:numCache>
                <c:formatCode>General</c:formatCode>
                <c:ptCount val="3"/>
                <c:pt idx="0">
                  <c:v>555.19000000000005</c:v>
                </c:pt>
                <c:pt idx="1">
                  <c:v>0.38</c:v>
                </c:pt>
                <c:pt idx="2">
                  <c:v>0.02</c:v>
                </c:pt>
              </c:numCache>
            </c:numRef>
          </c:val>
          <c:extLst>
            <c:ext xmlns:c16="http://schemas.microsoft.com/office/drawing/2014/chart" uri="{C3380CC4-5D6E-409C-BE32-E72D297353CC}">
              <c16:uniqueId val="{00000000-3B3E-4630-8271-2B4EDF16779F}"/>
            </c:ext>
          </c:extLst>
        </c:ser>
        <c:ser>
          <c:idx val="1"/>
          <c:order val="1"/>
          <c:tx>
            <c:strRef>
              <c:f>Foaie1!$C$1</c:f>
              <c:strCache>
                <c:ptCount val="1"/>
                <c:pt idx="0">
                  <c:v>Max Error</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AT"/>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Foaie1!$A$2:$A$4</c:f>
              <c:strCache>
                <c:ptCount val="3"/>
                <c:pt idx="0">
                  <c:v>GloVe</c:v>
                </c:pt>
                <c:pt idx="1">
                  <c:v>Gensim</c:v>
                </c:pt>
                <c:pt idx="2">
                  <c:v>SBERT</c:v>
                </c:pt>
              </c:strCache>
            </c:strRef>
          </c:cat>
          <c:val>
            <c:numRef>
              <c:f>Foaie1!$C$2:$C$4</c:f>
              <c:numCache>
                <c:formatCode>General</c:formatCode>
                <c:ptCount val="3"/>
                <c:pt idx="0">
                  <c:v>60.87</c:v>
                </c:pt>
                <c:pt idx="1">
                  <c:v>0.99</c:v>
                </c:pt>
                <c:pt idx="2">
                  <c:v>0.39</c:v>
                </c:pt>
              </c:numCache>
            </c:numRef>
          </c:val>
          <c:extLst>
            <c:ext xmlns:c16="http://schemas.microsoft.com/office/drawing/2014/chart" uri="{C3380CC4-5D6E-409C-BE32-E72D297353CC}">
              <c16:uniqueId val="{00000001-3B3E-4630-8271-2B4EDF16779F}"/>
            </c:ext>
          </c:extLst>
        </c:ser>
        <c:dLbls>
          <c:dLblPos val="outEnd"/>
          <c:showLegendKey val="0"/>
          <c:showVal val="1"/>
          <c:showCatName val="0"/>
          <c:showSerName val="0"/>
          <c:showPercent val="0"/>
          <c:showBubbleSize val="0"/>
        </c:dLbls>
        <c:gapWidth val="219"/>
        <c:overlap val="-27"/>
        <c:axId val="727418712"/>
        <c:axId val="727419696"/>
      </c:barChart>
      <c:catAx>
        <c:axId val="7274187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AT"/>
          </a:p>
        </c:txPr>
        <c:crossAx val="727419696"/>
        <c:crosses val="autoZero"/>
        <c:auto val="1"/>
        <c:lblAlgn val="ctr"/>
        <c:lblOffset val="100"/>
        <c:noMultiLvlLbl val="0"/>
      </c:catAx>
      <c:valAx>
        <c:axId val="7274196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AT"/>
          </a:p>
        </c:txPr>
        <c:crossAx val="7274187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A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AT"/>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AT"/>
        </a:p>
      </c:txPr>
    </c:title>
    <c:autoTitleDeleted val="0"/>
    <c:plotArea>
      <c:layout/>
      <c:barChart>
        <c:barDir val="col"/>
        <c:grouping val="clustered"/>
        <c:varyColors val="0"/>
        <c:ser>
          <c:idx val="0"/>
          <c:order val="0"/>
          <c:tx>
            <c:strRef>
              <c:f>Foaie1!$B$1</c:f>
              <c:strCache>
                <c:ptCount val="1"/>
                <c:pt idx="0">
                  <c:v>Value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AT"/>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Foaie1!$A$2:$A$6</c:f>
              <c:strCache>
                <c:ptCount val="5"/>
                <c:pt idx="0">
                  <c:v>Max Error</c:v>
                </c:pt>
                <c:pt idx="1">
                  <c:v>Mean Absolute Error</c:v>
                </c:pt>
                <c:pt idx="2">
                  <c:v>Mean Squared Error</c:v>
                </c:pt>
                <c:pt idx="3">
                  <c:v>Mean Squared Log Error</c:v>
                </c:pt>
                <c:pt idx="4">
                  <c:v>R2 Score</c:v>
                </c:pt>
              </c:strCache>
            </c:strRef>
          </c:cat>
          <c:val>
            <c:numRef>
              <c:f>Foaie1!$B$2:$B$6</c:f>
              <c:numCache>
                <c:formatCode>General</c:formatCode>
                <c:ptCount val="5"/>
                <c:pt idx="0">
                  <c:v>0.39750000000000002</c:v>
                </c:pt>
                <c:pt idx="1">
                  <c:v>0.1237</c:v>
                </c:pt>
                <c:pt idx="2">
                  <c:v>2.2599999999999999E-2</c:v>
                </c:pt>
                <c:pt idx="3">
                  <c:v>8.0999999999999996E-3</c:v>
                </c:pt>
                <c:pt idx="4">
                  <c:v>0.28949999999999998</c:v>
                </c:pt>
              </c:numCache>
            </c:numRef>
          </c:val>
          <c:extLst>
            <c:ext xmlns:c16="http://schemas.microsoft.com/office/drawing/2014/chart" uri="{C3380CC4-5D6E-409C-BE32-E72D297353CC}">
              <c16:uniqueId val="{00000000-C208-4854-82DF-9037A6B14097}"/>
            </c:ext>
          </c:extLst>
        </c:ser>
        <c:dLbls>
          <c:dLblPos val="outEnd"/>
          <c:showLegendKey val="0"/>
          <c:showVal val="1"/>
          <c:showCatName val="0"/>
          <c:showSerName val="0"/>
          <c:showPercent val="0"/>
          <c:showBubbleSize val="0"/>
        </c:dLbls>
        <c:gapWidth val="219"/>
        <c:overlap val="-27"/>
        <c:axId val="94087112"/>
        <c:axId val="94141000"/>
      </c:barChart>
      <c:catAx>
        <c:axId val="940871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AT"/>
          </a:p>
        </c:txPr>
        <c:crossAx val="94141000"/>
        <c:crosses val="autoZero"/>
        <c:auto val="1"/>
        <c:lblAlgn val="ctr"/>
        <c:lblOffset val="100"/>
        <c:noMultiLvlLbl val="0"/>
      </c:catAx>
      <c:valAx>
        <c:axId val="941410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AT"/>
          </a:p>
        </c:txPr>
        <c:crossAx val="9408711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A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zitiv titlu">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ro-RO"/>
              <a:t>Faceți clic pentru a edita stilul de titlu coordonator</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ro-RO"/>
              <a:t>Faceți clic pentru a edita stilul de subtitlu coordonator</a:t>
            </a:r>
            <a:endParaRPr lang="en-US" dirty="0"/>
          </a:p>
        </p:txBody>
      </p:sp>
      <p:sp>
        <p:nvSpPr>
          <p:cNvPr id="4" name="Date Placeholder 3"/>
          <p:cNvSpPr>
            <a:spLocks noGrp="1"/>
          </p:cNvSpPr>
          <p:nvPr>
            <p:ph type="dt" sz="half" idx="10"/>
          </p:nvPr>
        </p:nvSpPr>
        <p:spPr/>
        <p:txBody>
          <a:bodyPr/>
          <a:lstStyle>
            <a:lvl1pPr algn="l">
              <a:defRPr/>
            </a:lvl1pPr>
          </a:lstStyle>
          <a:p>
            <a:fld id="{48A87A34-81AB-432B-8DAE-1953F412C126}" type="datetimeFigureOut">
              <a:rPr lang="en-US" smtClean="0"/>
              <a:pPr/>
              <a:t>9/9/2021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5552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ext vertical și titl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Faceți clic pentru a edita stilul de titlu coordonator</a:t>
            </a:r>
            <a:endParaRPr lang="en-US" dirty="0"/>
          </a:p>
        </p:txBody>
      </p:sp>
      <p:sp>
        <p:nvSpPr>
          <p:cNvPr id="3" name="Vertical Text Placeholder 2"/>
          <p:cNvSpPr>
            <a:spLocks noGrp="1"/>
          </p:cNvSpPr>
          <p:nvPr>
            <p:ph type="body" orient="vert" idx="1"/>
          </p:nvPr>
        </p:nvSpPr>
        <p:spPr/>
        <p:txBody>
          <a:bodyPr vert="eaVert"/>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9/9/2021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73150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lu vertical și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ro-RO"/>
              <a:t>Faceți clic pentru a edita stilul de titlu coordonator</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9/9/2021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2050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u și conțin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Faceți clic pentru a edita stilul de titlu coordonator</a:t>
            </a:r>
            <a:endParaRPr lang="en-US" dirty="0"/>
          </a:p>
        </p:txBody>
      </p:sp>
      <p:sp>
        <p:nvSpPr>
          <p:cNvPr id="3" name="Content Placeholder 2"/>
          <p:cNvSpPr>
            <a:spLocks noGrp="1"/>
          </p:cNvSpPr>
          <p:nvPr>
            <p:ph idx="1"/>
          </p:nvPr>
        </p:nvSpPr>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9/9/2021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06916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ntet secțiune">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ro-RO"/>
              <a:t>Faceți clic pentru a edita stilul de titlu coordonator</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a:t>Faceţi clic pentru a edita Master stiluri text</a:t>
            </a:r>
          </a:p>
        </p:txBody>
      </p:sp>
      <p:sp>
        <p:nvSpPr>
          <p:cNvPr id="4" name="Date Placeholder 3"/>
          <p:cNvSpPr>
            <a:spLocks noGrp="1"/>
          </p:cNvSpPr>
          <p:nvPr>
            <p:ph type="dt" sz="half" idx="10"/>
          </p:nvPr>
        </p:nvSpPr>
        <p:spPr/>
        <p:txBody>
          <a:bodyPr/>
          <a:lstStyle/>
          <a:p>
            <a:fld id="{48A87A34-81AB-432B-8DAE-1953F412C126}" type="datetimeFigureOut">
              <a:rPr lang="en-US" smtClean="0"/>
              <a:t>9/9/2021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0960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uă tipuri de conținu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ro-RO"/>
              <a:t>Faceți clic pentru a edita stilul de titlu coordonator</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9/9/2021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43156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ție">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o-RO"/>
              <a:t>Faceți clic pentru a edita stilul de titlu coordonator</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4" name="Content Placeholder 3"/>
          <p:cNvSpPr>
            <a:spLocks noGrp="1"/>
          </p:cNvSpPr>
          <p:nvPr>
            <p:ph sz="half" idx="2"/>
          </p:nvPr>
        </p:nvSpPr>
        <p:spPr>
          <a:xfrm>
            <a:off x="1024128" y="2967788"/>
            <a:ext cx="4754880" cy="3341572"/>
          </a:xfrm>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ro-RO"/>
              <a:t>Faceţi clic pentru a edita Master stiluri text</a:t>
            </a:r>
          </a:p>
        </p:txBody>
      </p:sp>
      <p:sp>
        <p:nvSpPr>
          <p:cNvPr id="6" name="Content Placeholder 5"/>
          <p:cNvSpPr>
            <a:spLocks noGrp="1"/>
          </p:cNvSpPr>
          <p:nvPr>
            <p:ph sz="quarter" idx="4"/>
          </p:nvPr>
        </p:nvSpPr>
        <p:spPr>
          <a:xfrm>
            <a:off x="5990888" y="2967788"/>
            <a:ext cx="4754880" cy="3341572"/>
          </a:xfrm>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9/9/2021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6677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Doar titl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Faceți clic pentru a edita stilul de titlu coordonator</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9/9/2021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28552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Necompleta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9/9/2021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97125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ținut cu legendă">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ro-RO"/>
              <a:t>Faceți clic pentru a edita stilul de titlu coordonator</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5" name="Date Placeholder 4"/>
          <p:cNvSpPr>
            <a:spLocks noGrp="1"/>
          </p:cNvSpPr>
          <p:nvPr>
            <p:ph type="dt" sz="half" idx="10"/>
          </p:nvPr>
        </p:nvSpPr>
        <p:spPr/>
        <p:txBody>
          <a:bodyPr/>
          <a:lstStyle/>
          <a:p>
            <a:fld id="{48A87A34-81AB-432B-8DAE-1953F412C126}" type="datetimeFigureOut">
              <a:rPr lang="en-US" smtClean="0"/>
              <a:pPr/>
              <a:t>9/9/2021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83547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ine cu legendă">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ro-RO"/>
              <a:t>Faceți clic pentru a edita stilul de titlu coordonator</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o-RO"/>
              <a:t>Faceți clic pe pictogramă pentru a adăuga o imagine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Faceţi clic pentru a edita Master stiluri text</a:t>
            </a:r>
          </a:p>
        </p:txBody>
      </p:sp>
      <p:sp>
        <p:nvSpPr>
          <p:cNvPr id="5" name="Date Placeholder 4"/>
          <p:cNvSpPr>
            <a:spLocks noGrp="1"/>
          </p:cNvSpPr>
          <p:nvPr>
            <p:ph type="dt" sz="half" idx="10"/>
          </p:nvPr>
        </p:nvSpPr>
        <p:spPr/>
        <p:txBody>
          <a:bodyPr/>
          <a:lstStyle/>
          <a:p>
            <a:fld id="{48A87A34-81AB-432B-8DAE-1953F412C126}" type="datetimeFigureOut">
              <a:rPr lang="en-US" smtClean="0"/>
              <a:t>9/9/2021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5066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ro-RO"/>
              <a:t>Faceți clic pentru a edita stilul de titlu coordonator</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8A87A34-81AB-432B-8DAE-1953F412C126}" type="datetimeFigureOut">
              <a:rPr lang="en-US" smtClean="0"/>
              <a:pPr/>
              <a:t>9/9/2021</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D22F896-40B5-4ADD-8801-0D06FADFA095}"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3460430"/>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2C56ED9A-FC69-4ADC-BDD8-487D83400ABF}"/>
              </a:ext>
            </a:extLst>
          </p:cNvPr>
          <p:cNvSpPr>
            <a:spLocks noGrp="1"/>
          </p:cNvSpPr>
          <p:nvPr>
            <p:ph type="ctrTitle"/>
          </p:nvPr>
        </p:nvSpPr>
        <p:spPr/>
        <p:txBody>
          <a:bodyPr>
            <a:normAutofit fontScale="90000"/>
          </a:bodyPr>
          <a:lstStyle/>
          <a:p>
            <a:r>
              <a:rPr lang="en-US"/>
              <a:t>Continuous Improvement Process (CIP) Tool with semantic Text Similarity Analysis</a:t>
            </a:r>
            <a:endParaRPr lang="en-US" dirty="0"/>
          </a:p>
        </p:txBody>
      </p:sp>
      <p:sp>
        <p:nvSpPr>
          <p:cNvPr id="3" name="Subtitlu 2">
            <a:extLst>
              <a:ext uri="{FF2B5EF4-FFF2-40B4-BE49-F238E27FC236}">
                <a16:creationId xmlns:a16="http://schemas.microsoft.com/office/drawing/2014/main" id="{0B626543-CB08-4DB2-9D69-A2C8BA2B2498}"/>
              </a:ext>
            </a:extLst>
          </p:cNvPr>
          <p:cNvSpPr>
            <a:spLocks noGrp="1"/>
          </p:cNvSpPr>
          <p:nvPr>
            <p:ph type="subTitle" idx="1"/>
          </p:nvPr>
        </p:nvSpPr>
        <p:spPr>
          <a:xfrm>
            <a:off x="8610599" y="4960137"/>
            <a:ext cx="3419213" cy="1463040"/>
          </a:xfrm>
        </p:spPr>
        <p:txBody>
          <a:bodyPr>
            <a:normAutofit/>
          </a:bodyPr>
          <a:lstStyle/>
          <a:p>
            <a:r>
              <a:rPr lang="en-US" b="1" dirty="0"/>
              <a:t>Student</a:t>
            </a:r>
            <a:r>
              <a:rPr lang="en-US" dirty="0"/>
              <a:t>: </a:t>
            </a:r>
          </a:p>
          <a:p>
            <a:r>
              <a:rPr lang="en-US" dirty="0"/>
              <a:t>Teodora Irina M</a:t>
            </a:r>
            <a:r>
              <a:rPr lang="ro-RO" dirty="0"/>
              <a:t>ĂRGINEAN</a:t>
            </a:r>
          </a:p>
          <a:p>
            <a:r>
              <a:rPr lang="en-US" b="1" dirty="0"/>
              <a:t>Scientific Coordinator</a:t>
            </a:r>
            <a:r>
              <a:rPr lang="en-US" dirty="0"/>
              <a:t>:                As. Eng. Zoltán CZAKO</a:t>
            </a:r>
          </a:p>
        </p:txBody>
      </p:sp>
      <p:pic>
        <p:nvPicPr>
          <p:cNvPr id="4" name="Picture 3">
            <a:extLst>
              <a:ext uri="{FF2B5EF4-FFF2-40B4-BE49-F238E27FC236}">
                <a16:creationId xmlns:a16="http://schemas.microsoft.com/office/drawing/2014/main" id="{C9ACCB6F-FBD1-4761-BE7E-7CBDA25630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8865" y="3750049"/>
            <a:ext cx="2576156" cy="867717"/>
          </a:xfrm>
          <a:prstGeom prst="rect">
            <a:avLst/>
          </a:prstGeom>
        </p:spPr>
      </p:pic>
    </p:spTree>
    <p:extLst>
      <p:ext uri="{BB962C8B-B14F-4D97-AF65-F5344CB8AC3E}">
        <p14:creationId xmlns:p14="http://schemas.microsoft.com/office/powerpoint/2010/main" val="335733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8C6BFC4B-124B-4419-9D3F-0EBB26FC18B5}"/>
              </a:ext>
            </a:extLst>
          </p:cNvPr>
          <p:cNvSpPr>
            <a:spLocks noGrp="1"/>
          </p:cNvSpPr>
          <p:nvPr>
            <p:ph type="title"/>
          </p:nvPr>
        </p:nvSpPr>
        <p:spPr>
          <a:xfrm>
            <a:off x="1024128" y="585216"/>
            <a:ext cx="5902061" cy="1499616"/>
          </a:xfrm>
        </p:spPr>
        <p:txBody>
          <a:bodyPr vert="horz" lIns="91440" tIns="45720" rIns="91440" bIns="45720" rtlCol="0" anchor="ctr">
            <a:normAutofit/>
          </a:bodyPr>
          <a:lstStyle/>
          <a:p>
            <a:r>
              <a:rPr lang="en-US"/>
              <a:t>Testing &amp; evaluation</a:t>
            </a:r>
          </a:p>
        </p:txBody>
      </p:sp>
      <p:sp>
        <p:nvSpPr>
          <p:cNvPr id="22" name="Substituent conținut 2">
            <a:extLst>
              <a:ext uri="{FF2B5EF4-FFF2-40B4-BE49-F238E27FC236}">
                <a16:creationId xmlns:a16="http://schemas.microsoft.com/office/drawing/2014/main" id="{E94E0975-759B-4E56-A8B6-A0C4652C744D}"/>
              </a:ext>
            </a:extLst>
          </p:cNvPr>
          <p:cNvSpPr txBox="1">
            <a:spLocks/>
          </p:cNvSpPr>
          <p:nvPr/>
        </p:nvSpPr>
        <p:spPr>
          <a:xfrm>
            <a:off x="1024128" y="2006082"/>
            <a:ext cx="7356474" cy="4211838"/>
          </a:xfrm>
          <a:prstGeom prst="rect">
            <a:avLst/>
          </a:prstGeom>
        </p:spPr>
        <p:txBody>
          <a:bodyPr vert="horz" lIns="45720" tIns="45720" rIns="4572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128016" lvl="1" indent="0">
              <a:buNone/>
            </a:pPr>
            <a:r>
              <a:rPr lang="en-US" sz="2400" dirty="0"/>
              <a:t>The tool was tested and evaluated in two ways:</a:t>
            </a:r>
          </a:p>
          <a:p>
            <a:pPr lvl="2"/>
            <a:r>
              <a:rPr lang="en-US" sz="1800" dirty="0">
                <a:solidFill>
                  <a:schemeClr val="accent2"/>
                </a:solidFill>
              </a:rPr>
              <a:t>Functional testing </a:t>
            </a:r>
          </a:p>
          <a:p>
            <a:pPr lvl="2"/>
            <a:r>
              <a:rPr lang="en-US" sz="1800" dirty="0">
                <a:solidFill>
                  <a:schemeClr val="accent2"/>
                </a:solidFill>
              </a:rPr>
              <a:t>Text similarity algorithm evaluation</a:t>
            </a:r>
            <a:endParaRPr lang="en-US" sz="1800" dirty="0"/>
          </a:p>
          <a:p>
            <a:pPr lvl="2"/>
            <a:endParaRPr lang="en-US" sz="1800" dirty="0"/>
          </a:p>
          <a:p>
            <a:pPr marL="310896" lvl="2" indent="0">
              <a:buNone/>
            </a:pPr>
            <a:r>
              <a:rPr lang="en-US" sz="2000" dirty="0"/>
              <a:t>The </a:t>
            </a:r>
            <a:r>
              <a:rPr lang="en-US" sz="2000" dirty="0">
                <a:solidFill>
                  <a:schemeClr val="accent2"/>
                </a:solidFill>
              </a:rPr>
              <a:t>functional testing </a:t>
            </a:r>
            <a:r>
              <a:rPr lang="en-US" sz="2000" dirty="0"/>
              <a:t>was performed against the main use cases, their main flow and their alternative scenarios:</a:t>
            </a:r>
          </a:p>
          <a:p>
            <a:pPr lvl="3"/>
            <a:r>
              <a:rPr lang="en-US" sz="1800" dirty="0"/>
              <a:t>Submit Idea</a:t>
            </a:r>
          </a:p>
          <a:p>
            <a:pPr lvl="3"/>
            <a:r>
              <a:rPr lang="en-US" sz="1800" dirty="0"/>
              <a:t>View idea details </a:t>
            </a:r>
          </a:p>
          <a:p>
            <a:pPr lvl="3"/>
            <a:r>
              <a:rPr lang="en-US" sz="1800" dirty="0"/>
              <a:t>Edit Idea </a:t>
            </a:r>
          </a:p>
          <a:p>
            <a:pPr lvl="3"/>
            <a:r>
              <a:rPr lang="en-US" sz="1800" b="0" i="0" u="none" strike="noStrike" baseline="0" dirty="0"/>
              <a:t>Review idea</a:t>
            </a:r>
          </a:p>
          <a:p>
            <a:pPr lvl="3"/>
            <a:r>
              <a:rPr lang="en-US" sz="1800" b="0" i="0" u="none" strike="noStrike" baseline="0" dirty="0"/>
              <a:t>Confirm implementation</a:t>
            </a:r>
          </a:p>
          <a:p>
            <a:pPr lvl="3"/>
            <a:r>
              <a:rPr lang="en-US" sz="1800" b="0" i="0" u="none" strike="noStrike" baseline="0" dirty="0"/>
              <a:t>Export Statistics to PDF</a:t>
            </a:r>
          </a:p>
          <a:p>
            <a:pPr lvl="3"/>
            <a:endParaRPr lang="en-US" sz="1800" b="0" i="0" u="none" strike="noStrike" baseline="0" dirty="0"/>
          </a:p>
          <a:p>
            <a:pPr marL="310896" lvl="2" indent="0">
              <a:buNone/>
            </a:pPr>
            <a:r>
              <a:rPr lang="en-US" sz="2100" dirty="0"/>
              <a:t>The testing was successful in the considered use cases and the application works as expected.</a:t>
            </a:r>
            <a:endParaRPr lang="en-US" sz="2100" b="0" i="0" u="none" strike="noStrike" baseline="0" dirty="0"/>
          </a:p>
          <a:p>
            <a:pPr lvl="3"/>
            <a:endParaRPr lang="en-US" dirty="0"/>
          </a:p>
        </p:txBody>
      </p:sp>
      <p:pic>
        <p:nvPicPr>
          <p:cNvPr id="26" name="Graphic 25" descr="Roți dințate">
            <a:extLst>
              <a:ext uri="{FF2B5EF4-FFF2-40B4-BE49-F238E27FC236}">
                <a16:creationId xmlns:a16="http://schemas.microsoft.com/office/drawing/2014/main" id="{B25AA172-21A4-455B-9A2A-68BE7F9D27C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61122" y="2691203"/>
            <a:ext cx="3021700" cy="3021700"/>
          </a:xfrm>
          <a:prstGeom prst="rect">
            <a:avLst/>
          </a:prstGeom>
        </p:spPr>
      </p:pic>
    </p:spTree>
    <p:extLst>
      <p:ext uri="{BB962C8B-B14F-4D97-AF65-F5344CB8AC3E}">
        <p14:creationId xmlns:p14="http://schemas.microsoft.com/office/powerpoint/2010/main" val="1373027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8C6BFC4B-124B-4419-9D3F-0EBB26FC18B5}"/>
              </a:ext>
            </a:extLst>
          </p:cNvPr>
          <p:cNvSpPr>
            <a:spLocks noGrp="1"/>
          </p:cNvSpPr>
          <p:nvPr>
            <p:ph type="title"/>
          </p:nvPr>
        </p:nvSpPr>
        <p:spPr>
          <a:xfrm>
            <a:off x="1024128" y="585216"/>
            <a:ext cx="5902061" cy="1499616"/>
          </a:xfrm>
        </p:spPr>
        <p:txBody>
          <a:bodyPr vert="horz" lIns="91440" tIns="45720" rIns="91440" bIns="45720" rtlCol="0" anchor="ctr">
            <a:normAutofit/>
          </a:bodyPr>
          <a:lstStyle/>
          <a:p>
            <a:r>
              <a:rPr lang="en-US" dirty="0"/>
              <a:t>Testing &amp; evaluation</a:t>
            </a:r>
          </a:p>
        </p:txBody>
      </p:sp>
      <p:sp>
        <p:nvSpPr>
          <p:cNvPr id="22" name="Substituent conținut 2">
            <a:extLst>
              <a:ext uri="{FF2B5EF4-FFF2-40B4-BE49-F238E27FC236}">
                <a16:creationId xmlns:a16="http://schemas.microsoft.com/office/drawing/2014/main" id="{E94E0975-759B-4E56-A8B6-A0C4652C744D}"/>
              </a:ext>
            </a:extLst>
          </p:cNvPr>
          <p:cNvSpPr txBox="1">
            <a:spLocks/>
          </p:cNvSpPr>
          <p:nvPr/>
        </p:nvSpPr>
        <p:spPr>
          <a:xfrm>
            <a:off x="1024129" y="2084832"/>
            <a:ext cx="4676876" cy="4133088"/>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128016" lvl="1" indent="0">
              <a:buNone/>
            </a:pPr>
            <a:r>
              <a:rPr lang="en-US" dirty="0"/>
              <a:t>The </a:t>
            </a:r>
            <a:r>
              <a:rPr lang="en-US" dirty="0">
                <a:solidFill>
                  <a:schemeClr val="accent2"/>
                </a:solidFill>
              </a:rPr>
              <a:t>text similarity algorithm </a:t>
            </a:r>
            <a:r>
              <a:rPr lang="en-US" dirty="0"/>
              <a:t>was validated using standard regression evaluation metrics:</a:t>
            </a:r>
          </a:p>
          <a:p>
            <a:pPr marL="128016" lvl="1" indent="0">
              <a:buNone/>
            </a:pPr>
            <a:endParaRPr lang="en-US" dirty="0"/>
          </a:p>
          <a:p>
            <a:pPr marL="128016" lvl="1" indent="0">
              <a:buNone/>
            </a:pPr>
            <a:endParaRPr lang="en-US" dirty="0"/>
          </a:p>
          <a:p>
            <a:pPr marL="457200" lvl="3" indent="0">
              <a:buNone/>
            </a:pPr>
            <a:endParaRPr lang="en-US" dirty="0"/>
          </a:p>
        </p:txBody>
      </p:sp>
      <p:graphicFrame>
        <p:nvGraphicFramePr>
          <p:cNvPr id="5" name="Tabel 5">
            <a:extLst>
              <a:ext uri="{FF2B5EF4-FFF2-40B4-BE49-F238E27FC236}">
                <a16:creationId xmlns:a16="http://schemas.microsoft.com/office/drawing/2014/main" id="{A3F78690-E51A-49E0-ACB9-D9F133B9430A}"/>
              </a:ext>
            </a:extLst>
          </p:cNvPr>
          <p:cNvGraphicFramePr>
            <a:graphicFrameLocks noGrp="1"/>
          </p:cNvGraphicFramePr>
          <p:nvPr>
            <p:extLst>
              <p:ext uri="{D42A27DB-BD31-4B8C-83A1-F6EECF244321}">
                <p14:modId xmlns:p14="http://schemas.microsoft.com/office/powerpoint/2010/main" val="1993634206"/>
              </p:ext>
            </p:extLst>
          </p:nvPr>
        </p:nvGraphicFramePr>
        <p:xfrm>
          <a:off x="1119675" y="3228090"/>
          <a:ext cx="3994124" cy="2673804"/>
        </p:xfrm>
        <a:graphic>
          <a:graphicData uri="http://schemas.openxmlformats.org/drawingml/2006/table">
            <a:tbl>
              <a:tblPr firstRow="1" bandRow="1">
                <a:tableStyleId>{5C22544A-7EE6-4342-B048-85BDC9FD1C3A}</a:tableStyleId>
              </a:tblPr>
              <a:tblGrid>
                <a:gridCol w="2872222">
                  <a:extLst>
                    <a:ext uri="{9D8B030D-6E8A-4147-A177-3AD203B41FA5}">
                      <a16:colId xmlns:a16="http://schemas.microsoft.com/office/drawing/2014/main" val="2174121503"/>
                    </a:ext>
                  </a:extLst>
                </a:gridCol>
                <a:gridCol w="1121902">
                  <a:extLst>
                    <a:ext uri="{9D8B030D-6E8A-4147-A177-3AD203B41FA5}">
                      <a16:colId xmlns:a16="http://schemas.microsoft.com/office/drawing/2014/main" val="202613241"/>
                    </a:ext>
                  </a:extLst>
                </a:gridCol>
              </a:tblGrid>
              <a:tr h="390636">
                <a:tc>
                  <a:txBody>
                    <a:bodyPr/>
                    <a:lstStyle/>
                    <a:p>
                      <a:pPr algn="l" fontAlgn="b"/>
                      <a:r>
                        <a:rPr lang="en-US" sz="2300" u="none" strike="noStrike" dirty="0">
                          <a:effectLst/>
                        </a:rPr>
                        <a:t>Evaluation Metric</a:t>
                      </a:r>
                      <a:endParaRPr lang="en-US" sz="2300" b="0" i="0" u="none" strike="noStrike" dirty="0">
                        <a:solidFill>
                          <a:srgbClr val="000000"/>
                        </a:solidFill>
                        <a:effectLst/>
                        <a:latin typeface="Calibri" panose="020F0502020204030204" pitchFamily="34" charset="0"/>
                      </a:endParaRPr>
                    </a:p>
                  </a:txBody>
                  <a:tcPr marL="19584" marR="19584" marT="19584" marB="0" anchor="b"/>
                </a:tc>
                <a:tc>
                  <a:txBody>
                    <a:bodyPr/>
                    <a:lstStyle/>
                    <a:p>
                      <a:pPr algn="l" fontAlgn="b"/>
                      <a:r>
                        <a:rPr lang="en-US" sz="2300" u="none" strike="noStrike">
                          <a:effectLst/>
                        </a:rPr>
                        <a:t>Value</a:t>
                      </a:r>
                      <a:endParaRPr lang="en-US" sz="2300" b="0" i="0" u="none" strike="noStrike">
                        <a:solidFill>
                          <a:srgbClr val="000000"/>
                        </a:solidFill>
                        <a:effectLst/>
                        <a:latin typeface="Calibri" panose="020F0502020204030204" pitchFamily="34" charset="0"/>
                      </a:endParaRPr>
                    </a:p>
                  </a:txBody>
                  <a:tcPr marL="19584" marR="19584" marT="19584" marB="0" anchor="b"/>
                </a:tc>
                <a:extLst>
                  <a:ext uri="{0D108BD9-81ED-4DB2-BD59-A6C34878D82A}">
                    <a16:rowId xmlns:a16="http://schemas.microsoft.com/office/drawing/2014/main" val="2425837013"/>
                  </a:ext>
                </a:extLst>
              </a:tr>
              <a:tr h="390636">
                <a:tc>
                  <a:txBody>
                    <a:bodyPr/>
                    <a:lstStyle/>
                    <a:p>
                      <a:pPr algn="l" fontAlgn="b"/>
                      <a:r>
                        <a:rPr lang="en-US" sz="2300" u="none" strike="noStrike">
                          <a:effectLst/>
                        </a:rPr>
                        <a:t>Max Error</a:t>
                      </a:r>
                      <a:endParaRPr lang="en-US" sz="2300" b="0" i="0" u="none" strike="noStrike">
                        <a:solidFill>
                          <a:srgbClr val="000000"/>
                        </a:solidFill>
                        <a:effectLst/>
                        <a:latin typeface="Calibri" panose="020F0502020204030204" pitchFamily="34" charset="0"/>
                      </a:endParaRPr>
                    </a:p>
                  </a:txBody>
                  <a:tcPr marL="19584" marR="19584" marT="19584" marB="0" anchor="b"/>
                </a:tc>
                <a:tc>
                  <a:txBody>
                    <a:bodyPr/>
                    <a:lstStyle/>
                    <a:p>
                      <a:pPr algn="r" fontAlgn="b"/>
                      <a:r>
                        <a:rPr lang="en-US" sz="2300" u="none" strike="noStrike">
                          <a:effectLst/>
                        </a:rPr>
                        <a:t>0.3975</a:t>
                      </a:r>
                      <a:endParaRPr lang="en-US" sz="2300" b="0" i="0" u="none" strike="noStrike">
                        <a:solidFill>
                          <a:srgbClr val="000000"/>
                        </a:solidFill>
                        <a:effectLst/>
                        <a:latin typeface="Calibri" panose="020F0502020204030204" pitchFamily="34" charset="0"/>
                      </a:endParaRPr>
                    </a:p>
                  </a:txBody>
                  <a:tcPr marL="19584" marR="19584" marT="19584" marB="0" anchor="b"/>
                </a:tc>
                <a:extLst>
                  <a:ext uri="{0D108BD9-81ED-4DB2-BD59-A6C34878D82A}">
                    <a16:rowId xmlns:a16="http://schemas.microsoft.com/office/drawing/2014/main" val="475977164"/>
                  </a:ext>
                </a:extLst>
              </a:tr>
              <a:tr h="390636">
                <a:tc>
                  <a:txBody>
                    <a:bodyPr/>
                    <a:lstStyle/>
                    <a:p>
                      <a:pPr algn="l" fontAlgn="b"/>
                      <a:r>
                        <a:rPr lang="en-US" sz="2300" u="none" strike="noStrike">
                          <a:effectLst/>
                        </a:rPr>
                        <a:t>Mean Absolute Error</a:t>
                      </a:r>
                      <a:endParaRPr lang="en-US" sz="2300" b="0" i="0" u="none" strike="noStrike">
                        <a:solidFill>
                          <a:srgbClr val="000000"/>
                        </a:solidFill>
                        <a:effectLst/>
                        <a:latin typeface="Calibri" panose="020F0502020204030204" pitchFamily="34" charset="0"/>
                      </a:endParaRPr>
                    </a:p>
                  </a:txBody>
                  <a:tcPr marL="19584" marR="19584" marT="19584" marB="0" anchor="b"/>
                </a:tc>
                <a:tc>
                  <a:txBody>
                    <a:bodyPr/>
                    <a:lstStyle/>
                    <a:p>
                      <a:pPr algn="r" fontAlgn="b"/>
                      <a:r>
                        <a:rPr lang="en-US" sz="2300" u="none" strike="noStrike">
                          <a:effectLst/>
                        </a:rPr>
                        <a:t>0.1237</a:t>
                      </a:r>
                      <a:endParaRPr lang="en-US" sz="2300" b="0" i="0" u="none" strike="noStrike">
                        <a:solidFill>
                          <a:srgbClr val="000000"/>
                        </a:solidFill>
                        <a:effectLst/>
                        <a:latin typeface="Calibri" panose="020F0502020204030204" pitchFamily="34" charset="0"/>
                      </a:endParaRPr>
                    </a:p>
                  </a:txBody>
                  <a:tcPr marL="19584" marR="19584" marT="19584" marB="0" anchor="b"/>
                </a:tc>
                <a:extLst>
                  <a:ext uri="{0D108BD9-81ED-4DB2-BD59-A6C34878D82A}">
                    <a16:rowId xmlns:a16="http://schemas.microsoft.com/office/drawing/2014/main" val="2750407655"/>
                  </a:ext>
                </a:extLst>
              </a:tr>
              <a:tr h="390636">
                <a:tc>
                  <a:txBody>
                    <a:bodyPr/>
                    <a:lstStyle/>
                    <a:p>
                      <a:pPr algn="l" fontAlgn="b"/>
                      <a:r>
                        <a:rPr lang="en-US" sz="2300" u="none" strike="noStrike" dirty="0">
                          <a:effectLst/>
                        </a:rPr>
                        <a:t>Mean Squared Error</a:t>
                      </a:r>
                      <a:endParaRPr lang="en-US" sz="2300" b="0" i="0" u="none" strike="noStrike" dirty="0">
                        <a:solidFill>
                          <a:srgbClr val="000000"/>
                        </a:solidFill>
                        <a:effectLst/>
                        <a:latin typeface="Calibri" panose="020F0502020204030204" pitchFamily="34" charset="0"/>
                      </a:endParaRPr>
                    </a:p>
                  </a:txBody>
                  <a:tcPr marL="19584" marR="19584" marT="19584" marB="0" anchor="b"/>
                </a:tc>
                <a:tc>
                  <a:txBody>
                    <a:bodyPr/>
                    <a:lstStyle/>
                    <a:p>
                      <a:pPr algn="r" fontAlgn="b"/>
                      <a:r>
                        <a:rPr lang="en-US" sz="2300" u="none" strike="noStrike">
                          <a:effectLst/>
                        </a:rPr>
                        <a:t>0.0226</a:t>
                      </a:r>
                      <a:endParaRPr lang="en-US" sz="2300" b="0" i="0" u="none" strike="noStrike">
                        <a:solidFill>
                          <a:srgbClr val="000000"/>
                        </a:solidFill>
                        <a:effectLst/>
                        <a:latin typeface="Calibri" panose="020F0502020204030204" pitchFamily="34" charset="0"/>
                      </a:endParaRPr>
                    </a:p>
                  </a:txBody>
                  <a:tcPr marL="19584" marR="19584" marT="19584" marB="0" anchor="b"/>
                </a:tc>
                <a:extLst>
                  <a:ext uri="{0D108BD9-81ED-4DB2-BD59-A6C34878D82A}">
                    <a16:rowId xmlns:a16="http://schemas.microsoft.com/office/drawing/2014/main" val="4013056724"/>
                  </a:ext>
                </a:extLst>
              </a:tr>
              <a:tr h="697016">
                <a:tc>
                  <a:txBody>
                    <a:bodyPr/>
                    <a:lstStyle/>
                    <a:p>
                      <a:pPr algn="l" fontAlgn="b"/>
                      <a:r>
                        <a:rPr lang="en-US" sz="2300" u="none" strike="noStrike" dirty="0">
                          <a:effectLst/>
                        </a:rPr>
                        <a:t>Mean Squared Log Error</a:t>
                      </a:r>
                      <a:endParaRPr lang="en-US" sz="2300" b="0" i="0" u="none" strike="noStrike" dirty="0">
                        <a:solidFill>
                          <a:srgbClr val="000000"/>
                        </a:solidFill>
                        <a:effectLst/>
                        <a:latin typeface="Calibri" panose="020F0502020204030204" pitchFamily="34" charset="0"/>
                      </a:endParaRPr>
                    </a:p>
                  </a:txBody>
                  <a:tcPr marL="19584" marR="19584" marT="19584" marB="0" anchor="b"/>
                </a:tc>
                <a:tc>
                  <a:txBody>
                    <a:bodyPr/>
                    <a:lstStyle/>
                    <a:p>
                      <a:pPr algn="r" fontAlgn="b"/>
                      <a:r>
                        <a:rPr lang="en-US" sz="2300" u="none" strike="noStrike">
                          <a:effectLst/>
                        </a:rPr>
                        <a:t>0.0081</a:t>
                      </a:r>
                      <a:endParaRPr lang="en-US" sz="2300" b="0" i="0" u="none" strike="noStrike">
                        <a:solidFill>
                          <a:srgbClr val="000000"/>
                        </a:solidFill>
                        <a:effectLst/>
                        <a:latin typeface="Calibri" panose="020F0502020204030204" pitchFamily="34" charset="0"/>
                      </a:endParaRPr>
                    </a:p>
                  </a:txBody>
                  <a:tcPr marL="19584" marR="19584" marT="19584" marB="0" anchor="b"/>
                </a:tc>
                <a:extLst>
                  <a:ext uri="{0D108BD9-81ED-4DB2-BD59-A6C34878D82A}">
                    <a16:rowId xmlns:a16="http://schemas.microsoft.com/office/drawing/2014/main" val="111558110"/>
                  </a:ext>
                </a:extLst>
              </a:tr>
              <a:tr h="390636">
                <a:tc>
                  <a:txBody>
                    <a:bodyPr/>
                    <a:lstStyle/>
                    <a:p>
                      <a:pPr algn="l" fontAlgn="b"/>
                      <a:r>
                        <a:rPr lang="en-US" sz="2300" u="none" strike="noStrike" dirty="0">
                          <a:effectLst/>
                        </a:rPr>
                        <a:t>R2 Score</a:t>
                      </a:r>
                      <a:endParaRPr lang="en-US" sz="2300" b="0" i="0" u="none" strike="noStrike" dirty="0">
                        <a:solidFill>
                          <a:srgbClr val="000000"/>
                        </a:solidFill>
                        <a:effectLst/>
                        <a:latin typeface="Calibri" panose="020F0502020204030204" pitchFamily="34" charset="0"/>
                      </a:endParaRPr>
                    </a:p>
                  </a:txBody>
                  <a:tcPr marL="19584" marR="19584" marT="19584" marB="0" anchor="b"/>
                </a:tc>
                <a:tc>
                  <a:txBody>
                    <a:bodyPr/>
                    <a:lstStyle/>
                    <a:p>
                      <a:pPr algn="r" fontAlgn="b"/>
                      <a:r>
                        <a:rPr lang="en-US" sz="2300" u="none" strike="noStrike" dirty="0">
                          <a:effectLst/>
                        </a:rPr>
                        <a:t>0.2895</a:t>
                      </a:r>
                      <a:endParaRPr lang="en-US" sz="2300" b="0" i="0" u="none" strike="noStrike" dirty="0">
                        <a:solidFill>
                          <a:srgbClr val="000000"/>
                        </a:solidFill>
                        <a:effectLst/>
                        <a:latin typeface="Calibri" panose="020F0502020204030204" pitchFamily="34" charset="0"/>
                      </a:endParaRPr>
                    </a:p>
                  </a:txBody>
                  <a:tcPr marL="19584" marR="19584" marT="19584" marB="0" anchor="b"/>
                </a:tc>
                <a:extLst>
                  <a:ext uri="{0D108BD9-81ED-4DB2-BD59-A6C34878D82A}">
                    <a16:rowId xmlns:a16="http://schemas.microsoft.com/office/drawing/2014/main" val="1868009812"/>
                  </a:ext>
                </a:extLst>
              </a:tr>
            </a:tbl>
          </a:graphicData>
        </a:graphic>
      </p:graphicFrame>
      <p:graphicFrame>
        <p:nvGraphicFramePr>
          <p:cNvPr id="7" name="Diagramă 6">
            <a:extLst>
              <a:ext uri="{FF2B5EF4-FFF2-40B4-BE49-F238E27FC236}">
                <a16:creationId xmlns:a16="http://schemas.microsoft.com/office/drawing/2014/main" id="{27DC1EB9-2D7D-4DFD-86C7-3731D87871C1}"/>
              </a:ext>
            </a:extLst>
          </p:cNvPr>
          <p:cNvGraphicFramePr>
            <a:graphicFrameLocks/>
          </p:cNvGraphicFramePr>
          <p:nvPr>
            <p:extLst>
              <p:ext uri="{D42A27DB-BD31-4B8C-83A1-F6EECF244321}">
                <p14:modId xmlns:p14="http://schemas.microsoft.com/office/powerpoint/2010/main" val="3691318389"/>
              </p:ext>
            </p:extLst>
          </p:nvPr>
        </p:nvGraphicFramePr>
        <p:xfrm>
          <a:off x="6749141" y="3096831"/>
          <a:ext cx="4792825" cy="3121089"/>
        </p:xfrm>
        <a:graphic>
          <a:graphicData uri="http://schemas.openxmlformats.org/drawingml/2006/chart">
            <c:chart xmlns:c="http://schemas.openxmlformats.org/drawingml/2006/chart" xmlns:r="http://schemas.openxmlformats.org/officeDocument/2006/relationships" r:id="rId2"/>
          </a:graphicData>
        </a:graphic>
      </p:graphicFrame>
      <p:sp>
        <p:nvSpPr>
          <p:cNvPr id="8" name="Substituent conținut 2">
            <a:extLst>
              <a:ext uri="{FF2B5EF4-FFF2-40B4-BE49-F238E27FC236}">
                <a16:creationId xmlns:a16="http://schemas.microsoft.com/office/drawing/2014/main" id="{42A87FF4-A1F4-41D2-A44B-5E79119DF19B}"/>
              </a:ext>
            </a:extLst>
          </p:cNvPr>
          <p:cNvSpPr txBox="1">
            <a:spLocks/>
          </p:cNvSpPr>
          <p:nvPr/>
        </p:nvSpPr>
        <p:spPr>
          <a:xfrm>
            <a:off x="6749141" y="2084830"/>
            <a:ext cx="4676876" cy="4133089"/>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128016" lvl="1" indent="0">
              <a:buNone/>
            </a:pPr>
            <a:r>
              <a:rPr lang="en-US" dirty="0"/>
              <a:t>The results proved that the algorithm is performing well enough to be integrated into CIP Tool. </a:t>
            </a:r>
          </a:p>
          <a:p>
            <a:pPr marL="128016" lvl="1" indent="0">
              <a:buNone/>
            </a:pPr>
            <a:endParaRPr lang="en-US" dirty="0"/>
          </a:p>
          <a:p>
            <a:pPr marL="128016" lvl="1" indent="0">
              <a:buNone/>
            </a:pPr>
            <a:endParaRPr lang="en-US" dirty="0"/>
          </a:p>
          <a:p>
            <a:pPr marL="457200" lvl="3" indent="0">
              <a:buNone/>
            </a:pPr>
            <a:endParaRPr lang="en-US" dirty="0"/>
          </a:p>
        </p:txBody>
      </p:sp>
    </p:spTree>
    <p:extLst>
      <p:ext uri="{BB962C8B-B14F-4D97-AF65-F5344CB8AC3E}">
        <p14:creationId xmlns:p14="http://schemas.microsoft.com/office/powerpoint/2010/main" val="225942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8C6BFC4B-124B-4419-9D3F-0EBB26FC18B5}"/>
              </a:ext>
            </a:extLst>
          </p:cNvPr>
          <p:cNvSpPr>
            <a:spLocks noGrp="1"/>
          </p:cNvSpPr>
          <p:nvPr>
            <p:ph type="title"/>
          </p:nvPr>
        </p:nvSpPr>
        <p:spPr>
          <a:xfrm>
            <a:off x="783772" y="811763"/>
            <a:ext cx="3909526" cy="960307"/>
          </a:xfrm>
        </p:spPr>
        <p:txBody>
          <a:bodyPr vert="horz" lIns="91440" tIns="45720" rIns="91440" bIns="45720" rtlCol="0" anchor="ctr">
            <a:normAutofit/>
          </a:bodyPr>
          <a:lstStyle/>
          <a:p>
            <a:r>
              <a:rPr lang="en-US" sz="3700" dirty="0"/>
              <a:t>results</a:t>
            </a:r>
          </a:p>
        </p:txBody>
      </p:sp>
      <p:sp>
        <p:nvSpPr>
          <p:cNvPr id="22" name="Substituent conținut 2">
            <a:extLst>
              <a:ext uri="{FF2B5EF4-FFF2-40B4-BE49-F238E27FC236}">
                <a16:creationId xmlns:a16="http://schemas.microsoft.com/office/drawing/2014/main" id="{E94E0975-759B-4E56-A8B6-A0C4652C744D}"/>
              </a:ext>
            </a:extLst>
          </p:cNvPr>
          <p:cNvSpPr txBox="1">
            <a:spLocks/>
          </p:cNvSpPr>
          <p:nvPr/>
        </p:nvSpPr>
        <p:spPr>
          <a:xfrm>
            <a:off x="783771" y="1772070"/>
            <a:ext cx="3687561" cy="4586785"/>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128016" lvl="1" indent="0">
              <a:buNone/>
            </a:pPr>
            <a:r>
              <a:rPr lang="en-US" dirty="0"/>
              <a:t>The following results have been obtained in this project:</a:t>
            </a:r>
          </a:p>
          <a:p>
            <a:pPr lvl="1"/>
            <a:r>
              <a:rPr lang="en-US" sz="1600" dirty="0"/>
              <a:t>The generation of a normalized SQL Server database.</a:t>
            </a:r>
          </a:p>
          <a:p>
            <a:pPr lvl="1"/>
            <a:r>
              <a:rPr lang="en-US" sz="1600" dirty="0"/>
              <a:t>The implementation of an API which performs the secure business logic on the data in the database.</a:t>
            </a:r>
          </a:p>
          <a:p>
            <a:pPr lvl="1"/>
            <a:r>
              <a:rPr lang="en-US" sz="1600" dirty="0"/>
              <a:t>The implementation of a Machine Learning API which is responsible for performing the computation of the semantic similarity between ideas.</a:t>
            </a:r>
          </a:p>
          <a:p>
            <a:pPr lvl="1"/>
            <a:r>
              <a:rPr lang="en-US" sz="1600" dirty="0"/>
              <a:t>The creation of a Web Graphical User Interface which allows the effortless and user-friendly utilization of the tool, according to the designed mock-ups.</a:t>
            </a:r>
          </a:p>
          <a:p>
            <a:pPr marL="457200" lvl="3" indent="0">
              <a:buNone/>
            </a:pPr>
            <a:endParaRPr lang="en-US" sz="1200" dirty="0"/>
          </a:p>
        </p:txBody>
      </p:sp>
      <p:pic>
        <p:nvPicPr>
          <p:cNvPr id="4" name="Imagine 3" descr="O imagine care conține text&#10;&#10;Descriere generată automat">
            <a:extLst>
              <a:ext uri="{FF2B5EF4-FFF2-40B4-BE49-F238E27FC236}">
                <a16:creationId xmlns:a16="http://schemas.microsoft.com/office/drawing/2014/main" id="{9FA1350F-02FB-4C95-A156-B93921805C50}"/>
              </a:ext>
            </a:extLst>
          </p:cNvPr>
          <p:cNvPicPr>
            <a:picLocks noChangeAspect="1"/>
          </p:cNvPicPr>
          <p:nvPr/>
        </p:nvPicPr>
        <p:blipFill>
          <a:blip r:embed="rId2"/>
          <a:stretch>
            <a:fillRect/>
          </a:stretch>
        </p:blipFill>
        <p:spPr>
          <a:xfrm>
            <a:off x="4693298" y="241733"/>
            <a:ext cx="5215957" cy="2625664"/>
          </a:xfrm>
          <a:prstGeom prst="rect">
            <a:avLst/>
          </a:prstGeom>
        </p:spPr>
      </p:pic>
      <p:pic>
        <p:nvPicPr>
          <p:cNvPr id="6" name="Imagine 5" descr="O imagine care conține text&#10;&#10;Descriere generată automat">
            <a:extLst>
              <a:ext uri="{FF2B5EF4-FFF2-40B4-BE49-F238E27FC236}">
                <a16:creationId xmlns:a16="http://schemas.microsoft.com/office/drawing/2014/main" id="{1C3439E5-C4D0-4709-B601-963845A37FC5}"/>
              </a:ext>
            </a:extLst>
          </p:cNvPr>
          <p:cNvPicPr>
            <a:picLocks noChangeAspect="1"/>
          </p:cNvPicPr>
          <p:nvPr/>
        </p:nvPicPr>
        <p:blipFill>
          <a:blip r:embed="rId3"/>
          <a:stretch>
            <a:fillRect/>
          </a:stretch>
        </p:blipFill>
        <p:spPr>
          <a:xfrm>
            <a:off x="5022343" y="1381930"/>
            <a:ext cx="5648767" cy="2769469"/>
          </a:xfrm>
          <a:prstGeom prst="rect">
            <a:avLst/>
          </a:prstGeom>
        </p:spPr>
      </p:pic>
      <p:pic>
        <p:nvPicPr>
          <p:cNvPr id="10" name="Imagine 9">
            <a:extLst>
              <a:ext uri="{FF2B5EF4-FFF2-40B4-BE49-F238E27FC236}">
                <a16:creationId xmlns:a16="http://schemas.microsoft.com/office/drawing/2014/main" id="{44187B70-6085-46C2-AEB3-713979606E96}"/>
              </a:ext>
            </a:extLst>
          </p:cNvPr>
          <p:cNvPicPr>
            <a:picLocks noChangeAspect="1"/>
          </p:cNvPicPr>
          <p:nvPr/>
        </p:nvPicPr>
        <p:blipFill>
          <a:blip r:embed="rId4"/>
          <a:stretch>
            <a:fillRect/>
          </a:stretch>
        </p:blipFill>
        <p:spPr>
          <a:xfrm>
            <a:off x="5440680" y="3383100"/>
            <a:ext cx="6089334" cy="1210183"/>
          </a:xfrm>
          <a:prstGeom prst="rect">
            <a:avLst/>
          </a:prstGeom>
        </p:spPr>
      </p:pic>
      <p:pic>
        <p:nvPicPr>
          <p:cNvPr id="8" name="Imagine 7" descr="O imagine care conține text&#10;&#10;Descriere generată automat">
            <a:extLst>
              <a:ext uri="{FF2B5EF4-FFF2-40B4-BE49-F238E27FC236}">
                <a16:creationId xmlns:a16="http://schemas.microsoft.com/office/drawing/2014/main" id="{9592C50F-6234-4F0D-9B45-6886A21C75B9}"/>
              </a:ext>
            </a:extLst>
          </p:cNvPr>
          <p:cNvPicPr>
            <a:picLocks noChangeAspect="1"/>
          </p:cNvPicPr>
          <p:nvPr/>
        </p:nvPicPr>
        <p:blipFill>
          <a:blip r:embed="rId5"/>
          <a:stretch>
            <a:fillRect/>
          </a:stretch>
        </p:blipFill>
        <p:spPr>
          <a:xfrm>
            <a:off x="6495249" y="4593282"/>
            <a:ext cx="5034765" cy="1765573"/>
          </a:xfrm>
          <a:prstGeom prst="rect">
            <a:avLst/>
          </a:prstGeom>
        </p:spPr>
      </p:pic>
    </p:spTree>
    <p:extLst>
      <p:ext uri="{BB962C8B-B14F-4D97-AF65-F5344CB8AC3E}">
        <p14:creationId xmlns:p14="http://schemas.microsoft.com/office/powerpoint/2010/main" val="30374269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8C6BFC4B-124B-4419-9D3F-0EBB26FC18B5}"/>
              </a:ext>
            </a:extLst>
          </p:cNvPr>
          <p:cNvSpPr>
            <a:spLocks noGrp="1"/>
          </p:cNvSpPr>
          <p:nvPr>
            <p:ph type="title"/>
          </p:nvPr>
        </p:nvSpPr>
        <p:spPr>
          <a:xfrm>
            <a:off x="783772" y="811763"/>
            <a:ext cx="3909526" cy="960307"/>
          </a:xfrm>
        </p:spPr>
        <p:txBody>
          <a:bodyPr vert="horz" lIns="91440" tIns="45720" rIns="91440" bIns="45720" rtlCol="0" anchor="ctr">
            <a:normAutofit/>
          </a:bodyPr>
          <a:lstStyle/>
          <a:p>
            <a:r>
              <a:rPr lang="en-US" sz="3700" dirty="0"/>
              <a:t>Future improvements</a:t>
            </a:r>
          </a:p>
        </p:txBody>
      </p:sp>
      <p:sp>
        <p:nvSpPr>
          <p:cNvPr id="22" name="Substituent conținut 2">
            <a:extLst>
              <a:ext uri="{FF2B5EF4-FFF2-40B4-BE49-F238E27FC236}">
                <a16:creationId xmlns:a16="http://schemas.microsoft.com/office/drawing/2014/main" id="{E94E0975-759B-4E56-A8B6-A0C4652C744D}"/>
              </a:ext>
            </a:extLst>
          </p:cNvPr>
          <p:cNvSpPr txBox="1">
            <a:spLocks/>
          </p:cNvSpPr>
          <p:nvPr/>
        </p:nvSpPr>
        <p:spPr>
          <a:xfrm>
            <a:off x="783771" y="1929469"/>
            <a:ext cx="11011150" cy="4429386"/>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128016" lvl="1" indent="0">
              <a:buNone/>
            </a:pPr>
            <a:r>
              <a:rPr lang="en-US" sz="2000" dirty="0"/>
              <a:t>The future improvements include:</a:t>
            </a:r>
          </a:p>
          <a:p>
            <a:pPr lvl="2"/>
            <a:r>
              <a:rPr lang="en-US" sz="1800" dirty="0"/>
              <a:t>researching and integrating/developing a text similarity algorithm which yields better results</a:t>
            </a:r>
          </a:p>
          <a:p>
            <a:pPr lvl="2"/>
            <a:r>
              <a:rPr lang="en-US" sz="1800" dirty="0"/>
              <a:t>personalizing the confirmation e-mails and adding more information inside them</a:t>
            </a:r>
          </a:p>
          <a:p>
            <a:pPr lvl="2"/>
            <a:r>
              <a:rPr lang="en-US" sz="1800" dirty="0"/>
              <a:t>implementing the domain-based Windows authentication</a:t>
            </a:r>
          </a:p>
          <a:p>
            <a:pPr lvl="2"/>
            <a:r>
              <a:rPr lang="en-US" sz="1800" dirty="0"/>
              <a:t>gathering user information from the Active Directory inside companies</a:t>
            </a:r>
          </a:p>
          <a:p>
            <a:pPr lvl="2"/>
            <a:r>
              <a:rPr lang="en-US" sz="1800" dirty="0"/>
              <a:t>implementing a feature which allows leaders to change the reviewers of an idea</a:t>
            </a:r>
          </a:p>
          <a:p>
            <a:pPr lvl="2"/>
            <a:r>
              <a:rPr lang="en-US" sz="1800" dirty="0"/>
              <a:t>improving the security on the Machine Learning API</a:t>
            </a:r>
          </a:p>
          <a:p>
            <a:pPr lvl="2"/>
            <a:r>
              <a:rPr lang="en-US" sz="1800" dirty="0"/>
              <a:t>implementing a feature which allows viewing the edit history of an idea</a:t>
            </a:r>
          </a:p>
          <a:p>
            <a:pPr lvl="2"/>
            <a:r>
              <a:rPr lang="en-US" sz="1800" dirty="0"/>
              <a:t>adding a survey inside the tool</a:t>
            </a:r>
          </a:p>
          <a:p>
            <a:pPr lvl="2"/>
            <a:endParaRPr lang="en-US" sz="1200" dirty="0"/>
          </a:p>
        </p:txBody>
      </p:sp>
    </p:spTree>
    <p:extLst>
      <p:ext uri="{BB962C8B-B14F-4D97-AF65-F5344CB8AC3E}">
        <p14:creationId xmlns:p14="http://schemas.microsoft.com/office/powerpoint/2010/main" val="3694994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DCBFAF2D-6842-4DB9-91BE-6AC9C538443A}"/>
              </a:ext>
            </a:extLst>
          </p:cNvPr>
          <p:cNvSpPr>
            <a:spLocks noGrp="1"/>
          </p:cNvSpPr>
          <p:nvPr>
            <p:ph type="title"/>
          </p:nvPr>
        </p:nvSpPr>
        <p:spPr/>
        <p:txBody>
          <a:bodyPr/>
          <a:lstStyle/>
          <a:p>
            <a:r>
              <a:rPr lang="en-US" dirty="0"/>
              <a:t>Selective bibliography</a:t>
            </a:r>
          </a:p>
        </p:txBody>
      </p:sp>
      <p:sp>
        <p:nvSpPr>
          <p:cNvPr id="3" name="Substituent conținut 2">
            <a:extLst>
              <a:ext uri="{FF2B5EF4-FFF2-40B4-BE49-F238E27FC236}">
                <a16:creationId xmlns:a16="http://schemas.microsoft.com/office/drawing/2014/main" id="{0EF39DAF-D4A1-434F-B1DD-E96C464CA774}"/>
              </a:ext>
            </a:extLst>
          </p:cNvPr>
          <p:cNvSpPr>
            <a:spLocks noGrp="1"/>
          </p:cNvSpPr>
          <p:nvPr>
            <p:ph idx="1"/>
          </p:nvPr>
        </p:nvSpPr>
        <p:spPr>
          <a:xfrm>
            <a:off x="880844" y="2262007"/>
            <a:ext cx="10746297" cy="4010777"/>
          </a:xfrm>
        </p:spPr>
        <p:txBody>
          <a:bodyPr>
            <a:normAutofit fontScale="77500" lnSpcReduction="20000"/>
          </a:bodyPr>
          <a:lstStyle/>
          <a:p>
            <a:r>
              <a:rPr lang="en-US" b="1" dirty="0"/>
              <a:t>[1]</a:t>
            </a:r>
            <a:r>
              <a:rPr lang="en-US" dirty="0"/>
              <a:t> E. </a:t>
            </a:r>
            <a:r>
              <a:rPr lang="en-US" dirty="0" err="1"/>
              <a:t>Lodgaard</a:t>
            </a:r>
            <a:r>
              <a:rPr lang="en-US" dirty="0"/>
              <a:t>, I. </a:t>
            </a:r>
            <a:r>
              <a:rPr lang="en-US" dirty="0" err="1"/>
              <a:t>Gamme</a:t>
            </a:r>
            <a:r>
              <a:rPr lang="en-US" dirty="0"/>
              <a:t>, and K. </a:t>
            </a:r>
            <a:r>
              <a:rPr lang="en-US" dirty="0" err="1"/>
              <a:t>Aasland</a:t>
            </a:r>
            <a:r>
              <a:rPr lang="en-US" dirty="0"/>
              <a:t>, “Success factors for </a:t>
            </a:r>
            <a:r>
              <a:rPr lang="en-US" dirty="0" err="1"/>
              <a:t>pdca</a:t>
            </a:r>
            <a:r>
              <a:rPr lang="en-US" dirty="0"/>
              <a:t> as continuous improvement method in product development,” IFIP Advances in Information and Communication Technology, vol. 397, pp. 645–652, 01 2013.</a:t>
            </a:r>
          </a:p>
          <a:p>
            <a:r>
              <a:rPr lang="en-US" b="1" dirty="0"/>
              <a:t>[2]</a:t>
            </a:r>
            <a:r>
              <a:rPr lang="en-US" dirty="0"/>
              <a:t> J. Pennington, R. </a:t>
            </a:r>
            <a:r>
              <a:rPr lang="en-US" dirty="0" err="1"/>
              <a:t>Socher</a:t>
            </a:r>
            <a:r>
              <a:rPr lang="en-US" dirty="0"/>
              <a:t>, and C. Manning, “</a:t>
            </a:r>
            <a:r>
              <a:rPr lang="en-US" dirty="0" err="1"/>
              <a:t>GloVe</a:t>
            </a:r>
            <a:r>
              <a:rPr lang="en-US" dirty="0"/>
              <a:t>: Global vectors for word representation,” in Proceedings of the 2014 Conference on Empirical Methods in Natural Language Processing (EMNLP). Doha, Qatar: Association for Computational Linguistics, Oct. 2014, pp. 1532–1543. [Online]. Available: https://www.aclweb.org/anthology/D14-1162 </a:t>
            </a:r>
          </a:p>
          <a:p>
            <a:r>
              <a:rPr lang="en-US" b="1" dirty="0"/>
              <a:t>[3] </a:t>
            </a:r>
            <a:r>
              <a:rPr lang="en-US" dirty="0"/>
              <a:t>Wael H. Gomaa, Aly A. Fahmy, </a:t>
            </a:r>
            <a:r>
              <a:rPr lang="en-US" i="1" dirty="0"/>
              <a:t>A Survey of Text Similarity Approaches</a:t>
            </a:r>
            <a:r>
              <a:rPr lang="en-US" dirty="0"/>
              <a:t>, International Journal of Computer Applications (0975 – 8887) Volume 68– No.13, April 2013.</a:t>
            </a:r>
          </a:p>
          <a:p>
            <a:r>
              <a:rPr lang="en-US" b="1" dirty="0"/>
              <a:t>[4]</a:t>
            </a:r>
            <a:r>
              <a:rPr lang="en-US" dirty="0"/>
              <a:t> J. Pennington, R. </a:t>
            </a:r>
            <a:r>
              <a:rPr lang="en-US" dirty="0" err="1"/>
              <a:t>Socher</a:t>
            </a:r>
            <a:r>
              <a:rPr lang="en-US" dirty="0"/>
              <a:t>, and C. D. Manning. </a:t>
            </a:r>
            <a:r>
              <a:rPr lang="en-US" dirty="0" err="1"/>
              <a:t>Gensim</a:t>
            </a:r>
            <a:r>
              <a:rPr lang="en-US" dirty="0"/>
              <a:t>: Core concepts. [Online]. Available: https://radimrehurek.com/gensim/auto examples/core/run core </a:t>
            </a:r>
            <a:r>
              <a:rPr lang="en-US" dirty="0" err="1"/>
              <a:t>concepts.html#sphx-glr-auto-examples-core-run-core-concepts-py</a:t>
            </a:r>
            <a:endParaRPr lang="en-US" dirty="0"/>
          </a:p>
          <a:p>
            <a:r>
              <a:rPr lang="en-US" b="1" dirty="0"/>
              <a:t>[5]</a:t>
            </a:r>
            <a:r>
              <a:rPr lang="en-US" dirty="0"/>
              <a:t> N. Reimers and I. </a:t>
            </a:r>
            <a:r>
              <a:rPr lang="en-US" dirty="0" err="1"/>
              <a:t>Gurevych</a:t>
            </a:r>
            <a:r>
              <a:rPr lang="en-US" dirty="0"/>
              <a:t>, “Sentence-</a:t>
            </a:r>
            <a:r>
              <a:rPr lang="en-US" dirty="0" err="1"/>
              <a:t>bert</a:t>
            </a:r>
            <a:r>
              <a:rPr lang="en-US" dirty="0"/>
              <a:t>: Sentence embeddings using </a:t>
            </a:r>
            <a:r>
              <a:rPr lang="en-US" dirty="0" err="1"/>
              <a:t>siamese</a:t>
            </a:r>
            <a:r>
              <a:rPr lang="en-US" dirty="0"/>
              <a:t> </a:t>
            </a:r>
            <a:r>
              <a:rPr lang="en-US" dirty="0" err="1"/>
              <a:t>bert</a:t>
            </a:r>
            <a:r>
              <a:rPr lang="en-US" dirty="0"/>
              <a:t>-networks,” 01 2019, pp. 3973–3983.</a:t>
            </a:r>
          </a:p>
          <a:p>
            <a:r>
              <a:rPr lang="en-US" b="1" dirty="0"/>
              <a:t>[6]</a:t>
            </a:r>
            <a:r>
              <a:rPr lang="en-US" dirty="0"/>
              <a:t> </a:t>
            </a:r>
            <a:r>
              <a:rPr lang="en-US" dirty="0" err="1"/>
              <a:t>Semeval</a:t>
            </a:r>
            <a:r>
              <a:rPr lang="en-US" dirty="0"/>
              <a:t> </a:t>
            </a:r>
            <a:r>
              <a:rPr lang="en-US" dirty="0" err="1"/>
              <a:t>sts</a:t>
            </a:r>
            <a:r>
              <a:rPr lang="en-US" dirty="0"/>
              <a:t> task. [Online]. Available: https://github.com/brmson/datasetsts/tree/master/data/sts/semeval-sts</a:t>
            </a:r>
          </a:p>
        </p:txBody>
      </p:sp>
    </p:spTree>
    <p:extLst>
      <p:ext uri="{BB962C8B-B14F-4D97-AF65-F5344CB8AC3E}">
        <p14:creationId xmlns:p14="http://schemas.microsoft.com/office/powerpoint/2010/main" val="2592492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3A8EC506-B1DA-46A1-B44D-774E68468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5">
            <a:extLst>
              <a:ext uri="{FF2B5EF4-FFF2-40B4-BE49-F238E27FC236}">
                <a16:creationId xmlns:a16="http://schemas.microsoft.com/office/drawing/2014/main" id="{BFF30785-305E-45D7-984F-5AA93D3CA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3" name="Straight Connector 22">
            <a:extLst>
              <a:ext uri="{FF2B5EF4-FFF2-40B4-BE49-F238E27FC236}">
                <a16:creationId xmlns:a16="http://schemas.microsoft.com/office/drawing/2014/main" id="{15E01FA5-D766-43CA-A83D-E7CF3F04E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25" name="Rectangle 24">
            <a:extLst>
              <a:ext uri="{FF2B5EF4-FFF2-40B4-BE49-F238E27FC236}">
                <a16:creationId xmlns:a16="http://schemas.microsoft.com/office/drawing/2014/main" id="{C411DB08-1669-426B-BBEB-FAD285EF8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29E4219-121F-4CD1-AA58-24746CD29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u 1">
            <a:extLst>
              <a:ext uri="{FF2B5EF4-FFF2-40B4-BE49-F238E27FC236}">
                <a16:creationId xmlns:a16="http://schemas.microsoft.com/office/drawing/2014/main" id="{1C32757F-28A5-47BB-8A7C-9F35ACE3FC49}"/>
              </a:ext>
            </a:extLst>
          </p:cNvPr>
          <p:cNvSpPr>
            <a:spLocks noGrp="1"/>
          </p:cNvSpPr>
          <p:nvPr>
            <p:ph type="title"/>
          </p:nvPr>
        </p:nvSpPr>
        <p:spPr>
          <a:xfrm>
            <a:off x="586162" y="1685109"/>
            <a:ext cx="4208656" cy="3034857"/>
          </a:xfrm>
        </p:spPr>
        <p:txBody>
          <a:bodyPr vert="horz" lIns="91440" tIns="45720" rIns="91440" bIns="45720" rtlCol="0" anchor="b">
            <a:normAutofit/>
          </a:bodyPr>
          <a:lstStyle/>
          <a:p>
            <a:pPr algn="r"/>
            <a:r>
              <a:rPr lang="en-US" sz="4400" kern="1200" cap="all" spc="200" baseline="0" dirty="0">
                <a:solidFill>
                  <a:srgbClr val="FFFFFF"/>
                </a:solidFill>
                <a:latin typeface="+mj-lt"/>
                <a:ea typeface="+mj-ea"/>
                <a:cs typeface="+mj-cs"/>
              </a:rPr>
              <a:t>THANK You for </a:t>
            </a:r>
            <a:r>
              <a:rPr lang="en-US" sz="4400" kern="1200" cap="all" spc="200" baseline="0" dirty="0" err="1">
                <a:solidFill>
                  <a:srgbClr val="FFFFFF"/>
                </a:solidFill>
                <a:latin typeface="+mj-lt"/>
                <a:ea typeface="+mj-ea"/>
                <a:cs typeface="+mj-cs"/>
              </a:rPr>
              <a:t>youR</a:t>
            </a:r>
            <a:r>
              <a:rPr lang="en-US" sz="4400" kern="1200" cap="all" spc="200" baseline="0" dirty="0">
                <a:solidFill>
                  <a:srgbClr val="FFFFFF"/>
                </a:solidFill>
                <a:latin typeface="+mj-lt"/>
                <a:ea typeface="+mj-ea"/>
                <a:cs typeface="+mj-cs"/>
              </a:rPr>
              <a:t> attention!</a:t>
            </a:r>
            <a:br>
              <a:rPr lang="en-US" sz="4400" kern="1200" cap="all" spc="200" baseline="0" dirty="0">
                <a:solidFill>
                  <a:srgbClr val="FFFFFF"/>
                </a:solidFill>
                <a:latin typeface="+mj-lt"/>
                <a:ea typeface="+mj-ea"/>
                <a:cs typeface="+mj-cs"/>
              </a:rPr>
            </a:br>
            <a:br>
              <a:rPr lang="en-US" sz="4400" kern="1200" cap="all" spc="200" baseline="0" dirty="0">
                <a:solidFill>
                  <a:srgbClr val="FFFFFF"/>
                </a:solidFill>
                <a:latin typeface="+mj-lt"/>
                <a:ea typeface="+mj-ea"/>
                <a:cs typeface="+mj-cs"/>
              </a:rPr>
            </a:br>
            <a:r>
              <a:rPr lang="en-US" sz="4400" kern="1200" cap="all" spc="200" baseline="0" dirty="0">
                <a:solidFill>
                  <a:srgbClr val="FFFFFF"/>
                </a:solidFill>
                <a:latin typeface="+mj-lt"/>
                <a:ea typeface="+mj-ea"/>
                <a:cs typeface="+mj-cs"/>
              </a:rPr>
              <a:t>Questions?</a:t>
            </a:r>
          </a:p>
        </p:txBody>
      </p:sp>
      <p:cxnSp>
        <p:nvCxnSpPr>
          <p:cNvPr id="29" name="Straight Connector 28">
            <a:extLst>
              <a:ext uri="{FF2B5EF4-FFF2-40B4-BE49-F238E27FC236}">
                <a16:creationId xmlns:a16="http://schemas.microsoft.com/office/drawing/2014/main" id="{52F50912-06FD-4216-BAD3-21050F5956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765314"/>
            <a:ext cx="3931920" cy="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pic>
        <p:nvPicPr>
          <p:cNvPr id="16" name="Graphic 15" descr="Întrebări">
            <a:extLst>
              <a:ext uri="{FF2B5EF4-FFF2-40B4-BE49-F238E27FC236}">
                <a16:creationId xmlns:a16="http://schemas.microsoft.com/office/drawing/2014/main" id="{4827DE39-0CDC-40B9-8758-8D0640E2473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699753"/>
            <a:ext cx="5459470" cy="5459470"/>
          </a:xfrm>
          <a:prstGeom prst="rect">
            <a:avLst/>
          </a:prstGeom>
        </p:spPr>
      </p:pic>
    </p:spTree>
    <p:extLst>
      <p:ext uri="{BB962C8B-B14F-4D97-AF65-F5344CB8AC3E}">
        <p14:creationId xmlns:p14="http://schemas.microsoft.com/office/powerpoint/2010/main" val="4058665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16"/>
                                        </p:tgtEl>
                                        <p:attrNameLst>
                                          <p:attrName>style.visibility</p:attrName>
                                        </p:attrNameLst>
                                      </p:cBhvr>
                                      <p:to>
                                        <p:strVal val="visible"/>
                                      </p:to>
                                    </p:set>
                                    <p:animEffect transition="in" filter="fade">
                                      <p:cBhvr>
                                        <p:cTn id="7" dur="700"/>
                                        <p:tgtEl>
                                          <p:spTgt spid="16"/>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8C6BFC4B-124B-4419-9D3F-0EBB26FC18B5}"/>
              </a:ext>
            </a:extLst>
          </p:cNvPr>
          <p:cNvSpPr>
            <a:spLocks noGrp="1"/>
          </p:cNvSpPr>
          <p:nvPr>
            <p:ph type="title"/>
          </p:nvPr>
        </p:nvSpPr>
        <p:spPr>
          <a:xfrm>
            <a:off x="1024128" y="585216"/>
            <a:ext cx="8231839" cy="1499616"/>
          </a:xfrm>
        </p:spPr>
        <p:txBody>
          <a:bodyPr>
            <a:normAutofit/>
          </a:bodyPr>
          <a:lstStyle/>
          <a:p>
            <a:r>
              <a:rPr lang="en-US" dirty="0"/>
              <a:t>Introduction &amp; Objectives</a:t>
            </a:r>
          </a:p>
        </p:txBody>
      </p:sp>
      <p:sp>
        <p:nvSpPr>
          <p:cNvPr id="3" name="Substituent conținut 2">
            <a:extLst>
              <a:ext uri="{FF2B5EF4-FFF2-40B4-BE49-F238E27FC236}">
                <a16:creationId xmlns:a16="http://schemas.microsoft.com/office/drawing/2014/main" id="{2C912239-1D6E-4A6C-923D-29AAA76394E0}"/>
              </a:ext>
            </a:extLst>
          </p:cNvPr>
          <p:cNvSpPr>
            <a:spLocks noGrp="1"/>
          </p:cNvSpPr>
          <p:nvPr>
            <p:ph idx="1"/>
          </p:nvPr>
        </p:nvSpPr>
        <p:spPr>
          <a:xfrm>
            <a:off x="755010" y="1956816"/>
            <a:ext cx="10870934" cy="2705878"/>
          </a:xfrm>
        </p:spPr>
        <p:txBody>
          <a:bodyPr>
            <a:normAutofit/>
          </a:bodyPr>
          <a:lstStyle/>
          <a:p>
            <a:r>
              <a:rPr lang="en-US" dirty="0">
                <a:solidFill>
                  <a:schemeClr val="accent2"/>
                </a:solidFill>
              </a:rPr>
              <a:t>Motivation</a:t>
            </a:r>
            <a:endParaRPr lang="en-US" dirty="0"/>
          </a:p>
          <a:p>
            <a:pPr lvl="1"/>
            <a:r>
              <a:rPr lang="en-US" dirty="0"/>
              <a:t>All companies value their employees’ ideas and consider them a source of continual improvement which represents the ongoing effort to improve products, services and processes. </a:t>
            </a:r>
          </a:p>
          <a:p>
            <a:pPr lvl="1"/>
            <a:r>
              <a:rPr lang="en-US" dirty="0"/>
              <a:t>The majority of those companies are currently providing time consuming and </a:t>
            </a:r>
            <a:r>
              <a:rPr lang="en-US" dirty="0" err="1"/>
              <a:t>labourious</a:t>
            </a:r>
            <a:r>
              <a:rPr lang="en-US" dirty="0"/>
              <a:t> means to their employees for this process, such as Google Forms, Microsoft Forms or even e-mail, due to their cost-effectiveness.</a:t>
            </a:r>
          </a:p>
          <a:p>
            <a:pPr lvl="1"/>
            <a:r>
              <a:rPr lang="en-US" dirty="0"/>
              <a:t>The goal of this project is to replace the existing pipeline that the companies use with an application that will centralize all the data and perform similarity checks on that data.</a:t>
            </a:r>
          </a:p>
          <a:p>
            <a:pPr lvl="1"/>
            <a:r>
              <a:rPr lang="en-US" dirty="0"/>
              <a:t>The similarity checks will replace the knowledge base of the leader who reviews the ideas and of the process responsible.</a:t>
            </a:r>
          </a:p>
          <a:p>
            <a:pPr lvl="1"/>
            <a:endParaRPr lang="en-US" dirty="0"/>
          </a:p>
          <a:p>
            <a:endParaRPr lang="en-US" dirty="0"/>
          </a:p>
        </p:txBody>
      </p:sp>
      <p:sp>
        <p:nvSpPr>
          <p:cNvPr id="17" name="Substituent conținut 2">
            <a:extLst>
              <a:ext uri="{FF2B5EF4-FFF2-40B4-BE49-F238E27FC236}">
                <a16:creationId xmlns:a16="http://schemas.microsoft.com/office/drawing/2014/main" id="{118CECA1-038E-49B1-B51F-E5B892F709B1}"/>
              </a:ext>
            </a:extLst>
          </p:cNvPr>
          <p:cNvSpPr txBox="1">
            <a:spLocks/>
          </p:cNvSpPr>
          <p:nvPr/>
        </p:nvSpPr>
        <p:spPr>
          <a:xfrm>
            <a:off x="755010" y="4783738"/>
            <a:ext cx="10870933" cy="137160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dirty="0">
                <a:solidFill>
                  <a:schemeClr val="accent2"/>
                </a:solidFill>
              </a:rPr>
              <a:t>Objectives</a:t>
            </a:r>
            <a:endParaRPr lang="en-US" dirty="0"/>
          </a:p>
          <a:p>
            <a:pPr lvl="1"/>
            <a:r>
              <a:rPr lang="en-US" dirty="0"/>
              <a:t>design and develop a Web application which offers employees the ability to submit ideas and leaders and administrators to review and reward them with a bonus, if the case.</a:t>
            </a:r>
          </a:p>
          <a:p>
            <a:pPr lvl="1"/>
            <a:r>
              <a:rPr lang="en-US" dirty="0"/>
              <a:t>research and implement a method used to compute the semantic similarity between the ideas.</a:t>
            </a:r>
          </a:p>
          <a:p>
            <a:endParaRPr lang="en-US" dirty="0"/>
          </a:p>
          <a:p>
            <a:endParaRPr lang="en-US" dirty="0"/>
          </a:p>
        </p:txBody>
      </p:sp>
    </p:spTree>
    <p:extLst>
      <p:ext uri="{BB962C8B-B14F-4D97-AF65-F5344CB8AC3E}">
        <p14:creationId xmlns:p14="http://schemas.microsoft.com/office/powerpoint/2010/main" val="4284985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8C6BFC4B-124B-4419-9D3F-0EBB26FC18B5}"/>
              </a:ext>
            </a:extLst>
          </p:cNvPr>
          <p:cNvSpPr>
            <a:spLocks noGrp="1"/>
          </p:cNvSpPr>
          <p:nvPr>
            <p:ph type="title"/>
          </p:nvPr>
        </p:nvSpPr>
        <p:spPr>
          <a:xfrm>
            <a:off x="1024129" y="585216"/>
            <a:ext cx="4431792" cy="1499616"/>
          </a:xfrm>
        </p:spPr>
        <p:txBody>
          <a:bodyPr>
            <a:normAutofit/>
          </a:bodyPr>
          <a:lstStyle/>
          <a:p>
            <a:r>
              <a:rPr lang="en-US" sz="3900" dirty="0"/>
              <a:t>Analysis and theoretical foundation</a:t>
            </a:r>
          </a:p>
        </p:txBody>
      </p:sp>
      <p:sp>
        <p:nvSpPr>
          <p:cNvPr id="3" name="Substituent conținut 2">
            <a:extLst>
              <a:ext uri="{FF2B5EF4-FFF2-40B4-BE49-F238E27FC236}">
                <a16:creationId xmlns:a16="http://schemas.microsoft.com/office/drawing/2014/main" id="{2C912239-1D6E-4A6C-923D-29AAA76394E0}"/>
              </a:ext>
            </a:extLst>
          </p:cNvPr>
          <p:cNvSpPr>
            <a:spLocks noGrp="1"/>
          </p:cNvSpPr>
          <p:nvPr>
            <p:ph idx="1"/>
          </p:nvPr>
        </p:nvSpPr>
        <p:spPr>
          <a:xfrm>
            <a:off x="1024128" y="2286000"/>
            <a:ext cx="4429615" cy="3931920"/>
          </a:xfrm>
        </p:spPr>
        <p:txBody>
          <a:bodyPr>
            <a:normAutofit/>
          </a:bodyPr>
          <a:lstStyle/>
          <a:p>
            <a:pPr lvl="1"/>
            <a:r>
              <a:rPr lang="en-US" b="1" dirty="0">
                <a:solidFill>
                  <a:schemeClr val="accent2"/>
                </a:solidFill>
              </a:rPr>
              <a:t>Continuous Improvement Process (CIP) </a:t>
            </a:r>
            <a:r>
              <a:rPr lang="en-US" dirty="0"/>
              <a:t>is an international standard employed by companies worldwide to gather input from employees in the form of improvement ideas.</a:t>
            </a:r>
          </a:p>
          <a:p>
            <a:pPr lvl="1"/>
            <a:r>
              <a:rPr lang="en-US" dirty="0"/>
              <a:t> The </a:t>
            </a:r>
            <a:r>
              <a:rPr lang="en-US" b="1" dirty="0">
                <a:solidFill>
                  <a:schemeClr val="accent2"/>
                </a:solidFill>
              </a:rPr>
              <a:t>PDCA cycle </a:t>
            </a:r>
            <a:r>
              <a:rPr lang="en-US" dirty="0"/>
              <a:t>is used in CIP, consisting of four phases:</a:t>
            </a:r>
          </a:p>
          <a:p>
            <a:pPr lvl="2"/>
            <a:r>
              <a:rPr lang="en-US" b="1" dirty="0">
                <a:solidFill>
                  <a:schemeClr val="accent2"/>
                </a:solidFill>
              </a:rPr>
              <a:t>Plan</a:t>
            </a:r>
            <a:r>
              <a:rPr lang="en-US" dirty="0"/>
              <a:t> – plan and analyze</a:t>
            </a:r>
          </a:p>
          <a:p>
            <a:pPr lvl="2"/>
            <a:r>
              <a:rPr lang="en-US" b="1" dirty="0">
                <a:solidFill>
                  <a:schemeClr val="accent2"/>
                </a:solidFill>
              </a:rPr>
              <a:t>Do</a:t>
            </a:r>
            <a:r>
              <a:rPr lang="en-US" dirty="0"/>
              <a:t> – implement changes</a:t>
            </a:r>
          </a:p>
          <a:p>
            <a:pPr lvl="2"/>
            <a:r>
              <a:rPr lang="en-US" b="1" dirty="0">
                <a:solidFill>
                  <a:schemeClr val="accent2"/>
                </a:solidFill>
              </a:rPr>
              <a:t>Check</a:t>
            </a:r>
            <a:r>
              <a:rPr lang="en-US" dirty="0"/>
              <a:t> – verify changes</a:t>
            </a:r>
          </a:p>
          <a:p>
            <a:pPr lvl="2"/>
            <a:r>
              <a:rPr lang="en-US" b="1" dirty="0">
                <a:solidFill>
                  <a:schemeClr val="accent2"/>
                </a:solidFill>
              </a:rPr>
              <a:t>Act</a:t>
            </a:r>
            <a:r>
              <a:rPr lang="en-US" dirty="0"/>
              <a:t> – adopt changes</a:t>
            </a:r>
          </a:p>
          <a:p>
            <a:pPr lvl="1"/>
            <a:r>
              <a:rPr lang="en-US" dirty="0"/>
              <a:t>A complete cycle represents a step of improvement, which is equivalent to an idea being implemented.</a:t>
            </a:r>
          </a:p>
        </p:txBody>
      </p:sp>
      <p:pic>
        <p:nvPicPr>
          <p:cNvPr id="18" name="Picture 6" descr="PDCA">
            <a:extLst>
              <a:ext uri="{FF2B5EF4-FFF2-40B4-BE49-F238E27FC236}">
                <a16:creationId xmlns:a16="http://schemas.microsoft.com/office/drawing/2014/main" id="{0D4EF2BD-87DB-40FD-A7D0-3EB7C96546E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143" t="6295" r="19285" b="6842"/>
          <a:stretch/>
        </p:blipFill>
        <p:spPr bwMode="auto">
          <a:xfrm>
            <a:off x="6096000" y="913112"/>
            <a:ext cx="5455921" cy="5031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2367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B460E74A-B4A9-40FF-84FC-889CA1E19E82}"/>
              </a:ext>
            </a:extLst>
          </p:cNvPr>
          <p:cNvSpPr>
            <a:spLocks noGrp="1"/>
          </p:cNvSpPr>
          <p:nvPr>
            <p:ph type="title"/>
          </p:nvPr>
        </p:nvSpPr>
        <p:spPr/>
        <p:txBody>
          <a:bodyPr/>
          <a:lstStyle/>
          <a:p>
            <a:r>
              <a:rPr lang="en-US" sz="5400" dirty="0"/>
              <a:t>Analysis and theoretical foundation</a:t>
            </a:r>
            <a:endParaRPr lang="en-US" dirty="0"/>
          </a:p>
        </p:txBody>
      </p:sp>
      <p:sp>
        <p:nvSpPr>
          <p:cNvPr id="3" name="Substituent conținut 2">
            <a:extLst>
              <a:ext uri="{FF2B5EF4-FFF2-40B4-BE49-F238E27FC236}">
                <a16:creationId xmlns:a16="http://schemas.microsoft.com/office/drawing/2014/main" id="{137EAEA6-CC7C-4B90-8C14-7A7360B0D2A8}"/>
              </a:ext>
            </a:extLst>
          </p:cNvPr>
          <p:cNvSpPr>
            <a:spLocks noGrp="1"/>
          </p:cNvSpPr>
          <p:nvPr>
            <p:ph idx="1"/>
          </p:nvPr>
        </p:nvSpPr>
        <p:spPr>
          <a:xfrm>
            <a:off x="1024128" y="1812022"/>
            <a:ext cx="10418455" cy="4497337"/>
          </a:xfrm>
        </p:spPr>
        <p:txBody>
          <a:bodyPr>
            <a:normAutofit/>
          </a:bodyPr>
          <a:lstStyle/>
          <a:p>
            <a:r>
              <a:rPr lang="en-US" dirty="0"/>
              <a:t>The similarity verifications are executed using Machine Learning algorithms from the branch of Natural Language Processing.</a:t>
            </a:r>
          </a:p>
          <a:p>
            <a:r>
              <a:rPr lang="en-US" dirty="0"/>
              <a:t>Three approaches have been implemented to compute the semantic similarity between two pieces of text. These three approaches are:</a:t>
            </a:r>
          </a:p>
          <a:p>
            <a:pPr lvl="1">
              <a:buFont typeface="Wingdings" panose="05000000000000000000" pitchFamily="2" charset="2"/>
              <a:buChar char="§"/>
            </a:pPr>
            <a:r>
              <a:rPr lang="en-US" dirty="0"/>
              <a:t> </a:t>
            </a:r>
            <a:r>
              <a:rPr lang="en-US" dirty="0" err="1">
                <a:solidFill>
                  <a:schemeClr val="accent2"/>
                </a:solidFill>
              </a:rPr>
              <a:t>GloVe</a:t>
            </a:r>
            <a:r>
              <a:rPr lang="en-US" dirty="0">
                <a:solidFill>
                  <a:schemeClr val="accent2"/>
                </a:solidFill>
              </a:rPr>
              <a:t> Embeddings &amp; Cosine similarity </a:t>
            </a:r>
            <a:r>
              <a:rPr lang="en-US" dirty="0"/>
              <a:t>– uses word embeddings pre-trained on Wikipedia &amp; </a:t>
            </a:r>
            <a:r>
              <a:rPr lang="en-US" dirty="0" err="1"/>
              <a:t>Gigaword</a:t>
            </a:r>
            <a:r>
              <a:rPr lang="en-US" dirty="0"/>
              <a:t> text dumps and computes the cosine between the embeddings</a:t>
            </a:r>
          </a:p>
          <a:p>
            <a:pPr lvl="1">
              <a:buFont typeface="Wingdings" panose="05000000000000000000" pitchFamily="2" charset="2"/>
              <a:buChar char="§"/>
            </a:pPr>
            <a:r>
              <a:rPr lang="en-US" dirty="0"/>
              <a:t> </a:t>
            </a:r>
            <a:r>
              <a:rPr lang="en-US" dirty="0" err="1">
                <a:solidFill>
                  <a:schemeClr val="accent2"/>
                </a:solidFill>
              </a:rPr>
              <a:t>Gensim</a:t>
            </a:r>
            <a:r>
              <a:rPr lang="en-US" dirty="0">
                <a:solidFill>
                  <a:schemeClr val="accent2"/>
                </a:solidFill>
              </a:rPr>
              <a:t>, NLTK &amp; Cosine similarity </a:t>
            </a:r>
            <a:r>
              <a:rPr lang="en-US" dirty="0"/>
              <a:t>– creates bags of words using </a:t>
            </a:r>
            <a:r>
              <a:rPr lang="en-US" i="1" dirty="0"/>
              <a:t>doc2bow </a:t>
            </a:r>
            <a:r>
              <a:rPr lang="en-US" dirty="0"/>
              <a:t>from the tokenized input sentences, applies TF-IDF and then computes the cosine function between the indices in the index matrix generated using the </a:t>
            </a:r>
            <a:r>
              <a:rPr lang="en-US" dirty="0" err="1"/>
              <a:t>Gensim</a:t>
            </a:r>
            <a:r>
              <a:rPr lang="en-US" dirty="0"/>
              <a:t> similarity object</a:t>
            </a:r>
          </a:p>
          <a:p>
            <a:pPr lvl="1">
              <a:buFont typeface="Wingdings" panose="05000000000000000000" pitchFamily="2" charset="2"/>
              <a:buChar char="§"/>
            </a:pPr>
            <a:r>
              <a:rPr lang="en-US" dirty="0">
                <a:solidFill>
                  <a:schemeClr val="accent2"/>
                </a:solidFill>
              </a:rPr>
              <a:t>SBERT &amp; Cosine similarity </a:t>
            </a:r>
            <a:r>
              <a:rPr lang="en-US" dirty="0"/>
              <a:t>– uses SBERT word embeddings which are built on top of BERT word embeddings and fine-tuned; they are pre-trained on Wikipedia and Brown Corpus and the cosine is applied between them and the result is converted to percentages.</a:t>
            </a:r>
          </a:p>
          <a:p>
            <a:pPr marL="128016" lvl="1" indent="0">
              <a:buNone/>
            </a:pPr>
            <a:endParaRPr lang="en-US" dirty="0"/>
          </a:p>
        </p:txBody>
      </p:sp>
    </p:spTree>
    <p:extLst>
      <p:ext uri="{BB962C8B-B14F-4D97-AF65-F5344CB8AC3E}">
        <p14:creationId xmlns:p14="http://schemas.microsoft.com/office/powerpoint/2010/main" val="1515760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B460E74A-B4A9-40FF-84FC-889CA1E19E82}"/>
              </a:ext>
            </a:extLst>
          </p:cNvPr>
          <p:cNvSpPr>
            <a:spLocks noGrp="1"/>
          </p:cNvSpPr>
          <p:nvPr>
            <p:ph type="title"/>
          </p:nvPr>
        </p:nvSpPr>
        <p:spPr>
          <a:xfrm>
            <a:off x="1024128" y="585216"/>
            <a:ext cx="5902061" cy="1499616"/>
          </a:xfrm>
        </p:spPr>
        <p:txBody>
          <a:bodyPr>
            <a:normAutofit/>
          </a:bodyPr>
          <a:lstStyle/>
          <a:p>
            <a:r>
              <a:rPr lang="en-US" dirty="0"/>
              <a:t>Analysis and theoretical foundation</a:t>
            </a:r>
          </a:p>
        </p:txBody>
      </p:sp>
      <p:sp>
        <p:nvSpPr>
          <p:cNvPr id="3" name="Substituent conținut 2">
            <a:extLst>
              <a:ext uri="{FF2B5EF4-FFF2-40B4-BE49-F238E27FC236}">
                <a16:creationId xmlns:a16="http://schemas.microsoft.com/office/drawing/2014/main" id="{137EAEA6-CC7C-4B90-8C14-7A7360B0D2A8}"/>
              </a:ext>
            </a:extLst>
          </p:cNvPr>
          <p:cNvSpPr>
            <a:spLocks noGrp="1"/>
          </p:cNvSpPr>
          <p:nvPr>
            <p:ph idx="1"/>
          </p:nvPr>
        </p:nvSpPr>
        <p:spPr>
          <a:xfrm>
            <a:off x="1024128" y="2286000"/>
            <a:ext cx="5902061" cy="3931920"/>
          </a:xfrm>
        </p:spPr>
        <p:txBody>
          <a:bodyPr>
            <a:normAutofit/>
          </a:bodyPr>
          <a:lstStyle/>
          <a:p>
            <a:pPr>
              <a:buFont typeface="Wingdings" panose="05000000000000000000" pitchFamily="2" charset="2"/>
              <a:buChar char="§"/>
            </a:pPr>
            <a:r>
              <a:rPr lang="en-US" dirty="0"/>
              <a:t>The approaches have been compared using the Mean Squared Error and the Maximum Error evaluation metrics against a dataset [6] composed of records of type:</a:t>
            </a:r>
          </a:p>
          <a:p>
            <a:pPr lvl="1">
              <a:buFont typeface="Wingdings" panose="05000000000000000000" pitchFamily="2" charset="2"/>
              <a:buChar char="§"/>
            </a:pPr>
            <a:r>
              <a:rPr lang="en-US" dirty="0"/>
              <a:t>Sentence 1</a:t>
            </a:r>
          </a:p>
          <a:p>
            <a:pPr lvl="1">
              <a:buFont typeface="Wingdings" panose="05000000000000000000" pitchFamily="2" charset="2"/>
              <a:buChar char="§"/>
            </a:pPr>
            <a:r>
              <a:rPr lang="en-US" dirty="0"/>
              <a:t>Sentence 2</a:t>
            </a:r>
          </a:p>
          <a:p>
            <a:pPr lvl="1">
              <a:buFont typeface="Wingdings" panose="05000000000000000000" pitchFamily="2" charset="2"/>
              <a:buChar char="§"/>
            </a:pPr>
            <a:r>
              <a:rPr lang="en-US" dirty="0"/>
              <a:t>Similarity (a value between 0 and 5)</a:t>
            </a:r>
          </a:p>
          <a:p>
            <a:pPr>
              <a:buFont typeface="Wingdings" panose="05000000000000000000" pitchFamily="2" charset="2"/>
              <a:buChar char="§"/>
            </a:pPr>
            <a:r>
              <a:rPr lang="en-US" dirty="0"/>
              <a:t>The method which generated the best results using these metrics is </a:t>
            </a:r>
            <a:r>
              <a:rPr lang="en-US" dirty="0">
                <a:solidFill>
                  <a:schemeClr val="accent2"/>
                </a:solidFill>
              </a:rPr>
              <a:t>SBERT &amp; Cosine similarity</a:t>
            </a:r>
            <a:r>
              <a:rPr lang="en-US" dirty="0"/>
              <a:t>, which was integrated inside CIP Tool.</a:t>
            </a:r>
          </a:p>
        </p:txBody>
      </p:sp>
      <p:graphicFrame>
        <p:nvGraphicFramePr>
          <p:cNvPr id="4" name="Tabel 4">
            <a:extLst>
              <a:ext uri="{FF2B5EF4-FFF2-40B4-BE49-F238E27FC236}">
                <a16:creationId xmlns:a16="http://schemas.microsoft.com/office/drawing/2014/main" id="{14A0CB8D-60FD-4A17-8412-F1B0A6C0D3E1}"/>
              </a:ext>
            </a:extLst>
          </p:cNvPr>
          <p:cNvGraphicFramePr>
            <a:graphicFrameLocks noGrp="1"/>
          </p:cNvGraphicFramePr>
          <p:nvPr>
            <p:extLst>
              <p:ext uri="{D42A27DB-BD31-4B8C-83A1-F6EECF244321}">
                <p14:modId xmlns:p14="http://schemas.microsoft.com/office/powerpoint/2010/main" val="2369066907"/>
              </p:ext>
            </p:extLst>
          </p:nvPr>
        </p:nvGraphicFramePr>
        <p:xfrm>
          <a:off x="7557797" y="700267"/>
          <a:ext cx="4162078" cy="2210792"/>
        </p:xfrm>
        <a:graphic>
          <a:graphicData uri="http://schemas.openxmlformats.org/drawingml/2006/table">
            <a:tbl>
              <a:tblPr firstRow="1" bandRow="1">
                <a:tableStyleId>{5C22544A-7EE6-4342-B048-85BDC9FD1C3A}</a:tableStyleId>
              </a:tblPr>
              <a:tblGrid>
                <a:gridCol w="1685360">
                  <a:extLst>
                    <a:ext uri="{9D8B030D-6E8A-4147-A177-3AD203B41FA5}">
                      <a16:colId xmlns:a16="http://schemas.microsoft.com/office/drawing/2014/main" val="1325184582"/>
                    </a:ext>
                  </a:extLst>
                </a:gridCol>
                <a:gridCol w="1321137">
                  <a:extLst>
                    <a:ext uri="{9D8B030D-6E8A-4147-A177-3AD203B41FA5}">
                      <a16:colId xmlns:a16="http://schemas.microsoft.com/office/drawing/2014/main" val="1650418595"/>
                    </a:ext>
                  </a:extLst>
                </a:gridCol>
                <a:gridCol w="1155581">
                  <a:extLst>
                    <a:ext uri="{9D8B030D-6E8A-4147-A177-3AD203B41FA5}">
                      <a16:colId xmlns:a16="http://schemas.microsoft.com/office/drawing/2014/main" val="3651780558"/>
                    </a:ext>
                  </a:extLst>
                </a:gridCol>
              </a:tblGrid>
              <a:tr h="788224">
                <a:tc>
                  <a:txBody>
                    <a:bodyPr/>
                    <a:lstStyle/>
                    <a:p>
                      <a:r>
                        <a:rPr lang="en-US" sz="2300" dirty="0"/>
                        <a:t>Approach</a:t>
                      </a:r>
                    </a:p>
                  </a:txBody>
                  <a:tcPr marL="114549" marR="114549" marT="57274" marB="57274"/>
                </a:tc>
                <a:tc>
                  <a:txBody>
                    <a:bodyPr/>
                    <a:lstStyle/>
                    <a:p>
                      <a:r>
                        <a:rPr lang="en-US" sz="2300"/>
                        <a:t>MSE</a:t>
                      </a:r>
                    </a:p>
                  </a:txBody>
                  <a:tcPr marL="114549" marR="114549" marT="57274" marB="57274"/>
                </a:tc>
                <a:tc>
                  <a:txBody>
                    <a:bodyPr/>
                    <a:lstStyle/>
                    <a:p>
                      <a:r>
                        <a:rPr lang="en-US" sz="2300" dirty="0"/>
                        <a:t>Max Error</a:t>
                      </a:r>
                    </a:p>
                  </a:txBody>
                  <a:tcPr marL="114549" marR="114549" marT="57274" marB="57274"/>
                </a:tc>
                <a:extLst>
                  <a:ext uri="{0D108BD9-81ED-4DB2-BD59-A6C34878D82A}">
                    <a16:rowId xmlns:a16="http://schemas.microsoft.com/office/drawing/2014/main" val="3733011913"/>
                  </a:ext>
                </a:extLst>
              </a:tr>
              <a:tr h="449465">
                <a:tc>
                  <a:txBody>
                    <a:bodyPr/>
                    <a:lstStyle/>
                    <a:p>
                      <a:r>
                        <a:rPr lang="en-US" sz="2300"/>
                        <a:t>GloVe</a:t>
                      </a:r>
                    </a:p>
                  </a:txBody>
                  <a:tcPr marL="114549" marR="114549" marT="57274" marB="57274"/>
                </a:tc>
                <a:tc>
                  <a:txBody>
                    <a:bodyPr/>
                    <a:lstStyle/>
                    <a:p>
                      <a:r>
                        <a:rPr lang="en-US" sz="2300"/>
                        <a:t>555.19</a:t>
                      </a:r>
                    </a:p>
                  </a:txBody>
                  <a:tcPr marL="114549" marR="114549" marT="57274" marB="57274"/>
                </a:tc>
                <a:tc>
                  <a:txBody>
                    <a:bodyPr/>
                    <a:lstStyle/>
                    <a:p>
                      <a:r>
                        <a:rPr lang="en-US" sz="2300"/>
                        <a:t>60.87</a:t>
                      </a:r>
                    </a:p>
                  </a:txBody>
                  <a:tcPr marL="114549" marR="114549" marT="57274" marB="57274"/>
                </a:tc>
                <a:extLst>
                  <a:ext uri="{0D108BD9-81ED-4DB2-BD59-A6C34878D82A}">
                    <a16:rowId xmlns:a16="http://schemas.microsoft.com/office/drawing/2014/main" val="707957680"/>
                  </a:ext>
                </a:extLst>
              </a:tr>
              <a:tr h="449465">
                <a:tc>
                  <a:txBody>
                    <a:bodyPr/>
                    <a:lstStyle/>
                    <a:p>
                      <a:r>
                        <a:rPr lang="en-US" sz="2300" dirty="0" err="1"/>
                        <a:t>Gensim</a:t>
                      </a:r>
                      <a:endParaRPr lang="en-US" sz="2300" dirty="0"/>
                    </a:p>
                  </a:txBody>
                  <a:tcPr marL="114549" marR="114549" marT="57274" marB="57274"/>
                </a:tc>
                <a:tc>
                  <a:txBody>
                    <a:bodyPr/>
                    <a:lstStyle/>
                    <a:p>
                      <a:r>
                        <a:rPr lang="en-US" sz="2300"/>
                        <a:t>0.38</a:t>
                      </a:r>
                    </a:p>
                  </a:txBody>
                  <a:tcPr marL="114549" marR="114549" marT="57274" marB="57274"/>
                </a:tc>
                <a:tc>
                  <a:txBody>
                    <a:bodyPr/>
                    <a:lstStyle/>
                    <a:p>
                      <a:r>
                        <a:rPr lang="en-US" sz="2300"/>
                        <a:t>0.99</a:t>
                      </a:r>
                    </a:p>
                  </a:txBody>
                  <a:tcPr marL="114549" marR="114549" marT="57274" marB="57274"/>
                </a:tc>
                <a:extLst>
                  <a:ext uri="{0D108BD9-81ED-4DB2-BD59-A6C34878D82A}">
                    <a16:rowId xmlns:a16="http://schemas.microsoft.com/office/drawing/2014/main" val="876693683"/>
                  </a:ext>
                </a:extLst>
              </a:tr>
              <a:tr h="449465">
                <a:tc>
                  <a:txBody>
                    <a:bodyPr/>
                    <a:lstStyle/>
                    <a:p>
                      <a:r>
                        <a:rPr lang="en-US" sz="2300"/>
                        <a:t>SBERT</a:t>
                      </a:r>
                    </a:p>
                  </a:txBody>
                  <a:tcPr marL="114549" marR="114549" marT="57274" marB="57274"/>
                </a:tc>
                <a:tc>
                  <a:txBody>
                    <a:bodyPr/>
                    <a:lstStyle/>
                    <a:p>
                      <a:r>
                        <a:rPr lang="en-US" sz="2300"/>
                        <a:t>0.02</a:t>
                      </a:r>
                    </a:p>
                  </a:txBody>
                  <a:tcPr marL="114549" marR="114549" marT="57274" marB="57274"/>
                </a:tc>
                <a:tc>
                  <a:txBody>
                    <a:bodyPr/>
                    <a:lstStyle/>
                    <a:p>
                      <a:r>
                        <a:rPr lang="en-US" sz="2300" dirty="0"/>
                        <a:t>0.39</a:t>
                      </a:r>
                    </a:p>
                  </a:txBody>
                  <a:tcPr marL="114549" marR="114549" marT="57274" marB="57274"/>
                </a:tc>
                <a:extLst>
                  <a:ext uri="{0D108BD9-81ED-4DB2-BD59-A6C34878D82A}">
                    <a16:rowId xmlns:a16="http://schemas.microsoft.com/office/drawing/2014/main" val="4021179739"/>
                  </a:ext>
                </a:extLst>
              </a:tr>
            </a:tbl>
          </a:graphicData>
        </a:graphic>
      </p:graphicFrame>
      <p:graphicFrame>
        <p:nvGraphicFramePr>
          <p:cNvPr id="6" name="Diagramă 5">
            <a:extLst>
              <a:ext uri="{FF2B5EF4-FFF2-40B4-BE49-F238E27FC236}">
                <a16:creationId xmlns:a16="http://schemas.microsoft.com/office/drawing/2014/main" id="{4CD8A0FD-9ED3-460B-A79B-CF990F613DD1}"/>
              </a:ext>
            </a:extLst>
          </p:cNvPr>
          <p:cNvGraphicFramePr>
            <a:graphicFrameLocks/>
          </p:cNvGraphicFramePr>
          <p:nvPr>
            <p:extLst>
              <p:ext uri="{D42A27DB-BD31-4B8C-83A1-F6EECF244321}">
                <p14:modId xmlns:p14="http://schemas.microsoft.com/office/powerpoint/2010/main" val="2664632217"/>
              </p:ext>
            </p:extLst>
          </p:nvPr>
        </p:nvGraphicFramePr>
        <p:xfrm>
          <a:off x="7277005" y="3259696"/>
          <a:ext cx="4572873" cy="320641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61889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A23430B4-C2B6-48DA-A79F-757492AF8E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599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u 1">
            <a:extLst>
              <a:ext uri="{FF2B5EF4-FFF2-40B4-BE49-F238E27FC236}">
                <a16:creationId xmlns:a16="http://schemas.microsoft.com/office/drawing/2014/main" id="{8C6BFC4B-124B-4419-9D3F-0EBB26FC18B5}"/>
              </a:ext>
            </a:extLst>
          </p:cNvPr>
          <p:cNvSpPr>
            <a:spLocks noGrp="1"/>
          </p:cNvSpPr>
          <p:nvPr>
            <p:ph type="title"/>
          </p:nvPr>
        </p:nvSpPr>
        <p:spPr>
          <a:xfrm>
            <a:off x="1024128" y="459317"/>
            <a:ext cx="4956794" cy="1749552"/>
          </a:xfrm>
        </p:spPr>
        <p:txBody>
          <a:bodyPr>
            <a:normAutofit/>
          </a:bodyPr>
          <a:lstStyle/>
          <a:p>
            <a:r>
              <a:rPr lang="en-US" sz="4400" dirty="0"/>
              <a:t>Design &amp;Implementation</a:t>
            </a:r>
          </a:p>
        </p:txBody>
      </p:sp>
      <p:cxnSp>
        <p:nvCxnSpPr>
          <p:cNvPr id="39" name="Straight Connector 38">
            <a:extLst>
              <a:ext uri="{FF2B5EF4-FFF2-40B4-BE49-F238E27FC236}">
                <a16:creationId xmlns:a16="http://schemas.microsoft.com/office/drawing/2014/main" id="{7153BDBF-1B08-496E-BED4-E0DE721A00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Substituent conținut 2">
            <a:extLst>
              <a:ext uri="{FF2B5EF4-FFF2-40B4-BE49-F238E27FC236}">
                <a16:creationId xmlns:a16="http://schemas.microsoft.com/office/drawing/2014/main" id="{2C912239-1D6E-4A6C-923D-29AAA76394E0}"/>
              </a:ext>
            </a:extLst>
          </p:cNvPr>
          <p:cNvSpPr>
            <a:spLocks noGrp="1"/>
          </p:cNvSpPr>
          <p:nvPr>
            <p:ph idx="1"/>
          </p:nvPr>
        </p:nvSpPr>
        <p:spPr>
          <a:xfrm>
            <a:off x="1024126" y="1988191"/>
            <a:ext cx="4956793" cy="4714613"/>
          </a:xfrm>
        </p:spPr>
        <p:txBody>
          <a:bodyPr>
            <a:normAutofit/>
          </a:bodyPr>
          <a:lstStyle/>
          <a:p>
            <a:pPr lvl="1"/>
            <a:r>
              <a:rPr lang="en-US" dirty="0"/>
              <a:t>The system is composed of four modules:</a:t>
            </a:r>
          </a:p>
          <a:p>
            <a:pPr lvl="2"/>
            <a:r>
              <a:rPr lang="en-US" sz="1800" b="1" dirty="0">
                <a:solidFill>
                  <a:schemeClr val="accent2"/>
                </a:solidFill>
              </a:rPr>
              <a:t>Backend application </a:t>
            </a:r>
            <a:r>
              <a:rPr lang="en-US" sz="1800" dirty="0"/>
              <a:t>– manages the data</a:t>
            </a:r>
          </a:p>
          <a:p>
            <a:pPr lvl="2"/>
            <a:endParaRPr lang="en-US" sz="1800" dirty="0"/>
          </a:p>
          <a:p>
            <a:pPr lvl="2"/>
            <a:endParaRPr lang="en-US" sz="1800" dirty="0"/>
          </a:p>
          <a:p>
            <a:pPr lvl="2"/>
            <a:r>
              <a:rPr lang="en-US" sz="1800" b="1" dirty="0">
                <a:solidFill>
                  <a:schemeClr val="accent2"/>
                </a:solidFill>
              </a:rPr>
              <a:t>Frontend (Web) application </a:t>
            </a:r>
            <a:r>
              <a:rPr lang="en-US" sz="1800" dirty="0"/>
              <a:t>– displays the data</a:t>
            </a:r>
          </a:p>
          <a:p>
            <a:pPr marL="310896" lvl="2" indent="0">
              <a:buNone/>
            </a:pPr>
            <a:endParaRPr lang="en-US" sz="1800" dirty="0"/>
          </a:p>
          <a:p>
            <a:pPr lvl="2"/>
            <a:endParaRPr lang="en-US" sz="1800" b="1" dirty="0"/>
          </a:p>
          <a:p>
            <a:pPr lvl="2"/>
            <a:r>
              <a:rPr lang="en-US" sz="1800" b="1" dirty="0">
                <a:solidFill>
                  <a:schemeClr val="accent2"/>
                </a:solidFill>
              </a:rPr>
              <a:t>Machine Learning API</a:t>
            </a:r>
            <a:r>
              <a:rPr lang="en-US" sz="1800" b="1" dirty="0"/>
              <a:t> </a:t>
            </a:r>
            <a:r>
              <a:rPr lang="en-US" sz="1800" dirty="0"/>
              <a:t>–</a:t>
            </a:r>
            <a:r>
              <a:rPr lang="en-US" sz="1800" b="1" dirty="0"/>
              <a:t> </a:t>
            </a:r>
            <a:r>
              <a:rPr lang="en-US" sz="1800" dirty="0"/>
              <a:t>computes the similarity percentage between the ideas</a:t>
            </a:r>
          </a:p>
          <a:p>
            <a:pPr lvl="2"/>
            <a:endParaRPr lang="en-US" sz="1800" dirty="0"/>
          </a:p>
          <a:p>
            <a:pPr lvl="2"/>
            <a:endParaRPr lang="en-US" sz="1800" dirty="0"/>
          </a:p>
          <a:p>
            <a:pPr lvl="2"/>
            <a:r>
              <a:rPr lang="en-US" sz="1800" b="1" dirty="0">
                <a:solidFill>
                  <a:schemeClr val="accent2"/>
                </a:solidFill>
              </a:rPr>
              <a:t>MS SQL Database</a:t>
            </a:r>
            <a:r>
              <a:rPr lang="en-US" sz="1800" dirty="0"/>
              <a:t> – stores the data </a:t>
            </a:r>
          </a:p>
        </p:txBody>
      </p:sp>
      <p:pic>
        <p:nvPicPr>
          <p:cNvPr id="5" name="Imagine 4">
            <a:extLst>
              <a:ext uri="{FF2B5EF4-FFF2-40B4-BE49-F238E27FC236}">
                <a16:creationId xmlns:a16="http://schemas.microsoft.com/office/drawing/2014/main" id="{3E8061FF-6841-4900-BC9E-F72D96C40407}"/>
              </a:ext>
            </a:extLst>
          </p:cNvPr>
          <p:cNvPicPr>
            <a:picLocks noChangeAspect="1"/>
          </p:cNvPicPr>
          <p:nvPr/>
        </p:nvPicPr>
        <p:blipFill>
          <a:blip r:embed="rId2"/>
          <a:stretch>
            <a:fillRect/>
          </a:stretch>
        </p:blipFill>
        <p:spPr>
          <a:xfrm>
            <a:off x="7011483" y="1278091"/>
            <a:ext cx="4220395" cy="4350922"/>
          </a:xfrm>
          <a:prstGeom prst="rect">
            <a:avLst/>
          </a:prstGeom>
        </p:spPr>
      </p:pic>
      <p:pic>
        <p:nvPicPr>
          <p:cNvPr id="7" name="Picture 6">
            <a:extLst>
              <a:ext uri="{FF2B5EF4-FFF2-40B4-BE49-F238E27FC236}">
                <a16:creationId xmlns:a16="http://schemas.microsoft.com/office/drawing/2014/main" id="{7A54F16E-A2AF-464B-9794-135071DA9E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0064" y="2709798"/>
            <a:ext cx="570602" cy="57060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a:extLst>
              <a:ext uri="{FF2B5EF4-FFF2-40B4-BE49-F238E27FC236}">
                <a16:creationId xmlns:a16="http://schemas.microsoft.com/office/drawing/2014/main" id="{0D992AD7-3AC1-4B40-804F-775D11F5D1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0557" y="2668186"/>
            <a:ext cx="600336" cy="65382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8" descr="Angular - PRESS KIT">
            <a:extLst>
              <a:ext uri="{FF2B5EF4-FFF2-40B4-BE49-F238E27FC236}">
                <a16:creationId xmlns:a16="http://schemas.microsoft.com/office/drawing/2014/main" id="{E3224BDF-918A-450A-9E2B-44D0631D5C7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1212" y="3629327"/>
            <a:ext cx="653827" cy="65382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0">
            <a:extLst>
              <a:ext uri="{FF2B5EF4-FFF2-40B4-BE49-F238E27FC236}">
                <a16:creationId xmlns:a16="http://schemas.microsoft.com/office/drawing/2014/main" id="{1238362A-93C5-4C8F-908C-E7C511D3F38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10193" y="3715464"/>
            <a:ext cx="513448" cy="51344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2" descr="Logo, python icon - Free download on Iconfinder">
            <a:extLst>
              <a:ext uri="{FF2B5EF4-FFF2-40B4-BE49-F238E27FC236}">
                <a16:creationId xmlns:a16="http://schemas.microsoft.com/office/drawing/2014/main" id="{74FC3409-636E-49A2-A431-FA5377FC8B1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40512" y="4838979"/>
            <a:ext cx="569681" cy="56968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0">
            <a:extLst>
              <a:ext uri="{FF2B5EF4-FFF2-40B4-BE49-F238E27FC236}">
                <a16:creationId xmlns:a16="http://schemas.microsoft.com/office/drawing/2014/main" id="{79BD9EA6-850D-4695-B670-03A3A08DA0B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69658" y="4847224"/>
            <a:ext cx="459039" cy="58851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36" descr="SQL Server Logo - Microsoft Vector Free Download | Sql server management  studio, Transact sql, Sql server">
            <a:extLst>
              <a:ext uri="{FF2B5EF4-FFF2-40B4-BE49-F238E27FC236}">
                <a16:creationId xmlns:a16="http://schemas.microsoft.com/office/drawing/2014/main" id="{59302657-9CFB-4CC5-897B-1A82C1217A5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05937" y="5905917"/>
            <a:ext cx="696458" cy="569682"/>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PrimeNG 1.1.1 Released – PrimeFaces">
            <a:extLst>
              <a:ext uri="{FF2B5EF4-FFF2-40B4-BE49-F238E27FC236}">
                <a16:creationId xmlns:a16="http://schemas.microsoft.com/office/drawing/2014/main" id="{469F8EF5-87C1-4E05-9506-67B0979C7B9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90557" y="3651269"/>
            <a:ext cx="600336" cy="60033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Learn Bootstrap 4 in 10 min. Bootstrap logo | by Eyüp Sercan Uygur | Medium">
            <a:extLst>
              <a:ext uri="{FF2B5EF4-FFF2-40B4-BE49-F238E27FC236}">
                <a16:creationId xmlns:a16="http://schemas.microsoft.com/office/drawing/2014/main" id="{77FCB4BF-BF3A-4AA0-97D7-6D48C55DEE3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77422" y="3692771"/>
            <a:ext cx="667265" cy="55883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D8F27517-56E9-43C9-88E3-A5DDA26409D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32726" y="5020940"/>
            <a:ext cx="1446313" cy="289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5336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8C6BFC4B-124B-4419-9D3F-0EBB26FC18B5}"/>
              </a:ext>
            </a:extLst>
          </p:cNvPr>
          <p:cNvSpPr>
            <a:spLocks noGrp="1"/>
          </p:cNvSpPr>
          <p:nvPr>
            <p:ph type="title"/>
          </p:nvPr>
        </p:nvSpPr>
        <p:spPr>
          <a:xfrm>
            <a:off x="1024128" y="585216"/>
            <a:ext cx="5902061" cy="1499616"/>
          </a:xfrm>
        </p:spPr>
        <p:txBody>
          <a:bodyPr>
            <a:normAutofit/>
          </a:bodyPr>
          <a:lstStyle/>
          <a:p>
            <a:r>
              <a:rPr lang="en-US"/>
              <a:t>Design &amp;Implementation</a:t>
            </a:r>
          </a:p>
        </p:txBody>
      </p:sp>
      <p:sp>
        <p:nvSpPr>
          <p:cNvPr id="3" name="Substituent conținut 2">
            <a:extLst>
              <a:ext uri="{FF2B5EF4-FFF2-40B4-BE49-F238E27FC236}">
                <a16:creationId xmlns:a16="http://schemas.microsoft.com/office/drawing/2014/main" id="{2C912239-1D6E-4A6C-923D-29AAA76394E0}"/>
              </a:ext>
            </a:extLst>
          </p:cNvPr>
          <p:cNvSpPr>
            <a:spLocks noGrp="1"/>
          </p:cNvSpPr>
          <p:nvPr>
            <p:ph idx="1"/>
          </p:nvPr>
        </p:nvSpPr>
        <p:spPr>
          <a:xfrm>
            <a:off x="7248088" y="4882394"/>
            <a:ext cx="4504887" cy="1591336"/>
          </a:xfrm>
        </p:spPr>
        <p:txBody>
          <a:bodyPr>
            <a:normAutofit/>
          </a:bodyPr>
          <a:lstStyle/>
          <a:p>
            <a:pPr lvl="1"/>
            <a:r>
              <a:rPr lang="en-US" dirty="0"/>
              <a:t>The communication between the backend API, ML API and frontend is done via HTTP requests using the REST architectural style.</a:t>
            </a:r>
          </a:p>
          <a:p>
            <a:pPr lvl="1"/>
            <a:r>
              <a:rPr lang="en-US" dirty="0"/>
              <a:t>The data is transferred between the applications using the JSON format.</a:t>
            </a:r>
          </a:p>
          <a:p>
            <a:pPr lvl="1"/>
            <a:endParaRPr lang="en-US" dirty="0"/>
          </a:p>
        </p:txBody>
      </p:sp>
      <p:pic>
        <p:nvPicPr>
          <p:cNvPr id="6" name="Imagine 5">
            <a:extLst>
              <a:ext uri="{FF2B5EF4-FFF2-40B4-BE49-F238E27FC236}">
                <a16:creationId xmlns:a16="http://schemas.microsoft.com/office/drawing/2014/main" id="{D80C7B11-CFE6-48E3-9919-8E986DE9748E}"/>
              </a:ext>
            </a:extLst>
          </p:cNvPr>
          <p:cNvPicPr>
            <a:picLocks noChangeAspect="1"/>
          </p:cNvPicPr>
          <p:nvPr/>
        </p:nvPicPr>
        <p:blipFill>
          <a:blip r:embed="rId2"/>
          <a:stretch>
            <a:fillRect/>
          </a:stretch>
        </p:blipFill>
        <p:spPr>
          <a:xfrm>
            <a:off x="8150731" y="1964800"/>
            <a:ext cx="3017141" cy="2558736"/>
          </a:xfrm>
          <a:prstGeom prst="rect">
            <a:avLst/>
          </a:prstGeom>
        </p:spPr>
      </p:pic>
      <p:pic>
        <p:nvPicPr>
          <p:cNvPr id="15" name="Imagine 14">
            <a:extLst>
              <a:ext uri="{FF2B5EF4-FFF2-40B4-BE49-F238E27FC236}">
                <a16:creationId xmlns:a16="http://schemas.microsoft.com/office/drawing/2014/main" id="{FEC8EC13-2440-43E3-9F4C-C6687CC9556B}"/>
              </a:ext>
            </a:extLst>
          </p:cNvPr>
          <p:cNvPicPr>
            <a:picLocks noChangeAspect="1"/>
          </p:cNvPicPr>
          <p:nvPr/>
        </p:nvPicPr>
        <p:blipFill>
          <a:blip r:embed="rId3"/>
          <a:stretch>
            <a:fillRect/>
          </a:stretch>
        </p:blipFill>
        <p:spPr>
          <a:xfrm>
            <a:off x="1793118" y="3563580"/>
            <a:ext cx="4100148" cy="2659239"/>
          </a:xfrm>
          <a:prstGeom prst="rect">
            <a:avLst/>
          </a:prstGeom>
        </p:spPr>
      </p:pic>
      <p:sp>
        <p:nvSpPr>
          <p:cNvPr id="22" name="Substituent conținut 2">
            <a:extLst>
              <a:ext uri="{FF2B5EF4-FFF2-40B4-BE49-F238E27FC236}">
                <a16:creationId xmlns:a16="http://schemas.microsoft.com/office/drawing/2014/main" id="{E94E0975-759B-4E56-A8B6-A0C4652C744D}"/>
              </a:ext>
            </a:extLst>
          </p:cNvPr>
          <p:cNvSpPr txBox="1">
            <a:spLocks/>
          </p:cNvSpPr>
          <p:nvPr/>
        </p:nvSpPr>
        <p:spPr>
          <a:xfrm>
            <a:off x="6926189" y="1043193"/>
            <a:ext cx="4826786" cy="1041639"/>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lvl="1"/>
            <a:r>
              <a:rPr lang="en-US" dirty="0"/>
              <a:t>The </a:t>
            </a:r>
            <a:r>
              <a:rPr lang="en-US" b="1" dirty="0">
                <a:solidFill>
                  <a:schemeClr val="accent2"/>
                </a:solidFill>
              </a:rPr>
              <a:t>Three-Tier</a:t>
            </a:r>
            <a:r>
              <a:rPr lang="en-US" dirty="0"/>
              <a:t> architectural pattern was used in the backend application, with the solution being split into four different projects.</a:t>
            </a:r>
          </a:p>
          <a:p>
            <a:pPr lvl="1"/>
            <a:endParaRPr lang="en-US" dirty="0"/>
          </a:p>
          <a:p>
            <a:pPr lvl="1"/>
            <a:endParaRPr lang="en-US" dirty="0"/>
          </a:p>
          <a:p>
            <a:pPr lvl="1"/>
            <a:endParaRPr lang="en-US" dirty="0"/>
          </a:p>
          <a:p>
            <a:pPr lvl="1"/>
            <a:endParaRPr lang="en-US" dirty="0"/>
          </a:p>
        </p:txBody>
      </p:sp>
      <p:sp>
        <p:nvSpPr>
          <p:cNvPr id="23" name="Substituent conținut 2">
            <a:extLst>
              <a:ext uri="{FF2B5EF4-FFF2-40B4-BE49-F238E27FC236}">
                <a16:creationId xmlns:a16="http://schemas.microsoft.com/office/drawing/2014/main" id="{275DEAC0-3852-4B55-B044-AE7183E48777}"/>
              </a:ext>
            </a:extLst>
          </p:cNvPr>
          <p:cNvSpPr txBox="1">
            <a:spLocks/>
          </p:cNvSpPr>
          <p:nvPr/>
        </p:nvSpPr>
        <p:spPr>
          <a:xfrm>
            <a:off x="1176527" y="1921079"/>
            <a:ext cx="5534665" cy="4449241"/>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lvl="1"/>
            <a:r>
              <a:rPr lang="en-US" dirty="0"/>
              <a:t>The backend was developed using ASP.NET Core 3.1.</a:t>
            </a:r>
          </a:p>
          <a:p>
            <a:pPr lvl="1"/>
            <a:r>
              <a:rPr lang="en-US" dirty="0"/>
              <a:t>The frontend was developed using Angular 9.</a:t>
            </a:r>
          </a:p>
          <a:p>
            <a:pPr lvl="1"/>
            <a:r>
              <a:rPr lang="en-US" dirty="0"/>
              <a:t>The </a:t>
            </a:r>
            <a:r>
              <a:rPr lang="en-US" b="1" dirty="0">
                <a:solidFill>
                  <a:schemeClr val="accent2"/>
                </a:solidFill>
              </a:rPr>
              <a:t>MVC</a:t>
            </a:r>
            <a:r>
              <a:rPr lang="en-US" dirty="0"/>
              <a:t> architectural pattern was used in both backend and frontend applications.</a:t>
            </a:r>
          </a:p>
          <a:p>
            <a:pPr lvl="1"/>
            <a:endParaRPr lang="en-US" dirty="0"/>
          </a:p>
          <a:p>
            <a:pPr lvl="1"/>
            <a:endParaRPr lang="en-US" dirty="0"/>
          </a:p>
          <a:p>
            <a:pPr lvl="1"/>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1964390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8C6BFC4B-124B-4419-9D3F-0EBB26FC18B5}"/>
              </a:ext>
            </a:extLst>
          </p:cNvPr>
          <p:cNvSpPr>
            <a:spLocks noGrp="1"/>
          </p:cNvSpPr>
          <p:nvPr>
            <p:ph type="title"/>
          </p:nvPr>
        </p:nvSpPr>
        <p:spPr>
          <a:xfrm>
            <a:off x="1024128" y="585216"/>
            <a:ext cx="3133581" cy="1499616"/>
          </a:xfrm>
        </p:spPr>
        <p:txBody>
          <a:bodyPr vert="horz" lIns="91440" tIns="45720" rIns="91440" bIns="45720" rtlCol="0" anchor="ctr">
            <a:normAutofit/>
          </a:bodyPr>
          <a:lstStyle/>
          <a:p>
            <a:r>
              <a:rPr lang="en-US" sz="3700"/>
              <a:t>Design &amp;Implementation</a:t>
            </a:r>
          </a:p>
        </p:txBody>
      </p:sp>
      <p:sp>
        <p:nvSpPr>
          <p:cNvPr id="22" name="Substituent conținut 2">
            <a:extLst>
              <a:ext uri="{FF2B5EF4-FFF2-40B4-BE49-F238E27FC236}">
                <a16:creationId xmlns:a16="http://schemas.microsoft.com/office/drawing/2014/main" id="{E94E0975-759B-4E56-A8B6-A0C4652C744D}"/>
              </a:ext>
            </a:extLst>
          </p:cNvPr>
          <p:cNvSpPr txBox="1">
            <a:spLocks/>
          </p:cNvSpPr>
          <p:nvPr/>
        </p:nvSpPr>
        <p:spPr>
          <a:xfrm>
            <a:off x="774441" y="1946245"/>
            <a:ext cx="3867901" cy="4612142"/>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lvl="1"/>
            <a:r>
              <a:rPr lang="en-US" sz="1600" dirty="0"/>
              <a:t>The Machine Learning API was developed using Python, </a:t>
            </a:r>
            <a:r>
              <a:rPr lang="en-US" sz="1600" dirty="0" err="1"/>
              <a:t>PyTorch</a:t>
            </a:r>
            <a:r>
              <a:rPr lang="en-US" sz="1600" dirty="0"/>
              <a:t>, </a:t>
            </a:r>
            <a:r>
              <a:rPr lang="en-US" sz="1600" dirty="0" err="1"/>
              <a:t>SentenceTransformers</a:t>
            </a:r>
            <a:r>
              <a:rPr lang="en-US" sz="1600" dirty="0"/>
              <a:t> and Flask.</a:t>
            </a:r>
          </a:p>
          <a:p>
            <a:pPr lvl="1"/>
            <a:r>
              <a:rPr lang="en-US" sz="1600" dirty="0"/>
              <a:t>The computation of similarity between two ideas was done by computing the similarity between relevant idea fields:</a:t>
            </a:r>
          </a:p>
          <a:p>
            <a:pPr lvl="2"/>
            <a:r>
              <a:rPr lang="en-US" sz="1300" dirty="0"/>
              <a:t>Title</a:t>
            </a:r>
          </a:p>
          <a:p>
            <a:pPr lvl="2"/>
            <a:r>
              <a:rPr lang="en-US" sz="1300" dirty="0"/>
              <a:t>Current context</a:t>
            </a:r>
          </a:p>
          <a:p>
            <a:pPr lvl="2"/>
            <a:r>
              <a:rPr lang="en-US" sz="1300" dirty="0"/>
              <a:t>Target state</a:t>
            </a:r>
          </a:p>
          <a:p>
            <a:pPr lvl="2"/>
            <a:r>
              <a:rPr lang="en-US" sz="1300" dirty="0"/>
              <a:t>Description</a:t>
            </a:r>
          </a:p>
          <a:p>
            <a:pPr lvl="2"/>
            <a:r>
              <a:rPr lang="en-US" sz="1300" dirty="0"/>
              <a:t>Categories</a:t>
            </a:r>
          </a:p>
          <a:p>
            <a:pPr lvl="1"/>
            <a:r>
              <a:rPr lang="en-US" sz="1600" dirty="0"/>
              <a:t>The similarity was computed by assigning each field a weight in the final result.</a:t>
            </a:r>
          </a:p>
          <a:p>
            <a:pPr lvl="1"/>
            <a:r>
              <a:rPr lang="en-US" sz="1600" dirty="0"/>
              <a:t>Only ideas which have the similarity percentage </a:t>
            </a:r>
            <a:r>
              <a:rPr lang="en-US" sz="1600"/>
              <a:t>&gt; 40% </a:t>
            </a:r>
            <a:r>
              <a:rPr lang="en-US" sz="1600" dirty="0"/>
              <a:t>are considered similar.</a:t>
            </a:r>
          </a:p>
        </p:txBody>
      </p:sp>
      <p:pic>
        <p:nvPicPr>
          <p:cNvPr id="8" name="Imagine 7">
            <a:extLst>
              <a:ext uri="{FF2B5EF4-FFF2-40B4-BE49-F238E27FC236}">
                <a16:creationId xmlns:a16="http://schemas.microsoft.com/office/drawing/2014/main" id="{DBD1F8CB-E2EC-435F-87A1-73905584BD8D}"/>
              </a:ext>
            </a:extLst>
          </p:cNvPr>
          <p:cNvPicPr>
            <a:picLocks noChangeAspect="1"/>
          </p:cNvPicPr>
          <p:nvPr/>
        </p:nvPicPr>
        <p:blipFill rotWithShape="1">
          <a:blip r:embed="rId2"/>
          <a:srcRect r="697" b="4489"/>
          <a:stretch/>
        </p:blipFill>
        <p:spPr>
          <a:xfrm>
            <a:off x="4642342" y="1122929"/>
            <a:ext cx="6909577" cy="4612142"/>
          </a:xfrm>
          <a:prstGeom prst="rect">
            <a:avLst/>
          </a:prstGeom>
        </p:spPr>
      </p:pic>
    </p:spTree>
    <p:extLst>
      <p:ext uri="{BB962C8B-B14F-4D97-AF65-F5344CB8AC3E}">
        <p14:creationId xmlns:p14="http://schemas.microsoft.com/office/powerpoint/2010/main" val="3448495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8C6BFC4B-124B-4419-9D3F-0EBB26FC18B5}"/>
              </a:ext>
            </a:extLst>
          </p:cNvPr>
          <p:cNvSpPr>
            <a:spLocks noGrp="1"/>
          </p:cNvSpPr>
          <p:nvPr>
            <p:ph type="title"/>
          </p:nvPr>
        </p:nvSpPr>
        <p:spPr>
          <a:xfrm>
            <a:off x="783772" y="811763"/>
            <a:ext cx="3909526" cy="960307"/>
          </a:xfrm>
        </p:spPr>
        <p:txBody>
          <a:bodyPr vert="horz" lIns="91440" tIns="45720" rIns="91440" bIns="45720" rtlCol="0" anchor="ctr">
            <a:normAutofit fontScale="90000"/>
          </a:bodyPr>
          <a:lstStyle/>
          <a:p>
            <a:r>
              <a:rPr lang="en-US" sz="3700" dirty="0"/>
              <a:t>Design &amp;Implementation</a:t>
            </a:r>
          </a:p>
        </p:txBody>
      </p:sp>
      <p:sp>
        <p:nvSpPr>
          <p:cNvPr id="22" name="Substituent conținut 2">
            <a:extLst>
              <a:ext uri="{FF2B5EF4-FFF2-40B4-BE49-F238E27FC236}">
                <a16:creationId xmlns:a16="http://schemas.microsoft.com/office/drawing/2014/main" id="{E94E0975-759B-4E56-A8B6-A0C4652C744D}"/>
              </a:ext>
            </a:extLst>
          </p:cNvPr>
          <p:cNvSpPr txBox="1">
            <a:spLocks/>
          </p:cNvSpPr>
          <p:nvPr/>
        </p:nvSpPr>
        <p:spPr>
          <a:xfrm>
            <a:off x="783771" y="2481943"/>
            <a:ext cx="1894115" cy="3123143"/>
          </a:xfrm>
          <a:prstGeom prst="rect">
            <a:avLst/>
          </a:prstGeom>
        </p:spPr>
        <p:txBody>
          <a:bodyPr vert="horz" lIns="45720" tIns="45720" rIns="4572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lvl="1"/>
            <a:r>
              <a:rPr lang="en-US" sz="1600" dirty="0"/>
              <a:t>A Microsoft SQL Server database was created.</a:t>
            </a:r>
          </a:p>
          <a:p>
            <a:pPr lvl="1"/>
            <a:r>
              <a:rPr lang="en-US" sz="1600" dirty="0"/>
              <a:t>The database was normalized to the BCNF.</a:t>
            </a:r>
          </a:p>
          <a:p>
            <a:pPr lvl="1"/>
            <a:r>
              <a:rPr lang="en-US" sz="1600" dirty="0"/>
              <a:t>It was generated using Entity Framework Core as the ORM and Identity Framework Core in the backend application.</a:t>
            </a:r>
          </a:p>
        </p:txBody>
      </p:sp>
      <p:pic>
        <p:nvPicPr>
          <p:cNvPr id="4" name="Imagine 3">
            <a:extLst>
              <a:ext uri="{FF2B5EF4-FFF2-40B4-BE49-F238E27FC236}">
                <a16:creationId xmlns:a16="http://schemas.microsoft.com/office/drawing/2014/main" id="{F1396102-B77A-460E-95FA-673EE576BED6}"/>
              </a:ext>
            </a:extLst>
          </p:cNvPr>
          <p:cNvPicPr>
            <a:picLocks noChangeAspect="1"/>
          </p:cNvPicPr>
          <p:nvPr/>
        </p:nvPicPr>
        <p:blipFill rotWithShape="1">
          <a:blip r:embed="rId2"/>
          <a:srcRect r="24446" b="20119"/>
          <a:stretch/>
        </p:blipFill>
        <p:spPr>
          <a:xfrm>
            <a:off x="2802535" y="1399592"/>
            <a:ext cx="9344320" cy="5458409"/>
          </a:xfrm>
          <a:prstGeom prst="rect">
            <a:avLst/>
          </a:prstGeom>
        </p:spPr>
      </p:pic>
    </p:spTree>
    <p:extLst>
      <p:ext uri="{BB962C8B-B14F-4D97-AF65-F5344CB8AC3E}">
        <p14:creationId xmlns:p14="http://schemas.microsoft.com/office/powerpoint/2010/main" val="2790284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ă">
  <a:themeElements>
    <a:clrScheme name="Integrală">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ă">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ă">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TM02900720[[fn=Integrală]]</Template>
  <TotalTime>0</TotalTime>
  <Words>1321</Words>
  <Application>Microsoft Office PowerPoint</Application>
  <PresentationFormat>Widescreen</PresentationFormat>
  <Paragraphs>140</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Calibri</vt:lpstr>
      <vt:lpstr>Tw Cen MT</vt:lpstr>
      <vt:lpstr>Tw Cen MT Condensed</vt:lpstr>
      <vt:lpstr>Wingdings</vt:lpstr>
      <vt:lpstr>Wingdings 3</vt:lpstr>
      <vt:lpstr>Integrală</vt:lpstr>
      <vt:lpstr>Continuous Improvement Process (CIP) Tool with semantic Text Similarity Analysis</vt:lpstr>
      <vt:lpstr>Introduction &amp; Objectives</vt:lpstr>
      <vt:lpstr>Analysis and theoretical foundation</vt:lpstr>
      <vt:lpstr>Analysis and theoretical foundation</vt:lpstr>
      <vt:lpstr>Analysis and theoretical foundation</vt:lpstr>
      <vt:lpstr>Design &amp;Implementation</vt:lpstr>
      <vt:lpstr>Design &amp;Implementation</vt:lpstr>
      <vt:lpstr>Design &amp;Implementation</vt:lpstr>
      <vt:lpstr>Design &amp;Implementation</vt:lpstr>
      <vt:lpstr>Testing &amp; evaluation</vt:lpstr>
      <vt:lpstr>Testing &amp; evaluation</vt:lpstr>
      <vt:lpstr>results</vt:lpstr>
      <vt:lpstr>Future improvements</vt:lpstr>
      <vt:lpstr>Selective bibliography</vt:lpstr>
      <vt:lpstr>THANK You for youR attention!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Continuous Improvement Process (CIP) Tool with Text Similarity Analysis</dc:title>
  <dc:creator>Irina Mărginean</dc:creator>
  <cp:lastModifiedBy>Marginean Irina (RBRO/EPS3)</cp:lastModifiedBy>
  <cp:revision>157</cp:revision>
  <dcterms:created xsi:type="dcterms:W3CDTF">2021-03-29T15:58:27Z</dcterms:created>
  <dcterms:modified xsi:type="dcterms:W3CDTF">2021-09-09T11:11:39Z</dcterms:modified>
</cp:coreProperties>
</file>