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86d1e5922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86d1e592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86d1e5922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86d1e592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Conclusion:</a:t>
            </a:r>
            <a:endParaRPr sz="1200">
              <a:solidFill>
                <a:srgbClr val="233A4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Based on the analysis of the data and the visualizations of significant volcanic eruptions during the historical period of time, several conclusions can be drawn.</a:t>
            </a:r>
            <a:endParaRPr sz="1200">
              <a:solidFill>
                <a:srgbClr val="233A4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This project's visualizations and analysis of the Significant Volcanic Eruption Database have provided valuable insights into the spatial correlation between eruptions, the impact of volcano types on fatalities, and the variations in volcanic landforms. These findings contribute to a better understanding of volcanic activity during the historical period and can aid in future volcanic hazard assessment and mitigation efforts.</a:t>
            </a:r>
            <a:endParaRPr sz="1200">
              <a:solidFill>
                <a:srgbClr val="233A44"/>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The relationship between deaths and volcano names based on their volcano type provides valuable insights into the impact of different volcano types on fatalities. By analyzing this data, it is possible to identify that , the caldera and stratovolcano types emerge as significant contributors to the highest number of fatalities.  This finding underscores the need for increased awareness and preparedness in regions with these specific volcano types. </a:t>
            </a:r>
            <a:endParaRPr sz="1200">
              <a:solidFill>
                <a:srgbClr val="233A44"/>
              </a:solidFill>
              <a:latin typeface="Calibri"/>
              <a:ea typeface="Calibri"/>
              <a:cs typeface="Calibri"/>
              <a:sym typeface="Calibri"/>
            </a:endParaRPr>
          </a:p>
          <a:p>
            <a:pPr marL="0" lvl="0" indent="0" algn="l" rtl="0">
              <a:spcBef>
                <a:spcPts val="1200"/>
              </a:spcBef>
              <a:spcAft>
                <a:spcPts val="0"/>
              </a:spcAft>
              <a:buNone/>
            </a:pP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86d1e592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86d1e592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6d1e5922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6d1e5922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86d1e592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86d1e592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86d1e592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86d1e592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86d1e5922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86d1e592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Arial"/>
              <a:buAutoNum type="arabicPeriod"/>
            </a:pPr>
            <a:r>
              <a:rPr lang="en" sz="1200">
                <a:solidFill>
                  <a:srgbClr val="374151"/>
                </a:solidFill>
              </a:rPr>
              <a:t>Import the necessary libraries like pandas,numpy and pathlib</a:t>
            </a:r>
            <a:endParaRPr sz="1200">
              <a:solidFill>
                <a:srgbClr val="374151"/>
              </a:solidFill>
            </a:endParaRPr>
          </a:p>
          <a:p>
            <a:pPr marL="457200" lvl="0" indent="-311150" algn="l" rtl="0">
              <a:lnSpc>
                <a:spcPct val="115000"/>
              </a:lnSpc>
              <a:spcBef>
                <a:spcPts val="0"/>
              </a:spcBef>
              <a:spcAft>
                <a:spcPts val="0"/>
              </a:spcAft>
              <a:buClr>
                <a:srgbClr val="233A44"/>
              </a:buClr>
              <a:buSzPts val="1300"/>
              <a:buFont typeface="Arial"/>
              <a:buAutoNum type="arabicPeriod"/>
            </a:pPr>
            <a:r>
              <a:rPr lang="en" sz="1200">
                <a:solidFill>
                  <a:srgbClr val="374151"/>
                </a:solidFill>
                <a:highlight>
                  <a:srgbClr val="F7F7F8"/>
                </a:highlight>
              </a:rPr>
              <a:t>Load the data from Excel: Use Pandas to read the Excel file and load it into a DataFrame.</a:t>
            </a:r>
            <a:endParaRPr sz="1200">
              <a:solidFill>
                <a:srgbClr val="374151"/>
              </a:solidFill>
              <a:highlight>
                <a:srgbClr val="F7F7F8"/>
              </a:highlight>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rPr>
              <a:t>Explore the data: Perform initial data exploration to understand the structure and content of the dataset.</a:t>
            </a:r>
            <a:endParaRPr sz="1200">
              <a:solidFill>
                <a:srgbClr val="374151"/>
              </a:solidFill>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rPr>
              <a:t>Display the first few rows,</a:t>
            </a:r>
            <a:r>
              <a:rPr lang="en" sz="1200">
                <a:solidFill>
                  <a:srgbClr val="374151"/>
                </a:solidFill>
                <a:highlight>
                  <a:srgbClr val="F7F7F8"/>
                </a:highlight>
              </a:rPr>
              <a:t>check column names and data type.</a:t>
            </a:r>
            <a:endParaRPr sz="1200">
              <a:solidFill>
                <a:srgbClr val="374151"/>
              </a:solidFill>
              <a:highlight>
                <a:srgbClr val="F7F7F8"/>
              </a:highlight>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rPr>
              <a:t>Handle missing values: Deal with missing data, which can include dropping rows, filling missing values with specific values(like 0 for Numeric Values and True/False for Boolean type ), or interpolating missing values.</a:t>
            </a:r>
            <a:endParaRPr sz="1050">
              <a:solidFill>
                <a:srgbClr val="374151"/>
              </a:solidFill>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Rename columns: Rename columns to provide more descriptive names.</a:t>
            </a:r>
            <a:endParaRPr sz="1200">
              <a:solidFill>
                <a:srgbClr val="374151"/>
              </a:solidFill>
              <a:highlight>
                <a:srgbClr val="F7F7F8"/>
              </a:highlight>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Export the cleaned data back to Excel</a:t>
            </a:r>
            <a:endParaRPr sz="1200">
              <a:solidFill>
                <a:srgbClr val="374151"/>
              </a:solidFill>
              <a:highlight>
                <a:srgbClr val="F7F7F8"/>
              </a:highlight>
            </a:endParaRPr>
          </a:p>
          <a:p>
            <a:pPr marL="457200" lvl="0" indent="-304800" algn="l" rtl="0">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Save the cleaned Data Frame to a new Excel file volcano_data.csv.</a:t>
            </a:r>
            <a:endParaRPr sz="1200">
              <a:solidFill>
                <a:srgbClr val="374151"/>
              </a:solidFill>
              <a:highlight>
                <a:srgbClr val="F7F7F8"/>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86d1e592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86d1e592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Routes: In Flask, you define routes using the @app.route decorator.</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View functions are Python functions that are associated with specific routes. They handle incoming requests, process data, and generate responses. The return value of a view function in this project is an HTML content.</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Templates: Flask uses Jinja2, a powerful and flexible templating engine, to generate dynamic HTML content.In this project,render_template function is used  to render templates.</a:t>
            </a:r>
            <a:endParaRPr sz="12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Later which allows you to serve static files, such as CSS, JavaScript, and images</a:t>
            </a:r>
            <a:endParaRPr sz="1200">
              <a:solidFill>
                <a:srgbClr val="374151"/>
              </a:solidFill>
              <a:highlight>
                <a:srgbClr val="F7F7F8"/>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86d1e592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86d1e592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88cf958e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88cf958e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public.opendatasoft.com./explore/dataset/significant-volcanic-eruption-databas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hyperlink" Target="https://www.ngdc.noaa.gov/nndc/struts/form?t=101650&amp;s=1&amp;d=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3: Interactive Dashboard</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Presented by: Liam, Gulcan, Minali, Irina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819150" y="398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Mapping</a:t>
            </a:r>
            <a:endParaRPr/>
          </a:p>
        </p:txBody>
      </p:sp>
      <p:sp>
        <p:nvSpPr>
          <p:cNvPr id="203" name="Google Shape;203;p22"/>
          <p:cNvSpPr txBox="1">
            <a:spLocks noGrp="1"/>
          </p:cNvSpPr>
          <p:nvPr>
            <p:ph type="body" idx="1"/>
          </p:nvPr>
        </p:nvSpPr>
        <p:spPr>
          <a:xfrm>
            <a:off x="748275" y="2712700"/>
            <a:ext cx="7142400" cy="19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Map has  a global listing of over 500 significant eruptions which includes information on the coordinates , names of volcano, countries, years of the eruption, elevation, types of volcano, total deaths.  </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Name : Volcano name</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Country: Location </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Year: Date of eruptions</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Status: Categories</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Deaths: Total number of deaths</a:t>
            </a:r>
            <a:endParaRPr>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000000"/>
                </a:solidFill>
                <a:latin typeface="Arial"/>
                <a:ea typeface="Arial"/>
                <a:cs typeface="Arial"/>
                <a:sym typeface="Arial"/>
              </a:rPr>
              <a:t>Markers reflect the volcano location with volcano status, year of eruptions, total deaths number.</a:t>
            </a:r>
            <a:endParaRPr/>
          </a:p>
        </p:txBody>
      </p:sp>
      <p:pic>
        <p:nvPicPr>
          <p:cNvPr id="204" name="Google Shape;204;p22"/>
          <p:cNvPicPr preferRelativeResize="0"/>
          <p:nvPr/>
        </p:nvPicPr>
        <p:blipFill>
          <a:blip r:embed="rId3">
            <a:alphaModFix/>
          </a:blip>
          <a:stretch>
            <a:fillRect/>
          </a:stretch>
        </p:blipFill>
        <p:spPr>
          <a:xfrm>
            <a:off x="2463725" y="998425"/>
            <a:ext cx="4115302" cy="16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819150" y="470850"/>
            <a:ext cx="7505700" cy="84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&amp; demo</a:t>
            </a:r>
            <a:endParaRPr/>
          </a:p>
        </p:txBody>
      </p:sp>
      <p:sp>
        <p:nvSpPr>
          <p:cNvPr id="210" name="Google Shape;210;p23"/>
          <p:cNvSpPr txBox="1">
            <a:spLocks noGrp="1"/>
          </p:cNvSpPr>
          <p:nvPr>
            <p:ph type="body" idx="1"/>
          </p:nvPr>
        </p:nvSpPr>
        <p:spPr>
          <a:xfrm>
            <a:off x="634625" y="1177125"/>
            <a:ext cx="4883400" cy="3261600"/>
          </a:xfrm>
          <a:prstGeom prst="rect">
            <a:avLst/>
          </a:prstGeom>
        </p:spPr>
        <p:txBody>
          <a:bodyPr spcFirstLastPara="1" wrap="square" lIns="91425" tIns="91425" rIns="91425" bIns="91425" anchor="t" anchorCtr="0">
            <a:normAutofit fontScale="40000" lnSpcReduction="20000"/>
          </a:bodyPr>
          <a:lstStyle/>
          <a:p>
            <a:pPr marL="0" lvl="0" indent="0" algn="l" rtl="0">
              <a:spcBef>
                <a:spcPts val="1200"/>
              </a:spcBef>
              <a:spcAft>
                <a:spcPts val="0"/>
              </a:spcAft>
              <a:buNone/>
            </a:pPr>
            <a:r>
              <a:rPr lang="en" sz="4000"/>
              <a:t>Our findings suggest that:</a:t>
            </a:r>
            <a:endParaRPr sz="4000"/>
          </a:p>
          <a:p>
            <a:pPr marL="0" lvl="0" indent="0" algn="just" rtl="0">
              <a:spcBef>
                <a:spcPts val="1200"/>
              </a:spcBef>
              <a:spcAft>
                <a:spcPts val="0"/>
              </a:spcAft>
              <a:buNone/>
            </a:pPr>
            <a:r>
              <a:rPr lang="en" sz="4000"/>
              <a:t>- the caldera and stratovolcano types contribute to the most fatalities</a:t>
            </a:r>
            <a:endParaRPr sz="4000"/>
          </a:p>
          <a:p>
            <a:pPr marL="0" lvl="0" indent="0" algn="just" rtl="0">
              <a:spcBef>
                <a:spcPts val="1200"/>
              </a:spcBef>
              <a:spcAft>
                <a:spcPts val="0"/>
              </a:spcAft>
              <a:buNone/>
            </a:pPr>
            <a:r>
              <a:rPr lang="en" sz="4000"/>
              <a:t>- These types of volcanoes are also found closer to the equator</a:t>
            </a:r>
            <a:endParaRPr sz="4000"/>
          </a:p>
          <a:p>
            <a:pPr marL="0" lvl="0" indent="0" algn="just" rtl="0">
              <a:spcBef>
                <a:spcPts val="1200"/>
              </a:spcBef>
              <a:spcAft>
                <a:spcPts val="0"/>
              </a:spcAft>
              <a:buNone/>
            </a:pPr>
            <a:endParaRPr sz="3250"/>
          </a:p>
          <a:p>
            <a:pPr marL="0" lvl="0" indent="0" algn="just" rtl="0">
              <a:spcBef>
                <a:spcPts val="1200"/>
              </a:spcBef>
              <a:spcAft>
                <a:spcPts val="0"/>
              </a:spcAft>
              <a:buNone/>
            </a:pPr>
            <a:endParaRPr sz="3250"/>
          </a:p>
          <a:p>
            <a:pPr marL="0" lvl="0" indent="0" algn="just" rtl="0">
              <a:spcBef>
                <a:spcPts val="1200"/>
              </a:spcBef>
              <a:spcAft>
                <a:spcPts val="0"/>
              </a:spcAft>
              <a:buNone/>
            </a:pPr>
            <a:endParaRPr sz="3250"/>
          </a:p>
          <a:p>
            <a:pPr marL="0" lvl="0" indent="0" algn="just"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i="1">
                <a:solidFill>
                  <a:srgbClr val="000000"/>
                </a:solidFill>
                <a:latin typeface="Arial"/>
                <a:ea typeface="Arial"/>
                <a:cs typeface="Arial"/>
                <a:sym typeface="Arial"/>
              </a:rPr>
              <a:t>“The goal of this project was to explore significant volcanic eruptions worldwide using data from "The Significant Volcanic Eruption Database." By analyzing and visualizing this data, we aim to gain insights into the distribution, characteristics, and impact of significant volcanic eruptions across different regions.”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41" name="Google Shape;141;p15"/>
          <p:cNvSpPr txBox="1">
            <a:spLocks noGrp="1"/>
          </p:cNvSpPr>
          <p:nvPr>
            <p:ph type="body" idx="1"/>
          </p:nvPr>
        </p:nvSpPr>
        <p:spPr>
          <a:xfrm>
            <a:off x="384750" y="1475950"/>
            <a:ext cx="41490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
                <a:latin typeface="Arial"/>
                <a:ea typeface="Arial"/>
                <a:cs typeface="Arial"/>
                <a:sym typeface="Arial"/>
              </a:rPr>
              <a:t>Hypothesis </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Data collection </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Analysing </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Developing the application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Data visualisation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Creating and deploying the dashboard</a:t>
            </a:r>
            <a:endParaRPr>
              <a:latin typeface="Arial"/>
              <a:ea typeface="Arial"/>
              <a:cs typeface="Arial"/>
              <a:sym typeface="Arial"/>
            </a:endParaRPr>
          </a:p>
          <a:p>
            <a:pPr marL="457200" lvl="0" indent="0" algn="l" rtl="0">
              <a:spcBef>
                <a:spcPts val="1200"/>
              </a:spcBef>
              <a:spcAft>
                <a:spcPts val="1200"/>
              </a:spcAft>
              <a:buNone/>
            </a:pPr>
            <a:endParaRPr>
              <a:latin typeface="Arial"/>
              <a:ea typeface="Arial"/>
              <a:cs typeface="Arial"/>
              <a:sym typeface="Arial"/>
            </a:endParaRPr>
          </a:p>
        </p:txBody>
      </p:sp>
      <p:pic>
        <p:nvPicPr>
          <p:cNvPr id="142" name="Google Shape;142;p15"/>
          <p:cNvPicPr preferRelativeResize="0"/>
          <p:nvPr/>
        </p:nvPicPr>
        <p:blipFill>
          <a:blip r:embed="rId3">
            <a:alphaModFix/>
          </a:blip>
          <a:stretch>
            <a:fillRect/>
          </a:stretch>
        </p:blipFill>
        <p:spPr>
          <a:xfrm>
            <a:off x="5138225" y="1940875"/>
            <a:ext cx="454625" cy="454625"/>
          </a:xfrm>
          <a:prstGeom prst="rect">
            <a:avLst/>
          </a:prstGeom>
          <a:noFill/>
          <a:ln>
            <a:noFill/>
          </a:ln>
        </p:spPr>
      </p:pic>
      <p:pic>
        <p:nvPicPr>
          <p:cNvPr id="143" name="Google Shape;143;p15"/>
          <p:cNvPicPr preferRelativeResize="0"/>
          <p:nvPr/>
        </p:nvPicPr>
        <p:blipFill>
          <a:blip r:embed="rId4">
            <a:alphaModFix/>
          </a:blip>
          <a:stretch>
            <a:fillRect/>
          </a:stretch>
        </p:blipFill>
        <p:spPr>
          <a:xfrm>
            <a:off x="5797950" y="1980820"/>
            <a:ext cx="297699" cy="374724"/>
          </a:xfrm>
          <a:prstGeom prst="rect">
            <a:avLst/>
          </a:prstGeom>
          <a:noFill/>
          <a:ln>
            <a:noFill/>
          </a:ln>
        </p:spPr>
      </p:pic>
      <p:pic>
        <p:nvPicPr>
          <p:cNvPr id="144" name="Google Shape;144;p15"/>
          <p:cNvPicPr preferRelativeResize="0"/>
          <p:nvPr/>
        </p:nvPicPr>
        <p:blipFill>
          <a:blip r:embed="rId5">
            <a:alphaModFix/>
          </a:blip>
          <a:stretch>
            <a:fillRect/>
          </a:stretch>
        </p:blipFill>
        <p:spPr>
          <a:xfrm>
            <a:off x="5421470" y="2442638"/>
            <a:ext cx="454625" cy="440050"/>
          </a:xfrm>
          <a:prstGeom prst="rect">
            <a:avLst/>
          </a:prstGeom>
          <a:noFill/>
          <a:ln>
            <a:noFill/>
          </a:ln>
        </p:spPr>
      </p:pic>
      <p:pic>
        <p:nvPicPr>
          <p:cNvPr id="145" name="Google Shape;145;p15"/>
          <p:cNvPicPr preferRelativeResize="0"/>
          <p:nvPr/>
        </p:nvPicPr>
        <p:blipFill>
          <a:blip r:embed="rId6">
            <a:alphaModFix/>
          </a:blip>
          <a:stretch>
            <a:fillRect/>
          </a:stretch>
        </p:blipFill>
        <p:spPr>
          <a:xfrm>
            <a:off x="6702250" y="2209820"/>
            <a:ext cx="454625" cy="454610"/>
          </a:xfrm>
          <a:prstGeom prst="rect">
            <a:avLst/>
          </a:prstGeom>
          <a:noFill/>
          <a:ln>
            <a:noFill/>
          </a:ln>
        </p:spPr>
      </p:pic>
      <p:sp>
        <p:nvSpPr>
          <p:cNvPr id="146" name="Google Shape;146;p15"/>
          <p:cNvSpPr/>
          <p:nvPr/>
        </p:nvSpPr>
        <p:spPr>
          <a:xfrm>
            <a:off x="3849650" y="2075175"/>
            <a:ext cx="684180" cy="58870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t>?</a:t>
            </a:r>
            <a:endParaRPr sz="2800"/>
          </a:p>
        </p:txBody>
      </p:sp>
      <p:pic>
        <p:nvPicPr>
          <p:cNvPr id="147" name="Google Shape;147;p15"/>
          <p:cNvPicPr preferRelativeResize="0"/>
          <p:nvPr/>
        </p:nvPicPr>
        <p:blipFill>
          <a:blip r:embed="rId7">
            <a:alphaModFix/>
          </a:blip>
          <a:stretch>
            <a:fillRect/>
          </a:stretch>
        </p:blipFill>
        <p:spPr>
          <a:xfrm>
            <a:off x="8054648" y="2008475"/>
            <a:ext cx="408975" cy="857298"/>
          </a:xfrm>
          <a:prstGeom prst="rect">
            <a:avLst/>
          </a:prstGeom>
          <a:noFill/>
          <a:ln>
            <a:noFill/>
          </a:ln>
        </p:spPr>
      </p:pic>
      <p:cxnSp>
        <p:nvCxnSpPr>
          <p:cNvPr id="148" name="Google Shape;148;p15"/>
          <p:cNvCxnSpPr/>
          <p:nvPr/>
        </p:nvCxnSpPr>
        <p:spPr>
          <a:xfrm rot="10800000" flipH="1">
            <a:off x="4620775" y="2303300"/>
            <a:ext cx="492000" cy="150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5"/>
          <p:cNvCxnSpPr/>
          <p:nvPr/>
        </p:nvCxnSpPr>
        <p:spPr>
          <a:xfrm rot="10800000" flipH="1">
            <a:off x="6135750" y="2362025"/>
            <a:ext cx="492000" cy="150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15"/>
          <p:cNvCxnSpPr/>
          <p:nvPr/>
        </p:nvCxnSpPr>
        <p:spPr>
          <a:xfrm rot="10800000" flipH="1">
            <a:off x="7359763" y="2303300"/>
            <a:ext cx="492000" cy="15000"/>
          </a:xfrm>
          <a:prstGeom prst="straightConnector1">
            <a:avLst/>
          </a:prstGeom>
          <a:noFill/>
          <a:ln w="9525" cap="flat" cmpd="sng">
            <a:solidFill>
              <a:schemeClr val="dk2"/>
            </a:solidFill>
            <a:prstDash val="solid"/>
            <a:round/>
            <a:headEnd type="none" w="med" len="med"/>
            <a:tailEnd type="triangle" w="med" len="med"/>
          </a:ln>
        </p:spPr>
      </p:cxnSp>
      <p:pic>
        <p:nvPicPr>
          <p:cNvPr id="151" name="Google Shape;151;p15"/>
          <p:cNvPicPr preferRelativeResize="0"/>
          <p:nvPr/>
        </p:nvPicPr>
        <p:blipFill>
          <a:blip r:embed="rId6">
            <a:alphaModFix/>
          </a:blip>
          <a:stretch>
            <a:fillRect/>
          </a:stretch>
        </p:blipFill>
        <p:spPr>
          <a:xfrm>
            <a:off x="5048788" y="3627720"/>
            <a:ext cx="454625" cy="454610"/>
          </a:xfrm>
          <a:prstGeom prst="rect">
            <a:avLst/>
          </a:prstGeom>
          <a:noFill/>
          <a:ln>
            <a:noFill/>
          </a:ln>
        </p:spPr>
      </p:pic>
      <p:pic>
        <p:nvPicPr>
          <p:cNvPr id="152" name="Google Shape;152;p15"/>
          <p:cNvPicPr preferRelativeResize="0"/>
          <p:nvPr/>
        </p:nvPicPr>
        <p:blipFill>
          <a:blip r:embed="rId8">
            <a:alphaModFix/>
          </a:blip>
          <a:stretch>
            <a:fillRect/>
          </a:stretch>
        </p:blipFill>
        <p:spPr>
          <a:xfrm>
            <a:off x="5671000" y="3707598"/>
            <a:ext cx="956760" cy="374725"/>
          </a:xfrm>
          <a:prstGeom prst="rect">
            <a:avLst/>
          </a:prstGeom>
          <a:noFill/>
          <a:ln>
            <a:noFill/>
          </a:ln>
        </p:spPr>
      </p:pic>
      <p:pic>
        <p:nvPicPr>
          <p:cNvPr id="153" name="Google Shape;153;p15" descr="File:SQLite370.svg - Wikimedia Commons"/>
          <p:cNvPicPr preferRelativeResize="0"/>
          <p:nvPr/>
        </p:nvPicPr>
        <p:blipFill>
          <a:blip r:embed="rId9">
            <a:alphaModFix/>
          </a:blip>
          <a:stretch>
            <a:fillRect/>
          </a:stretch>
        </p:blipFill>
        <p:spPr>
          <a:xfrm>
            <a:off x="6795325" y="3560663"/>
            <a:ext cx="1238221" cy="588725"/>
          </a:xfrm>
          <a:prstGeom prst="rect">
            <a:avLst/>
          </a:prstGeom>
          <a:noFill/>
          <a:ln>
            <a:noFill/>
          </a:ln>
        </p:spPr>
      </p:pic>
      <p:pic>
        <p:nvPicPr>
          <p:cNvPr id="154" name="Google Shape;154;p15" descr="Download HTML5 Logo PNG, Free Transparent HTML5 Images - Free Transparent  PNG Logos"/>
          <p:cNvPicPr preferRelativeResize="0"/>
          <p:nvPr/>
        </p:nvPicPr>
        <p:blipFill>
          <a:blip r:embed="rId10">
            <a:alphaModFix/>
          </a:blip>
          <a:stretch>
            <a:fillRect/>
          </a:stretch>
        </p:blipFill>
        <p:spPr>
          <a:xfrm>
            <a:off x="3686825" y="3635013"/>
            <a:ext cx="1123532" cy="44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hypothesis</a:t>
            </a:r>
            <a:endParaRPr/>
          </a:p>
        </p:txBody>
      </p:sp>
      <p:sp>
        <p:nvSpPr>
          <p:cNvPr id="160" name="Google Shape;160;p16"/>
          <p:cNvSpPr txBox="1">
            <a:spLocks noGrp="1"/>
          </p:cNvSpPr>
          <p:nvPr>
            <p:ph type="body" idx="1"/>
          </p:nvPr>
        </p:nvSpPr>
        <p:spPr>
          <a:xfrm>
            <a:off x="819150" y="1990725"/>
            <a:ext cx="3583500" cy="2448000"/>
          </a:xfrm>
          <a:prstGeom prst="rect">
            <a:avLst/>
          </a:prstGeom>
          <a:ln w="9525" cap="flat" cmpd="sng">
            <a:solidFill>
              <a:srgbClr val="1F1F1F"/>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l" rtl="0">
              <a:lnSpc>
                <a:spcPct val="135714"/>
              </a:lnSpc>
              <a:spcBef>
                <a:spcPts val="0"/>
              </a:spcBef>
              <a:spcAft>
                <a:spcPts val="0"/>
              </a:spcAft>
              <a:buClr>
                <a:srgbClr val="1F1F1F"/>
              </a:buClr>
              <a:buSzPts val="1300"/>
              <a:buFont typeface="Times New Roman"/>
              <a:buChar char="-"/>
            </a:pPr>
            <a:r>
              <a:rPr lang="en">
                <a:solidFill>
                  <a:srgbClr val="1F1F1F"/>
                </a:solidFill>
                <a:highlight>
                  <a:schemeClr val="dk1"/>
                </a:highlight>
                <a:latin typeface="Times New Roman"/>
                <a:ea typeface="Times New Roman"/>
                <a:cs typeface="Times New Roman"/>
                <a:sym typeface="Times New Roman"/>
              </a:rPr>
              <a:t>Correlation between significant eruptions and geographical features</a:t>
            </a:r>
            <a:endParaRPr>
              <a:solidFill>
                <a:srgbClr val="1F1F1F"/>
              </a:solidFill>
              <a:highlight>
                <a:schemeClr val="dk1"/>
              </a:highlight>
              <a:latin typeface="Times New Roman"/>
              <a:ea typeface="Times New Roman"/>
              <a:cs typeface="Times New Roman"/>
              <a:sym typeface="Times New Roman"/>
            </a:endParaRPr>
          </a:p>
          <a:p>
            <a:pPr marL="457200" lvl="0" indent="0" algn="l" rtl="0">
              <a:lnSpc>
                <a:spcPct val="135714"/>
              </a:lnSpc>
              <a:spcBef>
                <a:spcPts val="0"/>
              </a:spcBef>
              <a:spcAft>
                <a:spcPts val="0"/>
              </a:spcAft>
              <a:buNone/>
            </a:pPr>
            <a:endParaRPr>
              <a:solidFill>
                <a:srgbClr val="1F1F1F"/>
              </a:solidFill>
              <a:highlight>
                <a:schemeClr val="dk1"/>
              </a:highlight>
              <a:latin typeface="Times New Roman"/>
              <a:ea typeface="Times New Roman"/>
              <a:cs typeface="Times New Roman"/>
              <a:sym typeface="Times New Roman"/>
            </a:endParaRPr>
          </a:p>
          <a:p>
            <a:pPr marL="457200" lvl="0" indent="-311150" algn="l" rtl="0">
              <a:lnSpc>
                <a:spcPct val="135714"/>
              </a:lnSpc>
              <a:spcBef>
                <a:spcPts val="0"/>
              </a:spcBef>
              <a:spcAft>
                <a:spcPts val="0"/>
              </a:spcAft>
              <a:buClr>
                <a:srgbClr val="1F1F1F"/>
              </a:buClr>
              <a:buSzPts val="1300"/>
              <a:buFont typeface="Times New Roman"/>
              <a:buChar char="-"/>
            </a:pPr>
            <a:r>
              <a:rPr lang="en">
                <a:solidFill>
                  <a:srgbClr val="1F1F1F"/>
                </a:solidFill>
                <a:highlight>
                  <a:schemeClr val="dk1"/>
                </a:highlight>
                <a:latin typeface="Times New Roman"/>
                <a:ea typeface="Times New Roman"/>
                <a:cs typeface="Times New Roman"/>
                <a:sym typeface="Times New Roman"/>
              </a:rPr>
              <a:t>Investigating the relationships between these factors</a:t>
            </a:r>
            <a:endParaRPr>
              <a:solidFill>
                <a:srgbClr val="1F1F1F"/>
              </a:solidFill>
              <a:highlight>
                <a:schemeClr val="dk1"/>
              </a:highlight>
              <a:latin typeface="Times New Roman"/>
              <a:ea typeface="Times New Roman"/>
              <a:cs typeface="Times New Roman"/>
              <a:sym typeface="Times New Roman"/>
            </a:endParaRPr>
          </a:p>
          <a:p>
            <a:pPr marL="457200" lvl="0" indent="0" algn="l" rtl="0">
              <a:lnSpc>
                <a:spcPct val="135714"/>
              </a:lnSpc>
              <a:spcBef>
                <a:spcPts val="0"/>
              </a:spcBef>
              <a:spcAft>
                <a:spcPts val="0"/>
              </a:spcAft>
              <a:buNone/>
            </a:pPr>
            <a:endParaRPr sz="1550">
              <a:solidFill>
                <a:srgbClr val="1F1F1F"/>
              </a:solidFill>
              <a:highlight>
                <a:schemeClr val="dk1"/>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a:highlight>
                <a:schemeClr val="dk1"/>
              </a:highlight>
            </a:endParaRPr>
          </a:p>
          <a:p>
            <a:pPr marL="0" lvl="0" indent="0" algn="l" rtl="0">
              <a:spcBef>
                <a:spcPts val="0"/>
              </a:spcBef>
              <a:spcAft>
                <a:spcPts val="0"/>
              </a:spcAft>
              <a:buNone/>
            </a:pPr>
            <a:endParaRPr/>
          </a:p>
        </p:txBody>
      </p:sp>
      <p:pic>
        <p:nvPicPr>
          <p:cNvPr id="161" name="Google Shape;161;p16" descr="Thought Free content Child Clip art - Online Thinking Cliparts png download  - 1200*1200 - Free Transparent png Download. - Clip Art Library"/>
          <p:cNvPicPr preferRelativeResize="0"/>
          <p:nvPr/>
        </p:nvPicPr>
        <p:blipFill>
          <a:blip r:embed="rId3">
            <a:alphaModFix/>
          </a:blip>
          <a:stretch>
            <a:fillRect/>
          </a:stretch>
        </p:blipFill>
        <p:spPr>
          <a:xfrm>
            <a:off x="4982425" y="1990725"/>
            <a:ext cx="1714500" cy="1714500"/>
          </a:xfrm>
          <a:prstGeom prst="rect">
            <a:avLst/>
          </a:prstGeom>
          <a:noFill/>
          <a:ln>
            <a:noFill/>
          </a:ln>
        </p:spPr>
      </p:pic>
      <p:pic>
        <p:nvPicPr>
          <p:cNvPr id="162" name="Google Shape;162;p16" descr="Volcano clipart. Free download transparent .PNG | Creazilla"/>
          <p:cNvPicPr preferRelativeResize="0"/>
          <p:nvPr/>
        </p:nvPicPr>
        <p:blipFill>
          <a:blip r:embed="rId4">
            <a:alphaModFix/>
          </a:blip>
          <a:stretch>
            <a:fillRect/>
          </a:stretch>
        </p:blipFill>
        <p:spPr>
          <a:xfrm>
            <a:off x="6840100" y="2383825"/>
            <a:ext cx="1797450" cy="140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819150" y="568825"/>
            <a:ext cx="7505700" cy="6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Data Collection</a:t>
            </a:r>
            <a:endParaRPr>
              <a:latin typeface="Arial"/>
              <a:ea typeface="Arial"/>
              <a:cs typeface="Arial"/>
              <a:sym typeface="Arial"/>
            </a:endParaRPr>
          </a:p>
        </p:txBody>
      </p:sp>
      <p:sp>
        <p:nvSpPr>
          <p:cNvPr id="168" name="Google Shape;168;p17"/>
          <p:cNvSpPr txBox="1">
            <a:spLocks noGrp="1"/>
          </p:cNvSpPr>
          <p:nvPr>
            <p:ph type="body" idx="1"/>
          </p:nvPr>
        </p:nvSpPr>
        <p:spPr>
          <a:xfrm>
            <a:off x="819150" y="1222825"/>
            <a:ext cx="4711200" cy="3499200"/>
          </a:xfrm>
          <a:prstGeom prst="rect">
            <a:avLst/>
          </a:prstGeom>
        </p:spPr>
        <p:txBody>
          <a:bodyPr spcFirstLastPara="1" wrap="square" lIns="91425" tIns="91425" rIns="91425" bIns="91425" anchor="t" anchorCtr="0">
            <a:noAutofit/>
          </a:bodyPr>
          <a:lstStyle/>
          <a:p>
            <a:pPr marL="457200" lvl="0" indent="-311150" algn="l" rtl="0">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Data Source: </a:t>
            </a:r>
            <a:r>
              <a:rPr lang="en" u="sng">
                <a:solidFill>
                  <a:srgbClr val="4A86E8"/>
                </a:solidFill>
                <a:highlight>
                  <a:schemeClr val="dk1"/>
                </a:highlight>
                <a:latin typeface="Arial"/>
                <a:ea typeface="Arial"/>
                <a:cs typeface="Arial"/>
                <a:sym typeface="Arial"/>
                <a:hlinkClick r:id="rId3">
                  <a:extLst>
                    <a:ext uri="{A12FA001-AC4F-418D-AE19-62706E023703}">
                      <ahyp:hlinkClr xmlns:ahyp="http://schemas.microsoft.com/office/drawing/2018/hyperlinkcolor" val="tx"/>
                    </a:ext>
                  </a:extLst>
                </a:hlinkClick>
              </a:rPr>
              <a:t>https://public.opendatasoft.com./explore/dataset/significant-volcanic-eruption-database</a:t>
            </a:r>
            <a:endParaRPr>
              <a:solidFill>
                <a:srgbClr val="4A86E8"/>
              </a:solidFill>
              <a:highlight>
                <a:schemeClr val="dk1"/>
              </a:highlight>
              <a:latin typeface="Arial"/>
              <a:ea typeface="Arial"/>
              <a:cs typeface="Arial"/>
              <a:sym typeface="Arial"/>
            </a:endParaRPr>
          </a:p>
          <a:p>
            <a:pPr marL="457200" lvl="0" indent="-311150" algn="l" rtl="0">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License : U.S. Government Work</a:t>
            </a:r>
            <a:endParaRPr>
              <a:solidFill>
                <a:srgbClr val="1F1F1F"/>
              </a:solidFill>
              <a:highlight>
                <a:schemeClr val="dk1"/>
              </a:highlight>
              <a:latin typeface="Arial"/>
              <a:ea typeface="Arial"/>
              <a:cs typeface="Arial"/>
              <a:sym typeface="Arial"/>
            </a:endParaRPr>
          </a:p>
          <a:p>
            <a:pPr marL="457200" lvl="0" indent="-311150" algn="l" rtl="0">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Modified : June 18, 2019 9:54 PM</a:t>
            </a:r>
            <a:endParaRPr>
              <a:solidFill>
                <a:srgbClr val="1F1F1F"/>
              </a:solidFill>
              <a:highlight>
                <a:schemeClr val="dk1"/>
              </a:highlight>
              <a:latin typeface="Arial"/>
              <a:ea typeface="Arial"/>
              <a:cs typeface="Arial"/>
              <a:sym typeface="Arial"/>
            </a:endParaRPr>
          </a:p>
          <a:p>
            <a:pPr marL="457200" lvl="0" indent="-311150" algn="l" rtl="0">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Publisher : National Centers for Environmental Information</a:t>
            </a:r>
            <a:endParaRPr>
              <a:solidFill>
                <a:srgbClr val="1F1F1F"/>
              </a:solidFill>
              <a:highlight>
                <a:schemeClr val="dk1"/>
              </a:highlight>
              <a:latin typeface="Arial"/>
              <a:ea typeface="Arial"/>
              <a:cs typeface="Arial"/>
              <a:sym typeface="Arial"/>
            </a:endParaRPr>
          </a:p>
          <a:p>
            <a:pPr marL="457200" lvl="0" indent="-311150" algn="l" rtl="0">
              <a:lnSpc>
                <a:spcPct val="135714"/>
              </a:lnSpc>
              <a:spcBef>
                <a:spcPts val="0"/>
              </a:spcBef>
              <a:spcAft>
                <a:spcPts val="0"/>
              </a:spcAft>
              <a:buClr>
                <a:srgbClr val="1F1F1F"/>
              </a:buClr>
              <a:buSzPts val="1300"/>
              <a:buFont typeface="Arial"/>
              <a:buAutoNum type="arabicPeriod"/>
            </a:pPr>
            <a:r>
              <a:rPr lang="en">
                <a:highlight>
                  <a:srgbClr val="FFFFFF"/>
                </a:highlight>
                <a:latin typeface="Arial"/>
                <a:ea typeface="Arial"/>
                <a:cs typeface="Arial"/>
                <a:sym typeface="Arial"/>
              </a:rPr>
              <a:t>Reference :</a:t>
            </a:r>
            <a:r>
              <a:rPr lang="en">
                <a:solidFill>
                  <a:srgbClr val="565656"/>
                </a:solidFill>
                <a:highlight>
                  <a:srgbClr val="FFFFFF"/>
                </a:highlight>
                <a:latin typeface="Arial"/>
                <a:ea typeface="Arial"/>
                <a:cs typeface="Arial"/>
                <a:sym typeface="Arial"/>
              </a:rPr>
              <a:t> </a:t>
            </a:r>
            <a:r>
              <a:rPr lang="en" u="sng">
                <a:solidFill>
                  <a:srgbClr val="4A86E8"/>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https://www.ngdc.noaa.gov/nndc/struts/form?t=101650&amp;s=1&amp;d=1</a:t>
            </a:r>
            <a:endParaRPr>
              <a:solidFill>
                <a:srgbClr val="4A86E8"/>
              </a:solidFill>
              <a:highlight>
                <a:schemeClr val="dk1"/>
              </a:highlight>
              <a:latin typeface="Arial"/>
              <a:ea typeface="Arial"/>
              <a:cs typeface="Arial"/>
              <a:sym typeface="Arial"/>
            </a:endParaRPr>
          </a:p>
          <a:p>
            <a:pPr marL="457200" lvl="0" indent="-311150" algn="l" rtl="0">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Attributions: National Geophysical Data Center / World Data Service (NGDC/WDS): Significant Earthquake Database. National Geophysical Data Center</a:t>
            </a:r>
            <a:endParaRPr>
              <a:solidFill>
                <a:srgbClr val="1F1F1F"/>
              </a:solidFill>
              <a:highlight>
                <a:schemeClr val="dk1"/>
              </a:highlight>
              <a:latin typeface="Arial"/>
              <a:ea typeface="Arial"/>
              <a:cs typeface="Arial"/>
              <a:sym typeface="Arial"/>
            </a:endParaRPr>
          </a:p>
          <a:p>
            <a:pPr marL="457200" lvl="0" indent="0" algn="l" rtl="0">
              <a:spcBef>
                <a:spcPts val="0"/>
              </a:spcBef>
              <a:spcAft>
                <a:spcPts val="1200"/>
              </a:spcAft>
              <a:buNone/>
            </a:pPr>
            <a:endParaRPr sz="1500"/>
          </a:p>
        </p:txBody>
      </p:sp>
      <p:pic>
        <p:nvPicPr>
          <p:cNvPr id="169" name="Google Shape;169;p17"/>
          <p:cNvPicPr preferRelativeResize="0"/>
          <p:nvPr/>
        </p:nvPicPr>
        <p:blipFill>
          <a:blip r:embed="rId5">
            <a:alphaModFix/>
          </a:blip>
          <a:stretch>
            <a:fillRect/>
          </a:stretch>
        </p:blipFill>
        <p:spPr>
          <a:xfrm>
            <a:off x="5530350" y="1289500"/>
            <a:ext cx="2969850" cy="32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819150" y="391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Cleaning Data</a:t>
            </a:r>
            <a:endParaRPr>
              <a:latin typeface="Arial"/>
              <a:ea typeface="Arial"/>
              <a:cs typeface="Arial"/>
              <a:sym typeface="Arial"/>
            </a:endParaRPr>
          </a:p>
        </p:txBody>
      </p:sp>
      <p:sp>
        <p:nvSpPr>
          <p:cNvPr id="175" name="Google Shape;175;p18"/>
          <p:cNvSpPr txBox="1">
            <a:spLocks noGrp="1"/>
          </p:cNvSpPr>
          <p:nvPr>
            <p:ph type="body" idx="1"/>
          </p:nvPr>
        </p:nvSpPr>
        <p:spPr>
          <a:xfrm>
            <a:off x="819150" y="1106400"/>
            <a:ext cx="3880200" cy="34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74151"/>
                </a:solidFill>
                <a:highlight>
                  <a:schemeClr val="dk1"/>
                </a:highlight>
                <a:latin typeface="Arial"/>
                <a:ea typeface="Arial"/>
                <a:cs typeface="Arial"/>
                <a:sym typeface="Arial"/>
              </a:rPr>
              <a:t>Cleaning data using Python and Excel involves several steps. Here is a detailed breakdown of the process followed:</a:t>
            </a:r>
            <a:endParaRPr>
              <a:solidFill>
                <a:srgbClr val="374151"/>
              </a:solidFill>
              <a:highlight>
                <a:schemeClr val="dk1"/>
              </a:highlight>
              <a:latin typeface="Arial"/>
              <a:ea typeface="Arial"/>
              <a:cs typeface="Arial"/>
              <a:sym typeface="Arial"/>
            </a:endParaRPr>
          </a:p>
          <a:p>
            <a:pPr marL="457200" lvl="0" indent="-311150" algn="l" rtl="0">
              <a:spcBef>
                <a:spcPts val="150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Import the libraries like pandas,numpy and pathlib</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SzPts val="1300"/>
              <a:buFont typeface="Arial"/>
              <a:buAutoNum type="arabicPeriod"/>
            </a:pPr>
            <a:r>
              <a:rPr lang="en">
                <a:solidFill>
                  <a:srgbClr val="374151"/>
                </a:solidFill>
                <a:highlight>
                  <a:schemeClr val="dk1"/>
                </a:highlight>
                <a:latin typeface="Arial"/>
                <a:ea typeface="Arial"/>
                <a:cs typeface="Arial"/>
                <a:sym typeface="Arial"/>
              </a:rPr>
              <a:t>Load the data from Excel.</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Explore the data.</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Handle missing values.</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Rename columns.</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Export the cleaned data back to Excel</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Save the cleaned Data.</a:t>
            </a:r>
            <a:endParaRPr>
              <a:solidFill>
                <a:srgbClr val="374151"/>
              </a:solidFill>
              <a:highlight>
                <a:schemeClr val="dk1"/>
              </a:highlight>
              <a:latin typeface="Arial"/>
              <a:ea typeface="Arial"/>
              <a:cs typeface="Arial"/>
              <a:sym typeface="Arial"/>
            </a:endParaRPr>
          </a:p>
          <a:p>
            <a:pPr marL="0" lvl="0" indent="0" algn="l" rtl="0">
              <a:spcBef>
                <a:spcPts val="0"/>
              </a:spcBef>
              <a:spcAft>
                <a:spcPts val="1200"/>
              </a:spcAft>
              <a:buNone/>
            </a:pPr>
            <a:endParaRPr sz="1400">
              <a:solidFill>
                <a:srgbClr val="374151"/>
              </a:solidFill>
              <a:highlight>
                <a:schemeClr val="dk1"/>
              </a:highlight>
              <a:latin typeface="Arial"/>
              <a:ea typeface="Arial"/>
              <a:cs typeface="Arial"/>
              <a:sym typeface="Arial"/>
            </a:endParaRPr>
          </a:p>
        </p:txBody>
      </p:sp>
      <p:pic>
        <p:nvPicPr>
          <p:cNvPr id="176" name="Google Shape;176;p18"/>
          <p:cNvPicPr preferRelativeResize="0"/>
          <p:nvPr/>
        </p:nvPicPr>
        <p:blipFill>
          <a:blip r:embed="rId3">
            <a:alphaModFix/>
          </a:blip>
          <a:stretch>
            <a:fillRect/>
          </a:stretch>
        </p:blipFill>
        <p:spPr>
          <a:xfrm>
            <a:off x="4699350" y="1106400"/>
            <a:ext cx="4139850" cy="322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819150" y="519725"/>
            <a:ext cx="7505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Arial"/>
                <a:ea typeface="Arial"/>
                <a:cs typeface="Arial"/>
                <a:sym typeface="Arial"/>
              </a:rPr>
              <a:t>Flask Application</a:t>
            </a:r>
            <a:endParaRPr>
              <a:latin typeface="Arial"/>
              <a:ea typeface="Arial"/>
              <a:cs typeface="Arial"/>
              <a:sym typeface="Arial"/>
            </a:endParaRPr>
          </a:p>
        </p:txBody>
      </p:sp>
      <p:sp>
        <p:nvSpPr>
          <p:cNvPr id="182" name="Google Shape;182;p19"/>
          <p:cNvSpPr txBox="1">
            <a:spLocks noGrp="1"/>
          </p:cNvSpPr>
          <p:nvPr>
            <p:ph type="body" idx="1"/>
          </p:nvPr>
        </p:nvSpPr>
        <p:spPr>
          <a:xfrm>
            <a:off x="819150" y="1257425"/>
            <a:ext cx="3797700" cy="34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74151"/>
                </a:solidFill>
                <a:highlight>
                  <a:schemeClr val="dk1"/>
                </a:highlight>
                <a:latin typeface="Arial"/>
                <a:ea typeface="Arial"/>
                <a:cs typeface="Arial"/>
                <a:sym typeface="Arial"/>
              </a:rPr>
              <a:t>Flask is a lightweight web framework written in Python that allows you to build web applications easily and quickly.</a:t>
            </a:r>
            <a:endParaRPr>
              <a:solidFill>
                <a:srgbClr val="374151"/>
              </a:solidFill>
              <a:highlight>
                <a:schemeClr val="dk1"/>
              </a:highlight>
              <a:latin typeface="Arial"/>
              <a:ea typeface="Arial"/>
              <a:cs typeface="Arial"/>
              <a:sym typeface="Arial"/>
            </a:endParaRPr>
          </a:p>
          <a:p>
            <a:pPr marL="0" lvl="0" indent="0" algn="l" rtl="0">
              <a:spcBef>
                <a:spcPts val="1200"/>
              </a:spcBef>
              <a:spcAft>
                <a:spcPts val="0"/>
              </a:spcAft>
              <a:buNone/>
            </a:pPr>
            <a:r>
              <a:rPr lang="en">
                <a:solidFill>
                  <a:srgbClr val="374151"/>
                </a:solidFill>
                <a:highlight>
                  <a:schemeClr val="dk1"/>
                </a:highlight>
                <a:latin typeface="Arial"/>
                <a:ea typeface="Arial"/>
                <a:cs typeface="Arial"/>
                <a:sym typeface="Arial"/>
              </a:rPr>
              <a:t>Components:</a:t>
            </a:r>
            <a:endParaRPr>
              <a:solidFill>
                <a:srgbClr val="374151"/>
              </a:solidFill>
              <a:highlight>
                <a:schemeClr val="dk1"/>
              </a:highlight>
              <a:latin typeface="Arial"/>
              <a:ea typeface="Arial"/>
              <a:cs typeface="Arial"/>
              <a:sym typeface="Arial"/>
            </a:endParaRPr>
          </a:p>
          <a:p>
            <a:pPr marL="457200" lvl="0" indent="-317500" algn="l" rtl="0">
              <a:spcBef>
                <a:spcPts val="1200"/>
              </a:spcBef>
              <a:spcAft>
                <a:spcPts val="0"/>
              </a:spcAft>
              <a:buSzPts val="1400"/>
              <a:buFont typeface="Arial"/>
              <a:buAutoNum type="arabicPeriod"/>
            </a:pPr>
            <a:r>
              <a:rPr lang="en">
                <a:solidFill>
                  <a:srgbClr val="374151"/>
                </a:solidFill>
                <a:highlight>
                  <a:schemeClr val="dk1"/>
                </a:highlight>
                <a:latin typeface="Arial"/>
                <a:ea typeface="Arial"/>
                <a:cs typeface="Arial"/>
                <a:sym typeface="Arial"/>
              </a:rPr>
              <a:t>Routes: In Flask, you define routes using the @app.route decorator.</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View functions are Python functions that are associated with specific routes.</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Templates: Flask uses Jinja2, a powerful and flexible templating engine, to generate dynamic HTML content.</a:t>
            </a:r>
            <a:endParaRPr>
              <a:solidFill>
                <a:srgbClr val="374151"/>
              </a:solidFill>
              <a:highlight>
                <a:schemeClr val="dk1"/>
              </a:highlight>
              <a:latin typeface="Arial"/>
              <a:ea typeface="Arial"/>
              <a:cs typeface="Arial"/>
              <a:sym typeface="Arial"/>
            </a:endParaRPr>
          </a:p>
          <a:p>
            <a:pPr marL="457200" lvl="0" indent="-311150" algn="l" rtl="0">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Serve static files, such as CSS, JavaScript, and images.</a:t>
            </a:r>
            <a:endParaRPr>
              <a:solidFill>
                <a:srgbClr val="374151"/>
              </a:solidFill>
              <a:highlight>
                <a:schemeClr val="dk1"/>
              </a:highlight>
              <a:latin typeface="Arial"/>
              <a:ea typeface="Arial"/>
              <a:cs typeface="Arial"/>
              <a:sym typeface="Arial"/>
            </a:endParaRPr>
          </a:p>
        </p:txBody>
      </p:sp>
      <p:pic>
        <p:nvPicPr>
          <p:cNvPr id="183" name="Google Shape;183;p19"/>
          <p:cNvPicPr preferRelativeResize="0"/>
          <p:nvPr/>
        </p:nvPicPr>
        <p:blipFill>
          <a:blip r:embed="rId3">
            <a:alphaModFix/>
          </a:blip>
          <a:stretch>
            <a:fillRect/>
          </a:stretch>
        </p:blipFill>
        <p:spPr>
          <a:xfrm>
            <a:off x="4757725" y="1312513"/>
            <a:ext cx="3714750" cy="319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819150" y="424775"/>
            <a:ext cx="7505700" cy="7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Charts and visualisation - 1</a:t>
            </a:r>
            <a:endParaRPr/>
          </a:p>
        </p:txBody>
      </p:sp>
      <p:sp>
        <p:nvSpPr>
          <p:cNvPr id="189" name="Google Shape;189;p20"/>
          <p:cNvSpPr txBox="1">
            <a:spLocks noGrp="1"/>
          </p:cNvSpPr>
          <p:nvPr>
            <p:ph type="body" idx="1"/>
          </p:nvPr>
        </p:nvSpPr>
        <p:spPr>
          <a:xfrm>
            <a:off x="650275" y="1192475"/>
            <a:ext cx="8060400" cy="3162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This bubble chart </a:t>
            </a:r>
            <a:r>
              <a:rPr lang="en">
                <a:solidFill>
                  <a:srgbClr val="233A44"/>
                </a:solidFill>
              </a:rPr>
              <a:t>visualizes</a:t>
            </a:r>
            <a:endParaRPr>
              <a:solidFill>
                <a:srgbClr val="233A44"/>
              </a:solidFill>
            </a:endParaRPr>
          </a:p>
          <a:p>
            <a:pPr marL="0" lvl="0" indent="0" algn="l" rtl="0">
              <a:spcBef>
                <a:spcPts val="1200"/>
              </a:spcBef>
              <a:spcAft>
                <a:spcPts val="0"/>
              </a:spcAft>
              <a:buNone/>
            </a:pPr>
            <a:r>
              <a:rPr lang="en">
                <a:solidFill>
                  <a:srgbClr val="233A44"/>
                </a:solidFill>
              </a:rPr>
              <a:t> the relationship between </a:t>
            </a:r>
            <a:endParaRPr>
              <a:solidFill>
                <a:srgbClr val="233A44"/>
              </a:solidFill>
            </a:endParaRPr>
          </a:p>
          <a:p>
            <a:pPr marL="0" lvl="0" indent="0" algn="l" rtl="0">
              <a:spcBef>
                <a:spcPts val="1200"/>
              </a:spcBef>
              <a:spcAft>
                <a:spcPts val="0"/>
              </a:spcAft>
              <a:buNone/>
            </a:pPr>
            <a:r>
              <a:rPr lang="en">
                <a:solidFill>
                  <a:srgbClr val="233A44"/>
                </a:solidFill>
              </a:rPr>
              <a:t>deaths and volcano names </a:t>
            </a:r>
            <a:endParaRPr>
              <a:solidFill>
                <a:srgbClr val="233A44"/>
              </a:solidFill>
            </a:endParaRPr>
          </a:p>
          <a:p>
            <a:pPr marL="0" lvl="0" indent="0" algn="l" rtl="0">
              <a:spcBef>
                <a:spcPts val="1200"/>
              </a:spcBef>
              <a:spcAft>
                <a:spcPts val="0"/>
              </a:spcAft>
              <a:buNone/>
            </a:pPr>
            <a:r>
              <a:rPr lang="en">
                <a:solidFill>
                  <a:srgbClr val="233A44"/>
                </a:solidFill>
              </a:rPr>
              <a:t>based on their volcano type. </a:t>
            </a:r>
            <a:endParaRPr>
              <a:solidFill>
                <a:srgbClr val="233A44"/>
              </a:solidFill>
            </a:endParaRPr>
          </a:p>
          <a:p>
            <a:pPr marL="0" lvl="0" indent="0" algn="l" rtl="0">
              <a:spcBef>
                <a:spcPts val="1200"/>
              </a:spcBef>
              <a:spcAft>
                <a:spcPts val="0"/>
              </a:spcAft>
              <a:buNone/>
            </a:pPr>
            <a:r>
              <a:rPr lang="en">
                <a:solidFill>
                  <a:srgbClr val="233A44"/>
                </a:solidFill>
              </a:rPr>
              <a:t>The chart allows to explore </a:t>
            </a:r>
            <a:endParaRPr>
              <a:solidFill>
                <a:srgbClr val="233A44"/>
              </a:solidFill>
            </a:endParaRPr>
          </a:p>
          <a:p>
            <a:pPr marL="0" lvl="0" indent="0" algn="l" rtl="0">
              <a:spcBef>
                <a:spcPts val="1200"/>
              </a:spcBef>
              <a:spcAft>
                <a:spcPts val="0"/>
              </a:spcAft>
              <a:buNone/>
            </a:pPr>
            <a:r>
              <a:rPr lang="en">
                <a:solidFill>
                  <a:srgbClr val="233A44"/>
                </a:solidFill>
              </a:rPr>
              <a:t>the impact of different </a:t>
            </a:r>
            <a:endParaRPr>
              <a:solidFill>
                <a:srgbClr val="233A44"/>
              </a:solidFill>
            </a:endParaRPr>
          </a:p>
          <a:p>
            <a:pPr marL="0" lvl="0" indent="0" algn="l" rtl="0">
              <a:spcBef>
                <a:spcPts val="1200"/>
              </a:spcBef>
              <a:spcAft>
                <a:spcPts val="0"/>
              </a:spcAft>
              <a:buNone/>
            </a:pPr>
            <a:r>
              <a:rPr lang="en">
                <a:solidFill>
                  <a:srgbClr val="233A44"/>
                </a:solidFill>
              </a:rPr>
              <a:t>volcano types  on fatalities.</a:t>
            </a:r>
            <a:endParaRPr>
              <a:solidFill>
                <a:srgbClr val="233A44"/>
              </a:solidFill>
            </a:endParaRPr>
          </a:p>
          <a:p>
            <a:pPr marL="0" lvl="0" indent="0" algn="l" rtl="0">
              <a:spcBef>
                <a:spcPts val="1200"/>
              </a:spcBef>
              <a:spcAft>
                <a:spcPts val="0"/>
              </a:spcAft>
              <a:buNone/>
            </a:pPr>
            <a:endParaRPr>
              <a:solidFill>
                <a:srgbClr val="233A44"/>
              </a:solidFill>
            </a:endParaRPr>
          </a:p>
        </p:txBody>
      </p:sp>
      <p:pic>
        <p:nvPicPr>
          <p:cNvPr id="190" name="Google Shape;190;p20"/>
          <p:cNvPicPr preferRelativeResize="0"/>
          <p:nvPr/>
        </p:nvPicPr>
        <p:blipFill>
          <a:blip r:embed="rId3">
            <a:alphaModFix/>
          </a:blip>
          <a:stretch>
            <a:fillRect/>
          </a:stretch>
        </p:blipFill>
        <p:spPr>
          <a:xfrm>
            <a:off x="3152625" y="1301300"/>
            <a:ext cx="5653601" cy="270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819150" y="547625"/>
            <a:ext cx="7505700" cy="9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Charts and visualisation - 2</a:t>
            </a:r>
            <a:endParaRPr/>
          </a:p>
        </p:txBody>
      </p:sp>
      <p:sp>
        <p:nvSpPr>
          <p:cNvPr id="196" name="Google Shape;196;p21"/>
          <p:cNvSpPr txBox="1">
            <a:spLocks noGrp="1"/>
          </p:cNvSpPr>
          <p:nvPr>
            <p:ph type="body" idx="1"/>
          </p:nvPr>
        </p:nvSpPr>
        <p:spPr>
          <a:xfrm>
            <a:off x="819150" y="1253900"/>
            <a:ext cx="7505700" cy="318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33A44"/>
                </a:solidFill>
              </a:rPr>
              <a:t>This bar chart illustrates </a:t>
            </a:r>
            <a:endParaRPr>
              <a:solidFill>
                <a:srgbClr val="233A44"/>
              </a:solidFill>
            </a:endParaRPr>
          </a:p>
          <a:p>
            <a:pPr marL="0" lvl="0" indent="0" algn="l" rtl="0">
              <a:spcBef>
                <a:spcPts val="1200"/>
              </a:spcBef>
              <a:spcAft>
                <a:spcPts val="0"/>
              </a:spcAft>
              <a:buNone/>
            </a:pPr>
            <a:r>
              <a:rPr lang="en">
                <a:solidFill>
                  <a:srgbClr val="233A44"/>
                </a:solidFill>
              </a:rPr>
              <a:t>the elevations of volcanoes </a:t>
            </a:r>
            <a:endParaRPr>
              <a:solidFill>
                <a:srgbClr val="233A44"/>
              </a:solidFill>
            </a:endParaRPr>
          </a:p>
          <a:p>
            <a:pPr marL="0" lvl="0" indent="0" algn="l" rtl="0">
              <a:spcBef>
                <a:spcPts val="1200"/>
              </a:spcBef>
              <a:spcAft>
                <a:spcPts val="0"/>
              </a:spcAft>
              <a:buNone/>
            </a:pPr>
            <a:r>
              <a:rPr lang="en">
                <a:solidFill>
                  <a:srgbClr val="233A44"/>
                </a:solidFill>
              </a:rPr>
              <a:t>based on their volcano type. </a:t>
            </a:r>
            <a:endParaRPr>
              <a:solidFill>
                <a:srgbClr val="233A44"/>
              </a:solidFill>
            </a:endParaRPr>
          </a:p>
          <a:p>
            <a:pPr marL="0" lvl="0" indent="0" algn="l" rtl="0">
              <a:spcBef>
                <a:spcPts val="1200"/>
              </a:spcBef>
              <a:spcAft>
                <a:spcPts val="0"/>
              </a:spcAft>
              <a:buNone/>
            </a:pPr>
            <a:r>
              <a:rPr lang="en">
                <a:solidFill>
                  <a:srgbClr val="233A44"/>
                </a:solidFill>
              </a:rPr>
              <a:t>Each bar in the chart </a:t>
            </a:r>
            <a:endParaRPr>
              <a:solidFill>
                <a:srgbClr val="233A44"/>
              </a:solidFill>
            </a:endParaRPr>
          </a:p>
          <a:p>
            <a:pPr marL="0" lvl="0" indent="0" algn="l" rtl="0">
              <a:spcBef>
                <a:spcPts val="1200"/>
              </a:spcBef>
              <a:spcAft>
                <a:spcPts val="0"/>
              </a:spcAft>
              <a:buNone/>
            </a:pPr>
            <a:r>
              <a:rPr lang="en">
                <a:solidFill>
                  <a:srgbClr val="233A44"/>
                </a:solidFill>
              </a:rPr>
              <a:t>represents a volcano, </a:t>
            </a:r>
            <a:endParaRPr>
              <a:solidFill>
                <a:srgbClr val="233A44"/>
              </a:solidFill>
            </a:endParaRPr>
          </a:p>
          <a:p>
            <a:pPr marL="0" lvl="0" indent="0" algn="l" rtl="0">
              <a:spcBef>
                <a:spcPts val="1200"/>
              </a:spcBef>
              <a:spcAft>
                <a:spcPts val="0"/>
              </a:spcAft>
              <a:buNone/>
            </a:pPr>
            <a:r>
              <a:rPr lang="en">
                <a:solidFill>
                  <a:srgbClr val="233A44"/>
                </a:solidFill>
              </a:rPr>
              <a:t>the length of the bars </a:t>
            </a:r>
            <a:endParaRPr>
              <a:solidFill>
                <a:srgbClr val="233A44"/>
              </a:solidFill>
            </a:endParaRPr>
          </a:p>
          <a:p>
            <a:pPr marL="0" lvl="0" indent="0" algn="l" rtl="0">
              <a:spcBef>
                <a:spcPts val="1200"/>
              </a:spcBef>
              <a:spcAft>
                <a:spcPts val="0"/>
              </a:spcAft>
              <a:buNone/>
            </a:pPr>
            <a:r>
              <a:rPr lang="en">
                <a:solidFill>
                  <a:srgbClr val="233A44"/>
                </a:solidFill>
              </a:rPr>
              <a:t>indicates  the relative </a:t>
            </a:r>
            <a:endParaRPr>
              <a:solidFill>
                <a:srgbClr val="233A44"/>
              </a:solidFill>
            </a:endParaRPr>
          </a:p>
          <a:p>
            <a:pPr marL="0" lvl="0" indent="0" algn="l" rtl="0">
              <a:spcBef>
                <a:spcPts val="1200"/>
              </a:spcBef>
              <a:spcAft>
                <a:spcPts val="1200"/>
              </a:spcAft>
              <a:buNone/>
            </a:pPr>
            <a:r>
              <a:rPr lang="en">
                <a:solidFill>
                  <a:srgbClr val="233A44"/>
                </a:solidFill>
              </a:rPr>
              <a:t>elevations of the volcanoes.</a:t>
            </a:r>
            <a:endParaRPr/>
          </a:p>
        </p:txBody>
      </p:sp>
      <p:pic>
        <p:nvPicPr>
          <p:cNvPr id="197" name="Google Shape;197;p21"/>
          <p:cNvPicPr preferRelativeResize="0"/>
          <p:nvPr/>
        </p:nvPicPr>
        <p:blipFill>
          <a:blip r:embed="rId3">
            <a:alphaModFix/>
          </a:blip>
          <a:stretch>
            <a:fillRect/>
          </a:stretch>
        </p:blipFill>
        <p:spPr>
          <a:xfrm>
            <a:off x="2906950" y="1576250"/>
            <a:ext cx="5834424" cy="2625576"/>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On-screen Show (16:9)</PresentationFormat>
  <Paragraphs>88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Nunito</vt:lpstr>
      <vt:lpstr>Roboto</vt:lpstr>
      <vt:lpstr>Times New Roman</vt:lpstr>
      <vt:lpstr>Arial</vt:lpstr>
      <vt:lpstr>Shift</vt:lpstr>
      <vt:lpstr>Project 3: Interactive Dashboard</vt:lpstr>
      <vt:lpstr>Introduction</vt:lpstr>
      <vt:lpstr>Methodology</vt:lpstr>
      <vt:lpstr>Our hypothesis</vt:lpstr>
      <vt:lpstr>Data Collection</vt:lpstr>
      <vt:lpstr>Cleaning Data</vt:lpstr>
      <vt:lpstr>Flask Application</vt:lpstr>
      <vt:lpstr>Charts and visualisation - 1</vt:lpstr>
      <vt:lpstr>Charts and visualisation - 2</vt:lpstr>
      <vt:lpstr>Mapping</vt:lpstr>
      <vt:lpstr>Conclusion &amp;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Interactive Dashboard</dc:title>
  <dc:creator>User</dc:creator>
  <cp:lastModifiedBy>Irina Schultz</cp:lastModifiedBy>
  <cp:revision>1</cp:revision>
  <dcterms:modified xsi:type="dcterms:W3CDTF">2023-07-11T06:22:05Z</dcterms:modified>
</cp:coreProperties>
</file>