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8" r:id="rId3"/>
    <p:sldId id="290" r:id="rId4"/>
    <p:sldId id="291" r:id="rId5"/>
    <p:sldId id="295" r:id="rId6"/>
    <p:sldId id="292" r:id="rId7"/>
    <p:sldId id="294" r:id="rId8"/>
    <p:sldId id="293" r:id="rId9"/>
    <p:sldId id="289"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 id="1" name="Vimmerstedt, Laura" initials="VL" lastIdx="3" clrIdx="1">
    <p:extLst>
      <p:ext uri="{19B8F6BF-5375-455C-9EA6-DF929625EA0E}">
        <p15:presenceInfo xmlns:p15="http://schemas.microsoft.com/office/powerpoint/2012/main" userId="S::lvimmers@nrel.gov::2371a4db-1ab2-467f-ab07-2f59eeacd7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814"/>
    <p:restoredTop sz="94840"/>
  </p:normalViewPr>
  <p:slideViewPr>
    <p:cSldViewPr snapToGrid="0" snapToObjects="1">
      <p:cViewPr>
        <p:scale>
          <a:sx n="258" d="100"/>
          <a:sy n="258" d="100"/>
        </p:scale>
        <p:origin x="144" y="-6000"/>
      </p:cViewPr>
      <p:guideLst>
        <p:guide orient="horz" pos="1620"/>
        <p:guide pos="2880"/>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7T12:08:27.207" idx="1">
    <p:pos x="10" y="10"/>
    <p:text>Irina, here is where additional detail &amp; references on scenarios could go (you could insert detail slides as needed).</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17T12:14:42.573" idx="3">
    <p:pos x="668" y="1348"/>
    <p:text>Irina, here's where additional detail could go.</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10/18/19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55" r:id="rId8"/>
    <p:sldLayoutId id="2147483656" r:id="rId9"/>
    <p:sldLayoutId id="2147483657" r:id="rId10"/>
    <p:sldLayoutId id="2147483689" r:id="rId11"/>
    <p:sldLayoutId id="2147483690" r:id="rId12"/>
    <p:sldLayoutId id="2147483691" r:id="rId13"/>
    <p:sldLayoutId id="2147483692" r:id="rId14"/>
    <p:sldLayoutId id="2147483693" r:id="rId15"/>
    <p:sldLayoutId id="2147483694" r:id="rId16"/>
    <p:sldLayoutId id="2147483695" r:id="rId17"/>
    <p:sldLayoutId id="2147483666" r:id="rId18"/>
    <p:sldLayoutId id="2147483667" r:id="rId19"/>
    <p:sldLayoutId id="2147483665" r:id="rId20"/>
    <p:sldLayoutId id="2147483668" r:id="rId21"/>
    <p:sldLayoutId id="2147483669" r:id="rId22"/>
    <p:sldLayoutId id="2147483670" r:id="rId23"/>
    <p:sldLayoutId id="2147483671" r:id="rId24"/>
    <p:sldLayoutId id="2147483676" r:id="rId25"/>
    <p:sldLayoutId id="2147483681" r:id="rId26"/>
    <p:sldLayoutId id="2147483682" r:id="rId27"/>
    <p:sldLayoutId id="2147483687" r:id="rId28"/>
    <p:sldLayoutId id="2147483688" r:id="rId29"/>
    <p:sldLayoutId id="2147483678" r:id="rId30"/>
    <p:sldLayoutId id="2147483683" r:id="rId31"/>
    <p:sldLayoutId id="2147483684" r:id="rId32"/>
    <p:sldLayoutId id="2147483685" r:id="rId33"/>
    <p:sldLayoutId id="2147483680" r:id="rId34"/>
    <p:sldLayoutId id="2147483686" r:id="rId35"/>
    <p:sldLayoutId id="2147483672" r:id="rId36"/>
    <p:sldLayoutId id="2147483696" r:id="rId37"/>
    <p:sldLayoutId id="2147483673" r:id="rId38"/>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thesource.nrel.gov/publishing/disclaimers.html" TargetMode="Externa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Carbon Pricing Exploration</a:t>
            </a:r>
          </a:p>
        </p:txBody>
      </p:sp>
      <p:sp>
        <p:nvSpPr>
          <p:cNvPr id="3" name="Text Placeholder 2">
            <a:extLst>
              <a:ext uri="{FF2B5EF4-FFF2-40B4-BE49-F238E27FC236}">
                <a16:creationId xmlns:a16="http://schemas.microsoft.com/office/drawing/2014/main" id="{064E4402-6BF9-4FDA-91E5-34C51D1C218B}"/>
              </a:ext>
            </a:extLst>
          </p:cNvPr>
          <p:cNvSpPr>
            <a:spLocks noGrp="1"/>
          </p:cNvSpPr>
          <p:nvPr>
            <p:ph type="body" sz="quarter" idx="11"/>
          </p:nvPr>
        </p:nvSpPr>
        <p:spPr/>
        <p:txBody>
          <a:bodyPr/>
          <a:lstStyle/>
          <a:p>
            <a:r>
              <a:rPr lang="en-US" dirty="0"/>
              <a:t>October 23, 2019</a:t>
            </a:r>
          </a:p>
        </p:txBody>
      </p:sp>
    </p:spTree>
    <p:extLst>
      <p:ext uri="{BB962C8B-B14F-4D97-AF65-F5344CB8AC3E}">
        <p14:creationId xmlns:p14="http://schemas.microsoft.com/office/powerpoint/2010/main" val="341694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type="body" sz="quarter" idx="10"/>
          </p:nvPr>
        </p:nvSpPr>
        <p:spPr/>
        <p:txBody>
          <a:bodyPr/>
          <a:lstStyle/>
          <a:p>
            <a:r>
              <a:rPr lang="en-US" dirty="0"/>
              <a:t>Project Overview</a:t>
            </a:r>
          </a:p>
          <a:p>
            <a:r>
              <a:rPr lang="en-US" dirty="0"/>
              <a:t>GCAM Collaboration</a:t>
            </a:r>
          </a:p>
          <a:p>
            <a:r>
              <a:rPr lang="en-US" dirty="0"/>
              <a:t>Next Steps</a:t>
            </a:r>
          </a:p>
        </p:txBody>
      </p:sp>
    </p:spTree>
    <p:extLst>
      <p:ext uri="{BB962C8B-B14F-4D97-AF65-F5344CB8AC3E}">
        <p14:creationId xmlns:p14="http://schemas.microsoft.com/office/powerpoint/2010/main" val="13143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83E7-4FDB-421E-B385-D18CAEBDA5A7}"/>
              </a:ext>
            </a:extLst>
          </p:cNvPr>
          <p:cNvSpPr>
            <a:spLocks noGrp="1"/>
          </p:cNvSpPr>
          <p:nvPr>
            <p:ph type="title"/>
          </p:nvPr>
        </p:nvSpPr>
        <p:spPr/>
        <p:txBody>
          <a:bodyPr/>
          <a:lstStyle/>
          <a:p>
            <a:r>
              <a:rPr lang="en-US" dirty="0"/>
              <a:t>Project Overview</a:t>
            </a:r>
          </a:p>
        </p:txBody>
      </p:sp>
      <p:sp>
        <p:nvSpPr>
          <p:cNvPr id="3" name="Text Placeholder 2">
            <a:extLst>
              <a:ext uri="{FF2B5EF4-FFF2-40B4-BE49-F238E27FC236}">
                <a16:creationId xmlns:a16="http://schemas.microsoft.com/office/drawing/2014/main" id="{8F8630C0-4E8A-429B-B23E-F412198096B0}"/>
              </a:ext>
            </a:extLst>
          </p:cNvPr>
          <p:cNvSpPr>
            <a:spLocks noGrp="1"/>
          </p:cNvSpPr>
          <p:nvPr>
            <p:ph type="body" sz="quarter" idx="10"/>
          </p:nvPr>
        </p:nvSpPr>
        <p:spPr>
          <a:xfrm>
            <a:off x="457200" y="1371600"/>
            <a:ext cx="8120063" cy="3463290"/>
          </a:xfrm>
        </p:spPr>
        <p:txBody>
          <a:bodyPr>
            <a:normAutofit fontScale="70000" lnSpcReduction="20000"/>
          </a:bodyPr>
          <a:lstStyle/>
          <a:p>
            <a:r>
              <a:rPr lang="en-US" dirty="0"/>
              <a:t>This is a very small BETO-funded project</a:t>
            </a:r>
          </a:p>
          <a:p>
            <a:r>
              <a:rPr lang="en-US" dirty="0"/>
              <a:t>We envision this project producing the following:</a:t>
            </a:r>
          </a:p>
          <a:p>
            <a:pPr lvl="1"/>
            <a:r>
              <a:rPr lang="en-US" dirty="0"/>
              <a:t>Develop new BSM results for a very small number of simulations with varying carbon price</a:t>
            </a:r>
          </a:p>
          <a:p>
            <a:pPr lvl="1"/>
            <a:r>
              <a:rPr lang="en-US" dirty="0"/>
              <a:t>Comparisons of these simulations, harmonizing a very small number of parameters (just carbon price and petroleum prices to start). Compare with:</a:t>
            </a:r>
          </a:p>
          <a:p>
            <a:pPr lvl="2"/>
            <a:r>
              <a:rPr lang="en-US" dirty="0"/>
              <a:t>GCAM-Global results for the United States</a:t>
            </a:r>
          </a:p>
          <a:p>
            <a:pPr lvl="2"/>
            <a:r>
              <a:rPr lang="en-US" dirty="0"/>
              <a:t>GCAM-USA results? </a:t>
            </a:r>
          </a:p>
          <a:p>
            <a:pPr lvl="1"/>
            <a:r>
              <a:rPr lang="en-US" dirty="0"/>
              <a:t>Analytic plan for future work</a:t>
            </a:r>
          </a:p>
          <a:p>
            <a:pPr lvl="2"/>
            <a:r>
              <a:rPr lang="en-US" dirty="0"/>
              <a:t>Identify additional scenarios of highest priority</a:t>
            </a:r>
          </a:p>
          <a:p>
            <a:pPr lvl="2"/>
            <a:r>
              <a:rPr lang="en-US" dirty="0"/>
              <a:t>Identify how additional parameters could be harmonized</a:t>
            </a:r>
          </a:p>
          <a:p>
            <a:pPr lvl="1"/>
            <a:r>
              <a:rPr lang="en-US" dirty="0"/>
              <a:t>Plan for modifications to the BSM that would enhance carbon pricing analysis</a:t>
            </a:r>
          </a:p>
          <a:p>
            <a:r>
              <a:rPr lang="en-US" dirty="0"/>
              <a:t>We would like to complete this project in Q2</a:t>
            </a:r>
          </a:p>
          <a:p>
            <a:r>
              <a:rPr lang="en-US" dirty="0"/>
              <a:t>We are unlikely to publish at this point</a:t>
            </a:r>
          </a:p>
        </p:txBody>
      </p:sp>
    </p:spTree>
    <p:extLst>
      <p:ext uri="{BB962C8B-B14F-4D97-AF65-F5344CB8AC3E}">
        <p14:creationId xmlns:p14="http://schemas.microsoft.com/office/powerpoint/2010/main" val="69575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B53F-BD02-4D34-839E-7BCCE4A180AA}"/>
              </a:ext>
            </a:extLst>
          </p:cNvPr>
          <p:cNvSpPr>
            <a:spLocks noGrp="1"/>
          </p:cNvSpPr>
          <p:nvPr>
            <p:ph type="title"/>
          </p:nvPr>
        </p:nvSpPr>
        <p:spPr/>
        <p:txBody>
          <a:bodyPr/>
          <a:lstStyle/>
          <a:p>
            <a:r>
              <a:rPr lang="en-US" dirty="0"/>
              <a:t>Selection Criteria for Top Priority Scenarios</a:t>
            </a:r>
          </a:p>
        </p:txBody>
      </p:sp>
      <p:sp>
        <p:nvSpPr>
          <p:cNvPr id="3" name="Text Placeholder 2">
            <a:extLst>
              <a:ext uri="{FF2B5EF4-FFF2-40B4-BE49-F238E27FC236}">
                <a16:creationId xmlns:a16="http://schemas.microsoft.com/office/drawing/2014/main" id="{140CCE9F-C9D1-459B-A4BD-888E1686F14F}"/>
              </a:ext>
            </a:extLst>
          </p:cNvPr>
          <p:cNvSpPr>
            <a:spLocks noGrp="1"/>
          </p:cNvSpPr>
          <p:nvPr>
            <p:ph type="body" sz="quarter" idx="10"/>
          </p:nvPr>
        </p:nvSpPr>
        <p:spPr/>
        <p:txBody>
          <a:bodyPr>
            <a:normAutofit lnSpcReduction="10000"/>
          </a:bodyPr>
          <a:lstStyle/>
          <a:p>
            <a:r>
              <a:rPr lang="en-US" dirty="0"/>
              <a:t>Existing GCAM scenario (Global and USA, or just Global)</a:t>
            </a:r>
          </a:p>
          <a:p>
            <a:r>
              <a:rPr lang="en-US" dirty="0"/>
              <a:t>Links to literature (IPCC, EMF, IEA)</a:t>
            </a:r>
          </a:p>
          <a:p>
            <a:r>
              <a:rPr lang="en-US" dirty="0"/>
              <a:t>Specifications (proposed starting points in parentheses)</a:t>
            </a:r>
          </a:p>
          <a:p>
            <a:pPr lvl="1"/>
            <a:r>
              <a:rPr lang="en-US" dirty="0"/>
              <a:t>SSPs (SSP2)</a:t>
            </a:r>
          </a:p>
          <a:p>
            <a:pPr lvl="1"/>
            <a:r>
              <a:rPr lang="en-US" dirty="0"/>
              <a:t>Warming (1.5-2.5 degrees)</a:t>
            </a:r>
          </a:p>
          <a:p>
            <a:pPr lvl="1"/>
            <a:r>
              <a:rPr lang="en-US" dirty="0"/>
              <a:t>Fossil Fuel Price ($100 - $300/barrel)</a:t>
            </a:r>
          </a:p>
          <a:p>
            <a:r>
              <a:rPr lang="en-US" dirty="0"/>
              <a:t>Can the GCAM team propose 4-10 scenarios that meet these criteria?</a:t>
            </a:r>
          </a:p>
          <a:p>
            <a:pPr lvl="1"/>
            <a:endParaRPr lang="en-US" dirty="0"/>
          </a:p>
          <a:p>
            <a:endParaRPr lang="en-US" dirty="0"/>
          </a:p>
        </p:txBody>
      </p:sp>
    </p:spTree>
    <p:extLst>
      <p:ext uri="{BB962C8B-B14F-4D97-AF65-F5344CB8AC3E}">
        <p14:creationId xmlns:p14="http://schemas.microsoft.com/office/powerpoint/2010/main" val="80853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B53F-BD02-4D34-839E-7BCCE4A180AA}"/>
              </a:ext>
            </a:extLst>
          </p:cNvPr>
          <p:cNvSpPr>
            <a:spLocks noGrp="1"/>
          </p:cNvSpPr>
          <p:nvPr>
            <p:ph type="title"/>
          </p:nvPr>
        </p:nvSpPr>
        <p:spPr/>
        <p:txBody>
          <a:bodyPr/>
          <a:lstStyle/>
          <a:p>
            <a:r>
              <a:rPr lang="en-US" dirty="0"/>
              <a:t>List of GCAM parameters that can be used to inform BSM</a:t>
            </a:r>
          </a:p>
        </p:txBody>
      </p:sp>
      <p:sp>
        <p:nvSpPr>
          <p:cNvPr id="3" name="Text Placeholder 2">
            <a:extLst>
              <a:ext uri="{FF2B5EF4-FFF2-40B4-BE49-F238E27FC236}">
                <a16:creationId xmlns:a16="http://schemas.microsoft.com/office/drawing/2014/main" id="{140CCE9F-C9D1-459B-A4BD-888E1686F14F}"/>
              </a:ext>
            </a:extLst>
          </p:cNvPr>
          <p:cNvSpPr>
            <a:spLocks noGrp="1"/>
          </p:cNvSpPr>
          <p:nvPr>
            <p:ph type="body" sz="quarter" idx="10"/>
          </p:nvPr>
        </p:nvSpPr>
        <p:spPr>
          <a:xfrm>
            <a:off x="457200" y="1371600"/>
            <a:ext cx="8213271" cy="3375025"/>
          </a:xfrm>
        </p:spPr>
        <p:txBody>
          <a:bodyPr>
            <a:normAutofit/>
          </a:bodyPr>
          <a:lstStyle/>
          <a:p>
            <a:pPr lvl="0"/>
            <a:r>
              <a:rPr lang="en-US" dirty="0"/>
              <a:t>Agricultural production levels and prices</a:t>
            </a:r>
          </a:p>
          <a:p>
            <a:pPr lvl="0"/>
            <a:r>
              <a:rPr lang="en-US" dirty="0"/>
              <a:t>Domestic energy consumption and prices </a:t>
            </a:r>
          </a:p>
          <a:p>
            <a:pPr lvl="0"/>
            <a:r>
              <a:rPr lang="en-US" dirty="0"/>
              <a:t>Domestic biofuel production levels</a:t>
            </a:r>
          </a:p>
          <a:p>
            <a:pPr lvl="0"/>
            <a:r>
              <a:rPr lang="en-US" dirty="0"/>
              <a:t>Domestic vehicle markets</a:t>
            </a:r>
          </a:p>
          <a:p>
            <a:pPr lvl="0"/>
            <a:r>
              <a:rPr lang="en-US" dirty="0"/>
              <a:t>International demand for biomass and bioenergy from the US</a:t>
            </a:r>
          </a:p>
          <a:p>
            <a:pPr lvl="0"/>
            <a:r>
              <a:rPr lang="en-US" dirty="0"/>
              <a:t>US energy imports</a:t>
            </a:r>
          </a:p>
          <a:p>
            <a:pPr lvl="0"/>
            <a:r>
              <a:rPr lang="en-US" dirty="0"/>
              <a:t>Carbon prices</a:t>
            </a:r>
          </a:p>
          <a:p>
            <a:pPr lvl="1"/>
            <a:endParaRPr lang="en-US" dirty="0"/>
          </a:p>
          <a:p>
            <a:endParaRPr lang="en-US" dirty="0"/>
          </a:p>
        </p:txBody>
      </p:sp>
    </p:spTree>
    <p:extLst>
      <p:ext uri="{BB962C8B-B14F-4D97-AF65-F5344CB8AC3E}">
        <p14:creationId xmlns:p14="http://schemas.microsoft.com/office/powerpoint/2010/main" val="328772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9360-44F6-4CE5-BE0F-A5A3232A4AF7}"/>
              </a:ext>
            </a:extLst>
          </p:cNvPr>
          <p:cNvSpPr>
            <a:spLocks noGrp="1"/>
          </p:cNvSpPr>
          <p:nvPr>
            <p:ph type="title"/>
          </p:nvPr>
        </p:nvSpPr>
        <p:spPr/>
        <p:txBody>
          <a:bodyPr/>
          <a:lstStyle/>
          <a:p>
            <a:r>
              <a:rPr lang="en-US" dirty="0"/>
              <a:t>GCAM Data Needed</a:t>
            </a:r>
          </a:p>
        </p:txBody>
      </p:sp>
      <p:sp>
        <p:nvSpPr>
          <p:cNvPr id="3" name="Text Placeholder 2">
            <a:extLst>
              <a:ext uri="{FF2B5EF4-FFF2-40B4-BE49-F238E27FC236}">
                <a16:creationId xmlns:a16="http://schemas.microsoft.com/office/drawing/2014/main" id="{5C1C9022-B15A-42D0-91B5-0392E2132142}"/>
              </a:ext>
            </a:extLst>
          </p:cNvPr>
          <p:cNvSpPr>
            <a:spLocks noGrp="1"/>
          </p:cNvSpPr>
          <p:nvPr>
            <p:ph type="body" sz="quarter" idx="10"/>
          </p:nvPr>
        </p:nvSpPr>
        <p:spPr/>
        <p:txBody>
          <a:bodyPr/>
          <a:lstStyle/>
          <a:p>
            <a:r>
              <a:rPr lang="en-US" dirty="0"/>
              <a:t>We think we should start by importing ONLY carbon price and petroleum price trajectories from GCAM-Global into BSM (Let’s discuss)</a:t>
            </a:r>
          </a:p>
          <a:p>
            <a:r>
              <a:rPr lang="en-US" dirty="0"/>
              <a:t>Can GCAM team provide these price trajectories for the identified scenarios?</a:t>
            </a:r>
          </a:p>
        </p:txBody>
      </p:sp>
    </p:spTree>
    <p:extLst>
      <p:ext uri="{BB962C8B-B14F-4D97-AF65-F5344CB8AC3E}">
        <p14:creationId xmlns:p14="http://schemas.microsoft.com/office/powerpoint/2010/main" val="227057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1674-6538-4189-AA98-B752254C1BD8}"/>
              </a:ext>
            </a:extLst>
          </p:cNvPr>
          <p:cNvSpPr>
            <a:spLocks noGrp="1"/>
          </p:cNvSpPr>
          <p:nvPr>
            <p:ph type="title"/>
          </p:nvPr>
        </p:nvSpPr>
        <p:spPr/>
        <p:txBody>
          <a:bodyPr/>
          <a:lstStyle/>
          <a:p>
            <a:r>
              <a:rPr lang="en-US" dirty="0"/>
              <a:t>Additional Harmonization</a:t>
            </a:r>
          </a:p>
        </p:txBody>
      </p:sp>
      <p:sp>
        <p:nvSpPr>
          <p:cNvPr id="3" name="Text Placeholder 2">
            <a:extLst>
              <a:ext uri="{FF2B5EF4-FFF2-40B4-BE49-F238E27FC236}">
                <a16:creationId xmlns:a16="http://schemas.microsoft.com/office/drawing/2014/main" id="{58550CC9-03CE-41CD-9B15-16B1C63F4DE4}"/>
              </a:ext>
            </a:extLst>
          </p:cNvPr>
          <p:cNvSpPr>
            <a:spLocks noGrp="1"/>
          </p:cNvSpPr>
          <p:nvPr>
            <p:ph type="body" sz="quarter" idx="10"/>
          </p:nvPr>
        </p:nvSpPr>
        <p:spPr/>
        <p:txBody>
          <a:bodyPr>
            <a:normAutofit fontScale="92500" lnSpcReduction="10000"/>
          </a:bodyPr>
          <a:lstStyle/>
          <a:p>
            <a:r>
              <a:rPr lang="en-US" dirty="0"/>
              <a:t>Beyond carbon prices and petroleum prices, we would ultimately envision harmonizing the following:</a:t>
            </a:r>
          </a:p>
          <a:p>
            <a:pPr lvl="1"/>
            <a:r>
              <a:rPr lang="en-US" dirty="0"/>
              <a:t>Numbers of vehicles</a:t>
            </a:r>
          </a:p>
          <a:p>
            <a:pPr lvl="1"/>
            <a:r>
              <a:rPr lang="en-US" dirty="0"/>
              <a:t>Energy imports</a:t>
            </a:r>
          </a:p>
          <a:p>
            <a:pPr lvl="1"/>
            <a:r>
              <a:rPr lang="en-US" dirty="0"/>
              <a:t>International demand for bioenergy</a:t>
            </a:r>
          </a:p>
          <a:p>
            <a:r>
              <a:rPr lang="en-US" dirty="0"/>
              <a:t>The following parameters would be compared across the models:</a:t>
            </a:r>
          </a:p>
          <a:p>
            <a:pPr lvl="1"/>
            <a:r>
              <a:rPr lang="en-US" dirty="0"/>
              <a:t>Agricultural system metrics</a:t>
            </a:r>
          </a:p>
          <a:p>
            <a:pPr lvl="1"/>
            <a:r>
              <a:rPr lang="en-US" dirty="0"/>
              <a:t>Bioenergy, including biofuels metrics</a:t>
            </a:r>
          </a:p>
          <a:p>
            <a:r>
              <a:rPr lang="en-US" dirty="0"/>
              <a:t>This would likely be left for future work</a:t>
            </a:r>
          </a:p>
          <a:p>
            <a:pPr lvl="1"/>
            <a:endParaRPr lang="en-US" dirty="0"/>
          </a:p>
        </p:txBody>
      </p:sp>
    </p:spTree>
    <p:extLst>
      <p:ext uri="{BB962C8B-B14F-4D97-AF65-F5344CB8AC3E}">
        <p14:creationId xmlns:p14="http://schemas.microsoft.com/office/powerpoint/2010/main" val="400571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06CC-CD16-4EEC-B768-0715F744E1BF}"/>
              </a:ext>
            </a:extLst>
          </p:cNvPr>
          <p:cNvSpPr>
            <a:spLocks noGrp="1"/>
          </p:cNvSpPr>
          <p:nvPr>
            <p:ph type="title"/>
          </p:nvPr>
        </p:nvSpPr>
        <p:spPr/>
        <p:txBody>
          <a:bodyPr/>
          <a:lstStyle/>
          <a:p>
            <a:r>
              <a:rPr lang="en-US" dirty="0"/>
              <a:t>BSM Parameters</a:t>
            </a:r>
          </a:p>
        </p:txBody>
      </p:sp>
      <p:sp>
        <p:nvSpPr>
          <p:cNvPr id="3" name="Text Placeholder 2">
            <a:extLst>
              <a:ext uri="{FF2B5EF4-FFF2-40B4-BE49-F238E27FC236}">
                <a16:creationId xmlns:a16="http://schemas.microsoft.com/office/drawing/2014/main" id="{AAB88AB0-F864-42B6-BD1E-09B2D8C35C17}"/>
              </a:ext>
            </a:extLst>
          </p:cNvPr>
          <p:cNvSpPr>
            <a:spLocks noGrp="1"/>
          </p:cNvSpPr>
          <p:nvPr>
            <p:ph type="body" sz="quarter" idx="10"/>
          </p:nvPr>
        </p:nvSpPr>
        <p:spPr/>
        <p:txBody>
          <a:bodyPr/>
          <a:lstStyle/>
          <a:p>
            <a:r>
              <a:rPr lang="en-US" dirty="0"/>
              <a:t>Carbon price and petroleum price are represented by </a:t>
            </a:r>
            <a:r>
              <a:rPr lang="en-US" dirty="0">
                <a:highlight>
                  <a:srgbClr val="FFFF00"/>
                </a:highlight>
              </a:rPr>
              <a:t>these parameters in the BSM</a:t>
            </a:r>
          </a:p>
          <a:p>
            <a:endParaRPr lang="en-US" dirty="0">
              <a:highlight>
                <a:srgbClr val="FFFF00"/>
              </a:highlight>
            </a:endParaRPr>
          </a:p>
          <a:p>
            <a:r>
              <a:rPr lang="en-US" dirty="0">
                <a:highlight>
                  <a:srgbClr val="FFFF00"/>
                </a:highlight>
              </a:rPr>
              <a:t>Details on definition and dimensionality of these parameters</a:t>
            </a:r>
          </a:p>
          <a:p>
            <a:r>
              <a:rPr lang="en-US" dirty="0"/>
              <a:t>Can we work together to get appropriate data from GCAM results for import into BSM?</a:t>
            </a:r>
          </a:p>
        </p:txBody>
      </p:sp>
      <p:graphicFrame>
        <p:nvGraphicFramePr>
          <p:cNvPr id="4" name="Table 3">
            <a:extLst>
              <a:ext uri="{FF2B5EF4-FFF2-40B4-BE49-F238E27FC236}">
                <a16:creationId xmlns:a16="http://schemas.microsoft.com/office/drawing/2014/main" id="{230A5A34-832C-B44A-AAC5-69EC7EF3E228}"/>
              </a:ext>
            </a:extLst>
          </p:cNvPr>
          <p:cNvGraphicFramePr>
            <a:graphicFrameLocks noGrp="1"/>
          </p:cNvGraphicFramePr>
          <p:nvPr>
            <p:extLst>
              <p:ext uri="{D42A27DB-BD31-4B8C-83A1-F6EECF244321}">
                <p14:modId xmlns:p14="http://schemas.microsoft.com/office/powerpoint/2010/main" val="1363704846"/>
              </p:ext>
            </p:extLst>
          </p:nvPr>
        </p:nvGraphicFramePr>
        <p:xfrm>
          <a:off x="59312" y="4201297"/>
          <a:ext cx="6096000" cy="13919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46994827"/>
                    </a:ext>
                  </a:extLst>
                </a:gridCol>
                <a:gridCol w="1687286">
                  <a:extLst>
                    <a:ext uri="{9D8B030D-6E8A-4147-A177-3AD203B41FA5}">
                      <a16:colId xmlns:a16="http://schemas.microsoft.com/office/drawing/2014/main" val="4030244682"/>
                    </a:ext>
                  </a:extLst>
                </a:gridCol>
                <a:gridCol w="1360714">
                  <a:extLst>
                    <a:ext uri="{9D8B030D-6E8A-4147-A177-3AD203B41FA5}">
                      <a16:colId xmlns:a16="http://schemas.microsoft.com/office/drawing/2014/main" val="101824270"/>
                    </a:ext>
                  </a:extLst>
                </a:gridCol>
              </a:tblGrid>
              <a:tr h="370840">
                <a:tc gridSpan="2">
                  <a:txBody>
                    <a:bodyPr/>
                    <a:lstStyle/>
                    <a:p>
                      <a:r>
                        <a:rPr lang="en-US" sz="1000" dirty="0"/>
                        <a:t>Parameter’s name More things to harmonized</a:t>
                      </a:r>
                    </a:p>
                  </a:txBody>
                  <a:tcPr/>
                </a:tc>
                <a:tc hMerge="1">
                  <a:txBody>
                    <a:bodyPr/>
                    <a:lstStyle/>
                    <a:p>
                      <a:r>
                        <a:rPr lang="en-US" sz="1000" dirty="0"/>
                        <a:t>Dimension</a:t>
                      </a:r>
                    </a:p>
                  </a:txBody>
                  <a:tcPr/>
                </a:tc>
                <a:tc>
                  <a:txBody>
                    <a:bodyPr/>
                    <a:lstStyle/>
                    <a:p>
                      <a:r>
                        <a:rPr lang="en-US" sz="1000" dirty="0"/>
                        <a:t>Dimension</a:t>
                      </a:r>
                      <a:endParaRPr lang="en-US" dirty="0"/>
                    </a:p>
                  </a:txBody>
                  <a:tcPr/>
                </a:tc>
                <a:extLst>
                  <a:ext uri="{0D108BD9-81ED-4DB2-BD59-A6C34878D82A}">
                    <a16:rowId xmlns:a16="http://schemas.microsoft.com/office/drawing/2014/main" val="194035223"/>
                  </a:ext>
                </a:extLst>
              </a:tr>
              <a:tr h="370840">
                <a:tc gridSpan="3">
                  <a:txBody>
                    <a:bodyPr/>
                    <a:lstStyle/>
                    <a:p>
                      <a:pPr algn="ctr"/>
                      <a:r>
                        <a:rPr lang="en-US" sz="1000" b="1" dirty="0"/>
                        <a:t>Prices of bioenergy, biofuels, petrol fuels</a:t>
                      </a:r>
                    </a:p>
                  </a:txBody>
                  <a:tcPr anchor="ct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2342390750"/>
                  </a:ext>
                </a:extLst>
              </a:tr>
              <a:tr h="370840">
                <a:tc gridSpan="2">
                  <a:txBody>
                    <a:bodyPr/>
                    <a:lstStyle/>
                    <a:p>
                      <a:r>
                        <a:rPr lang="en-US" sz="1000"/>
                        <a:t>Oil Industry, AEO Reference Oil, $/bbl </a:t>
                      </a: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Time series data 2015-2051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Time series data 2015-2051</a:t>
                      </a:r>
                      <a:endParaRPr lang="en-US" sz="1000" dirty="0"/>
                    </a:p>
                  </a:txBody>
                  <a:tcPr/>
                </a:tc>
                <a:extLst>
                  <a:ext uri="{0D108BD9-81ED-4DB2-BD59-A6C34878D82A}">
                    <a16:rowId xmlns:a16="http://schemas.microsoft.com/office/drawing/2014/main" val="3725266408"/>
                  </a:ext>
                </a:extLst>
              </a:tr>
              <a:tr h="370840">
                <a:tc gridSpan="2">
                  <a:txBody>
                    <a:bodyPr/>
                    <a:lstStyle/>
                    <a:p>
                      <a:r>
                        <a:rPr lang="en-US" sz="1000"/>
                        <a:t>Oil Industry, AEO High Oil, $/bbl </a:t>
                      </a: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Time series data 2015-2051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Time series data 2015-2051</a:t>
                      </a:r>
                      <a:endParaRPr lang="en-US" sz="1000" dirty="0"/>
                    </a:p>
                  </a:txBody>
                  <a:tcPr/>
                </a:tc>
                <a:extLst>
                  <a:ext uri="{0D108BD9-81ED-4DB2-BD59-A6C34878D82A}">
                    <a16:rowId xmlns:a16="http://schemas.microsoft.com/office/drawing/2014/main" val="50317139"/>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Oil Industry, AEO Low Oil, $/bbl </a:t>
                      </a: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Time series data 2015-2051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Time series data 2015-2051</a:t>
                      </a:r>
                    </a:p>
                  </a:txBody>
                  <a:tcPr/>
                </a:tc>
                <a:extLst>
                  <a:ext uri="{0D108BD9-81ED-4DB2-BD59-A6C34878D82A}">
                    <a16:rowId xmlns:a16="http://schemas.microsoft.com/office/drawing/2014/main" val="661190172"/>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highlight>
                            <a:srgbClr val="FFFF00"/>
                          </a:highlight>
                        </a:rPr>
                        <a:t>Oil Industry, User Defined Oil, $/</a:t>
                      </a:r>
                      <a:r>
                        <a:rPr lang="en-US" sz="1000" dirty="0" err="1">
                          <a:highlight>
                            <a:srgbClr val="FFFF00"/>
                          </a:highlight>
                        </a:rPr>
                        <a:t>bbl</a:t>
                      </a:r>
                      <a:r>
                        <a:rPr lang="en-US" sz="1000" dirty="0">
                          <a:highlight>
                            <a:srgbClr val="FFFF00"/>
                          </a:highlight>
                        </a:rPr>
                        <a:t> </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Time series data 2015-2051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Time series data 2015-2051</a:t>
                      </a:r>
                    </a:p>
                  </a:txBody>
                  <a:tcPr/>
                </a:tc>
                <a:extLst>
                  <a:ext uri="{0D108BD9-81ED-4DB2-BD59-A6C34878D82A}">
                    <a16:rowId xmlns:a16="http://schemas.microsoft.com/office/drawing/2014/main" val="1390266626"/>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Oil Industry, </a:t>
                      </a:r>
                      <a:r>
                        <a:rPr lang="en-US" sz="1000" kern="1200" dirty="0" err="1">
                          <a:solidFill>
                            <a:schemeClr val="dk1"/>
                          </a:solidFill>
                          <a:effectLst/>
                          <a:latin typeface="+mn-lt"/>
                          <a:ea typeface="+mn-ea"/>
                          <a:cs typeface="+mn-cs"/>
                        </a:rPr>
                        <a:t>PoD</a:t>
                      </a:r>
                      <a:r>
                        <a:rPr lang="en-US" sz="1000" kern="1200" dirty="0">
                          <a:solidFill>
                            <a:schemeClr val="dk1"/>
                          </a:solidFill>
                          <a:effectLst/>
                          <a:latin typeface="+mn-lt"/>
                          <a:ea typeface="+mn-ea"/>
                          <a:cs typeface="+mn-cs"/>
                        </a:rPr>
                        <a:t> </a:t>
                      </a:r>
                      <a:r>
                        <a:rPr lang="en-US" sz="1000" kern="1200" dirty="0" err="1">
                          <a:solidFill>
                            <a:schemeClr val="dk1"/>
                          </a:solidFill>
                          <a:effectLst/>
                          <a:latin typeface="+mn-lt"/>
                          <a:ea typeface="+mn-ea"/>
                          <a:cs typeface="+mn-cs"/>
                        </a:rPr>
                        <a:t>PoP</a:t>
                      </a:r>
                      <a:r>
                        <a:rPr lang="en-US" sz="1000" kern="1200" dirty="0">
                          <a:solidFill>
                            <a:schemeClr val="dk1"/>
                          </a:solidFill>
                          <a:effectLst/>
                          <a:latin typeface="+mn-lt"/>
                          <a:ea typeface="+mn-ea"/>
                          <a:cs typeface="+mn-cs"/>
                        </a:rPr>
                        <a:t> gasoline Offset</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(assumed spread between point of production (POP) and and point of distribution (</a:t>
                      </a:r>
                      <a:r>
                        <a:rPr lang="en-US" sz="1000" dirty="0" err="1"/>
                        <a:t>PoD</a:t>
                      </a:r>
                      <a:r>
                        <a:rPr lang="en-US" sz="1000" dirty="0"/>
                        <a:t>) gasoline prices), $/gal</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Constant</a:t>
                      </a:r>
                      <a:endParaRPr lang="en-US" sz="1000" dirty="0"/>
                    </a:p>
                  </a:txBody>
                  <a:tcPr/>
                </a:tc>
                <a:extLst>
                  <a:ext uri="{0D108BD9-81ED-4DB2-BD59-A6C34878D82A}">
                    <a16:rowId xmlns:a16="http://schemas.microsoft.com/office/drawing/2014/main" val="3729152305"/>
                  </a:ext>
                </a:extLst>
              </a:tr>
              <a:tr h="370840">
                <a:tc gridSpan="2">
                  <a:txBody>
                    <a:bodyPr/>
                    <a:lstStyle/>
                    <a:p>
                      <a:r>
                        <a:rPr lang="en-US" sz="1000" kern="1200" dirty="0">
                          <a:solidFill>
                            <a:schemeClr val="dk1"/>
                          </a:solidFill>
                          <a:effectLst/>
                          <a:latin typeface="+mn-lt"/>
                          <a:ea typeface="+mn-ea"/>
                          <a:cs typeface="+mn-cs"/>
                        </a:rPr>
                        <a:t>Oil Industry, T2 per gallon transport cost to refinery,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Constant</a:t>
                      </a:r>
                    </a:p>
                  </a:txBody>
                  <a:tcPr/>
                </a:tc>
                <a:extLst>
                  <a:ext uri="{0D108BD9-81ED-4DB2-BD59-A6C34878D82A}">
                    <a16:rowId xmlns:a16="http://schemas.microsoft.com/office/drawing/2014/main" val="3208439549"/>
                  </a:ext>
                </a:extLst>
              </a:tr>
              <a:tr h="370840">
                <a:tc gridSpan="2">
                  <a:txBody>
                    <a:bodyPr/>
                    <a:lstStyle/>
                    <a:p>
                      <a:r>
                        <a:rPr lang="en-US" sz="1000" dirty="0"/>
                        <a:t>Oil Industry, </a:t>
                      </a:r>
                      <a:r>
                        <a:rPr lang="en-US" sz="1000" kern="1200" dirty="0">
                          <a:solidFill>
                            <a:schemeClr val="dk1"/>
                          </a:solidFill>
                          <a:effectLst/>
                          <a:latin typeface="+mn-lt"/>
                          <a:ea typeface="+mn-ea"/>
                          <a:cs typeface="+mn-cs"/>
                        </a:rPr>
                        <a:t>C to R per gallon</a:t>
                      </a:r>
                      <a:endParaRPr lang="en-US" sz="1000" dirty="0">
                        <a:effectLst/>
                      </a:endParaRPr>
                    </a:p>
                    <a:p>
                      <a:r>
                        <a:rPr lang="en-US" sz="1000" kern="1200" dirty="0">
                          <a:solidFill>
                            <a:schemeClr val="dk1"/>
                          </a:solidFill>
                          <a:effectLst/>
                          <a:latin typeface="+mn-lt"/>
                          <a:ea typeface="+mn-ea"/>
                          <a:cs typeface="+mn-cs"/>
                        </a:rPr>
                        <a:t>transport cost to refinery</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(Assumed average per-gallon cost of transporting fuel from conversion facility to refinery), $/ gal</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Constant</a:t>
                      </a:r>
                      <a:endParaRPr lang="en-US" sz="1000" dirty="0"/>
                    </a:p>
                  </a:txBody>
                  <a:tcPr/>
                </a:tc>
                <a:extLst>
                  <a:ext uri="{0D108BD9-81ED-4DB2-BD59-A6C34878D82A}">
                    <a16:rowId xmlns:a16="http://schemas.microsoft.com/office/drawing/2014/main" val="1393429330"/>
                  </a:ext>
                </a:extLst>
              </a:tr>
              <a:tr h="370840">
                <a:tc gridSpan="2">
                  <a:txBody>
                    <a:bodyPr/>
                    <a:lstStyle/>
                    <a:p>
                      <a:r>
                        <a:rPr lang="en-US" sz="1000" dirty="0"/>
                        <a:t>Oil Industry, </a:t>
                      </a:r>
                      <a:r>
                        <a:rPr lang="en-US" sz="1000" kern="1200" dirty="0">
                          <a:solidFill>
                            <a:schemeClr val="dk1"/>
                          </a:solidFill>
                          <a:effectLst/>
                          <a:latin typeface="+mn-lt"/>
                          <a:ea typeface="+mn-ea"/>
                          <a:cs typeface="+mn-cs"/>
                        </a:rPr>
                        <a:t>OC to R per gallon</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transport cost to refinery </a:t>
                      </a:r>
                      <a:r>
                        <a:rPr lang="en-US" sz="1000" dirty="0"/>
                        <a:t>(Assumed average per-gallon cost of transporting fuel from conversion facility to refinery), $/ gal</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Constant</a:t>
                      </a:r>
                      <a:endParaRPr lang="en-US" sz="1000" dirty="0"/>
                    </a:p>
                  </a:txBody>
                  <a:tcPr/>
                </a:tc>
                <a:extLst>
                  <a:ext uri="{0D108BD9-81ED-4DB2-BD59-A6C34878D82A}">
                    <a16:rowId xmlns:a16="http://schemas.microsoft.com/office/drawing/2014/main" val="2914427536"/>
                  </a:ext>
                </a:extLst>
              </a:tr>
              <a:tr h="370840">
                <a:tc gridSpan="2">
                  <a:txBody>
                    <a:bodyPr/>
                    <a:lstStyle/>
                    <a:p>
                      <a:r>
                        <a:rPr lang="en-US" sz="1000" dirty="0"/>
                        <a:t>Oil Industry, </a:t>
                      </a:r>
                      <a:r>
                        <a:rPr lang="en-US" sz="1000" kern="1200" dirty="0">
                          <a:solidFill>
                            <a:schemeClr val="dk1"/>
                          </a:solidFill>
                          <a:effectLst/>
                          <a:latin typeface="+mn-lt"/>
                          <a:ea typeface="+mn-ea"/>
                          <a:cs typeface="+mn-cs"/>
                        </a:rPr>
                        <a:t>A to R per gallon</a:t>
                      </a:r>
                      <a:endParaRPr lang="en-US" sz="1000" dirty="0">
                        <a:effectLst/>
                      </a:endParaRPr>
                    </a:p>
                    <a:p>
                      <a:r>
                        <a:rPr lang="en-US" sz="1000" kern="1200" dirty="0">
                          <a:solidFill>
                            <a:schemeClr val="dk1"/>
                          </a:solidFill>
                          <a:effectLst/>
                          <a:latin typeface="+mn-lt"/>
                          <a:ea typeface="+mn-ea"/>
                          <a:cs typeface="+mn-cs"/>
                        </a:rPr>
                        <a:t>transport cost to refinery</a:t>
                      </a:r>
                      <a:r>
                        <a:rPr lang="en-US" sz="1000" dirty="0"/>
                        <a:t>(Assumed average per-gallon cost of transporting fuel from conversion facility to refinery), $/ gal</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Constant</a:t>
                      </a:r>
                      <a:endParaRPr lang="en-US" sz="1000" dirty="0"/>
                    </a:p>
                  </a:txBody>
                  <a:tcPr/>
                </a:tc>
                <a:extLst>
                  <a:ext uri="{0D108BD9-81ED-4DB2-BD59-A6C34878D82A}">
                    <a16:rowId xmlns:a16="http://schemas.microsoft.com/office/drawing/2014/main" val="2162580958"/>
                  </a:ext>
                </a:extLst>
              </a:tr>
              <a:tr h="370840">
                <a:tc gridSpan="2">
                  <a:txBody>
                    <a:bodyPr/>
                    <a:lstStyle/>
                    <a:p>
                      <a:r>
                        <a:rPr lang="en-US" sz="1000" dirty="0"/>
                        <a:t>Oil Industry, </a:t>
                      </a:r>
                      <a:r>
                        <a:rPr lang="en-US" sz="1000" kern="1200" dirty="0">
                          <a:solidFill>
                            <a:schemeClr val="dk1"/>
                          </a:solidFill>
                          <a:effectLst/>
                          <a:latin typeface="+mn-lt"/>
                          <a:ea typeface="+mn-ea"/>
                          <a:cs typeface="+mn-cs"/>
                        </a:rPr>
                        <a:t>SJ per gallon transport cost to refinery </a:t>
                      </a:r>
                      <a:r>
                        <a:rPr lang="en-US" sz="1000" dirty="0"/>
                        <a:t>(Assumed average per-gallon cost of transporting fuel from conversion facility to refinery), $/ gal</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Constant</a:t>
                      </a:r>
                      <a:endParaRPr lang="en-US" sz="1000" dirty="0"/>
                    </a:p>
                  </a:txBody>
                  <a:tcPr/>
                </a:tc>
                <a:extLst>
                  <a:ext uri="{0D108BD9-81ED-4DB2-BD59-A6C34878D82A}">
                    <a16:rowId xmlns:a16="http://schemas.microsoft.com/office/drawing/2014/main" val="1568385715"/>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Oil Industry, Additional RP rev per gal (Additional $/gal, by refinery product type, applied to different refinery end products produced by conversion pathways), $/gal</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gasoline, diesel, jet fuel, All Other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gasoline, diesel, jet fuel, All Other</a:t>
                      </a:r>
                      <a:endParaRPr lang="en-US" sz="1000" dirty="0"/>
                    </a:p>
                  </a:txBody>
                  <a:tcPr/>
                </a:tc>
                <a:extLst>
                  <a:ext uri="{0D108BD9-81ED-4DB2-BD59-A6C34878D82A}">
                    <a16:rowId xmlns:a16="http://schemas.microsoft.com/office/drawing/2014/main" val="1732239346"/>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Oil Industry, </a:t>
                      </a:r>
                      <a:r>
                        <a:rPr lang="en-US" sz="1000" kern="1200" dirty="0">
                          <a:solidFill>
                            <a:schemeClr val="dk1"/>
                          </a:solidFill>
                          <a:effectLst/>
                          <a:latin typeface="+mn-lt"/>
                          <a:ea typeface="+mn-ea"/>
                          <a:cs typeface="+mn-cs"/>
                        </a:rPr>
                        <a:t>RP crack spread intercepts (intercepts for linear equation that relates oil crude price to refinery product price),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gasoline, diesel, jet fuel, All Other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gasoline, diesel, jet fuel, All Other</a:t>
                      </a:r>
                      <a:endParaRPr lang="en-US" sz="1000" dirty="0"/>
                    </a:p>
                  </a:txBody>
                  <a:tcPr/>
                </a:tc>
                <a:extLst>
                  <a:ext uri="{0D108BD9-81ED-4DB2-BD59-A6C34878D82A}">
                    <a16:rowId xmlns:a16="http://schemas.microsoft.com/office/drawing/2014/main" val="3544756888"/>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Oil Industry, Coproduct Price Spread (Multiplier applied to crude oil price per gallon to create price input for coproducts), unitless</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Primary, Co1, Co2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Primary, Co1, Co2</a:t>
                      </a:r>
                      <a:endParaRPr lang="en-US" sz="1000" dirty="0"/>
                    </a:p>
                  </a:txBody>
                  <a:tcPr/>
                </a:tc>
                <a:extLst>
                  <a:ext uri="{0D108BD9-81ED-4DB2-BD59-A6C34878D82A}">
                    <a16:rowId xmlns:a16="http://schemas.microsoft.com/office/drawing/2014/main" val="1793616362"/>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Inventory and Pricing, </a:t>
                      </a:r>
                      <a:r>
                        <a:rPr lang="en-US" sz="1000" dirty="0" err="1"/>
                        <a:t>addl</a:t>
                      </a:r>
                      <a:r>
                        <a:rPr lang="en-US" sz="1000" dirty="0"/>
                        <a:t> gas tax amt (Scenario driven additional gasoline tax tax in $/gal at the pump), $/gal</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Constant</a:t>
                      </a:r>
                      <a:endParaRPr lang="en-US" sz="1000" dirty="0"/>
                    </a:p>
                  </a:txBody>
                  <a:tcPr/>
                </a:tc>
                <a:extLst>
                  <a:ext uri="{0D108BD9-81ED-4DB2-BD59-A6C34878D82A}">
                    <a16:rowId xmlns:a16="http://schemas.microsoft.com/office/drawing/2014/main" val="3707794385"/>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Inventory and Pricing, fuel excise tax, $/gal</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Price per each region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Price per each region </a:t>
                      </a:r>
                    </a:p>
                  </a:txBody>
                  <a:tcPr/>
                </a:tc>
                <a:extLst>
                  <a:ext uri="{0D108BD9-81ED-4DB2-BD59-A6C34878D82A}">
                    <a16:rowId xmlns:a16="http://schemas.microsoft.com/office/drawing/2014/main" val="943697555"/>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Inventory and Pricing,</a:t>
                      </a:r>
                      <a:r>
                        <a:rPr lang="en-US" sz="1000" kern="1200" dirty="0">
                          <a:solidFill>
                            <a:schemeClr val="dk1"/>
                          </a:solidFill>
                          <a:effectLst/>
                          <a:latin typeface="+mn-lt"/>
                          <a:ea typeface="+mn-ea"/>
                          <a:cs typeface="+mn-cs"/>
                        </a:rPr>
                        <a:t> B industrial price scenario (scenario input for price of industrial (non-bio-based) butanol),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Constant</a:t>
                      </a:r>
                      <a:endParaRPr lang="en-US" sz="1000" dirty="0"/>
                    </a:p>
                  </a:txBody>
                  <a:tcPr/>
                </a:tc>
                <a:extLst>
                  <a:ext uri="{0D108BD9-81ED-4DB2-BD59-A6C34878D82A}">
                    <a16:rowId xmlns:a16="http://schemas.microsoft.com/office/drawing/2014/main" val="1010406976"/>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Ethanol Import Module, export tariff (Tariff associated with ethanol exports from US--time dependent scenario.  Note stepwise graphical function),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Time series data 2015-2051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Time series data 2015-2051</a:t>
                      </a:r>
                      <a:endParaRPr lang="en-US" sz="1000" dirty="0"/>
                    </a:p>
                  </a:txBody>
                  <a:tcPr/>
                </a:tc>
                <a:extLst>
                  <a:ext uri="{0D108BD9-81ED-4DB2-BD59-A6C34878D82A}">
                    <a16:rowId xmlns:a16="http://schemas.microsoft.com/office/drawing/2014/main" val="2248599773"/>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Ethanol Import Module, import tariff (Tariff associated with ethanol imports into US-time dependent scenario.  Note stepwise graphical function),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Time series data 2015-2051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Time series data 2015-2051</a:t>
                      </a:r>
                      <a:endParaRPr lang="en-US" sz="1000" dirty="0"/>
                    </a:p>
                  </a:txBody>
                  <a:tcPr/>
                </a:tc>
                <a:extLst>
                  <a:ext uri="{0D108BD9-81ED-4DB2-BD59-A6C34878D82A}">
                    <a16:rowId xmlns:a16="http://schemas.microsoft.com/office/drawing/2014/main" val="1323607859"/>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AHC, </a:t>
                      </a:r>
                      <a:r>
                        <a:rPr lang="en-US" sz="1000" kern="1200" dirty="0">
                          <a:solidFill>
                            <a:schemeClr val="dk1"/>
                          </a:solidFill>
                          <a:effectLst/>
                          <a:latin typeface="+mn-lt"/>
                          <a:ea typeface="+mn-ea"/>
                          <a:cs typeface="+mn-cs"/>
                        </a:rPr>
                        <a:t>Price Increase Due to RINs (Scenario defining additional price impact resulting from renewable identification number (RIN)), $/ gal</a:t>
                      </a:r>
                      <a:endParaRPr lang="en-US" sz="1000" dirty="0">
                        <a:effectLst/>
                      </a:endParaRP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Time series data Algal Tech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Time series data Algal Tech</a:t>
                      </a:r>
                      <a:endParaRPr lang="en-US" sz="1000" dirty="0"/>
                    </a:p>
                  </a:txBody>
                  <a:tcPr/>
                </a:tc>
                <a:extLst>
                  <a:ext uri="{0D108BD9-81ED-4DB2-BD59-A6C34878D82A}">
                    <a16:rowId xmlns:a16="http://schemas.microsoft.com/office/drawing/2014/main" val="1097725607"/>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OHC, </a:t>
                      </a:r>
                      <a:r>
                        <a:rPr lang="en-US" sz="1000" kern="1200" dirty="0">
                          <a:solidFill>
                            <a:schemeClr val="dk1"/>
                          </a:solidFill>
                          <a:effectLst/>
                          <a:latin typeface="+mn-lt"/>
                          <a:ea typeface="+mn-ea"/>
                          <a:cs typeface="+mn-cs"/>
                        </a:rPr>
                        <a:t>Price Increase Due to RINs (Scenario defining additional price impact resulting from renewable identification number (RIN)),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Time series data Oil Crop Tech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Time series data Oil Crop Tech</a:t>
                      </a:r>
                      <a:endParaRPr lang="en-US" sz="1000" dirty="0"/>
                    </a:p>
                  </a:txBody>
                  <a:tcPr/>
                </a:tc>
                <a:extLst>
                  <a:ext uri="{0D108BD9-81ED-4DB2-BD59-A6C34878D82A}">
                    <a16:rowId xmlns:a16="http://schemas.microsoft.com/office/drawing/2014/main" val="2931533421"/>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CHC, </a:t>
                      </a:r>
                      <a:r>
                        <a:rPr lang="en-US" sz="1000" kern="1200" dirty="0">
                          <a:solidFill>
                            <a:schemeClr val="dk1"/>
                          </a:solidFill>
                          <a:effectLst/>
                          <a:latin typeface="+mn-lt"/>
                          <a:ea typeface="+mn-ea"/>
                          <a:cs typeface="+mn-cs"/>
                        </a:rPr>
                        <a:t>Price Increase Due to RINs (Scenario defining additional price impact resulting from renewable identification number (RIN)),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Time series data C to RR tech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Time series data C to RR tech</a:t>
                      </a:r>
                      <a:endParaRPr lang="en-US" sz="1000" dirty="0"/>
                    </a:p>
                  </a:txBody>
                  <a:tcPr/>
                </a:tc>
                <a:extLst>
                  <a:ext uri="{0D108BD9-81ED-4DB2-BD59-A6C34878D82A}">
                    <a16:rowId xmlns:a16="http://schemas.microsoft.com/office/drawing/2014/main" val="2165956023"/>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CB, </a:t>
                      </a:r>
                      <a:r>
                        <a:rPr lang="en-US" sz="1000" kern="1200" dirty="0">
                          <a:solidFill>
                            <a:schemeClr val="dk1"/>
                          </a:solidFill>
                          <a:effectLst/>
                          <a:latin typeface="+mn-lt"/>
                          <a:ea typeface="+mn-ea"/>
                          <a:cs typeface="+mn-cs"/>
                        </a:rPr>
                        <a:t>Price Increase Due to RINs (Scenario defining additional price impact resulting from renewable identification number (RIN)), $/ gal</a:t>
                      </a:r>
                      <a:endParaRPr lang="en-US" sz="1000" dirty="0">
                        <a:effectLst/>
                      </a:endParaRP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Time series data (no value in BSM)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Time series data (no value in BSM)</a:t>
                      </a:r>
                      <a:endParaRPr lang="en-US" sz="1000" dirty="0"/>
                    </a:p>
                  </a:txBody>
                  <a:tcPr/>
                </a:tc>
                <a:extLst>
                  <a:ext uri="{0D108BD9-81ED-4DB2-BD59-A6C34878D82A}">
                    <a16:rowId xmlns:a16="http://schemas.microsoft.com/office/drawing/2014/main" val="19541939"/>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effectLst/>
                        </a:rPr>
                        <a:t>CE</a:t>
                      </a:r>
                      <a:r>
                        <a:rPr lang="en-US" sz="1000" dirty="0"/>
                        <a:t>, </a:t>
                      </a:r>
                      <a:r>
                        <a:rPr lang="en-US" sz="1000" kern="1200" dirty="0">
                          <a:solidFill>
                            <a:schemeClr val="dk1"/>
                          </a:solidFill>
                          <a:effectLst/>
                          <a:latin typeface="+mn-lt"/>
                          <a:ea typeface="+mn-ea"/>
                          <a:cs typeface="+mn-cs"/>
                        </a:rPr>
                        <a:t>Price Increase Due to RINs (Scenario defining additional price impact resulting from renewable identification number (RIN)), $/ gal</a:t>
                      </a:r>
                      <a:endParaRPr lang="en-US" sz="1000" dirty="0">
                        <a:effectLst/>
                      </a:endParaRP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Time series data C to A tech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Time series data C to A tech</a:t>
                      </a:r>
                      <a:endParaRPr lang="en-US" sz="1000" dirty="0"/>
                    </a:p>
                  </a:txBody>
                  <a:tcPr/>
                </a:tc>
                <a:extLst>
                  <a:ext uri="{0D108BD9-81ED-4DB2-BD59-A6C34878D82A}">
                    <a16:rowId xmlns:a16="http://schemas.microsoft.com/office/drawing/2014/main" val="3502686570"/>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effectLst/>
                        </a:rPr>
                        <a:t>SE</a:t>
                      </a:r>
                      <a:r>
                        <a:rPr lang="en-US" sz="1000" dirty="0"/>
                        <a:t>, </a:t>
                      </a:r>
                      <a:r>
                        <a:rPr lang="en-US" sz="1000" kern="1200" dirty="0">
                          <a:solidFill>
                            <a:schemeClr val="dk1"/>
                          </a:solidFill>
                          <a:effectLst/>
                          <a:latin typeface="+mn-lt"/>
                          <a:ea typeface="+mn-ea"/>
                          <a:cs typeface="+mn-cs"/>
                        </a:rPr>
                        <a:t>Price Increase Due to RINs (Scenario defining additional price impact resulting from renewable identification number (RIN)),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effectLst/>
                      </a:endParaRP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Time series data Gen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1D array: Time series data Gen</a:t>
                      </a:r>
                      <a:endParaRPr lang="en-US" sz="1000" dirty="0"/>
                    </a:p>
                  </a:txBody>
                  <a:tcPr/>
                </a:tc>
                <a:extLst>
                  <a:ext uri="{0D108BD9-81ED-4DB2-BD59-A6C34878D82A}">
                    <a16:rowId xmlns:a16="http://schemas.microsoft.com/office/drawing/2014/main" val="2811139402"/>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effectLst/>
                        </a:rPr>
                        <a:t>SJ</a:t>
                      </a:r>
                      <a:r>
                        <a:rPr lang="en-US" sz="1000" dirty="0"/>
                        <a:t>, </a:t>
                      </a:r>
                      <a:r>
                        <a:rPr lang="en-US" sz="1000" kern="1200" dirty="0">
                          <a:solidFill>
                            <a:schemeClr val="dk1"/>
                          </a:solidFill>
                          <a:effectLst/>
                          <a:latin typeface="+mn-lt"/>
                          <a:ea typeface="+mn-ea"/>
                          <a:cs typeface="+mn-cs"/>
                        </a:rPr>
                        <a:t>Price Increase Due to RINs (Scenario defining additional price impact resulting from renewable identification number (RIN)), $/ gal</a:t>
                      </a:r>
                      <a:endParaRPr lang="en-US" sz="100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effectLst/>
                      </a:endParaRP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Time series data (no value in BSM)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Time series data (no value in BSM)</a:t>
                      </a:r>
                      <a:endParaRPr lang="en-US" sz="1000" dirty="0"/>
                    </a:p>
                  </a:txBody>
                  <a:tcPr/>
                </a:tc>
                <a:extLst>
                  <a:ext uri="{0D108BD9-81ED-4DB2-BD59-A6C34878D82A}">
                    <a16:rowId xmlns:a16="http://schemas.microsoft.com/office/drawing/2014/main" val="3879137685"/>
                  </a:ext>
                </a:extLst>
              </a:tr>
              <a:tr h="3708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effectLst/>
                        </a:rPr>
                        <a:t>T2</a:t>
                      </a:r>
                      <a:r>
                        <a:rPr lang="en-US" sz="1000" dirty="0"/>
                        <a:t>, </a:t>
                      </a:r>
                      <a:r>
                        <a:rPr lang="en-US" sz="1000" kern="1200" dirty="0">
                          <a:solidFill>
                            <a:schemeClr val="dk1"/>
                          </a:solidFill>
                          <a:effectLst/>
                          <a:latin typeface="+mn-lt"/>
                          <a:ea typeface="+mn-ea"/>
                          <a:cs typeface="+mn-cs"/>
                        </a:rPr>
                        <a:t>Price Increase Due to RINs (Scenario defining additional price impact resulting from renewable identification number (RIN)), $/ gal</a:t>
                      </a:r>
                      <a:endParaRPr lang="en-US" sz="1000" dirty="0">
                        <a:effectLst/>
                      </a:endParaRP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1D array: Time series data T2Tech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1D array: Time series data T2Tech</a:t>
                      </a:r>
                    </a:p>
                  </a:txBody>
                  <a:tcPr/>
                </a:tc>
                <a:extLst>
                  <a:ext uri="{0D108BD9-81ED-4DB2-BD59-A6C34878D82A}">
                    <a16:rowId xmlns:a16="http://schemas.microsoft.com/office/drawing/2014/main" val="2823153813"/>
                  </a:ext>
                </a:extLst>
              </a:tr>
              <a:tr h="370840">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t>Carbon Price</a:t>
                      </a:r>
                    </a:p>
                  </a:txBody>
                  <a:tcPr anchor="ct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1503728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Oil Industry, C tax scenario, $/</a:t>
                      </a:r>
                      <a:r>
                        <a:rPr lang="en-US" sz="1000" kern="1200" dirty="0" err="1">
                          <a:solidFill>
                            <a:schemeClr val="dk1"/>
                          </a:solidFill>
                          <a:effectLst/>
                          <a:latin typeface="+mn-lt"/>
                          <a:ea typeface="+mn-ea"/>
                          <a:cs typeface="+mn-cs"/>
                        </a:rPr>
                        <a:t>tonnes</a:t>
                      </a:r>
                      <a:endParaRPr lang="en-US" sz="1000" dirty="0">
                        <a:effectLst/>
                      </a:endParaRPr>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Time series data for Oil, T2, CHC, OC, Algae, SJ, CE, B, SE</a:t>
                      </a:r>
                    </a:p>
                  </a:txBody>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88810693"/>
                  </a:ext>
                </a:extLst>
              </a:tr>
            </a:tbl>
          </a:graphicData>
        </a:graphic>
      </p:graphicFrame>
    </p:spTree>
    <p:extLst>
      <p:ext uri="{BB962C8B-B14F-4D97-AF65-F5344CB8AC3E}">
        <p14:creationId xmlns:p14="http://schemas.microsoft.com/office/powerpoint/2010/main" val="400882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04A9C9E1-17A1-C646-A4F5-615D6ECF4E01}"/>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4F0B5F5A-E034-8F4C-A745-12022858DF41}"/>
              </a:ext>
            </a:extLst>
          </p:cNvPr>
          <p:cNvSpPr>
            <a:spLocks noGrp="1"/>
          </p:cNvSpPr>
          <p:nvPr>
            <p:ph type="body" sz="quarter" idx="11"/>
          </p:nvPr>
        </p:nvSpPr>
        <p:spPr/>
        <p:txBody>
          <a:bodyPr/>
          <a:lstStyle/>
          <a:p>
            <a:endParaRPr lang="en-US"/>
          </a:p>
        </p:txBody>
      </p:sp>
      <p:sp>
        <p:nvSpPr>
          <p:cNvPr id="4" name="TextBox 3">
            <a:extLst>
              <a:ext uri="{FF2B5EF4-FFF2-40B4-BE49-F238E27FC236}">
                <a16:creationId xmlns:a16="http://schemas.microsoft.com/office/drawing/2014/main" id="{B65CFC7C-D363-D240-BE57-211FC6BC64AC}"/>
              </a:ext>
            </a:extLst>
          </p:cNvPr>
          <p:cNvSpPr txBox="1"/>
          <p:nvPr/>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5" name="Group 4">
            <a:extLst>
              <a:ext uri="{FF2B5EF4-FFF2-40B4-BE49-F238E27FC236}">
                <a16:creationId xmlns:a16="http://schemas.microsoft.com/office/drawing/2014/main" id="{515F4A07-1DF4-2B44-87EB-EF1E3F8C0BB5}"/>
              </a:ext>
            </a:extLst>
          </p:cNvPr>
          <p:cNvGrpSpPr/>
          <p:nvPr/>
        </p:nvGrpSpPr>
        <p:grpSpPr>
          <a:xfrm>
            <a:off x="1160290" y="2923341"/>
            <a:ext cx="1200990" cy="891562"/>
            <a:chOff x="2576623" y="33912667"/>
            <a:chExt cx="2971800" cy="2206133"/>
          </a:xfrm>
        </p:grpSpPr>
        <p:sp>
          <p:nvSpPr>
            <p:cNvPr id="6" name="Rounded Rectangular Callout 5">
              <a:extLst>
                <a:ext uri="{FF2B5EF4-FFF2-40B4-BE49-F238E27FC236}">
                  <a16:creationId xmlns:a16="http://schemas.microsoft.com/office/drawing/2014/main" id="{096FED8C-696F-2D48-8599-91D8BE16CCE4}"/>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7" name="TextBox 6">
              <a:extLst>
                <a:ext uri="{FF2B5EF4-FFF2-40B4-BE49-F238E27FC236}">
                  <a16:creationId xmlns:a16="http://schemas.microsoft.com/office/drawing/2014/main" id="{22951F19-7CAD-DD4C-AD32-3F5CD5A73B01}"/>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8" name="Group 7">
            <a:extLst>
              <a:ext uri="{FF2B5EF4-FFF2-40B4-BE49-F238E27FC236}">
                <a16:creationId xmlns:a16="http://schemas.microsoft.com/office/drawing/2014/main" id="{436AF87E-7986-C84C-A1FB-976931A61773}"/>
              </a:ext>
            </a:extLst>
          </p:cNvPr>
          <p:cNvGrpSpPr/>
          <p:nvPr/>
        </p:nvGrpSpPr>
        <p:grpSpPr>
          <a:xfrm>
            <a:off x="3413774" y="2835776"/>
            <a:ext cx="2316254" cy="1215855"/>
            <a:chOff x="-183051" y="33227554"/>
            <a:chExt cx="5731474" cy="3039310"/>
          </a:xfrm>
          <a:solidFill>
            <a:schemeClr val="bg1">
              <a:alpha val="38000"/>
            </a:schemeClr>
          </a:solidFill>
        </p:grpSpPr>
        <p:sp>
          <p:nvSpPr>
            <p:cNvPr id="9" name="Rounded Rectangular Callout 8">
              <a:extLst>
                <a:ext uri="{FF2B5EF4-FFF2-40B4-BE49-F238E27FC236}">
                  <a16:creationId xmlns:a16="http://schemas.microsoft.com/office/drawing/2014/main" id="{4C0ADC1B-13C5-C54F-90C8-5CD1AE0850B0}"/>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0" name="TextBox 9">
              <a:extLst>
                <a:ext uri="{FF2B5EF4-FFF2-40B4-BE49-F238E27FC236}">
                  <a16:creationId xmlns:a16="http://schemas.microsoft.com/office/drawing/2014/main" id="{BEB1E2DF-6152-564A-A2E9-BE35F7DC4D50}"/>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2"/>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2862198453"/>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presentation-2019" id="{E8A68D52-70D5-1F45-9E2B-50DC26CDF849}" vid="{0CCD6724-4B42-BC4D-AA89-F63B9FDE5D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4546</TotalTime>
  <Words>1353</Words>
  <Application>Microsoft Macintosh PowerPoint</Application>
  <PresentationFormat>On-screen Show (16:9)</PresentationFormat>
  <Paragraphs>119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Outline</vt:lpstr>
      <vt:lpstr>Project Overview</vt:lpstr>
      <vt:lpstr>Selection Criteria for Top Priority Scenarios</vt:lpstr>
      <vt:lpstr>List of GCAM parameters that can be used to inform BSM</vt:lpstr>
      <vt:lpstr>GCAM Data Needed</vt:lpstr>
      <vt:lpstr>Additional Harmonization</vt:lpstr>
      <vt:lpstr>BSM Parameters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Tsiryapkina, Irina</cp:lastModifiedBy>
  <cp:revision>25</cp:revision>
  <cp:lastPrinted>2018-01-04T20:30:58Z</cp:lastPrinted>
  <dcterms:created xsi:type="dcterms:W3CDTF">2019-02-01T22:56:44Z</dcterms:created>
  <dcterms:modified xsi:type="dcterms:W3CDTF">2019-10-21T22:32:38Z</dcterms:modified>
  <cp:category/>
</cp:coreProperties>
</file>