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73" r:id="rId6"/>
    <p:sldId id="264" r:id="rId7"/>
    <p:sldId id="265" r:id="rId8"/>
    <p:sldId id="261" r:id="rId9"/>
    <p:sldId id="266" r:id="rId10"/>
    <p:sldId id="267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D7BF-2459-4A35-B11C-914DD09F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6F80-2587-4FFB-B700-45E32273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3B31-73E0-4727-A06D-19FE8E13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6276-54C8-4D72-A196-CC00D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C69D-AA1E-411C-84CC-45269681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543D-A15F-4089-AFE7-90CA2AE3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B7F6-69ED-4015-AF07-C8CA9A52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0844-3B5C-4074-8B1D-290BD39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6B57-7D9C-4964-BBEF-6462891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46C7-F33E-4A79-997C-7F20F9FC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5634B-29B2-4DBE-880C-06BD3BDE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FA49-FAC2-4DD3-9AB2-ED4FA0E6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F331-EC17-42B5-8D93-9422D4E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2DC9-1104-4475-94AE-B88362EE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0084-1639-428E-921C-C200715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0681-1B49-4171-9437-2EEBCE8E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2F39-DE57-403A-AB78-D2889184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1952-9D4A-4BFA-82F2-3D0566A6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25D6-7E3C-4DD1-8F8A-D75E699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00AE-1227-4D85-9BDD-1EC494B2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6A4-E973-49C8-9425-4ADC1BA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E7CC-35D0-40A7-AA77-28FECC89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2EA4-5E6F-453D-91F4-B34209E1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5A2C-032E-4367-A8AE-56C3670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A6DA-55C1-4EC4-8341-C7D1FAD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6CC-A7D8-4EC7-9443-3C816A9D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4D61-2F6F-4A3F-BD59-6E6D95504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FB8A7-36DA-45A7-8A77-FF0A517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5974-0539-4E60-9DDA-0E8110A8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A527-5DDF-429D-BDDC-CAD09E02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FDC7-34CE-4FE8-8A9D-DB487761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9C9-6F42-423D-9BAB-A36F3823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0AA2-9147-4B09-83D6-ECDBFE59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DC24-210A-4F2E-8547-6B1B355E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1446F-FE30-4E1E-A7A8-46FFB2C8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ACE9-179C-4417-A3F3-2BD4877E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783C-31E6-45F4-BF6A-391F6C53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E1ACD-35A3-40DB-BBF6-48207325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DD30C-9AA9-4906-8F91-7EB8E3E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9588-1318-47CE-98DD-9B1DDA14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2C5B-92CF-4AE0-8164-E77FFDB3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963E-EC28-49E5-94E9-BC3F5FB2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D4C2-381E-4B3D-A180-E1A4EC0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BE0E-954B-4896-97A9-0C89A646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ED1FA-5801-4951-A603-9C38F6BD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9A02E-0682-490C-B9AC-0E090B27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CF8C-62BA-4472-B4F2-8D6994CF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33D-F8B0-4912-BA99-22DE046A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8A8B-8D48-42BE-A6C6-178BF6FB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0509-31B6-446E-A745-CF48ED03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2BD3-9879-48D5-9B2C-97F000E9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E4BFE-6246-4A14-A90A-F8BA6760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E9AE-E645-4A04-A2A3-0A037E5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DF50E-D869-4BD0-96C9-D7A22463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9BBC-DE4A-4AC2-A13A-1A4B6B47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5B8D-60E4-48AB-A0BA-017D57D6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B6BF-65B3-4B1B-824C-55972A2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FC68-71CC-42FF-AB4E-6D84D47B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D1F3C-9B41-4694-BDD4-AE28D173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3431-A1A2-4827-B59E-8654A50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7A48-2529-42AE-A9DE-EA526DDD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5C0-1B3C-44B6-A403-E993F3E0B8A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2AC1-7F93-4514-A1E0-AAE01BBA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128E-E218-4FFB-8F72-3AC55AEC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involves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037F56-BB18-4F49-9FDC-828D5D893313}"/>
              </a:ext>
            </a:extLst>
          </p:cNvPr>
          <p:cNvSpPr txBox="1">
            <a:spLocks/>
          </p:cNvSpPr>
          <p:nvPr/>
        </p:nvSpPr>
        <p:spPr>
          <a:xfrm>
            <a:off x="838200" y="3545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 of CCS depends 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3FE83-2AD5-9346-BF77-2541CAA261B5}"/>
              </a:ext>
            </a:extLst>
          </p:cNvPr>
          <p:cNvSpPr txBox="1">
            <a:spLocks/>
          </p:cNvSpPr>
          <p:nvPr/>
        </p:nvSpPr>
        <p:spPr>
          <a:xfrm>
            <a:off x="838200" y="4623020"/>
            <a:ext cx="10515600" cy="16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availability of biomass</a:t>
            </a:r>
          </a:p>
          <a:p>
            <a:r>
              <a:rPr lang="en-US" dirty="0"/>
              <a:t>suitable geologic storage site</a:t>
            </a:r>
          </a:p>
          <a:p>
            <a:r>
              <a:rPr lang="en-US" dirty="0"/>
              <a:t>transportation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4A726-58A2-3A48-9F62-FB0C009230CC}"/>
              </a:ext>
            </a:extLst>
          </p:cNvPr>
          <p:cNvSpPr txBox="1">
            <a:spLocks/>
          </p:cNvSpPr>
          <p:nvPr/>
        </p:nvSpPr>
        <p:spPr>
          <a:xfrm>
            <a:off x="838200" y="1368280"/>
            <a:ext cx="10515600" cy="263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conditioning processes to separate CO2 into a pure stream </a:t>
            </a:r>
          </a:p>
          <a:p>
            <a:r>
              <a:rPr lang="en-US" sz="2600" dirty="0"/>
              <a:t>carbon capture (pre- and post-combustion ; 90% capture is max for CCS unit) </a:t>
            </a:r>
          </a:p>
          <a:p>
            <a:r>
              <a:rPr lang="en-US" sz="2600" dirty="0"/>
              <a:t>transportation </a:t>
            </a:r>
          </a:p>
          <a:p>
            <a:r>
              <a:rPr lang="en-US" sz="2600" dirty="0"/>
              <a:t>storage for long term periods </a:t>
            </a:r>
          </a:p>
        </p:txBody>
      </p:sp>
    </p:spTree>
    <p:extLst>
      <p:ext uri="{BB962C8B-B14F-4D97-AF65-F5344CB8AC3E}">
        <p14:creationId xmlns:p14="http://schemas.microsoft.com/office/powerpoint/2010/main" val="17430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FD3-C9DC-2640-B861-9A2355C4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CO2 transportation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D3FC2-1FED-6041-83EA-54F121C9273E}"/>
              </a:ext>
            </a:extLst>
          </p:cNvPr>
          <p:cNvSpPr/>
          <p:nvPr/>
        </p:nvSpPr>
        <p:spPr>
          <a:xfrm>
            <a:off x="838200" y="982291"/>
            <a:ext cx="1135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1. Transportation of biomass: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woody bio – expensive to transport distances of 50 miles or 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other lignocellulosic biomass - expensive to transport beyond 12 miles) </a:t>
            </a:r>
          </a:p>
          <a:p>
            <a:r>
              <a:rPr lang="en-US" sz="2200" dirty="0"/>
              <a:t>2. Transportation of CO2: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building of new pipelines 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time consuming process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public opposition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Expenses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of existing infrastructure: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CO2 should be compressed to the liquid phase (86 - 150 bar)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90% probability that the cost per </a:t>
            </a:r>
            <a:r>
              <a:rPr lang="en-US" sz="2200" dirty="0" err="1"/>
              <a:t>tonne</a:t>
            </a:r>
            <a:r>
              <a:rPr lang="en-US" sz="2200" dirty="0"/>
              <a:t> of CO2 is between US$ 1.03 and US$ 2.63 per </a:t>
            </a:r>
            <a:r>
              <a:rPr lang="en-US" sz="2200" dirty="0" err="1"/>
              <a:t>tonne</a:t>
            </a:r>
            <a:r>
              <a:rPr lang="en-US" sz="2200" dirty="0"/>
              <a:t> of CO2 transported in the Midwest US.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Costs are sensitive to the design capacity of the pipeline and the pipeline length. For example, decreasing the design capacity of the Midwest US pipeline to 2 million </a:t>
            </a:r>
            <a:r>
              <a:rPr lang="en-US" sz="2200" dirty="0" err="1"/>
              <a:t>tonnes</a:t>
            </a:r>
            <a:r>
              <a:rPr lang="en-US" sz="2200" dirty="0"/>
              <a:t> per year increases the cost to US$ 2.23 per </a:t>
            </a:r>
            <a:r>
              <a:rPr lang="en-US" sz="2200" dirty="0" err="1"/>
              <a:t>tonne</a:t>
            </a:r>
            <a:r>
              <a:rPr lang="en-US" sz="2200" dirty="0"/>
              <a:t> of CO2 for a 100 km pipeline, and US$ 4.06 per </a:t>
            </a:r>
            <a:r>
              <a:rPr lang="en-US" sz="2200" dirty="0" err="1"/>
              <a:t>tonne</a:t>
            </a:r>
            <a:r>
              <a:rPr lang="en-US" sz="2200" dirty="0"/>
              <a:t> CO2 for a 200 km pipeline.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9A4C1-4E49-A948-A410-6DAC11DF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305" y="-264703"/>
            <a:ext cx="821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FEC-BA48-4F43-A956-B6BC453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biomass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 DOE’s 2016 Billion-Ton Study (BT16) – in 2020 210-230 Mt of </a:t>
            </a:r>
            <a:r>
              <a:rPr lang="en-US" dirty="0" err="1"/>
              <a:t>lignocell</a:t>
            </a:r>
            <a:r>
              <a:rPr lang="en-US" dirty="0"/>
              <a:t>. (approximately 0.1 Mt per county per year) – 37% in Corn Belt, energy crops are highly concentrated in the Southern Plains region, and woody biomass production is concentrated in the Southeast, Pacific West, and Appalachian regions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5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FAD9E-46AD-AD4E-86D2-6C6E5104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305"/>
            <a:ext cx="9794966" cy="508788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162293-A876-AF48-A5A7-CB62B189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Biomass availability by county in 2020</a:t>
            </a:r>
          </a:p>
        </p:txBody>
      </p:sp>
    </p:spTree>
    <p:extLst>
      <p:ext uri="{BB962C8B-B14F-4D97-AF65-F5344CB8AC3E}">
        <p14:creationId xmlns:p14="http://schemas.microsoft.com/office/powerpoint/2010/main" val="14620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FEC-BA48-4F43-A956-B6BC453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34B-39B1-974B-8947-83EBFE26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17678"/>
          </a:xfrm>
        </p:spPr>
        <p:txBody>
          <a:bodyPr>
            <a:normAutofit/>
          </a:bodyPr>
          <a:lstStyle/>
          <a:p>
            <a:r>
              <a:rPr lang="en-US" sz="2200" dirty="0"/>
              <a:t>Only 30% of the total potential biomass is collocated with storage sites. Of the biomass collocated with storage sites - 41% is agricultural residue, 44% is woody biomass, and 16% is energy crop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38DA7-33E6-A14F-BC60-FE4D50C0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46"/>
          <a:stretch/>
        </p:blipFill>
        <p:spPr>
          <a:xfrm>
            <a:off x="838198" y="2815520"/>
            <a:ext cx="9055100" cy="21562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544DF5-6A23-9441-81A6-56A2D0CF2D54}"/>
              </a:ext>
            </a:extLst>
          </p:cNvPr>
          <p:cNvSpPr/>
          <p:nvPr/>
        </p:nvSpPr>
        <p:spPr>
          <a:xfrm>
            <a:off x="838198" y="5167311"/>
            <a:ext cx="105156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Large-scale deployment: the Illinois basin, Gulf region, and western North Dakota - the greatest potential for near-term BECCS deployment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54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storage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04B-1C4B-0949-94F5-9A3B70B4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10" y="1407613"/>
            <a:ext cx="5701990" cy="3773988"/>
          </a:xfrm>
        </p:spPr>
        <p:txBody>
          <a:bodyPr>
            <a:normAutofit/>
          </a:bodyPr>
          <a:lstStyle/>
          <a:p>
            <a:r>
              <a:rPr lang="en-US" sz="2200" dirty="0"/>
              <a:t>sedimentary formations of siliciclastic and carbonate rocks </a:t>
            </a:r>
          </a:p>
          <a:p>
            <a:r>
              <a:rPr lang="en-US" sz="2200" dirty="0"/>
              <a:t>in forms of saline aquifers or oil and gas reservoirs that have sufficient porosity and permeability to store CO2</a:t>
            </a:r>
          </a:p>
          <a:p>
            <a:r>
              <a:rPr lang="en-US" sz="2200" dirty="0"/>
              <a:t>depth for CO2 injection (&gt;900 m)  </a:t>
            </a:r>
          </a:p>
          <a:p>
            <a:r>
              <a:rPr lang="en-US" sz="2200" dirty="0"/>
              <a:t>presence of a seal formation</a:t>
            </a:r>
          </a:p>
          <a:p>
            <a:r>
              <a:rPr lang="en-US" sz="2200" dirty="0"/>
              <a:t>Total storage capacity in the USA – 3000 GtCO2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4B8EC-D691-CF4E-959F-B81D7194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701990" cy="50284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92BC85-21DE-174C-A1A9-E4131C5671F8}"/>
              </a:ext>
            </a:extLst>
          </p:cNvPr>
          <p:cNvSpPr txBox="1">
            <a:spLocks/>
          </p:cNvSpPr>
          <p:nvPr/>
        </p:nvSpPr>
        <p:spPr>
          <a:xfrm>
            <a:off x="394010" y="4668429"/>
            <a:ext cx="5701990" cy="182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total 26 basin</a:t>
            </a:r>
          </a:p>
          <a:p>
            <a:r>
              <a:rPr lang="en-US" sz="2200" dirty="0"/>
              <a:t>Assuming 100% CCS from 2020 to 2100:</a:t>
            </a:r>
          </a:p>
          <a:p>
            <a:pPr lvl="1"/>
            <a:r>
              <a:rPr lang="en-US" sz="1800" dirty="0"/>
              <a:t>15 basin are filled less than 5% of capacity</a:t>
            </a:r>
          </a:p>
          <a:p>
            <a:pPr lvl="1"/>
            <a:r>
              <a:rPr lang="en-US" sz="1800" dirty="0"/>
              <a:t>Kansas an Black Warrior – 100% (the smallest - 400 Mt CO2 cap)</a:t>
            </a:r>
          </a:p>
          <a:p>
            <a:pPr lvl="1"/>
            <a:r>
              <a:rPr lang="en-US" sz="1800" dirty="0"/>
              <a:t>Rest 9 basin – 40%</a:t>
            </a:r>
          </a:p>
        </p:txBody>
      </p:sp>
    </p:spTree>
    <p:extLst>
      <p:ext uri="{BB962C8B-B14F-4D97-AF65-F5344CB8AC3E}">
        <p14:creationId xmlns:p14="http://schemas.microsoft.com/office/powerpoint/2010/main" val="398918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FD3-C9DC-2640-B861-9A2355C4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8808-5704-7C48-90D7-0A217929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5" y="1599202"/>
            <a:ext cx="579316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Injection rate for a single well - 0.001 -60 Mt CO2·y−1 per well (collocated region)</a:t>
            </a:r>
          </a:p>
          <a:p>
            <a:r>
              <a:rPr lang="en-US" sz="2200" dirty="0"/>
              <a:t>In total – 1,256 collocated counties – 13 counties produce more biomass than can be injected locally</a:t>
            </a:r>
          </a:p>
          <a:p>
            <a:r>
              <a:rPr lang="en-US" sz="2200" dirty="0"/>
              <a:t>Injection rate: </a:t>
            </a:r>
          </a:p>
          <a:p>
            <a:pPr lvl="1"/>
            <a:r>
              <a:rPr lang="en-US" sz="1800" dirty="0"/>
              <a:t>pilot scale 0.01-0.3 MtCO2/ year (); </a:t>
            </a:r>
          </a:p>
          <a:p>
            <a:pPr lvl="1"/>
            <a:r>
              <a:rPr lang="en-US" sz="1800" dirty="0"/>
              <a:t>commercial scale  - from 1 MtCO2/year (5 Mt CO2/year – Gulf region)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934F3-5AE8-134F-9D09-20AEEE0C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00"/>
            <a:ext cx="6096000" cy="6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04B-1C4B-0949-94F5-9A3B70B4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004717" cy="4667251"/>
          </a:xfrm>
        </p:spPr>
        <p:txBody>
          <a:bodyPr>
            <a:normAutofit/>
          </a:bodyPr>
          <a:lstStyle/>
          <a:p>
            <a:r>
              <a:rPr lang="en-US" dirty="0"/>
              <a:t>Bio-projects: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 Trail Energy – North Dakota (in development)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Decatur - Illinois </a:t>
            </a:r>
          </a:p>
          <a:p>
            <a:pPr marL="457200" lvl="1" indent="0">
              <a:buNone/>
            </a:pPr>
            <a:r>
              <a:rPr lang="en-US" dirty="0"/>
              <a:t>Resource: Agricultural residues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Fossil Fuels projects: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Petra Nova - Gulf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Port Arthur - Gulf</a:t>
            </a:r>
          </a:p>
          <a:p>
            <a:pPr marL="457200" lvl="1" indent="0">
              <a:buNone/>
            </a:pPr>
            <a:r>
              <a:rPr lang="en-US" dirty="0"/>
              <a:t>Resource: ff power plants – used for EOR</a:t>
            </a:r>
          </a:p>
        </p:txBody>
      </p:sp>
    </p:spTree>
    <p:extLst>
      <p:ext uri="{BB962C8B-B14F-4D97-AF65-F5344CB8AC3E}">
        <p14:creationId xmlns:p14="http://schemas.microsoft.com/office/powerpoint/2010/main" val="11969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4480-FB0D-EE4B-9CEC-BAB460A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existing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6C4AB-A5FD-3D45-AEA9-DC0F90DD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41" y="1293376"/>
            <a:ext cx="6269994" cy="342359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4595B-9189-5348-B78B-73A934A95E60}"/>
              </a:ext>
            </a:extLst>
          </p:cNvPr>
          <p:cNvSpPr txBox="1">
            <a:spLocks/>
          </p:cNvSpPr>
          <p:nvPr/>
        </p:nvSpPr>
        <p:spPr>
          <a:xfrm>
            <a:off x="604026" y="1474433"/>
            <a:ext cx="5328423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Capacity – 4 Mt sugar cane/year</a:t>
            </a:r>
          </a:p>
          <a:p>
            <a:r>
              <a:rPr lang="en-US" sz="2200" dirty="0"/>
              <a:t>Post-combustion capture based on </a:t>
            </a:r>
            <a:r>
              <a:rPr lang="en-US" sz="2200" dirty="0" err="1"/>
              <a:t>monoethanolamine</a:t>
            </a:r>
            <a:r>
              <a:rPr lang="en-US" sz="2200" dirty="0"/>
              <a:t> (MEA) </a:t>
            </a:r>
          </a:p>
          <a:p>
            <a:r>
              <a:rPr lang="en-US" sz="2200" dirty="0"/>
              <a:t>Transportation – 10 km</a:t>
            </a:r>
          </a:p>
          <a:p>
            <a:r>
              <a:rPr lang="en-US" sz="2200" dirty="0"/>
              <a:t>Depth of injection – 1200 m </a:t>
            </a:r>
          </a:p>
          <a:p>
            <a:r>
              <a:rPr lang="en-US" sz="2200" dirty="0"/>
              <a:t>The capital costs due to the CCS units represent from 72% to 79% of the total investment, and from 88% to 92% of the total annual O&amp;M costs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4232A76-1DB4-544D-BE98-0667490E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06" y="1293376"/>
            <a:ext cx="6269994" cy="34235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80F08E-7D9D-C149-94A1-4F4CFB00F129}"/>
              </a:ext>
            </a:extLst>
          </p:cNvPr>
          <p:cNvSpPr/>
          <p:nvPr/>
        </p:nvSpPr>
        <p:spPr>
          <a:xfrm>
            <a:off x="5932449" y="4656683"/>
            <a:ext cx="60216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URWPalladioL"/>
              </a:rPr>
              <a:t>case 1—cogeneration plant with CCS only from CO2 of fermentation; case 2—cogeneration plant with CCS from both fermentation and combustion, and solvent regeneration requiring 4.4 GJ/t CO2; case 3—cogeneration plant with CCS (fermentation and combustion CO2) and 2.6 GJ/t CO2 as heat requirement; and case 4—cogeneration plant with CCS (fermentation and combustion CO2) and 1.6 GJ/t CO2 as heat requirement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71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2A9D9445ED444BD9641332B421311" ma:contentTypeVersion="2" ma:contentTypeDescription="Create a new document." ma:contentTypeScope="" ma:versionID="50b0a251eeabafee1262769264137f6e">
  <xsd:schema xmlns:xsd="http://www.w3.org/2001/XMLSchema" xmlns:xs="http://www.w3.org/2001/XMLSchema" xmlns:p="http://schemas.microsoft.com/office/2006/metadata/properties" xmlns:ns2="1847d55e-8c8d-4594-bc56-9853151bd0de" targetNamespace="http://schemas.microsoft.com/office/2006/metadata/properties" ma:root="true" ma:fieldsID="2e19a27a5a6e98594e6a401f466c4557" ns2:_="">
    <xsd:import namespace="1847d55e-8c8d-4594-bc56-9853151bd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7d55e-8c8d-4594-bc56-9853151bd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BDEAD-7102-435E-A392-F78899B7C1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870B4-EB84-4ED6-AB13-EEC160432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47d55e-8c8d-4594-bc56-9853151bd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5421D6-9EB2-4A06-A8C9-F2BF3038F1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692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URWPalladioL</vt:lpstr>
      <vt:lpstr>Office Theme</vt:lpstr>
      <vt:lpstr>CCS involves</vt:lpstr>
      <vt:lpstr>CO2 transportation</vt:lpstr>
      <vt:lpstr>CCS biomass resource</vt:lpstr>
      <vt:lpstr>Biomass availability by county in 2020</vt:lpstr>
      <vt:lpstr>CCS Resource</vt:lpstr>
      <vt:lpstr>CCS storage site</vt:lpstr>
      <vt:lpstr>CCS injection</vt:lpstr>
      <vt:lpstr>CCS existing projects</vt:lpstr>
      <vt:lpstr>CCS existing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PNNL Workshop</dc:title>
  <dc:creator>Vimmerstedt, Laura</dc:creator>
  <cp:lastModifiedBy>Tsiryapkina, Irina</cp:lastModifiedBy>
  <cp:revision>38</cp:revision>
  <dcterms:created xsi:type="dcterms:W3CDTF">2019-11-22T18:10:32Z</dcterms:created>
  <dcterms:modified xsi:type="dcterms:W3CDTF">2019-12-09T16:11:06Z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0x0101009322A9D9445ED444BD9641332B421311</vt:lpwstr>
  </property>
</Properties>
</file>