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93" r:id="rId2"/>
    <p:sldId id="296" r:id="rId3"/>
    <p:sldId id="302"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 id="1" name="Vimmerstedt, Laura" initials="VL" lastIdx="3" clrIdx="1">
    <p:extLst>
      <p:ext uri="{19B8F6BF-5375-455C-9EA6-DF929625EA0E}">
        <p15:presenceInfo xmlns:p15="http://schemas.microsoft.com/office/powerpoint/2012/main" userId="S::lvimmers@nrel.gov::2371a4db-1ab2-467f-ab07-2f59eeacd731" providerId="AD"/>
      </p:ext>
    </p:extLst>
  </p:cmAuthor>
  <p:cmAuthor id="2" name="Tsiryapkina, Irina" initials="TI" lastIdx="39" clrIdx="2">
    <p:extLst>
      <p:ext uri="{19B8F6BF-5375-455C-9EA6-DF929625EA0E}">
        <p15:presenceInfo xmlns:p15="http://schemas.microsoft.com/office/powerpoint/2012/main" userId="S::itsiryap@nrel.gov::4a5457c8-e5f7-44fc-8561-833f7932c3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73"/>
    <p:restoredTop sz="94840"/>
  </p:normalViewPr>
  <p:slideViewPr>
    <p:cSldViewPr snapToGrid="0" snapToObjects="1">
      <p:cViewPr>
        <p:scale>
          <a:sx n="159" d="100"/>
          <a:sy n="159" d="100"/>
        </p:scale>
        <p:origin x="1376" y="952"/>
      </p:cViewPr>
      <p:guideLst>
        <p:guide orient="horz" pos="1620"/>
        <p:guide pos="2880"/>
      </p:guideLst>
    </p:cSldViewPr>
  </p:slideViewPr>
  <p:notesTextViewPr>
    <p:cViewPr>
      <p:scale>
        <a:sx n="155" d="100"/>
        <a:sy n="15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10/28/19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55" r:id="rId8"/>
    <p:sldLayoutId id="2147483656" r:id="rId9"/>
    <p:sldLayoutId id="2147483657" r:id="rId10"/>
    <p:sldLayoutId id="2147483689" r:id="rId11"/>
    <p:sldLayoutId id="2147483690" r:id="rId12"/>
    <p:sldLayoutId id="2147483691" r:id="rId13"/>
    <p:sldLayoutId id="2147483692" r:id="rId14"/>
    <p:sldLayoutId id="2147483693" r:id="rId15"/>
    <p:sldLayoutId id="2147483694" r:id="rId16"/>
    <p:sldLayoutId id="2147483695" r:id="rId17"/>
    <p:sldLayoutId id="2147483666" r:id="rId18"/>
    <p:sldLayoutId id="2147483667" r:id="rId19"/>
    <p:sldLayoutId id="2147483665" r:id="rId20"/>
    <p:sldLayoutId id="2147483668" r:id="rId21"/>
    <p:sldLayoutId id="2147483669" r:id="rId22"/>
    <p:sldLayoutId id="2147483670" r:id="rId23"/>
    <p:sldLayoutId id="2147483671" r:id="rId24"/>
    <p:sldLayoutId id="2147483676" r:id="rId25"/>
    <p:sldLayoutId id="2147483681" r:id="rId26"/>
    <p:sldLayoutId id="2147483682" r:id="rId27"/>
    <p:sldLayoutId id="2147483687" r:id="rId28"/>
    <p:sldLayoutId id="2147483688" r:id="rId29"/>
    <p:sldLayoutId id="2147483678" r:id="rId30"/>
    <p:sldLayoutId id="2147483683" r:id="rId31"/>
    <p:sldLayoutId id="2147483684" r:id="rId32"/>
    <p:sldLayoutId id="2147483685" r:id="rId33"/>
    <p:sldLayoutId id="2147483680" r:id="rId34"/>
    <p:sldLayoutId id="2147483686" r:id="rId35"/>
    <p:sldLayoutId id="2147483672" r:id="rId36"/>
    <p:sldLayoutId id="2147483696" r:id="rId37"/>
    <p:sldLayoutId id="2147483673" r:id="rId38"/>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06CC-CD16-4EEC-B768-0715F744E1BF}"/>
              </a:ext>
            </a:extLst>
          </p:cNvPr>
          <p:cNvSpPr>
            <a:spLocks noGrp="1"/>
          </p:cNvSpPr>
          <p:nvPr>
            <p:ph type="title"/>
          </p:nvPr>
        </p:nvSpPr>
        <p:spPr/>
        <p:txBody>
          <a:bodyPr/>
          <a:lstStyle/>
          <a:p>
            <a:r>
              <a:rPr lang="en-US" dirty="0"/>
              <a:t>BSM Parameters</a:t>
            </a:r>
          </a:p>
        </p:txBody>
      </p:sp>
      <p:sp>
        <p:nvSpPr>
          <p:cNvPr id="3" name="Text Placeholder 2">
            <a:extLst>
              <a:ext uri="{FF2B5EF4-FFF2-40B4-BE49-F238E27FC236}">
                <a16:creationId xmlns:a16="http://schemas.microsoft.com/office/drawing/2014/main" id="{AAB88AB0-F864-42B6-BD1E-09B2D8C35C17}"/>
              </a:ext>
            </a:extLst>
          </p:cNvPr>
          <p:cNvSpPr>
            <a:spLocks noGrp="1"/>
          </p:cNvSpPr>
          <p:nvPr>
            <p:ph type="body" sz="quarter" idx="10"/>
          </p:nvPr>
        </p:nvSpPr>
        <p:spPr>
          <a:xfrm>
            <a:off x="457200" y="1200151"/>
            <a:ext cx="8120063" cy="3662472"/>
          </a:xfrm>
        </p:spPr>
        <p:txBody>
          <a:bodyPr>
            <a:normAutofit lnSpcReduction="10000"/>
          </a:bodyPr>
          <a:lstStyle/>
          <a:p>
            <a:r>
              <a:rPr lang="en-US" dirty="0"/>
              <a:t>Carbon price and petroleum price are represented by the following variables in BSM</a:t>
            </a:r>
          </a:p>
          <a:p>
            <a:r>
              <a:rPr lang="en-US" dirty="0"/>
              <a:t>Details on definition and dimensionality of these parameters</a:t>
            </a:r>
          </a:p>
          <a:p>
            <a:endParaRPr lang="en-US" dirty="0"/>
          </a:p>
          <a:p>
            <a:endParaRPr lang="en-US" dirty="0"/>
          </a:p>
          <a:p>
            <a:endParaRPr lang="en-US" dirty="0"/>
          </a:p>
          <a:p>
            <a:endParaRPr lang="en-US" dirty="0"/>
          </a:p>
          <a:p>
            <a:r>
              <a:rPr lang="en-US" dirty="0"/>
              <a:t>Can we work together to get appropriate data from GCAM results for import into BSM?</a:t>
            </a:r>
          </a:p>
        </p:txBody>
      </p:sp>
      <p:graphicFrame>
        <p:nvGraphicFramePr>
          <p:cNvPr id="4" name="Table 3">
            <a:extLst>
              <a:ext uri="{FF2B5EF4-FFF2-40B4-BE49-F238E27FC236}">
                <a16:creationId xmlns:a16="http://schemas.microsoft.com/office/drawing/2014/main" id="{230A5A34-832C-B44A-AAC5-69EC7EF3E228}"/>
              </a:ext>
            </a:extLst>
          </p:cNvPr>
          <p:cNvGraphicFramePr>
            <a:graphicFrameLocks noGrp="1"/>
          </p:cNvGraphicFramePr>
          <p:nvPr>
            <p:extLst>
              <p:ext uri="{D42A27DB-BD31-4B8C-83A1-F6EECF244321}">
                <p14:modId xmlns:p14="http://schemas.microsoft.com/office/powerpoint/2010/main" val="435898421"/>
              </p:ext>
            </p:extLst>
          </p:nvPr>
        </p:nvGraphicFramePr>
        <p:xfrm>
          <a:off x="566737" y="2344922"/>
          <a:ext cx="7804629" cy="1409836"/>
        </p:xfrm>
        <a:graphic>
          <a:graphicData uri="http://schemas.openxmlformats.org/drawingml/2006/table">
            <a:tbl>
              <a:tblPr firstRow="1" bandRow="1">
                <a:tableStyleId>{5C22544A-7EE6-4342-B048-85BDC9FD1C3A}</a:tableStyleId>
              </a:tblPr>
              <a:tblGrid>
                <a:gridCol w="2142167">
                  <a:extLst>
                    <a:ext uri="{9D8B030D-6E8A-4147-A177-3AD203B41FA5}">
                      <a16:colId xmlns:a16="http://schemas.microsoft.com/office/drawing/2014/main" val="1146994827"/>
                    </a:ext>
                  </a:extLst>
                </a:gridCol>
                <a:gridCol w="3060919">
                  <a:extLst>
                    <a:ext uri="{9D8B030D-6E8A-4147-A177-3AD203B41FA5}">
                      <a16:colId xmlns:a16="http://schemas.microsoft.com/office/drawing/2014/main" val="214272511"/>
                    </a:ext>
                  </a:extLst>
                </a:gridCol>
                <a:gridCol w="2601543">
                  <a:extLst>
                    <a:ext uri="{9D8B030D-6E8A-4147-A177-3AD203B41FA5}">
                      <a16:colId xmlns:a16="http://schemas.microsoft.com/office/drawing/2014/main" val="4030244682"/>
                    </a:ext>
                  </a:extLst>
                </a:gridCol>
              </a:tblGrid>
              <a:tr h="217969">
                <a:tc>
                  <a:txBody>
                    <a:bodyPr/>
                    <a:lstStyle/>
                    <a:p>
                      <a:pPr algn="ctr"/>
                      <a:r>
                        <a:rPr lang="en-US" sz="1000" dirty="0"/>
                        <a:t>Parameter name</a:t>
                      </a:r>
                    </a:p>
                  </a:txBody>
                  <a:tcPr/>
                </a:tc>
                <a:tc>
                  <a:txBody>
                    <a:bodyPr/>
                    <a:lstStyle/>
                    <a:p>
                      <a:pPr algn="ctr"/>
                      <a:r>
                        <a:rPr lang="en-US" sz="1000" dirty="0"/>
                        <a:t>Definition</a:t>
                      </a:r>
                    </a:p>
                  </a:txBody>
                  <a:tcPr/>
                </a:tc>
                <a:tc>
                  <a:txBody>
                    <a:bodyPr/>
                    <a:lstStyle/>
                    <a:p>
                      <a:pPr algn="ctr"/>
                      <a:r>
                        <a:rPr lang="en-US" sz="1000" dirty="0"/>
                        <a:t>Dimension</a:t>
                      </a:r>
                    </a:p>
                  </a:txBody>
                  <a:tcPr/>
                </a:tc>
                <a:extLst>
                  <a:ext uri="{0D108BD9-81ED-4DB2-BD59-A6C34878D82A}">
                    <a16:rowId xmlns:a16="http://schemas.microsoft.com/office/drawing/2014/main" val="194035223"/>
                  </a:ext>
                </a:extLst>
              </a:tr>
              <a:tr h="217969">
                <a:tc gridSpan="3">
                  <a:txBody>
                    <a:bodyPr/>
                    <a:lstStyle/>
                    <a:p>
                      <a:pPr algn="ctr"/>
                      <a:r>
                        <a:rPr lang="en-US" sz="1000" b="1" dirty="0"/>
                        <a:t>Prices of bioenergy, biofuels, petrol fuels</a:t>
                      </a:r>
                    </a:p>
                  </a:txBody>
                  <a:tcPr anchor="ct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42390750"/>
                  </a:ext>
                </a:extLst>
              </a:tr>
              <a:tr h="21796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Oil Industry, User Defined Oil, $/</a:t>
                      </a:r>
                      <a:r>
                        <a:rPr lang="en-US" sz="1000" dirty="0" err="1"/>
                        <a:t>bbl</a:t>
                      </a:r>
                      <a:r>
                        <a:rPr lang="en-US" sz="1000" dirty="0"/>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Contains time series data for user-defined Oil Price Scenario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Time series data 2015-2051</a:t>
                      </a:r>
                      <a:endParaRPr lang="en-US" dirty="0"/>
                    </a:p>
                  </a:txBody>
                  <a:tcPr/>
                </a:tc>
                <a:extLst>
                  <a:ext uri="{0D108BD9-81ED-4DB2-BD59-A6C34878D82A}">
                    <a16:rowId xmlns:a16="http://schemas.microsoft.com/office/drawing/2014/main" val="1390266626"/>
                  </a:ext>
                </a:extLst>
              </a:tr>
              <a:tr h="217969">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t>Carbon Price</a:t>
                      </a:r>
                    </a:p>
                  </a:txBody>
                  <a:tcPr anchor="ctr"/>
                </a:tc>
                <a:tc hMerge="1">
                  <a:txBody>
                    <a:bodyPr/>
                    <a:lstStyle/>
                    <a:p>
                      <a:endParaRPr lang="en-US"/>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150372805"/>
                  </a:ext>
                </a:extLst>
              </a:tr>
              <a:tr h="2820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Oil Industry, C tax scenario, $/</a:t>
                      </a:r>
                      <a:r>
                        <a:rPr lang="en-US" sz="1000" kern="1200" dirty="0" err="1">
                          <a:solidFill>
                            <a:schemeClr val="dk1"/>
                          </a:solidFill>
                          <a:effectLst/>
                          <a:latin typeface="+mn-lt"/>
                          <a:ea typeface="+mn-ea"/>
                          <a:cs typeface="+mn-cs"/>
                        </a:rPr>
                        <a:t>tonnes</a:t>
                      </a:r>
                      <a:endParaRPr lang="en-US" sz="1000"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User defined scenario for carbon taxes</a:t>
                      </a:r>
                      <a:endParaRPr lang="en-US" sz="1000"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Time series data 2015-2051</a:t>
                      </a:r>
                    </a:p>
                  </a:txBody>
                  <a:tcPr/>
                </a:tc>
                <a:extLst>
                  <a:ext uri="{0D108BD9-81ED-4DB2-BD59-A6C34878D82A}">
                    <a16:rowId xmlns:a16="http://schemas.microsoft.com/office/drawing/2014/main" val="3588810693"/>
                  </a:ext>
                </a:extLst>
              </a:tr>
            </a:tbl>
          </a:graphicData>
        </a:graphic>
      </p:graphicFrame>
    </p:spTree>
    <p:extLst>
      <p:ext uri="{BB962C8B-B14F-4D97-AF65-F5344CB8AC3E}">
        <p14:creationId xmlns:p14="http://schemas.microsoft.com/office/powerpoint/2010/main" val="400882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06CC-CD16-4EEC-B768-0715F744E1BF}"/>
              </a:ext>
            </a:extLst>
          </p:cNvPr>
          <p:cNvSpPr>
            <a:spLocks noGrp="1"/>
          </p:cNvSpPr>
          <p:nvPr>
            <p:ph type="title"/>
          </p:nvPr>
        </p:nvSpPr>
        <p:spPr>
          <a:xfrm>
            <a:off x="222085" y="0"/>
            <a:ext cx="8699832" cy="557561"/>
          </a:xfrm>
        </p:spPr>
        <p:txBody>
          <a:bodyPr/>
          <a:lstStyle/>
          <a:p>
            <a:r>
              <a:rPr lang="en-US" dirty="0"/>
              <a:t>Fuel parameters for possible further harmonization</a:t>
            </a:r>
          </a:p>
        </p:txBody>
      </p:sp>
      <p:graphicFrame>
        <p:nvGraphicFramePr>
          <p:cNvPr id="4" name="Table 3">
            <a:extLst>
              <a:ext uri="{FF2B5EF4-FFF2-40B4-BE49-F238E27FC236}">
                <a16:creationId xmlns:a16="http://schemas.microsoft.com/office/drawing/2014/main" id="{230A5A34-832C-B44A-AAC5-69EC7EF3E228}"/>
              </a:ext>
            </a:extLst>
          </p:cNvPr>
          <p:cNvGraphicFramePr>
            <a:graphicFrameLocks noGrp="1"/>
          </p:cNvGraphicFramePr>
          <p:nvPr>
            <p:extLst>
              <p:ext uri="{D42A27DB-BD31-4B8C-83A1-F6EECF244321}">
                <p14:modId xmlns:p14="http://schemas.microsoft.com/office/powerpoint/2010/main" val="3753884593"/>
              </p:ext>
            </p:extLst>
          </p:nvPr>
        </p:nvGraphicFramePr>
        <p:xfrm>
          <a:off x="0" y="546411"/>
          <a:ext cx="9144000" cy="4609980"/>
        </p:xfrm>
        <a:graphic>
          <a:graphicData uri="http://schemas.openxmlformats.org/drawingml/2006/table">
            <a:tbl>
              <a:tblPr firstRow="1" bandRow="1">
                <a:tableStyleId>{5C22544A-7EE6-4342-B048-85BDC9FD1C3A}</a:tableStyleId>
              </a:tblPr>
              <a:tblGrid>
                <a:gridCol w="2530707">
                  <a:extLst>
                    <a:ext uri="{9D8B030D-6E8A-4147-A177-3AD203B41FA5}">
                      <a16:colId xmlns:a16="http://schemas.microsoft.com/office/drawing/2014/main" val="1146994827"/>
                    </a:ext>
                  </a:extLst>
                </a:gridCol>
                <a:gridCol w="4480119">
                  <a:extLst>
                    <a:ext uri="{9D8B030D-6E8A-4147-A177-3AD203B41FA5}">
                      <a16:colId xmlns:a16="http://schemas.microsoft.com/office/drawing/2014/main" val="154037460"/>
                    </a:ext>
                  </a:extLst>
                </a:gridCol>
                <a:gridCol w="2133174">
                  <a:extLst>
                    <a:ext uri="{9D8B030D-6E8A-4147-A177-3AD203B41FA5}">
                      <a16:colId xmlns:a16="http://schemas.microsoft.com/office/drawing/2014/main" val="228896249"/>
                    </a:ext>
                  </a:extLst>
                </a:gridCol>
              </a:tblGrid>
              <a:tr h="255707">
                <a:tc>
                  <a:txBody>
                    <a:bodyPr/>
                    <a:lstStyle/>
                    <a:p>
                      <a:pPr algn="ctr"/>
                      <a:r>
                        <a:rPr lang="en-US" sz="1050" dirty="0"/>
                        <a:t>Parameter name</a:t>
                      </a:r>
                    </a:p>
                  </a:txBody>
                  <a:tcPr/>
                </a:tc>
                <a:tc>
                  <a:txBody>
                    <a:bodyPr/>
                    <a:lstStyle/>
                    <a:p>
                      <a:pPr algn="ctr"/>
                      <a:r>
                        <a:rPr lang="en-US" sz="1050" dirty="0"/>
                        <a:t>Definition</a:t>
                      </a:r>
                    </a:p>
                  </a:txBody>
                  <a:tcPr/>
                </a:tc>
                <a:tc>
                  <a:txBody>
                    <a:bodyPr/>
                    <a:lstStyle/>
                    <a:p>
                      <a:pPr algn="ctr"/>
                      <a:r>
                        <a:rPr lang="en-US" sz="1050" dirty="0"/>
                        <a:t>Dimension</a:t>
                      </a:r>
                    </a:p>
                  </a:txBody>
                  <a:tcPr/>
                </a:tc>
                <a:extLst>
                  <a:ext uri="{0D108BD9-81ED-4DB2-BD59-A6C34878D82A}">
                    <a16:rowId xmlns:a16="http://schemas.microsoft.com/office/drawing/2014/main" val="194035223"/>
                  </a:ext>
                </a:extLst>
              </a:tr>
              <a:tr h="3933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Oil Industry, Transportation cost to refinery, $/ gal</a:t>
                      </a:r>
                    </a:p>
                  </a:txBody>
                  <a:tcPr/>
                </a:tc>
                <a:tc>
                  <a:txBody>
                    <a:bodyPr/>
                    <a:lstStyle/>
                    <a:p>
                      <a:r>
                        <a:rPr lang="en-US" sz="1050" dirty="0"/>
                        <a:t>Transport cost to refinery (Assumed average per-gallon cost of transporting fuel from conversion facility to refinery)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Constant</a:t>
                      </a:r>
                    </a:p>
                  </a:txBody>
                  <a:tcPr/>
                </a:tc>
                <a:extLst>
                  <a:ext uri="{0D108BD9-81ED-4DB2-BD59-A6C34878D82A}">
                    <a16:rowId xmlns:a16="http://schemas.microsoft.com/office/drawing/2014/main" val="1390266626"/>
                  </a:ext>
                </a:extLst>
              </a:tr>
              <a:tr h="3933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Oil Industry, </a:t>
                      </a:r>
                      <a:r>
                        <a:rPr lang="en-US" sz="1050" kern="1200" dirty="0" err="1">
                          <a:solidFill>
                            <a:schemeClr val="dk1"/>
                          </a:solidFill>
                          <a:effectLst/>
                          <a:latin typeface="+mn-lt"/>
                          <a:ea typeface="+mn-ea"/>
                          <a:cs typeface="+mn-cs"/>
                        </a:rPr>
                        <a:t>PoD</a:t>
                      </a:r>
                      <a:r>
                        <a:rPr lang="en-US" sz="1050" kern="1200" dirty="0">
                          <a:solidFill>
                            <a:schemeClr val="dk1"/>
                          </a:solidFill>
                          <a:effectLst/>
                          <a:latin typeface="+mn-lt"/>
                          <a:ea typeface="+mn-ea"/>
                          <a:cs typeface="+mn-cs"/>
                        </a:rPr>
                        <a:t> </a:t>
                      </a:r>
                      <a:r>
                        <a:rPr lang="en-US" sz="1050" kern="1200" dirty="0" err="1">
                          <a:solidFill>
                            <a:schemeClr val="dk1"/>
                          </a:solidFill>
                          <a:effectLst/>
                          <a:latin typeface="+mn-lt"/>
                          <a:ea typeface="+mn-ea"/>
                          <a:cs typeface="+mn-cs"/>
                        </a:rPr>
                        <a:t>PoP</a:t>
                      </a:r>
                      <a:r>
                        <a:rPr lang="en-US" sz="1050" kern="1200" dirty="0">
                          <a:solidFill>
                            <a:schemeClr val="dk1"/>
                          </a:solidFill>
                          <a:effectLst/>
                          <a:latin typeface="+mn-lt"/>
                          <a:ea typeface="+mn-ea"/>
                          <a:cs typeface="+mn-cs"/>
                        </a:rPr>
                        <a:t> gasoline Offset, $/ gal</a:t>
                      </a:r>
                      <a:endParaRPr lang="en-US" sz="1050" dirty="0">
                        <a:effectLst/>
                      </a:endParaRPr>
                    </a:p>
                  </a:txBody>
                  <a:tcPr/>
                </a:tc>
                <a:tc>
                  <a:txBody>
                    <a:bodyPr/>
                    <a:lstStyle/>
                    <a:p>
                      <a:r>
                        <a:rPr lang="en-US" sz="1050"/>
                        <a:t>Assumed spread between point of production (POP) and point of distribution (PoD) gasoline prices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Constant</a:t>
                      </a:r>
                      <a:endParaRPr lang="en-US" sz="1050" dirty="0"/>
                    </a:p>
                  </a:txBody>
                  <a:tcPr/>
                </a:tc>
                <a:extLst>
                  <a:ext uri="{0D108BD9-81ED-4DB2-BD59-A6C34878D82A}">
                    <a16:rowId xmlns:a16="http://schemas.microsoft.com/office/drawing/2014/main" val="3588810693"/>
                  </a:ext>
                </a:extLst>
              </a:tr>
              <a:tr h="3933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Oil Industry, Additional RP rev per gal, $/gal</a:t>
                      </a:r>
                    </a:p>
                  </a:txBody>
                  <a:tcPr/>
                </a:tc>
                <a:tc>
                  <a:txBody>
                    <a:bodyPr/>
                    <a:lstStyle/>
                    <a:p>
                      <a:r>
                        <a:rPr lang="en-US" sz="1050" dirty="0"/>
                        <a:t>Additional $/gal, by refinery product type, applied to different refinery end products produced by conversion pathways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1D array: gasoline, diesel, jet fuel, All Other</a:t>
                      </a:r>
                      <a:endParaRPr lang="en-US" sz="1050" dirty="0"/>
                    </a:p>
                  </a:txBody>
                  <a:tcPr/>
                </a:tc>
                <a:extLst>
                  <a:ext uri="{0D108BD9-81ED-4DB2-BD59-A6C34878D82A}">
                    <a16:rowId xmlns:a16="http://schemas.microsoft.com/office/drawing/2014/main" val="3066287874"/>
                  </a:ext>
                </a:extLst>
              </a:tr>
              <a:tr h="3309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Oil Industry, </a:t>
                      </a:r>
                      <a:r>
                        <a:rPr lang="en-US" sz="1050" kern="1200" dirty="0">
                          <a:solidFill>
                            <a:schemeClr val="dk1"/>
                          </a:solidFill>
                          <a:effectLst/>
                          <a:latin typeface="+mn-lt"/>
                          <a:ea typeface="+mn-ea"/>
                          <a:cs typeface="+mn-cs"/>
                        </a:rPr>
                        <a:t>RP crack spread intercepts, $/ gal</a:t>
                      </a:r>
                      <a:endParaRPr lang="en-US" sz="1050" dirty="0">
                        <a:effectLst/>
                      </a:endParaRPr>
                    </a:p>
                  </a:txBody>
                  <a:tcPr/>
                </a:tc>
                <a:tc>
                  <a:txBody>
                    <a:bodyPr/>
                    <a:lstStyle/>
                    <a:p>
                      <a:r>
                        <a:rPr lang="en-US" sz="1050" kern="1200" dirty="0">
                          <a:solidFill>
                            <a:schemeClr val="dk1"/>
                          </a:solidFill>
                          <a:effectLst/>
                          <a:latin typeface="+mn-lt"/>
                          <a:ea typeface="+mn-ea"/>
                          <a:cs typeface="+mn-cs"/>
                        </a:rPr>
                        <a:t>Intercepts for linear equation that relates oil crude price to refinery product price</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1D array: gasoline, diesel, jet fuel, All Other</a:t>
                      </a:r>
                      <a:endParaRPr lang="en-US" sz="1050" dirty="0"/>
                    </a:p>
                  </a:txBody>
                  <a:tcPr/>
                </a:tc>
                <a:extLst>
                  <a:ext uri="{0D108BD9-81ED-4DB2-BD59-A6C34878D82A}">
                    <a16:rowId xmlns:a16="http://schemas.microsoft.com/office/drawing/2014/main" val="3828130601"/>
                  </a:ext>
                </a:extLst>
              </a:tr>
              <a:tr h="3309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Oil Industry, Coproduct Price Spread, unitless</a:t>
                      </a:r>
                      <a:endParaRPr lang="en-US" sz="1050" dirty="0">
                        <a:effectLst/>
                      </a:endParaRPr>
                    </a:p>
                  </a:txBody>
                  <a:tcPr/>
                </a:tc>
                <a:tc>
                  <a:txBody>
                    <a:bodyPr/>
                    <a:lstStyle/>
                    <a:p>
                      <a:r>
                        <a:rPr lang="en-US" sz="1050" dirty="0"/>
                        <a:t>Multiplier applied to crude oil price per gallon to create price input for coproducts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1D array: Primary, Co1, Co2</a:t>
                      </a:r>
                      <a:endParaRPr lang="en-US" sz="1050" dirty="0"/>
                    </a:p>
                  </a:txBody>
                  <a:tcPr/>
                </a:tc>
                <a:extLst>
                  <a:ext uri="{0D108BD9-81ED-4DB2-BD59-A6C34878D82A}">
                    <a16:rowId xmlns:a16="http://schemas.microsoft.com/office/drawing/2014/main" val="1627144826"/>
                  </a:ext>
                </a:extLst>
              </a:tr>
              <a:tr h="3309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Inventory and Pricing, </a:t>
                      </a:r>
                      <a:r>
                        <a:rPr lang="en-US" sz="1050" dirty="0" err="1"/>
                        <a:t>addl</a:t>
                      </a:r>
                      <a:r>
                        <a:rPr lang="en-US" sz="1050" dirty="0"/>
                        <a:t> gas tax amt, $/ gal</a:t>
                      </a:r>
                      <a:endParaRPr lang="en-US" sz="1050" dirty="0">
                        <a:effectLst/>
                      </a:endParaRPr>
                    </a:p>
                  </a:txBody>
                  <a:tcPr/>
                </a:tc>
                <a:tc>
                  <a:txBody>
                    <a:bodyPr/>
                    <a:lstStyle/>
                    <a:p>
                      <a:r>
                        <a:rPr lang="en-US" sz="1050" dirty="0"/>
                        <a:t>Scenario driven additional gasoline tax tax in $/gal at the pump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Constant</a:t>
                      </a:r>
                    </a:p>
                  </a:txBody>
                  <a:tcPr/>
                </a:tc>
                <a:extLst>
                  <a:ext uri="{0D108BD9-81ED-4DB2-BD59-A6C34878D82A}">
                    <a16:rowId xmlns:a16="http://schemas.microsoft.com/office/drawing/2014/main" val="1519152121"/>
                  </a:ext>
                </a:extLst>
              </a:tr>
              <a:tr h="3309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Inventory and Pricing, fuel excise tax, $/gal</a:t>
                      </a:r>
                    </a:p>
                  </a:txBody>
                  <a:tcPr/>
                </a:tc>
                <a:tc>
                  <a:txBody>
                    <a:bodyPr/>
                    <a:lstStyle/>
                    <a:p>
                      <a:r>
                        <a:rPr lang="en-US" sz="1050" dirty="0"/>
                        <a:t>Excise tax on gasoline equivalent- applied at point of </a:t>
                      </a:r>
                      <a:r>
                        <a:rPr lang="en-US" sz="1050" dirty="0" err="1"/>
                        <a:t>dist'n</a:t>
                      </a:r>
                      <a:r>
                        <a:rPr lang="en-US" sz="1050" dirty="0"/>
                        <a:t> (</a:t>
                      </a:r>
                      <a:r>
                        <a:rPr lang="en-US" sz="1050" dirty="0" err="1"/>
                        <a:t>PoD</a:t>
                      </a:r>
                      <a:r>
                        <a:rPr lang="en-US" sz="105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Price per each region </a:t>
                      </a:r>
                    </a:p>
                  </a:txBody>
                  <a:tcPr/>
                </a:tc>
                <a:extLst>
                  <a:ext uri="{0D108BD9-81ED-4DB2-BD59-A6C34878D82A}">
                    <a16:rowId xmlns:a16="http://schemas.microsoft.com/office/drawing/2014/main" val="492719787"/>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Ethanol Import Module, import/export tariff, $/ gal</a:t>
                      </a:r>
                      <a:endParaRPr lang="en-US" sz="105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50" dirty="0">
                        <a:effectLst/>
                      </a:endParaRPr>
                    </a:p>
                  </a:txBody>
                  <a:tcPr/>
                </a:tc>
                <a:tc>
                  <a:txBody>
                    <a:bodyPr/>
                    <a:lstStyle/>
                    <a:p>
                      <a:r>
                        <a:rPr lang="en-US" sz="1050" kern="1200" dirty="0">
                          <a:solidFill>
                            <a:schemeClr val="dk1"/>
                          </a:solidFill>
                          <a:effectLst/>
                          <a:latin typeface="+mn-lt"/>
                          <a:ea typeface="+mn-ea"/>
                          <a:cs typeface="+mn-cs"/>
                        </a:rPr>
                        <a:t>Tariff associated with ethanol imports/exports from US--time dependent scenario.  Note stepwise graphical function</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Time series data 2015-2051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50" dirty="0"/>
                    </a:p>
                  </a:txBody>
                  <a:tcPr/>
                </a:tc>
                <a:extLst>
                  <a:ext uri="{0D108BD9-81ED-4DB2-BD59-A6C34878D82A}">
                    <a16:rowId xmlns:a16="http://schemas.microsoft.com/office/drawing/2014/main" val="309871470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Inventory and Pricing,</a:t>
                      </a:r>
                      <a:r>
                        <a:rPr lang="en-US" sz="1050" kern="1200" dirty="0">
                          <a:solidFill>
                            <a:schemeClr val="dk1"/>
                          </a:solidFill>
                          <a:effectLst/>
                          <a:latin typeface="+mn-lt"/>
                          <a:ea typeface="+mn-ea"/>
                          <a:cs typeface="+mn-cs"/>
                        </a:rPr>
                        <a:t> B industrial price scenario, $/ gal</a:t>
                      </a:r>
                      <a:endParaRPr lang="en-US" sz="105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50" dirty="0">
                        <a:effectLst/>
                      </a:endParaRPr>
                    </a:p>
                  </a:txBody>
                  <a:tcPr/>
                </a:tc>
                <a:tc>
                  <a:txBody>
                    <a:bodyPr/>
                    <a:lstStyle/>
                    <a:p>
                      <a:r>
                        <a:rPr lang="en-US" sz="1050" kern="1200" dirty="0">
                          <a:solidFill>
                            <a:schemeClr val="dk1"/>
                          </a:solidFill>
                          <a:effectLst/>
                          <a:latin typeface="+mn-lt"/>
                          <a:ea typeface="+mn-ea"/>
                          <a:cs typeface="+mn-cs"/>
                        </a:rPr>
                        <a:t>Scenario input for price of industrial (non-bio-based) butanol</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Constant</a:t>
                      </a:r>
                    </a:p>
                  </a:txBody>
                  <a:tcPr/>
                </a:tc>
                <a:extLst>
                  <a:ext uri="{0D108BD9-81ED-4DB2-BD59-A6C34878D82A}">
                    <a16:rowId xmlns:a16="http://schemas.microsoft.com/office/drawing/2014/main" val="1005454743"/>
                  </a:ext>
                </a:extLst>
              </a:tr>
              <a:tr h="3933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Price Increase Due to RINs , $/ gal</a:t>
                      </a:r>
                      <a:endParaRPr lang="en-US" sz="1050" dirty="0">
                        <a:effectLst/>
                      </a:endParaRPr>
                    </a:p>
                  </a:txBody>
                  <a:tcPr/>
                </a:tc>
                <a:tc>
                  <a:txBody>
                    <a:bodyPr/>
                    <a:lstStyle/>
                    <a:p>
                      <a:r>
                        <a:rPr lang="en-US" sz="1050" kern="1200" dirty="0">
                          <a:solidFill>
                            <a:schemeClr val="dk1"/>
                          </a:solidFill>
                          <a:effectLst/>
                          <a:latin typeface="+mn-lt"/>
                          <a:ea typeface="+mn-ea"/>
                          <a:cs typeface="+mn-cs"/>
                        </a:rPr>
                        <a:t>Scenario defining additional price impact resulting from renewable identification number (RIN)</a:t>
                      </a:r>
                      <a:endParaRPr lang="en-US" sz="105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1D array: Time series data for each type of conversion technology</a:t>
                      </a:r>
                    </a:p>
                  </a:txBody>
                  <a:tcPr/>
                </a:tc>
                <a:extLst>
                  <a:ext uri="{0D108BD9-81ED-4DB2-BD59-A6C34878D82A}">
                    <a16:rowId xmlns:a16="http://schemas.microsoft.com/office/drawing/2014/main" val="3121626693"/>
                  </a:ext>
                </a:extLst>
              </a:tr>
            </a:tbl>
          </a:graphicData>
        </a:graphic>
      </p:graphicFrame>
    </p:spTree>
    <p:extLst>
      <p:ext uri="{BB962C8B-B14F-4D97-AF65-F5344CB8AC3E}">
        <p14:creationId xmlns:p14="http://schemas.microsoft.com/office/powerpoint/2010/main" val="82449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06CC-CD16-4EEC-B768-0715F744E1BF}"/>
              </a:ext>
            </a:extLst>
          </p:cNvPr>
          <p:cNvSpPr>
            <a:spLocks noGrp="1"/>
          </p:cNvSpPr>
          <p:nvPr>
            <p:ph type="title"/>
          </p:nvPr>
        </p:nvSpPr>
        <p:spPr>
          <a:xfrm>
            <a:off x="222085" y="0"/>
            <a:ext cx="8699832" cy="557561"/>
          </a:xfrm>
        </p:spPr>
        <p:txBody>
          <a:bodyPr/>
          <a:lstStyle/>
          <a:p>
            <a:r>
              <a:rPr lang="en-US" dirty="0"/>
              <a:t>Agricultural parameters</a:t>
            </a:r>
          </a:p>
        </p:txBody>
      </p:sp>
      <p:graphicFrame>
        <p:nvGraphicFramePr>
          <p:cNvPr id="4" name="Table 3">
            <a:extLst>
              <a:ext uri="{FF2B5EF4-FFF2-40B4-BE49-F238E27FC236}">
                <a16:creationId xmlns:a16="http://schemas.microsoft.com/office/drawing/2014/main" id="{230A5A34-832C-B44A-AAC5-69EC7EF3E228}"/>
              </a:ext>
            </a:extLst>
          </p:cNvPr>
          <p:cNvGraphicFramePr>
            <a:graphicFrameLocks noGrp="1"/>
          </p:cNvGraphicFramePr>
          <p:nvPr>
            <p:extLst>
              <p:ext uri="{D42A27DB-BD31-4B8C-83A1-F6EECF244321}">
                <p14:modId xmlns:p14="http://schemas.microsoft.com/office/powerpoint/2010/main" val="393337768"/>
              </p:ext>
            </p:extLst>
          </p:nvPr>
        </p:nvGraphicFramePr>
        <p:xfrm>
          <a:off x="0" y="546411"/>
          <a:ext cx="9144000" cy="12112334"/>
        </p:xfrm>
        <a:graphic>
          <a:graphicData uri="http://schemas.openxmlformats.org/drawingml/2006/table">
            <a:tbl>
              <a:tblPr firstRow="1" bandRow="1">
                <a:tableStyleId>{5C22544A-7EE6-4342-B048-85BDC9FD1C3A}</a:tableStyleId>
              </a:tblPr>
              <a:tblGrid>
                <a:gridCol w="2530707">
                  <a:extLst>
                    <a:ext uri="{9D8B030D-6E8A-4147-A177-3AD203B41FA5}">
                      <a16:colId xmlns:a16="http://schemas.microsoft.com/office/drawing/2014/main" val="1146994827"/>
                    </a:ext>
                  </a:extLst>
                </a:gridCol>
                <a:gridCol w="4480119">
                  <a:extLst>
                    <a:ext uri="{9D8B030D-6E8A-4147-A177-3AD203B41FA5}">
                      <a16:colId xmlns:a16="http://schemas.microsoft.com/office/drawing/2014/main" val="154037460"/>
                    </a:ext>
                  </a:extLst>
                </a:gridCol>
                <a:gridCol w="2133174">
                  <a:extLst>
                    <a:ext uri="{9D8B030D-6E8A-4147-A177-3AD203B41FA5}">
                      <a16:colId xmlns:a16="http://schemas.microsoft.com/office/drawing/2014/main" val="228896249"/>
                    </a:ext>
                  </a:extLst>
                </a:gridCol>
              </a:tblGrid>
              <a:tr h="255707">
                <a:tc>
                  <a:txBody>
                    <a:bodyPr/>
                    <a:lstStyle/>
                    <a:p>
                      <a:pPr algn="ctr"/>
                      <a:r>
                        <a:rPr lang="en-US" sz="1000" dirty="0">
                          <a:latin typeface="+mn-lt"/>
                        </a:rPr>
                        <a:t>Parameter name</a:t>
                      </a:r>
                    </a:p>
                  </a:txBody>
                  <a:tcPr anchor="ctr"/>
                </a:tc>
                <a:tc>
                  <a:txBody>
                    <a:bodyPr/>
                    <a:lstStyle/>
                    <a:p>
                      <a:pPr algn="ctr"/>
                      <a:r>
                        <a:rPr lang="en-US" sz="1000" dirty="0">
                          <a:latin typeface="+mn-lt"/>
                        </a:rPr>
                        <a:t>Definition</a:t>
                      </a:r>
                    </a:p>
                  </a:txBody>
                  <a:tcPr anchor="ctr"/>
                </a:tc>
                <a:tc>
                  <a:txBody>
                    <a:bodyPr/>
                    <a:lstStyle/>
                    <a:p>
                      <a:pPr algn="ctr"/>
                      <a:r>
                        <a:rPr lang="en-US" sz="1000" dirty="0">
                          <a:latin typeface="+mn-lt"/>
                        </a:rPr>
                        <a:t>Dimension</a:t>
                      </a:r>
                    </a:p>
                  </a:txBody>
                  <a:tcPr anchor="ctr"/>
                </a:tc>
                <a:extLst>
                  <a:ext uri="{0D108BD9-81ED-4DB2-BD59-A6C34878D82A}">
                    <a16:rowId xmlns:a16="http://schemas.microsoft.com/office/drawing/2014/main" val="194035223"/>
                  </a:ext>
                </a:extLst>
              </a:tr>
              <a:tr h="393328">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latin typeface="+mn-lt"/>
                        </a:rPr>
                        <a:t>To import </a:t>
                      </a:r>
                    </a:p>
                  </a:txBody>
                  <a:tcPr anchor="ctr"/>
                </a:tc>
                <a:tc hMerge="1">
                  <a:txBody>
                    <a:bodyPr/>
                    <a:lstStyle/>
                    <a:p>
                      <a:endParaRPr lang="en-US" sz="105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050" dirty="0"/>
                    </a:p>
                  </a:txBody>
                  <a:tcPr/>
                </a:tc>
                <a:extLst>
                  <a:ext uri="{0D108BD9-81ED-4DB2-BD59-A6C34878D82A}">
                    <a16:rowId xmlns:a16="http://schemas.microsoft.com/office/drawing/2014/main" val="2151453518"/>
                  </a:ext>
                </a:extLst>
              </a:tr>
              <a:tr h="3933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a:latin typeface="+mn-lt"/>
                        </a:rPr>
                        <a:t>FS.initial_land_distns_by_crop_by_region</a:t>
                      </a:r>
                      <a:r>
                        <a:rPr lang="en-US" sz="1000" dirty="0">
                          <a:latin typeface="+mn-lt"/>
                        </a:rPr>
                        <a:t>, thousand acres</a:t>
                      </a:r>
                    </a:p>
                  </a:txBody>
                  <a:tcPr/>
                </a:tc>
                <a:tc>
                  <a:txBody>
                    <a:bodyPr/>
                    <a:lstStyle/>
                    <a:p>
                      <a:pPr algn="l" fontAlgn="b"/>
                      <a:r>
                        <a:rPr lang="en-US" sz="1000" b="0" i="0" u="none" strike="noStrike" dirty="0">
                          <a:solidFill>
                            <a:srgbClr val="000000"/>
                          </a:solidFill>
                          <a:effectLst/>
                          <a:latin typeface="+mn-lt"/>
                        </a:rPr>
                        <a:t>initial value for annual (commodity) crop land, by  annual crop and by region</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annual crop</a:t>
                      </a:r>
                    </a:p>
                  </a:txBody>
                  <a:tcPr/>
                </a:tc>
                <a:extLst>
                  <a:ext uri="{0D108BD9-81ED-4DB2-BD59-A6C34878D82A}">
                    <a16:rowId xmlns:a16="http://schemas.microsoft.com/office/drawing/2014/main" val="1390266626"/>
                  </a:ext>
                </a:extLst>
              </a:tr>
              <a:tr h="393328">
                <a:tc>
                  <a:txBody>
                    <a:bodyPr/>
                    <a:lstStyle/>
                    <a:p>
                      <a:pPr algn="l" fontAlgn="b"/>
                      <a:r>
                        <a:rPr lang="en-US" sz="1000" b="0" i="0" u="none" strike="noStrike" dirty="0" err="1">
                          <a:solidFill>
                            <a:srgbClr val="000000"/>
                          </a:solidFill>
                          <a:effectLst/>
                          <a:latin typeface="+mn-lt"/>
                        </a:rPr>
                        <a:t>FS.initial_Hay_Land_by_region</a:t>
                      </a:r>
                      <a:r>
                        <a:rPr lang="en-US" sz="1000" b="0" i="0" u="none" strike="noStrike" dirty="0">
                          <a:solidFill>
                            <a:srgbClr val="000000"/>
                          </a:solidFill>
                          <a:effectLst/>
                          <a:latin typeface="+mn-lt"/>
                        </a:rPr>
                        <a:t>,  thousand acres</a:t>
                      </a:r>
                    </a:p>
                  </a:txBody>
                  <a:tcPr marL="9525" marR="9525" marT="9525" marB="0"/>
                </a:tc>
                <a:tc>
                  <a:txBody>
                    <a:bodyPr/>
                    <a:lstStyle/>
                    <a:p>
                      <a:pPr algn="l" fontAlgn="b"/>
                      <a:r>
                        <a:rPr lang="en-US" sz="1000" b="0" i="0" u="none" strike="noStrike" dirty="0">
                          <a:solidFill>
                            <a:srgbClr val="000000"/>
                          </a:solidFill>
                          <a:effectLst/>
                          <a:latin typeface="+mn-lt"/>
                        </a:rPr>
                        <a:t>initial value for hay land, by region</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txBody>
                  <a:tcPr/>
                </a:tc>
                <a:extLst>
                  <a:ext uri="{0D108BD9-81ED-4DB2-BD59-A6C34878D82A}">
                    <a16:rowId xmlns:a16="http://schemas.microsoft.com/office/drawing/2014/main" val="3588810693"/>
                  </a:ext>
                </a:extLst>
              </a:tr>
              <a:tr h="3933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a:latin typeface="+mn-lt"/>
                        </a:rPr>
                        <a:t>FS.INITIAL_CRP_land_by_region</a:t>
                      </a:r>
                      <a:r>
                        <a:rPr lang="en-US" sz="1000" dirty="0">
                          <a:latin typeface="+mn-lt"/>
                        </a:rPr>
                        <a:t>, thousand acres</a:t>
                      </a:r>
                    </a:p>
                  </a:txBody>
                  <a:tcPr/>
                </a:tc>
                <a:tc>
                  <a:txBody>
                    <a:bodyPr/>
                    <a:lstStyle/>
                    <a:p>
                      <a:pPr algn="l" fontAlgn="b"/>
                      <a:r>
                        <a:rPr lang="en-US" sz="1000" b="0" i="0" u="none" strike="noStrike" dirty="0">
                          <a:solidFill>
                            <a:srgbClr val="000000"/>
                          </a:solidFill>
                          <a:effectLst/>
                          <a:latin typeface="+mn-lt"/>
                        </a:rPr>
                        <a:t>initial value for conservation reserve program (CRP) land, by region</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3066287874"/>
                  </a:ext>
                </a:extLst>
              </a:tr>
              <a:tr h="3309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a:effectLst/>
                          <a:latin typeface="+mn-lt"/>
                        </a:rPr>
                        <a:t>FS.INITIAL_pasture_land_by_region</a:t>
                      </a:r>
                      <a:r>
                        <a:rPr lang="en-US" sz="1000" dirty="0">
                          <a:effectLst/>
                          <a:latin typeface="+mn-lt"/>
                        </a:rPr>
                        <a:t>, thousand acres</a:t>
                      </a:r>
                    </a:p>
                  </a:txBody>
                  <a:tcPr/>
                </a:tc>
                <a:tc>
                  <a:txBody>
                    <a:bodyPr/>
                    <a:lstStyle/>
                    <a:p>
                      <a:pPr algn="l" fontAlgn="b"/>
                      <a:r>
                        <a:rPr lang="en-US" sz="1000" b="0" i="0" u="none" strike="noStrike" dirty="0">
                          <a:solidFill>
                            <a:srgbClr val="000000"/>
                          </a:solidFill>
                          <a:effectLst/>
                          <a:latin typeface="+mn-lt"/>
                        </a:rPr>
                        <a:t>initial value for pasture land, by region</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txBody>
                  <a:tcPr/>
                </a:tc>
                <a:extLst>
                  <a:ext uri="{0D108BD9-81ED-4DB2-BD59-A6C34878D82A}">
                    <a16:rowId xmlns:a16="http://schemas.microsoft.com/office/drawing/2014/main" val="3828130601"/>
                  </a:ext>
                </a:extLst>
              </a:tr>
              <a:tr h="3309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a:effectLst/>
                          <a:latin typeface="+mn-lt"/>
                        </a:rPr>
                        <a:t>FM.Initial_Crop_regional_prices</a:t>
                      </a:r>
                      <a:r>
                        <a:rPr lang="en-US" sz="1000" dirty="0">
                          <a:effectLst/>
                          <a:latin typeface="+mn-lt"/>
                        </a:rPr>
                        <a:t>, $/unit</a:t>
                      </a:r>
                    </a:p>
                  </a:txBody>
                  <a:tcPr/>
                </a:tc>
                <a:tc>
                  <a:txBody>
                    <a:bodyPr/>
                    <a:lstStyle/>
                    <a:p>
                      <a:pPr algn="l" fontAlgn="b"/>
                      <a:r>
                        <a:rPr lang="en-US" sz="1000" b="0" i="0" u="none" strike="noStrike" dirty="0">
                          <a:solidFill>
                            <a:srgbClr val="000000"/>
                          </a:solidFill>
                          <a:effectLst/>
                          <a:latin typeface="+mn-lt"/>
                        </a:rPr>
                        <a:t>Regional crop prices  in initial condition, taken from ORNL inputs. Used to create regional price offsets for aggregate USDA crop price</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annual crop</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236616185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a:effectLst/>
                          <a:latin typeface="+mn-lt"/>
                        </a:rPr>
                        <a:t>FM.Raw_Price_Input_From_Baseline</a:t>
                      </a:r>
                      <a:r>
                        <a:rPr lang="en-US" sz="1000" dirty="0">
                          <a:effectLst/>
                          <a:latin typeface="+mn-lt"/>
                        </a:rPr>
                        <a:t>, $/unit</a:t>
                      </a:r>
                    </a:p>
                  </a:txBody>
                  <a:tcPr/>
                </a:tc>
                <a:tc>
                  <a:txBody>
                    <a:bodyPr/>
                    <a:lstStyle/>
                    <a:p>
                      <a:pPr algn="l" fontAlgn="b"/>
                      <a:r>
                        <a:rPr lang="en-US" sz="1000" b="0" i="0" u="none" strike="noStrike" dirty="0">
                          <a:solidFill>
                            <a:srgbClr val="000000"/>
                          </a:solidFill>
                          <a:effectLst/>
                          <a:latin typeface="+mn-lt"/>
                        </a:rPr>
                        <a:t>data from USDA baseline on annual (commodity) crop prices</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annual crop</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2228078942"/>
                  </a:ext>
                </a:extLst>
              </a:tr>
              <a:tr h="330913">
                <a:tc>
                  <a:txBody>
                    <a:bodyPr/>
                    <a:lstStyle/>
                    <a:p>
                      <a:pPr algn="l" fontAlgn="b"/>
                      <a:r>
                        <a:rPr lang="en-US" sz="1000" b="0" i="0" u="none" strike="noStrike" dirty="0" err="1">
                          <a:solidFill>
                            <a:srgbClr val="000000"/>
                          </a:solidFill>
                          <a:effectLst/>
                          <a:latin typeface="+mn-lt"/>
                        </a:rPr>
                        <a:t>FM.initial_cellulosic_price</a:t>
                      </a:r>
                      <a:r>
                        <a:rPr lang="en-US" sz="1000" b="0" i="0" u="none" strike="noStrike" dirty="0">
                          <a:solidFill>
                            <a:srgbClr val="000000"/>
                          </a:solidFill>
                          <a:effectLst/>
                          <a:latin typeface="+mn-lt"/>
                        </a:rPr>
                        <a:t>, $/ ton</a:t>
                      </a:r>
                    </a:p>
                  </a:txBody>
                  <a:tcPr marL="9525" marR="9525" marT="9525" marB="0"/>
                </a:tc>
                <a:tc>
                  <a:txBody>
                    <a:bodyPr/>
                    <a:lstStyle/>
                    <a:p>
                      <a:pPr algn="l" fontAlgn="b"/>
                      <a:r>
                        <a:rPr lang="en-US" sz="1000" b="0" i="0" u="none" strike="noStrike" dirty="0">
                          <a:solidFill>
                            <a:srgbClr val="000000"/>
                          </a:solidFill>
                          <a:effectLst/>
                          <a:latin typeface="+mn-lt"/>
                        </a:rPr>
                        <a:t>initial "seed" value for cellulosic feedstock prices. Applied in system when conversion facilities begin within region</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txBody>
                  <a:tcPr/>
                </a:tc>
                <a:extLst>
                  <a:ext uri="{0D108BD9-81ED-4DB2-BD59-A6C34878D82A}">
                    <a16:rowId xmlns:a16="http://schemas.microsoft.com/office/drawing/2014/main" val="3543046324"/>
                  </a:ext>
                </a:extLst>
              </a:tr>
              <a:tr h="330913">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latin typeface="+mn-lt"/>
                        </a:rPr>
                        <a:t>To compare</a:t>
                      </a:r>
                    </a:p>
                  </a:txBody>
                  <a:tcPr anchor="ctr"/>
                </a:tc>
                <a:tc hMerge="1">
                  <a:txBody>
                    <a:bodyPr/>
                    <a:lstStyle/>
                    <a:p>
                      <a:endParaRPr lang="en-US" sz="105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050" dirty="0"/>
                    </a:p>
                  </a:txBody>
                  <a:tcPr/>
                </a:tc>
                <a:extLst>
                  <a:ext uri="{0D108BD9-81ED-4DB2-BD59-A6C34878D82A}">
                    <a16:rowId xmlns:a16="http://schemas.microsoft.com/office/drawing/2014/main" val="1115170721"/>
                  </a:ext>
                </a:extLst>
              </a:tr>
              <a:tr h="330913">
                <a:tc>
                  <a:txBody>
                    <a:bodyPr/>
                    <a:lstStyle/>
                    <a:p>
                      <a:pPr algn="l" fontAlgn="b"/>
                      <a:r>
                        <a:rPr lang="en-US" sz="1000" b="0" i="0" u="none" strike="noStrike" dirty="0" err="1">
                          <a:solidFill>
                            <a:srgbClr val="000000"/>
                          </a:solidFill>
                          <a:effectLst/>
                          <a:latin typeface="+mn-lt"/>
                        </a:rPr>
                        <a:t>FS.Cropland_PCEC_Establish_acres</a:t>
                      </a:r>
                      <a:r>
                        <a:rPr lang="en-US" sz="1000" b="0" i="0" u="none" strike="noStrike" dirty="0">
                          <a:solidFill>
                            <a:srgbClr val="000000"/>
                          </a:solidFill>
                          <a:effectLst/>
                          <a:latin typeface="+mn-lt"/>
                        </a:rPr>
                        <a:t>, acres</a:t>
                      </a:r>
                    </a:p>
                  </a:txBody>
                  <a:tcPr marL="9525" marR="9525" marT="9525" marB="0"/>
                </a:tc>
                <a:tc>
                  <a:txBody>
                    <a:bodyPr/>
                    <a:lstStyle/>
                    <a:p>
                      <a:pPr algn="l" fontAlgn="b"/>
                      <a:r>
                        <a:rPr lang="en-US" sz="1000" b="0" i="0" u="none" strike="noStrike" dirty="0">
                          <a:solidFill>
                            <a:srgbClr val="000000"/>
                          </a:solidFill>
                          <a:effectLst/>
                          <a:latin typeface="+mn-lt"/>
                        </a:rPr>
                        <a:t>conveyor used to track BCAP establishment acres in the GP module</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txBody>
                  <a:tcPr/>
                </a:tc>
                <a:extLst>
                  <a:ext uri="{0D108BD9-81ED-4DB2-BD59-A6C34878D82A}">
                    <a16:rowId xmlns:a16="http://schemas.microsoft.com/office/drawing/2014/main" val="492719787"/>
                  </a:ext>
                </a:extLst>
              </a:tr>
              <a:tr h="457200">
                <a:tc>
                  <a:txBody>
                    <a:bodyPr/>
                    <a:lstStyle/>
                    <a:p>
                      <a:pPr algn="l" fontAlgn="b"/>
                      <a:r>
                        <a:rPr lang="en-US" sz="1000" b="0" i="0" u="none" strike="noStrike" dirty="0" err="1">
                          <a:solidFill>
                            <a:srgbClr val="000000"/>
                          </a:solidFill>
                          <a:effectLst/>
                          <a:latin typeface="+mn-lt"/>
                        </a:rPr>
                        <a:t>FS.Pasture_PCEC_establish_acres</a:t>
                      </a:r>
                      <a:r>
                        <a:rPr lang="en-US" sz="1000" b="0" i="0" u="none" strike="noStrike" dirty="0">
                          <a:solidFill>
                            <a:srgbClr val="000000"/>
                          </a:solidFill>
                          <a:effectLst/>
                          <a:latin typeface="+mn-lt"/>
                        </a:rPr>
                        <a:t>, acres</a:t>
                      </a:r>
                    </a:p>
                  </a:txBody>
                  <a:tcPr marL="9525" marR="9525" marT="9525" marB="0"/>
                </a:tc>
                <a:tc>
                  <a:txBody>
                    <a:bodyPr/>
                    <a:lstStyle/>
                    <a:p>
                      <a:pPr algn="l" fontAlgn="b"/>
                      <a:r>
                        <a:rPr lang="en-US" sz="1000" b="0" i="0" u="none" strike="noStrike" dirty="0">
                          <a:solidFill>
                            <a:srgbClr val="000000"/>
                          </a:solidFill>
                          <a:effectLst/>
                          <a:latin typeface="+mn-lt"/>
                        </a:rPr>
                        <a:t>conveyor used to track BCAP establishment acres in the GP module</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309871470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err="1">
                          <a:solidFill>
                            <a:schemeClr val="dk1"/>
                          </a:solidFill>
                          <a:effectLst/>
                          <a:latin typeface="+mn-lt"/>
                          <a:ea typeface="+mn-ea"/>
                          <a:cs typeface="+mn-cs"/>
                        </a:rPr>
                        <a:t>FS.ag_residue_producing_acres</a:t>
                      </a:r>
                      <a:r>
                        <a:rPr lang="en-US" sz="1000" kern="1200" dirty="0">
                          <a:solidFill>
                            <a:schemeClr val="dk1"/>
                          </a:solidFill>
                          <a:effectLst/>
                          <a:latin typeface="+mn-lt"/>
                          <a:ea typeface="+mn-ea"/>
                          <a:cs typeface="+mn-cs"/>
                        </a:rPr>
                        <a:t>, acres</a:t>
                      </a:r>
                      <a:endParaRPr lang="en-US" sz="1000" dirty="0">
                        <a:effectLst/>
                        <a:latin typeface="+mn-lt"/>
                      </a:endParaRPr>
                    </a:p>
                  </a:txBody>
                  <a:tcPr/>
                </a:tc>
                <a:tc>
                  <a:txBody>
                    <a:bodyPr/>
                    <a:lstStyle/>
                    <a:p>
                      <a:pPr algn="l" fontAlgn="b"/>
                      <a:r>
                        <a:rPr lang="en-US" sz="1000" b="0" i="0" u="none" strike="noStrike" dirty="0">
                          <a:solidFill>
                            <a:srgbClr val="000000"/>
                          </a:solidFill>
                          <a:effectLst/>
                          <a:latin typeface="+mn-lt"/>
                        </a:rPr>
                        <a:t>calculates total regional acres used to harvest agricultural residues</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annual crop</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1005454743"/>
                  </a:ext>
                </a:extLst>
              </a:tr>
              <a:tr h="393328">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000" b="0" i="0" u="none" strike="noStrike" dirty="0" err="1">
                          <a:solidFill>
                            <a:srgbClr val="000000"/>
                          </a:solidFill>
                          <a:effectLst/>
                          <a:latin typeface="+mn-lt"/>
                        </a:rPr>
                        <a:t>FS.commodity_crop_production_ag_system</a:t>
                      </a:r>
                      <a:r>
                        <a:rPr lang="en-US" sz="1000" b="0" i="0" u="none" strike="noStrike" dirty="0">
                          <a:solidFill>
                            <a:srgbClr val="000000"/>
                          </a:solidFill>
                          <a:effectLst/>
                          <a:latin typeface="+mn-lt"/>
                        </a:rPr>
                        <a:t>, million-units/</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calculates total (summed across all regions) annual (commodity) crop production</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Annual Crop</a:t>
                      </a:r>
                    </a:p>
                  </a:txBody>
                  <a:tcPr/>
                </a:tc>
                <a:extLst>
                  <a:ext uri="{0D108BD9-81ED-4DB2-BD59-A6C34878D82A}">
                    <a16:rowId xmlns:a16="http://schemas.microsoft.com/office/drawing/2014/main" val="3121626693"/>
                  </a:ext>
                </a:extLst>
              </a:tr>
              <a:tr h="393328">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000" b="0" i="0" u="none" strike="noStrike" dirty="0" err="1">
                          <a:solidFill>
                            <a:srgbClr val="000000"/>
                          </a:solidFill>
                          <a:effectLst/>
                          <a:latin typeface="+mn-lt"/>
                        </a:rPr>
                        <a:t>FS.feedstock_prodn</a:t>
                      </a:r>
                      <a:r>
                        <a:rPr lang="en-US" sz="1000" b="0" i="0" u="none" strike="noStrike" dirty="0">
                          <a:solidFill>
                            <a:srgbClr val="000000"/>
                          </a:solidFill>
                          <a:effectLst/>
                          <a:latin typeface="+mn-lt"/>
                        </a:rPr>
                        <a:t>, million-units/</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calculates (by region and by feedstock type) total feedstock production from agricultural, urban, and forest systems</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286287243"/>
                  </a:ext>
                </a:extLst>
              </a:tr>
              <a:tr h="393328">
                <a:tc>
                  <a:txBody>
                    <a:bodyPr/>
                    <a:lstStyle/>
                    <a:p>
                      <a:pPr algn="l" fontAlgn="b"/>
                      <a:r>
                        <a:rPr lang="en-US" sz="1000" b="0" i="0" u="none" strike="noStrike" dirty="0" err="1">
                          <a:solidFill>
                            <a:srgbClr val="000000"/>
                          </a:solidFill>
                          <a:effectLst/>
                          <a:latin typeface="+mn-lt"/>
                        </a:rPr>
                        <a:t>FS.feedstock_pipeline_ag_system</a:t>
                      </a:r>
                      <a:r>
                        <a:rPr lang="en-US" sz="1000" b="0" i="0" u="none" strike="noStrike" dirty="0">
                          <a:solidFill>
                            <a:srgbClr val="000000"/>
                          </a:solidFill>
                          <a:effectLst/>
                          <a:latin typeface="+mn-lt"/>
                        </a:rPr>
                        <a:t>, million-units/</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regional rollup of potential cellulosic production represented by acres in development</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1106203092"/>
                  </a:ext>
                </a:extLst>
              </a:tr>
              <a:tr h="393328">
                <a:tc>
                  <a:txBody>
                    <a:bodyPr/>
                    <a:lstStyle/>
                    <a:p>
                      <a:pPr algn="l" fontAlgn="b"/>
                      <a:r>
                        <a:rPr lang="en-US" sz="1000" b="0" i="0" u="none" strike="noStrike" dirty="0" err="1">
                          <a:solidFill>
                            <a:srgbClr val="000000"/>
                          </a:solidFill>
                          <a:effectLst/>
                          <a:latin typeface="+mn-lt"/>
                        </a:rPr>
                        <a:t>FS.actual_residue_prodn</a:t>
                      </a:r>
                      <a:r>
                        <a:rPr lang="en-US" sz="1000" b="0" i="0" u="none" strike="noStrike" dirty="0">
                          <a:solidFill>
                            <a:srgbClr val="000000"/>
                          </a:solidFill>
                          <a:effectLst/>
                          <a:latin typeface="+mn-lt"/>
                        </a:rPr>
                        <a:t>, million-units/</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total agricultural residue cellulosic feedstock production by  commodity crop type, by region</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annual crop</a:t>
                      </a:r>
                    </a:p>
                  </a:txBody>
                  <a:tcPr/>
                </a:tc>
                <a:extLst>
                  <a:ext uri="{0D108BD9-81ED-4DB2-BD59-A6C34878D82A}">
                    <a16:rowId xmlns:a16="http://schemas.microsoft.com/office/drawing/2014/main" val="2703634784"/>
                  </a:ext>
                </a:extLst>
              </a:tr>
              <a:tr h="393328">
                <a:tc>
                  <a:txBody>
                    <a:bodyPr/>
                    <a:lstStyle/>
                    <a:p>
                      <a:pPr algn="l" fontAlgn="b"/>
                      <a:r>
                        <a:rPr lang="en-US" sz="1000" b="0" i="0" u="none" strike="noStrike" dirty="0" err="1">
                          <a:solidFill>
                            <a:srgbClr val="000000"/>
                          </a:solidFill>
                          <a:effectLst/>
                          <a:latin typeface="+mn-lt"/>
                        </a:rPr>
                        <a:t>FS.PCEC_prodn_ag_acres</a:t>
                      </a:r>
                      <a:r>
                        <a:rPr lang="en-US" sz="1000" b="0" i="0" u="none" strike="noStrike" dirty="0">
                          <a:solidFill>
                            <a:srgbClr val="000000"/>
                          </a:solidFill>
                          <a:effectLst/>
                          <a:latin typeface="+mn-lt"/>
                        </a:rPr>
                        <a:t>, million-units/</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perennial cellulosic energy crop production from active cropland</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1613031039"/>
                  </a:ext>
                </a:extLst>
              </a:tr>
              <a:tr h="393328">
                <a:tc>
                  <a:txBody>
                    <a:bodyPr/>
                    <a:lstStyle/>
                    <a:p>
                      <a:pPr algn="l" fontAlgn="b"/>
                      <a:r>
                        <a:rPr lang="en-US" sz="1000" b="0" i="0" u="none" strike="noStrike" dirty="0" err="1">
                          <a:solidFill>
                            <a:srgbClr val="000000"/>
                          </a:solidFill>
                          <a:effectLst/>
                          <a:latin typeface="+mn-lt"/>
                        </a:rPr>
                        <a:t>FS.hay_prodn_from_ag_land</a:t>
                      </a:r>
                      <a:r>
                        <a:rPr lang="en-US" sz="1000" b="0" i="0" u="none" strike="noStrike" dirty="0">
                          <a:solidFill>
                            <a:srgbClr val="000000"/>
                          </a:solidFill>
                          <a:effectLst/>
                          <a:latin typeface="+mn-lt"/>
                        </a:rPr>
                        <a:t>, thousand ton per </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calculates production of hay from agricultural land</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txBody>
                  <a:tcPr/>
                </a:tc>
                <a:extLst>
                  <a:ext uri="{0D108BD9-81ED-4DB2-BD59-A6C34878D82A}">
                    <a16:rowId xmlns:a16="http://schemas.microsoft.com/office/drawing/2014/main" val="1748904362"/>
                  </a:ext>
                </a:extLst>
              </a:tr>
              <a:tr h="393328">
                <a:tc>
                  <a:txBody>
                    <a:bodyPr/>
                    <a:lstStyle/>
                    <a:p>
                      <a:pPr algn="l" fontAlgn="b"/>
                      <a:r>
                        <a:rPr lang="en-US" sz="1000" b="0" i="0" u="none" strike="noStrike" dirty="0" err="1">
                          <a:solidFill>
                            <a:srgbClr val="000000"/>
                          </a:solidFill>
                          <a:effectLst/>
                          <a:latin typeface="+mn-lt"/>
                        </a:rPr>
                        <a:t>FS.forage_prodn_from_pasture_land</a:t>
                      </a:r>
                      <a:r>
                        <a:rPr lang="en-US" sz="1000" b="0" i="0" u="none" strike="noStrike" dirty="0">
                          <a:solidFill>
                            <a:srgbClr val="000000"/>
                          </a:solidFill>
                          <a:effectLst/>
                          <a:latin typeface="+mn-lt"/>
                        </a:rPr>
                        <a:t>, thousand ton per </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calculates total forage production from pasture land</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592229963"/>
                  </a:ext>
                </a:extLst>
              </a:tr>
              <a:tr h="393328">
                <a:tc>
                  <a:txBody>
                    <a:bodyPr/>
                    <a:lstStyle/>
                    <a:p>
                      <a:pPr algn="l" fontAlgn="b"/>
                      <a:r>
                        <a:rPr lang="en-US" sz="1000" b="0" i="0" u="none" strike="noStrike" dirty="0" err="1">
                          <a:solidFill>
                            <a:srgbClr val="000000"/>
                          </a:solidFill>
                          <a:effectLst/>
                          <a:latin typeface="+mn-lt"/>
                        </a:rPr>
                        <a:t>FS.cell_prodn_pasture_hvsted_for_cell</a:t>
                      </a:r>
                      <a:r>
                        <a:rPr lang="en-US" sz="1000" b="0" i="0" u="none" strike="noStrike" dirty="0">
                          <a:solidFill>
                            <a:srgbClr val="000000"/>
                          </a:solidFill>
                          <a:effectLst/>
                          <a:latin typeface="+mn-lt"/>
                        </a:rPr>
                        <a:t>, million-ton/</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herbaceous cellulosic energy production from pasture land that has been harvested for use as cellulosic energy crop</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3716093102"/>
                  </a:ext>
                </a:extLst>
              </a:tr>
              <a:tr h="393328">
                <a:tc>
                  <a:txBody>
                    <a:bodyPr/>
                    <a:lstStyle/>
                    <a:p>
                      <a:pPr algn="l" fontAlgn="b"/>
                      <a:r>
                        <a:rPr lang="en-US" sz="1000" b="0" i="0" u="none" strike="noStrike" dirty="0" err="1">
                          <a:solidFill>
                            <a:srgbClr val="000000"/>
                          </a:solidFill>
                          <a:effectLst/>
                          <a:latin typeface="+mn-lt"/>
                        </a:rPr>
                        <a:t>FS.feedstock_production_ag_system</a:t>
                      </a:r>
                      <a:r>
                        <a:rPr lang="en-US" sz="1000" b="0" i="0" u="none" strike="noStrike" dirty="0">
                          <a:solidFill>
                            <a:srgbClr val="000000"/>
                          </a:solidFill>
                          <a:effectLst/>
                          <a:latin typeface="+mn-lt"/>
                        </a:rPr>
                        <a:t>, million-ton/</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calculates (by region and by feedstock type) total feedstock production from agricultural system</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3578869162"/>
                  </a:ext>
                </a:extLst>
              </a:tr>
              <a:tr h="393328">
                <a:tc>
                  <a:txBody>
                    <a:bodyPr/>
                    <a:lstStyle/>
                    <a:p>
                      <a:pPr algn="l" fontAlgn="b"/>
                      <a:r>
                        <a:rPr lang="en-US" sz="1000" b="0" i="0" u="none" strike="noStrike" dirty="0" err="1">
                          <a:solidFill>
                            <a:srgbClr val="000000"/>
                          </a:solidFill>
                          <a:effectLst/>
                          <a:latin typeface="+mn-lt"/>
                        </a:rPr>
                        <a:t>FS.feedstock_production_forest_system</a:t>
                      </a:r>
                      <a:r>
                        <a:rPr lang="en-US" sz="1000" b="0" i="0" u="none" strike="noStrike" dirty="0">
                          <a:solidFill>
                            <a:srgbClr val="000000"/>
                          </a:solidFill>
                          <a:effectLst/>
                          <a:latin typeface="+mn-lt"/>
                        </a:rPr>
                        <a:t>, million-ton/</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calculates (by region and by feedstock type) total feedstock production from forest system</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1888320240"/>
                  </a:ext>
                </a:extLst>
              </a:tr>
              <a:tr h="393328">
                <a:tc>
                  <a:txBody>
                    <a:bodyPr/>
                    <a:lstStyle/>
                    <a:p>
                      <a:pPr algn="l" fontAlgn="b"/>
                      <a:r>
                        <a:rPr lang="en-US" sz="1000" b="0" i="0" u="none" strike="noStrike" dirty="0" err="1">
                          <a:solidFill>
                            <a:srgbClr val="000000"/>
                          </a:solidFill>
                          <a:effectLst/>
                          <a:latin typeface="+mn-lt"/>
                        </a:rPr>
                        <a:t>FS.feedstock_production_urban_system</a:t>
                      </a:r>
                      <a:r>
                        <a:rPr lang="en-US" sz="1000" b="0" i="0" u="none" strike="noStrike" dirty="0">
                          <a:solidFill>
                            <a:srgbClr val="000000"/>
                          </a:solidFill>
                          <a:effectLst/>
                          <a:latin typeface="+mn-lt"/>
                        </a:rPr>
                        <a:t>, million-ton/</a:t>
                      </a:r>
                      <a:r>
                        <a:rPr lang="en-US" sz="1000" b="0" i="0" u="none" strike="noStrike" dirty="0" err="1">
                          <a:solidFill>
                            <a:srgbClr val="000000"/>
                          </a:solidFill>
                          <a:effectLst/>
                          <a:latin typeface="+mn-lt"/>
                        </a:rPr>
                        <a:t>yr</a:t>
                      </a:r>
                      <a:endParaRPr lang="en-US" sz="1000" b="0" i="0" u="none" strike="noStrike" dirty="0">
                        <a:solidFill>
                          <a:srgbClr val="000000"/>
                        </a:solidFill>
                        <a:effectLst/>
                        <a:latin typeface="+mn-lt"/>
                      </a:endParaRPr>
                    </a:p>
                  </a:txBody>
                  <a:tcPr marL="9525" marR="9525" marT="9525" marB="0"/>
                </a:tc>
                <a:tc>
                  <a:txBody>
                    <a:bodyPr/>
                    <a:lstStyle/>
                    <a:p>
                      <a:pPr algn="l" fontAlgn="b"/>
                      <a:r>
                        <a:rPr lang="en-US" sz="1000" b="0" i="0" u="none" strike="noStrike" dirty="0">
                          <a:solidFill>
                            <a:srgbClr val="000000"/>
                          </a:solidFill>
                          <a:effectLst/>
                          <a:latin typeface="+mn-lt"/>
                        </a:rPr>
                        <a:t>calculates (by region and by feedstock type) total feedstock production from urban system</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950111351"/>
                  </a:ext>
                </a:extLst>
              </a:tr>
              <a:tr h="3933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a:effectLst/>
                          <a:latin typeface="+mn-lt"/>
                        </a:rPr>
                        <a:t>FM.Feedstock_Inventory</a:t>
                      </a:r>
                      <a:r>
                        <a:rPr lang="en-US" sz="1000" dirty="0">
                          <a:effectLst/>
                          <a:latin typeface="+mn-lt"/>
                        </a:rPr>
                        <a:t>, millions tons</a:t>
                      </a:r>
                    </a:p>
                  </a:txBody>
                  <a:tcPr/>
                </a:tc>
                <a:tc>
                  <a:txBody>
                    <a:bodyPr/>
                    <a:lstStyle/>
                    <a:p>
                      <a:pPr algn="l" fontAlgn="b"/>
                      <a:r>
                        <a:rPr lang="en-US" sz="1000" b="0" i="0" u="none" strike="noStrike" dirty="0">
                          <a:solidFill>
                            <a:srgbClr val="000000"/>
                          </a:solidFill>
                          <a:effectLst/>
                          <a:latin typeface="+mn-lt"/>
                        </a:rPr>
                        <a:t>inventory of cellulosic feedstock</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t>
                      </a:r>
                      <a:r>
                        <a:rPr lang="en-US" sz="1000" dirty="0" err="1">
                          <a:latin typeface="+mn-lt"/>
                        </a:rPr>
                        <a:t>PEcrop</a:t>
                      </a:r>
                      <a:endParaRPr lang="en-US" sz="1000" dirty="0">
                        <a:latin typeface="+mn-lt"/>
                      </a:endParaRPr>
                    </a:p>
                  </a:txBody>
                  <a:tcPr/>
                </a:tc>
                <a:extLst>
                  <a:ext uri="{0D108BD9-81ED-4DB2-BD59-A6C34878D82A}">
                    <a16:rowId xmlns:a16="http://schemas.microsoft.com/office/drawing/2014/main" val="1567446287"/>
                  </a:ext>
                </a:extLst>
              </a:tr>
              <a:tr h="393328">
                <a:tc>
                  <a:txBody>
                    <a:bodyPr/>
                    <a:lstStyle/>
                    <a:p>
                      <a:pPr algn="l" fontAlgn="b"/>
                      <a:r>
                        <a:rPr lang="en-US" sz="1000" b="0" i="0" u="none" strike="noStrike" dirty="0" err="1">
                          <a:solidFill>
                            <a:srgbClr val="000000"/>
                          </a:solidFill>
                          <a:effectLst/>
                          <a:latin typeface="+mn-lt"/>
                        </a:rPr>
                        <a:t>FL.Ag_Res_HCCPT</a:t>
                      </a:r>
                      <a:r>
                        <a:rPr lang="en-US" sz="1000" b="0" i="0" u="none" strike="noStrike" dirty="0">
                          <a:solidFill>
                            <a:srgbClr val="000000"/>
                          </a:solidFill>
                          <a:effectLst/>
                          <a:latin typeface="+mn-lt"/>
                        </a:rPr>
                        <a:t>, $/ton </a:t>
                      </a:r>
                    </a:p>
                  </a:txBody>
                  <a:tcPr marL="9525" marR="9525" marT="9525" marB="0"/>
                </a:tc>
                <a:tc>
                  <a:txBody>
                    <a:bodyPr/>
                    <a:lstStyle/>
                    <a:p>
                      <a:pPr algn="l" fontAlgn="b"/>
                      <a:r>
                        <a:rPr lang="en-US" sz="1000" b="0" i="0" u="none" strike="noStrike" dirty="0">
                          <a:solidFill>
                            <a:srgbClr val="000000"/>
                          </a:solidFill>
                          <a:effectLst/>
                          <a:latin typeface="+mn-lt"/>
                        </a:rPr>
                        <a:t>calculates per acre harvest and collection costs for herbaceous cellulosic crops</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2d array: region, annual crop</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4166481284"/>
                  </a:ext>
                </a:extLst>
              </a:tr>
              <a:tr h="393328">
                <a:tc>
                  <a:txBody>
                    <a:bodyPr/>
                    <a:lstStyle/>
                    <a:p>
                      <a:pPr algn="l" fontAlgn="b"/>
                      <a:r>
                        <a:rPr lang="en-US" sz="1000" b="0" i="0" u="none" strike="noStrike" dirty="0">
                          <a:solidFill>
                            <a:srgbClr val="000000"/>
                          </a:solidFill>
                          <a:effectLst/>
                          <a:latin typeface="+mn-lt"/>
                        </a:rPr>
                        <a:t>FL.HC_HCCPT, $/ton</a:t>
                      </a:r>
                    </a:p>
                  </a:txBody>
                  <a:tcPr marL="9525" marR="9525" marT="9525" marB="0"/>
                </a:tc>
                <a:tc>
                  <a:txBody>
                    <a:bodyPr/>
                    <a:lstStyle/>
                    <a:p>
                      <a:pPr algn="l" fontAlgn="b"/>
                      <a:r>
                        <a:rPr lang="en-US" sz="1000" b="0" i="0" u="none" strike="noStrike" dirty="0">
                          <a:solidFill>
                            <a:srgbClr val="000000"/>
                          </a:solidFill>
                          <a:effectLst/>
                          <a:latin typeface="+mn-lt"/>
                        </a:rPr>
                        <a:t>calculates harvest and collection cost per ton for herbaceous cellulosic feedstocks</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1497262547"/>
                  </a:ext>
                </a:extLst>
              </a:tr>
              <a:tr h="393328">
                <a:tc>
                  <a:txBody>
                    <a:bodyPr/>
                    <a:lstStyle/>
                    <a:p>
                      <a:pPr algn="l" fontAlgn="b"/>
                      <a:r>
                        <a:rPr lang="en-US" sz="1000" b="0" i="0" u="none" strike="noStrike" dirty="0" err="1">
                          <a:solidFill>
                            <a:srgbClr val="000000"/>
                          </a:solidFill>
                          <a:effectLst/>
                          <a:latin typeface="+mn-lt"/>
                        </a:rPr>
                        <a:t>FL.ForRes_HCCPT</a:t>
                      </a:r>
                      <a:r>
                        <a:rPr lang="en-US" sz="1000" b="0" i="0" u="none" strike="noStrike" dirty="0">
                          <a:solidFill>
                            <a:srgbClr val="000000"/>
                          </a:solidFill>
                          <a:effectLst/>
                          <a:latin typeface="+mn-lt"/>
                        </a:rPr>
                        <a:t>, $/ton</a:t>
                      </a:r>
                    </a:p>
                  </a:txBody>
                  <a:tcPr marL="9525" marR="9525" marT="9525" marB="0"/>
                </a:tc>
                <a:tc>
                  <a:txBody>
                    <a:bodyPr/>
                    <a:lstStyle/>
                    <a:p>
                      <a:pPr algn="l" fontAlgn="b"/>
                      <a:r>
                        <a:rPr lang="en-US" sz="1000" b="0" i="0" u="none" strike="noStrike" dirty="0">
                          <a:solidFill>
                            <a:srgbClr val="000000"/>
                          </a:solidFill>
                          <a:effectLst/>
                          <a:latin typeface="+mn-lt"/>
                        </a:rPr>
                        <a:t>calculated forest residue harvest and collection cost</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4185706318"/>
                  </a:ext>
                </a:extLst>
              </a:tr>
              <a:tr h="393328">
                <a:tc>
                  <a:txBody>
                    <a:bodyPr/>
                    <a:lstStyle/>
                    <a:p>
                      <a:pPr algn="l" fontAlgn="b"/>
                      <a:r>
                        <a:rPr lang="en-US" sz="1000" b="0" i="0" u="none" strike="noStrike" dirty="0" err="1">
                          <a:solidFill>
                            <a:srgbClr val="000000"/>
                          </a:solidFill>
                          <a:effectLst/>
                          <a:latin typeface="+mn-lt"/>
                        </a:rPr>
                        <a:t>FL.UrbanRes_HCCPT</a:t>
                      </a:r>
                      <a:r>
                        <a:rPr lang="en-US" sz="1000" b="0" i="0" u="none" strike="noStrike" dirty="0">
                          <a:solidFill>
                            <a:srgbClr val="000000"/>
                          </a:solidFill>
                          <a:effectLst/>
                          <a:latin typeface="+mn-lt"/>
                        </a:rPr>
                        <a:t>, $/ton</a:t>
                      </a:r>
                    </a:p>
                  </a:txBody>
                  <a:tcPr marL="9525" marR="9525" marT="9525" marB="0"/>
                </a:tc>
                <a:tc>
                  <a:txBody>
                    <a:bodyPr/>
                    <a:lstStyle/>
                    <a:p>
                      <a:pPr algn="l" fontAlgn="b"/>
                      <a:r>
                        <a:rPr lang="en-US" sz="1000" b="0" i="0" u="none" strike="noStrike" dirty="0">
                          <a:solidFill>
                            <a:srgbClr val="000000"/>
                          </a:solidFill>
                          <a:effectLst/>
                          <a:latin typeface="+mn-lt"/>
                        </a:rPr>
                        <a:t>calculated urban residues harvest and collection costs per ton</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4290524442"/>
                  </a:ext>
                </a:extLst>
              </a:tr>
              <a:tr h="393328">
                <a:tc>
                  <a:txBody>
                    <a:bodyPr/>
                    <a:lstStyle/>
                    <a:p>
                      <a:pPr algn="l" fontAlgn="b"/>
                      <a:r>
                        <a:rPr lang="en-US" sz="1000" b="0" i="0" u="none" strike="noStrike" dirty="0">
                          <a:solidFill>
                            <a:srgbClr val="000000"/>
                          </a:solidFill>
                          <a:effectLst/>
                          <a:latin typeface="+mn-lt"/>
                        </a:rPr>
                        <a:t>FL.WC_HCCPT, $/ton</a:t>
                      </a:r>
                    </a:p>
                  </a:txBody>
                  <a:tcPr marL="9525" marR="9525" marT="9525" marB="0"/>
                </a:tc>
                <a:tc>
                  <a:txBody>
                    <a:bodyPr/>
                    <a:lstStyle/>
                    <a:p>
                      <a:pPr algn="l" fontAlgn="b"/>
                      <a:r>
                        <a:rPr lang="en-US" sz="1000" b="0" i="0" u="none" strike="noStrike" dirty="0">
                          <a:solidFill>
                            <a:srgbClr val="000000"/>
                          </a:solidFill>
                          <a:effectLst/>
                          <a:latin typeface="+mn-lt"/>
                        </a:rPr>
                        <a:t>calculates harvest and collection cost per ton for woody cellulosic feedstocks</a:t>
                      </a:r>
                    </a:p>
                  </a:txBody>
                  <a:tcPr marL="9525" marR="9525" marT="9525"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1d array: region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tc>
                <a:extLst>
                  <a:ext uri="{0D108BD9-81ED-4DB2-BD59-A6C34878D82A}">
                    <a16:rowId xmlns:a16="http://schemas.microsoft.com/office/drawing/2014/main" val="4155096138"/>
                  </a:ext>
                </a:extLst>
              </a:tr>
            </a:tbl>
          </a:graphicData>
        </a:graphic>
      </p:graphicFrame>
    </p:spTree>
    <p:extLst>
      <p:ext uri="{BB962C8B-B14F-4D97-AF65-F5344CB8AC3E}">
        <p14:creationId xmlns:p14="http://schemas.microsoft.com/office/powerpoint/2010/main" val="1389809501"/>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presentation-2019" id="{E8A68D52-70D5-1F45-9E2B-50DC26CDF849}" vid="{0CCD6724-4B42-BC4D-AA89-F63B9FDE5D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9118</TotalTime>
  <Words>1215</Words>
  <Application>Microsoft Macintosh PowerPoint</Application>
  <PresentationFormat>On-screen Show (16:9)</PresentationFormat>
  <Paragraphs>140</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BSM Parameters</vt:lpstr>
      <vt:lpstr>Fuel parameters for possible further harmonization</vt:lpstr>
      <vt:lpstr>Agricultural parameters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Tsiryapkina, Irina</cp:lastModifiedBy>
  <cp:revision>57</cp:revision>
  <cp:lastPrinted>2018-01-04T20:30:58Z</cp:lastPrinted>
  <dcterms:created xsi:type="dcterms:W3CDTF">2019-02-01T22:56:44Z</dcterms:created>
  <dcterms:modified xsi:type="dcterms:W3CDTF">2019-10-28T23:12:42Z</dcterms:modified>
  <cp:category/>
</cp:coreProperties>
</file>