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89"/>
  </p:normalViewPr>
  <p:slideViewPr>
    <p:cSldViewPr snapToGrid="0" snapToObjects="1">
      <p:cViewPr>
        <p:scale>
          <a:sx n="121" d="100"/>
          <a:sy n="121" d="100"/>
        </p:scale>
        <p:origin x="-1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779A-EF93-AC4F-A502-7D3D68BD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FD5A-7FF3-E846-9600-1C5B009A2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A203-D2FC-5049-AA7D-6C1671E8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4C57-8E7D-2C4C-8054-955D62C0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039D-09D6-E940-BF68-0424F234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42E0-7317-9B45-93E1-FF4E158F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9982-035F-2247-90FC-A2B9D399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8859-9CF3-4345-8BC0-9788A8EE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3B53-AFCF-C74A-A219-1E7EFE45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00A1-3451-C84F-BD3D-9B98A4E9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6239A-BF3E-2349-95BC-B882DDAA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74B9-3B44-4C42-872C-DC043144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3794-5029-5245-9609-7F86A53F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93AE-B499-3545-870D-7270D554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73BF-DCB0-DC4D-81D7-FECF08B5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6C51-B4D3-914B-8396-C9F81FC7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50EC-053D-FB46-957F-4C7935BB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F1A9-2135-4A4E-9076-1F54124B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2493-D140-2345-AA8F-6D7B0CB6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8C2C-FE37-074F-AD34-AD4CBB8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427C-863F-6047-A96A-6A4B30DB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E9B6-6B28-7047-AA3B-C0031EDB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4375-33FB-6D44-B904-2FDEE3F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8137-D24E-6E45-BBAF-6D54BD13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9424-5E65-B745-B74B-787E36D5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4EB4-51E6-8B4C-984D-4D92F28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EBB2-74DB-6348-B293-3B2BDB0A2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D90B5-D73C-2542-9445-B271CAA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3301-FDAD-5E49-BA6E-194EF8DF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18E4-229E-8E4C-ACAA-2DE5C53B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C597-A2E6-5D44-AD68-751B59F6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5D8A-A4D6-5647-8D17-A25B1F6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0125-AD7B-3F4E-BBDF-539A3B06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03092-854A-904A-A7FD-DB4FA32C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A38D9-790A-AE4C-BFE1-EF43F39DA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BFA7-D008-CC45-A7DA-30743FDFD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2EB69-9905-F54E-8E86-3A398F0D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994E5-3513-3A4E-A982-1B9DC77D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FF73E-4CEB-8A4D-8E8B-5F9EBBC2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3F04-FB32-B549-BF0B-03E79A07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8BA6D-555D-C14F-A62C-653BA2F1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4F2BF-D3A2-9246-9922-131112A6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7F084-257C-B84C-A34C-BDD3A7F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B5A22-AC88-384B-89B3-736DFFAC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4EF4-347C-6E4C-93B1-9936EA00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72F7-6F7B-9B4B-963E-BEDE0DAA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5353-B8DD-B047-98FD-F5D387FA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6A34-EFBB-3A4B-82E5-3C45FAA4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9208-2B7D-C143-839F-5F2D93A9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BFCD-5B12-7044-ADB6-98A37960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E109-6271-334D-841E-0FE00E9C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2E6E4-0AB9-DE42-AA54-C3DB98F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DCCB-E9AA-D540-8254-C09BA7B6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8FCBB-08F9-E544-8BA5-DDCC833C1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006B-6605-2245-9617-FD9B4E60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8BE73-5B31-A44B-BCE9-33E1480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6CEFD-887A-404F-93AD-36B8DF90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66C5-DA1A-5945-B2EC-F88C22BB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6F45B-EF19-8E4E-A5CB-0E0523AB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4586-3451-1943-ACEC-BC7D248B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D4B5-262C-6A43-B898-D58B60C46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95A3-1DBD-944F-80FB-EB2D7FFAFCD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F2D3-2735-F949-9183-E03AD9EF4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9843-6D61-754C-BBD1-78B75DBC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62B0-C0BF-3B41-B523-E7293945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7F3DA-18A9-9D4F-A6AE-5A9E0CB3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2" y="330262"/>
            <a:ext cx="4368800" cy="570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8BA3D-1483-E54A-B8C4-289FED84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04" y="929159"/>
            <a:ext cx="7256920" cy="59303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F4A8BE-4204-1D41-B5FE-17C3B2047868}"/>
              </a:ext>
            </a:extLst>
          </p:cNvPr>
          <p:cNvSpPr/>
          <p:nvPr/>
        </p:nvSpPr>
        <p:spPr>
          <a:xfrm>
            <a:off x="4695328" y="282828"/>
            <a:ext cx="7496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b="1" i="0" u="none" strike="noStrike" dirty="0">
                <a:solidFill>
                  <a:srgbClr val="0F27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Breakdown of products produced from one barrel of crude oil </a:t>
            </a:r>
          </a:p>
          <a:p>
            <a:pPr algn="ctr" fontAlgn="base"/>
            <a:r>
              <a:rPr lang="en-US" b="0" i="1" u="none" strike="noStrike" dirty="0">
                <a:solidFill>
                  <a:srgbClr val="455F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 barrel = 42 gallons)</a:t>
            </a:r>
            <a:endParaRPr lang="en-US" b="1" i="0" u="none" strike="noStrike" dirty="0">
              <a:solidFill>
                <a:srgbClr val="0F27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DB8D5-8FF1-3E45-A0DD-4B1E0A00C5A7}"/>
              </a:ext>
            </a:extLst>
          </p:cNvPr>
          <p:cNvSpPr/>
          <p:nvPr/>
        </p:nvSpPr>
        <p:spPr>
          <a:xfrm>
            <a:off x="1206511" y="5961896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 barrel = 45 gallons)</a:t>
            </a:r>
            <a:endParaRPr lang="en-US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2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A96C7E-7A0D-FA4D-BD1D-B1F102D261A7}"/>
              </a:ext>
            </a:extLst>
          </p:cNvPr>
          <p:cNvSpPr/>
          <p:nvPr/>
        </p:nvSpPr>
        <p:spPr>
          <a:xfrm>
            <a:off x="142911" y="116617"/>
            <a:ext cx="9351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Products made from crude oil</a:t>
            </a:r>
          </a:p>
          <a:p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etroleum products include gasoline, distillates such as diesel fuel and heating oil, jet fuel, petrochemical feedstocks, waxes, lubricating oils, and asphalt.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0DA24-0E49-D04A-A13F-6F6D268EC241}"/>
              </a:ext>
            </a:extLst>
          </p:cNvPr>
          <p:cNvSpPr/>
          <p:nvPr/>
        </p:nvSpPr>
        <p:spPr>
          <a:xfrm>
            <a:off x="142910" y="1150291"/>
            <a:ext cx="9351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of petrochemicals: plastics, rubbers, fibers, paints, solvents, and detergents.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815BD-DC58-D141-A740-725A00E56C70}"/>
              </a:ext>
            </a:extLst>
          </p:cNvPr>
          <p:cNvSpPr/>
          <p:nvPr/>
        </p:nvSpPr>
        <p:spPr>
          <a:xfrm>
            <a:off x="142910" y="1668709"/>
            <a:ext cx="9172704" cy="4570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Petrochemicals can be divided into: 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feedstocks (first-generation petrochemicals)</a:t>
            </a:r>
          </a:p>
          <a:p>
            <a:r>
              <a:rPr lang="en-US" sz="1100" dirty="0"/>
              <a:t>hydrocarbon gases (ethane, propane, butane) and naphtha are available from atmospheric distillation of crude oil;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intermediates (second-generation petrochemicals)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/>
              <a:t>Thermal cracking of ethane, propane, butane, and naphtha produces cracked gases or olefins (ethylene, propylene, </a:t>
            </a:r>
            <a:r>
              <a:rPr lang="en-US" sz="1000" dirty="0" err="1"/>
              <a:t>butylenes</a:t>
            </a:r>
            <a:r>
              <a:rPr lang="en-US" sz="1000" dirty="0"/>
              <a:t>, acetylene, etc.) and liquids (benzene, toluene,</a:t>
            </a:r>
            <a:endParaRPr lang="ru-RU" sz="1000" dirty="0"/>
          </a:p>
          <a:p>
            <a:r>
              <a:rPr lang="en-US" sz="1000" dirty="0"/>
              <a:t>xylene, etc.). Olefins are the starting material (monomers) for polyolefin plants. </a:t>
            </a:r>
            <a:endParaRPr lang="ru-RU" sz="1000" dirty="0"/>
          </a:p>
          <a:p>
            <a:r>
              <a:rPr lang="en-US" sz="1000" dirty="0"/>
              <a:t>Olefins are also reacted with other hydrocarbons or non-hydrocarbon chemicals to generate vinyl chloride, ethylene glycol, neoprene, ethylene oxide, etc., </a:t>
            </a:r>
            <a:endParaRPr lang="ru-RU" sz="1000" dirty="0"/>
          </a:p>
          <a:p>
            <a:r>
              <a:rPr lang="en-US" sz="1000" dirty="0"/>
              <a:t>and these are used as the starting materials (monomers) for the manufacture of a variety of polymers.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 products (third-generation petrochemicals)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/>
              <a:t>Using the above intermediates, a variety of plastics, rubber, </a:t>
            </a:r>
            <a:r>
              <a:rPr lang="en-US" sz="1000" dirty="0" err="1"/>
              <a:t>fibre</a:t>
            </a:r>
            <a:r>
              <a:rPr lang="en-US" sz="1000" dirty="0"/>
              <a:t>, solvent, paint, etc., are manufactured. </a:t>
            </a:r>
          </a:p>
          <a:p>
            <a:r>
              <a:rPr lang="en-US" sz="1000" dirty="0" err="1"/>
              <a:t>Polymerisation</a:t>
            </a:r>
            <a:r>
              <a:rPr lang="en-US" sz="1000" dirty="0"/>
              <a:t> reactions are carried out for these monomers or intermediates to various polymers, resinous and liquid products. </a:t>
            </a:r>
            <a:endParaRPr lang="ru-RU" sz="1000" dirty="0"/>
          </a:p>
          <a:p>
            <a:r>
              <a:rPr lang="en-US" sz="1000" dirty="0"/>
              <a:t>Plastics are available in the form of extrudates, granules, powders, beads, etc., from the manufacturing units as the finished products.</a:t>
            </a:r>
            <a:endParaRPr lang="ru-RU" sz="1000" dirty="0"/>
          </a:p>
          <a:p>
            <a:r>
              <a:rPr lang="en-US" sz="1000" dirty="0"/>
              <a:t> These are converted into plastic commodities.</a:t>
            </a:r>
          </a:p>
          <a:p>
            <a:endParaRPr lang="en-US" sz="1000" dirty="0"/>
          </a:p>
          <a:p>
            <a:r>
              <a:rPr lang="en-US" dirty="0"/>
              <a:t>Natural gas and refinery products are the major source of feedstocks for petrochemicals.</a:t>
            </a:r>
          </a:p>
          <a:p>
            <a:r>
              <a:rPr lang="en-US" dirty="0"/>
              <a:t>A list of the major petrochemicals is given in Table 5.1</a:t>
            </a:r>
          </a:p>
          <a:p>
            <a:endParaRPr lang="en-US" sz="1000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C933D-267D-3B4F-9651-F65205D8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83" y="200865"/>
            <a:ext cx="7625434" cy="64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318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Tsiryapkina, Irina</dc:creator>
  <cp:lastModifiedBy>Tsiryapkina, Irina</cp:lastModifiedBy>
  <cp:revision>5</cp:revision>
  <dcterms:created xsi:type="dcterms:W3CDTF">2020-01-27T17:25:50Z</dcterms:created>
  <dcterms:modified xsi:type="dcterms:W3CDTF">2020-01-27T18:14:13Z</dcterms:modified>
</cp:coreProperties>
</file>