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61" r:id="rId4"/>
    <p:sldId id="268" r:id="rId5"/>
    <p:sldId id="267" r:id="rId6"/>
    <p:sldId id="269" r:id="rId7"/>
    <p:sldId id="270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669" autoAdjust="0"/>
  </p:normalViewPr>
  <p:slideViewPr>
    <p:cSldViewPr>
      <p:cViewPr varScale="1">
        <p:scale>
          <a:sx n="72" d="100"/>
          <a:sy n="72" d="100"/>
        </p:scale>
        <p:origin x="-182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99986F-6378-4317-B22F-EC05FDE37551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F97B1-47C4-4D6A-8310-BF49ECAAE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83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Issues to Consider:</a:t>
            </a:r>
          </a:p>
          <a:p>
            <a:pPr lvl="1"/>
            <a:r>
              <a:rPr lang="en-US" dirty="0" smtClean="0"/>
              <a:t>Data availability</a:t>
            </a:r>
          </a:p>
          <a:p>
            <a:pPr lvl="1"/>
            <a:r>
              <a:rPr lang="en-US" dirty="0" smtClean="0"/>
              <a:t>Differences in landfills regionally</a:t>
            </a:r>
          </a:p>
          <a:p>
            <a:pPr lvl="1"/>
            <a:r>
              <a:rPr lang="en-US" dirty="0" smtClean="0"/>
              <a:t>Model and data complexity</a:t>
            </a:r>
          </a:p>
          <a:p>
            <a:pPr lvl="1"/>
            <a:r>
              <a:rPr lang="en-US" dirty="0" smtClean="0"/>
              <a:t>California called out as being particularly different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F97B1-47C4-4D6A-8310-BF49ECAAE5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76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After removing landfills without</a:t>
            </a:r>
            <a:r>
              <a:rPr lang="en-US" baseline="0" dirty="0" smtClean="0"/>
              <a:t> data and operational landfills that are not producing electricity or CNG/LNG.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F97B1-47C4-4D6A-8310-BF49ECAAE50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41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After removing landfills without</a:t>
            </a:r>
            <a:r>
              <a:rPr lang="en-US" baseline="0" dirty="0" smtClean="0"/>
              <a:t> data and operational landfills that are not producing electricity or CNG/LNG.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F97B1-47C4-4D6A-8310-BF49ECAAE5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41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After removing landfills without</a:t>
            </a:r>
            <a:r>
              <a:rPr lang="en-US" baseline="0" dirty="0" smtClean="0"/>
              <a:t> data and operational landfills that are not producing electricity or CNG/LNG.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4F97B1-47C4-4D6A-8310-BF49ECAAE50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41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9CEEA-91A0-4D59-821E-F2BCDE57AA50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F39F-AFFC-441C-AF56-E5A7AA6F7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49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9CEEA-91A0-4D59-821E-F2BCDE57AA50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F39F-AFFC-441C-AF56-E5A7AA6F7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47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9CEEA-91A0-4D59-821E-F2BCDE57AA50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F39F-AFFC-441C-AF56-E5A7AA6F7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35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9CEEA-91A0-4D59-821E-F2BCDE57AA50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F39F-AFFC-441C-AF56-E5A7AA6F7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71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9CEEA-91A0-4D59-821E-F2BCDE57AA50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F39F-AFFC-441C-AF56-E5A7AA6F7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81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9CEEA-91A0-4D59-821E-F2BCDE57AA50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F39F-AFFC-441C-AF56-E5A7AA6F7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08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9CEEA-91A0-4D59-821E-F2BCDE57AA50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F39F-AFFC-441C-AF56-E5A7AA6F7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28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9CEEA-91A0-4D59-821E-F2BCDE57AA50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F39F-AFFC-441C-AF56-E5A7AA6F7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710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9CEEA-91A0-4D59-821E-F2BCDE57AA50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F39F-AFFC-441C-AF56-E5A7AA6F7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13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9CEEA-91A0-4D59-821E-F2BCDE57AA50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F39F-AFFC-441C-AF56-E5A7AA6F7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23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9CEEA-91A0-4D59-821E-F2BCDE57AA50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F39F-AFFC-441C-AF56-E5A7AA6F7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88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9CEEA-91A0-4D59-821E-F2BCDE57AA50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DF39F-AFFC-441C-AF56-E5A7AA6F7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75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Summary of Landfill Gas Data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43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Proposed Regionalization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310871"/>
            <a:ext cx="6648450" cy="531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913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Data Review – Landfills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Landfills </a:t>
            </a:r>
            <a:r>
              <a:rPr lang="en-US" b="1" dirty="0"/>
              <a:t>(LMOP Data)</a:t>
            </a:r>
          </a:p>
          <a:p>
            <a:pPr lvl="1"/>
            <a:r>
              <a:rPr lang="en-US" dirty="0" smtClean="0"/>
              <a:t>Includes potential</a:t>
            </a:r>
            <a:r>
              <a:rPr lang="en-US" dirty="0"/>
              <a:t>, candidate, and </a:t>
            </a:r>
            <a:r>
              <a:rPr lang="en-US" dirty="0" smtClean="0"/>
              <a:t>operational landfills reported by state</a:t>
            </a:r>
            <a:endParaRPr lang="en-US" dirty="0"/>
          </a:p>
          <a:p>
            <a:pPr lvl="1"/>
            <a:r>
              <a:rPr lang="en-US" dirty="0" smtClean="0"/>
              <a:t>No </a:t>
            </a:r>
            <a:r>
              <a:rPr lang="en-US" dirty="0"/>
              <a:t>historic </a:t>
            </a:r>
            <a:r>
              <a:rPr lang="en-US" dirty="0" smtClean="0"/>
              <a:t>data</a:t>
            </a:r>
          </a:p>
          <a:p>
            <a:r>
              <a:rPr lang="en-US" b="1" dirty="0" smtClean="0"/>
              <a:t>Waste </a:t>
            </a:r>
            <a:r>
              <a:rPr lang="en-US" b="1" dirty="0"/>
              <a:t>Generation</a:t>
            </a:r>
          </a:p>
          <a:p>
            <a:pPr lvl="1"/>
            <a:r>
              <a:rPr lang="en-US" dirty="0"/>
              <a:t>EPA dataset is national</a:t>
            </a:r>
          </a:p>
          <a:p>
            <a:pPr lvl="2"/>
            <a:r>
              <a:rPr lang="en-US" dirty="0"/>
              <a:t>Can use another data source </a:t>
            </a:r>
            <a:r>
              <a:rPr lang="en-US" dirty="0" smtClean="0"/>
              <a:t>(Columbia University MSW survey) to </a:t>
            </a:r>
            <a:r>
              <a:rPr lang="en-US" dirty="0"/>
              <a:t>partition among states for 2011</a:t>
            </a:r>
          </a:p>
          <a:p>
            <a:pPr lvl="1"/>
            <a:r>
              <a:rPr lang="en-US" dirty="0" smtClean="0"/>
              <a:t>Historic data or regional data for 2011 available. Not both.</a:t>
            </a:r>
          </a:p>
        </p:txBody>
      </p:sp>
    </p:spTree>
    <p:extLst>
      <p:ext uri="{BB962C8B-B14F-4D97-AF65-F5344CB8AC3E}">
        <p14:creationId xmlns:p14="http://schemas.microsoft.com/office/powerpoint/2010/main" val="3532614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Data Review – Biogas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/>
              <a:t>Biogas Yield from Waste</a:t>
            </a:r>
            <a:endParaRPr lang="en-US" b="1" dirty="0"/>
          </a:p>
          <a:p>
            <a:pPr lvl="1"/>
            <a:r>
              <a:rPr lang="en-US" dirty="0" smtClean="0"/>
              <a:t>No regional or historic data (i.e. LMOP)</a:t>
            </a:r>
          </a:p>
          <a:p>
            <a:pPr lvl="1"/>
            <a:r>
              <a:rPr lang="en-US" dirty="0" smtClean="0"/>
              <a:t>Use EIA landfill gas stratification assumption to connect EPA waste generation assumptions to gas production?</a:t>
            </a:r>
          </a:p>
          <a:p>
            <a:r>
              <a:rPr lang="en-US" b="1" dirty="0" smtClean="0"/>
              <a:t>Methane Content in Biogas and Annual Biogas Production?</a:t>
            </a:r>
          </a:p>
          <a:p>
            <a:pPr lvl="1"/>
            <a:r>
              <a:rPr lang="en-US" dirty="0" smtClean="0"/>
              <a:t>No regional or historic data</a:t>
            </a:r>
          </a:p>
          <a:p>
            <a:pPr lvl="1"/>
            <a:r>
              <a:rPr lang="en-US" dirty="0" smtClean="0"/>
              <a:t>No current plans to improve</a:t>
            </a:r>
          </a:p>
          <a:p>
            <a:r>
              <a:rPr lang="en-US" b="1" dirty="0" smtClean="0"/>
              <a:t>Conversion efficiency</a:t>
            </a:r>
          </a:p>
          <a:p>
            <a:pPr lvl="1"/>
            <a:r>
              <a:rPr lang="en-US" dirty="0" smtClean="0"/>
              <a:t>Using placeholders. These don’t look right. </a:t>
            </a:r>
          </a:p>
          <a:p>
            <a:pPr lvl="2"/>
            <a:r>
              <a:rPr lang="en-US" dirty="0" smtClean="0"/>
              <a:t>20% for electricity and 80% for CNG.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990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Data Review – Costs and Prices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b="1" dirty="0" smtClean="0"/>
              <a:t>Cost and Financial Assumptions</a:t>
            </a:r>
          </a:p>
          <a:p>
            <a:pPr lvl="1"/>
            <a:r>
              <a:rPr lang="en-US" dirty="0" smtClean="0"/>
              <a:t>No historic or regional data</a:t>
            </a:r>
          </a:p>
          <a:p>
            <a:r>
              <a:rPr lang="en-US" b="1" dirty="0" smtClean="0"/>
              <a:t>Expected </a:t>
            </a:r>
            <a:r>
              <a:rPr lang="en-US" b="1" dirty="0"/>
              <a:t>Electricity and CNG </a:t>
            </a:r>
            <a:r>
              <a:rPr lang="en-US" b="1" dirty="0" smtClean="0"/>
              <a:t>prices</a:t>
            </a:r>
          </a:p>
          <a:p>
            <a:pPr lvl="1"/>
            <a:r>
              <a:rPr lang="en-US" dirty="0" smtClean="0"/>
              <a:t>Electricity: No regional or historic numbers</a:t>
            </a:r>
          </a:p>
          <a:p>
            <a:pPr lvl="2"/>
            <a:r>
              <a:rPr lang="en-US" dirty="0" smtClean="0"/>
              <a:t>Use expected price for natural gas electricity?</a:t>
            </a:r>
          </a:p>
          <a:p>
            <a:pPr lvl="1"/>
            <a:r>
              <a:rPr lang="en-US" dirty="0" smtClean="0"/>
              <a:t>CNG: Some regional (not by state) and historic data from the AFDC</a:t>
            </a:r>
          </a:p>
        </p:txBody>
      </p:sp>
    </p:spTree>
    <p:extLst>
      <p:ext uri="{BB962C8B-B14F-4D97-AF65-F5344CB8AC3E}">
        <p14:creationId xmlns:p14="http://schemas.microsoft.com/office/powerpoint/2010/main" val="1808719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Data Review – Policy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RIN assumptions for biogas and electricity</a:t>
            </a:r>
            <a:endParaRPr lang="en-US" b="1" dirty="0"/>
          </a:p>
          <a:p>
            <a:pPr lvl="1"/>
            <a:r>
              <a:rPr lang="en-US" dirty="0" smtClean="0"/>
              <a:t>No major improvements</a:t>
            </a:r>
          </a:p>
          <a:p>
            <a:r>
              <a:rPr lang="en-US" b="1" dirty="0" smtClean="0"/>
              <a:t>Other policies?</a:t>
            </a:r>
          </a:p>
          <a:p>
            <a:pPr lvl="1"/>
            <a:r>
              <a:rPr lang="en-US" dirty="0" smtClean="0"/>
              <a:t>Are there other policies we need to include? E.g., </a:t>
            </a:r>
            <a:r>
              <a:rPr lang="en-US" dirty="0"/>
              <a:t>Renewable Electricity Production Tax Credit (PTC</a:t>
            </a:r>
            <a:r>
              <a:rPr lang="en-US" dirty="0" smtClean="0"/>
              <a:t>)?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589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Potentially Useful Calibration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Landfill gas consumption and electricity generation from the EIA.</a:t>
            </a:r>
          </a:p>
          <a:p>
            <a:pPr lvl="1"/>
            <a:r>
              <a:rPr lang="en-US" dirty="0" smtClean="0"/>
              <a:t>Nationally for the last 10 years</a:t>
            </a:r>
          </a:p>
          <a:p>
            <a:pPr lvl="1"/>
            <a:r>
              <a:rPr lang="en-US" dirty="0" smtClean="0"/>
              <a:t>Or by state for the last 3 years</a:t>
            </a:r>
          </a:p>
          <a:p>
            <a:r>
              <a:rPr lang="en-US" dirty="0" smtClean="0"/>
              <a:t>Net </a:t>
            </a:r>
            <a:r>
              <a:rPr lang="en-US" dirty="0"/>
              <a:t>costs of electricity and pipeline biogas for landfills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Based on LMOP so could be regionalized. No historic data available</a:t>
            </a:r>
          </a:p>
          <a:p>
            <a:r>
              <a:rPr lang="en-US" dirty="0" smtClean="0"/>
              <a:t>Other datasets to look for:</a:t>
            </a:r>
          </a:p>
          <a:p>
            <a:pPr lvl="1"/>
            <a:r>
              <a:rPr lang="en-US" dirty="0" smtClean="0"/>
              <a:t>Need historic use of electricity for transportation?</a:t>
            </a:r>
          </a:p>
          <a:p>
            <a:pPr lvl="1"/>
            <a:r>
              <a:rPr lang="en-US" dirty="0" smtClean="0"/>
              <a:t>Natural </a:t>
            </a:r>
            <a:r>
              <a:rPr lang="en-US" dirty="0"/>
              <a:t>gas </a:t>
            </a:r>
            <a:r>
              <a:rPr lang="en-US" dirty="0" smtClean="0"/>
              <a:t>prices?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17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EIA data on how methane production from landfills is calculated</a:t>
            </a:r>
          </a:p>
          <a:p>
            <a:r>
              <a:rPr lang="en-US" dirty="0"/>
              <a:t>Per capita MSW generation by state in 2011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18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1235</TotalTime>
  <Words>384</Words>
  <Application>Microsoft Office PowerPoint</Application>
  <PresentationFormat>On-screen Show (4:3)</PresentationFormat>
  <Paragraphs>58</Paragraphs>
  <Slides>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Summary of Landfill Gas Data</vt:lpstr>
      <vt:lpstr>Proposed Regionalization</vt:lpstr>
      <vt:lpstr>Data Review – Landfills</vt:lpstr>
      <vt:lpstr>Data Review – Biogas</vt:lpstr>
      <vt:lpstr>Data Review – Costs and Prices</vt:lpstr>
      <vt:lpstr>Data Review – Policy</vt:lpstr>
      <vt:lpstr>Potentially Useful Calibration Data</vt:lpstr>
      <vt:lpstr>Other Data</vt:lpstr>
    </vt:vector>
  </TitlesOfParts>
  <Company>NREL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of Landfill Gas Data</dc:title>
  <dc:creator>ewarner</dc:creator>
  <cp:lastModifiedBy>ewarner</cp:lastModifiedBy>
  <cp:revision>21</cp:revision>
  <dcterms:created xsi:type="dcterms:W3CDTF">2015-07-14T16:50:29Z</dcterms:created>
  <dcterms:modified xsi:type="dcterms:W3CDTF">2015-07-16T19:33:06Z</dcterms:modified>
</cp:coreProperties>
</file>