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86" r:id="rId4"/>
    <p:sldId id="289" r:id="rId5"/>
    <p:sldId id="283" r:id="rId6"/>
    <p:sldId id="288" r:id="rId7"/>
    <p:sldId id="287" r:id="rId8"/>
    <p:sldId id="290" r:id="rId9"/>
    <p:sldId id="280" r:id="rId10"/>
    <p:sldId id="267" r:id="rId11"/>
    <p:sldId id="264" r:id="rId12"/>
    <p:sldId id="269" r:id="rId13"/>
    <p:sldId id="259" r:id="rId14"/>
    <p:sldId id="265" r:id="rId15"/>
    <p:sldId id="277" r:id="rId16"/>
    <p:sldId id="276" r:id="rId17"/>
    <p:sldId id="263" r:id="rId18"/>
    <p:sldId id="275" r:id="rId19"/>
    <p:sldId id="270" r:id="rId20"/>
    <p:sldId id="271" r:id="rId21"/>
    <p:sldId id="272" r:id="rId22"/>
    <p:sldId id="274" r:id="rId23"/>
    <p:sldId id="284" r:id="rId24"/>
    <p:sldId id="279" r:id="rId25"/>
    <p:sldId id="281" r:id="rId26"/>
    <p:sldId id="282" r:id="rId27"/>
    <p:sldId id="26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9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5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0148-F761-4C92-85E7-F9250AA09DC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78CE-4899-4D46-ADBC-8F546970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California Landfill Policies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regionality</a:t>
            </a:r>
            <a:r>
              <a:rPr lang="en-US" dirty="0" smtClean="0"/>
              <a:t>: 1 region representing the U.S.</a:t>
            </a:r>
          </a:p>
          <a:p>
            <a:r>
              <a:rPr lang="en-US" dirty="0" smtClean="0"/>
              <a:t>Should we be modeling one or two regions?</a:t>
            </a:r>
          </a:p>
          <a:p>
            <a:r>
              <a:rPr lang="en-US" dirty="0" smtClean="0"/>
              <a:t>What do we actually gain from more than one region?</a:t>
            </a:r>
          </a:p>
          <a:p>
            <a:pPr lvl="1"/>
            <a:r>
              <a:rPr lang="en-US" dirty="0" smtClean="0"/>
              <a:t>We are not interacting regions</a:t>
            </a:r>
          </a:p>
          <a:p>
            <a:pPr lvl="1"/>
            <a:r>
              <a:rPr lang="en-US" dirty="0" smtClean="0"/>
              <a:t>We are not trying to do accounting or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Biogas Related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we missing others that should be individual variables (as apposed to scenarios)?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93962"/>
              </p:ext>
            </p:extLst>
          </p:nvPr>
        </p:nvGraphicFramePr>
        <p:xfrm>
          <a:off x="1111026" y="3007361"/>
          <a:ext cx="6813774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147"/>
                <a:gridCol w="1252855"/>
                <a:gridCol w="33757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$0.5/RIN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change</a:t>
                      </a:r>
                      <a:r>
                        <a:rPr lang="en-US" sz="1600" baseline="0" dirty="0" smtClean="0"/>
                        <a:t> over time.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15% of electricity used for transportation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Renewable Electricity Production Tax Credit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$0.011/kWh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change overtime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Excise Tax</a:t>
                      </a:r>
                      <a:r>
                        <a:rPr lang="en-US" sz="1600" baseline="0" dirty="0" smtClean="0"/>
                        <a:t> Credit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$0.5/</a:t>
                      </a:r>
                      <a:r>
                        <a:rPr lang="en-US" sz="1600" dirty="0" err="1" smtClean="0"/>
                        <a:t>gge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change overtime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Federal Excise Tax Rate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$0.183/</a:t>
                      </a:r>
                      <a:r>
                        <a:rPr lang="en-US" sz="1600" dirty="0" err="1" smtClean="0"/>
                        <a:t>gge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change overtime</a:t>
                      </a:r>
                      <a:endParaRPr lang="en-US" sz="16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89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and CNG Price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400800" cy="509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Source: Based </a:t>
            </a:r>
            <a:r>
              <a:rPr lang="en-US" dirty="0"/>
              <a:t>on EIA 2000-2014 historic data and AEO 2015 growth rates</a:t>
            </a:r>
          </a:p>
        </p:txBody>
      </p:sp>
    </p:spTree>
    <p:extLst>
      <p:ext uri="{BB962C8B-B14F-4D97-AF65-F5344CB8AC3E}">
        <p14:creationId xmlns:p14="http://schemas.microsoft.com/office/powerpoint/2010/main" val="177157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Landfill Model’s – Major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 and flow of LMOP </a:t>
            </a:r>
            <a:r>
              <a:rPr lang="en-US" dirty="0"/>
              <a:t>l</a:t>
            </a:r>
            <a:r>
              <a:rPr lang="en-US" dirty="0" smtClean="0"/>
              <a:t>andfill categories</a:t>
            </a:r>
          </a:p>
          <a:p>
            <a:r>
              <a:rPr lang="en-US" dirty="0" smtClean="0"/>
              <a:t>Logic for landfill closure</a:t>
            </a:r>
          </a:p>
          <a:p>
            <a:r>
              <a:rPr lang="en-US" dirty="0" smtClean="0"/>
              <a:t>Landfill decomposition and biogas production</a:t>
            </a:r>
          </a:p>
          <a:p>
            <a:r>
              <a:rPr lang="en-US" dirty="0" smtClean="0"/>
              <a:t>Landfill waste stream</a:t>
            </a:r>
          </a:p>
          <a:p>
            <a:r>
              <a:rPr lang="en-US" dirty="0" smtClean="0"/>
              <a:t>Techno-economic and investment parameters</a:t>
            </a:r>
          </a:p>
          <a:p>
            <a:r>
              <a:rPr lang="en-US" dirty="0" smtClean="0"/>
              <a:t>Net present value estimates</a:t>
            </a:r>
          </a:p>
          <a:p>
            <a:r>
              <a:rPr lang="en-US" dirty="0" smtClean="0"/>
              <a:t>Exogenous prices</a:t>
            </a:r>
          </a:p>
        </p:txBody>
      </p:sp>
    </p:spTree>
    <p:extLst>
      <p:ext uri="{BB962C8B-B14F-4D97-AF65-F5344CB8AC3E}">
        <p14:creationId xmlns:p14="http://schemas.microsoft.com/office/powerpoint/2010/main" val="337248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Landfill Model’s – Data Stratification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Landfill Size</a:t>
            </a:r>
          </a:p>
          <a:p>
            <a:pPr lvl="1"/>
            <a:r>
              <a:rPr lang="en-US" dirty="0" smtClean="0"/>
              <a:t>EPA definition: more or less than 2.5 million metric ton capacity</a:t>
            </a:r>
          </a:p>
          <a:p>
            <a:pPr lvl="1"/>
            <a:r>
              <a:rPr lang="en-US" dirty="0" smtClean="0"/>
              <a:t>Small: Average of 2.4 million metric tons</a:t>
            </a:r>
          </a:p>
          <a:p>
            <a:pPr lvl="1"/>
            <a:r>
              <a:rPr lang="en-US" dirty="0" smtClean="0"/>
              <a:t>Large: Average 8.1 million metric tons</a:t>
            </a:r>
          </a:p>
          <a:p>
            <a:r>
              <a:rPr lang="en-US" dirty="0" smtClean="0"/>
              <a:t>Landfill Status</a:t>
            </a:r>
          </a:p>
          <a:p>
            <a:pPr lvl="1"/>
            <a:r>
              <a:rPr lang="en-US" dirty="0" smtClean="0"/>
              <a:t>Active</a:t>
            </a:r>
          </a:p>
          <a:p>
            <a:pPr lvl="1"/>
            <a:r>
              <a:rPr lang="en-US" dirty="0" smtClean="0"/>
              <a:t>Inactive</a:t>
            </a:r>
          </a:p>
          <a:p>
            <a:r>
              <a:rPr lang="en-US" dirty="0" smtClean="0"/>
              <a:t>Waste Type</a:t>
            </a:r>
          </a:p>
          <a:p>
            <a:pPr lvl="1"/>
            <a:r>
              <a:rPr lang="en-US" dirty="0" smtClean="0"/>
              <a:t>Compostable</a:t>
            </a:r>
          </a:p>
          <a:p>
            <a:pPr lvl="1"/>
            <a:r>
              <a:rPr lang="en-US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6094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Landfill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819900" cy="543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6553200"/>
            <a:ext cx="328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EPA 2013. LMOP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9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Biogas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60% of landfill biogas is methane nationally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65753"/>
              </p:ext>
            </p:extLst>
          </p:nvPr>
        </p:nvGraphicFramePr>
        <p:xfrm>
          <a:off x="2057400" y="3048000"/>
          <a:ext cx="4081813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384"/>
                <a:gridCol w="759375"/>
                <a:gridCol w="979054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r>
                        <a:rPr lang="en-US" sz="1800" baseline="30000" dirty="0" smtClean="0"/>
                        <a:t>3 </a:t>
                      </a:r>
                      <a:r>
                        <a:rPr lang="en-US" sz="1800" baseline="0" dirty="0" smtClean="0"/>
                        <a:t>CH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/Mt/</a:t>
                      </a:r>
                      <a:r>
                        <a:rPr lang="en-US" sz="1800" dirty="0" err="1" smtClean="0"/>
                        <a:t>yr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Small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Large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4552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Inactive</a:t>
                      </a:r>
                      <a:endParaRPr lang="en-US" sz="16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6725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Active</a:t>
                      </a:r>
                      <a:endParaRPr lang="en-US" sz="16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6477000"/>
            <a:ext cx="384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 err="1" smtClean="0"/>
              <a:t>Milbrandt</a:t>
            </a:r>
            <a:r>
              <a:rPr lang="en-US" dirty="0" smtClean="0"/>
              <a:t> 2005, LMOP </a:t>
            </a:r>
            <a:r>
              <a:rPr lang="en-US" dirty="0"/>
              <a:t>2015a</a:t>
            </a:r>
          </a:p>
        </p:txBody>
      </p:sp>
    </p:spTree>
    <p:extLst>
      <p:ext uri="{BB962C8B-B14F-4D97-AF65-F5344CB8AC3E}">
        <p14:creationId xmlns:p14="http://schemas.microsoft.com/office/powerpoint/2010/main" val="133898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Landfill Model’s -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efficiency: 99% for CNG and 35% and Electricity</a:t>
            </a:r>
          </a:p>
          <a:p>
            <a:r>
              <a:rPr lang="en-US" dirty="0" smtClean="0"/>
              <a:t>Two pathways to energy technologies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/ or w/o going through flaring</a:t>
            </a:r>
          </a:p>
          <a:p>
            <a:r>
              <a:rPr lang="en-US" dirty="0" smtClean="0"/>
              <a:t>No industrial learning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39464"/>
              </p:ext>
            </p:extLst>
          </p:nvPr>
        </p:nvGraphicFramePr>
        <p:xfrm>
          <a:off x="838200" y="4556760"/>
          <a:ext cx="771120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06"/>
                <a:gridCol w="110914"/>
                <a:gridCol w="454321"/>
                <a:gridCol w="585751"/>
                <a:gridCol w="585751"/>
                <a:gridCol w="585751"/>
                <a:gridCol w="585751"/>
                <a:gridCol w="585751"/>
                <a:gridCol w="961517"/>
                <a:gridCol w="961517"/>
                <a:gridCol w="446088"/>
                <a:gridCol w="446088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Parameter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Small</a:t>
                      </a:r>
                    </a:p>
                    <a:p>
                      <a:pPr algn="ctr"/>
                      <a:r>
                        <a:rPr lang="en-US" sz="1400" dirty="0" smtClean="0"/>
                        <a:t>Flare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Large</a:t>
                      </a:r>
                    </a:p>
                    <a:p>
                      <a:pPr algn="ctr"/>
                      <a:r>
                        <a:rPr lang="en-US" sz="1400" dirty="0" smtClean="0"/>
                        <a:t>Flare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Small</a:t>
                      </a:r>
                    </a:p>
                    <a:p>
                      <a:pPr algn="ctr"/>
                      <a:r>
                        <a:rPr lang="en-US" sz="1400" dirty="0" smtClean="0"/>
                        <a:t> Flare</a:t>
                      </a:r>
                      <a:r>
                        <a:rPr lang="en-US" sz="1400" baseline="0" dirty="0" smtClean="0"/>
                        <a:t> to Elec.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Large</a:t>
                      </a:r>
                    </a:p>
                    <a:p>
                      <a:pPr algn="ctr"/>
                      <a:r>
                        <a:rPr lang="en-US" sz="1400" dirty="0" smtClean="0"/>
                        <a:t>Flare</a:t>
                      </a:r>
                      <a:r>
                        <a:rPr lang="en-US" sz="1400" baseline="0" dirty="0" smtClean="0"/>
                        <a:t> to Elec.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Small</a:t>
                      </a:r>
                    </a:p>
                    <a:p>
                      <a:pPr algn="ctr"/>
                      <a:r>
                        <a:rPr lang="en-US" sz="1400" dirty="0" smtClean="0"/>
                        <a:t>Elec.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Large</a:t>
                      </a:r>
                    </a:p>
                    <a:p>
                      <a:pPr algn="ctr"/>
                      <a:r>
                        <a:rPr lang="en-US" sz="1400" dirty="0" smtClean="0"/>
                        <a:t>Elec.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Small</a:t>
                      </a:r>
                    </a:p>
                    <a:p>
                      <a:pPr algn="ctr"/>
                      <a:r>
                        <a:rPr lang="en-US" sz="1400" dirty="0" smtClean="0"/>
                        <a:t>Flare to CNG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Large</a:t>
                      </a:r>
                    </a:p>
                    <a:p>
                      <a:pPr algn="ctr"/>
                      <a:r>
                        <a:rPr lang="en-US" sz="1400" dirty="0" smtClean="0"/>
                        <a:t>Flare to CNG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Small</a:t>
                      </a:r>
                    </a:p>
                    <a:p>
                      <a:pPr algn="ctr"/>
                      <a:r>
                        <a:rPr lang="en-US" sz="1400" dirty="0" smtClean="0"/>
                        <a:t>CNG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Large</a:t>
                      </a:r>
                    </a:p>
                    <a:p>
                      <a:pPr algn="ctr"/>
                      <a:r>
                        <a:rPr lang="en-US" sz="1400" dirty="0" smtClean="0"/>
                        <a:t>CNG</a:t>
                      </a:r>
                      <a:endParaRPr lang="en-US" sz="1400" dirty="0"/>
                    </a:p>
                  </a:txBody>
                  <a:tcPr marL="0" marR="0" marT="0" marB="0" anchor="ctr"/>
                </a:tc>
              </a:tr>
              <a:tr h="4552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Expected Operating Costs</a:t>
                      </a:r>
                      <a:endParaRPr lang="en-US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160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180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530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240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690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370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960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610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1,120</a:t>
                      </a:r>
                      <a:endParaRPr lang="en-US" sz="1400" dirty="0"/>
                    </a:p>
                  </a:txBody>
                  <a:tcPr marL="0" marR="0" marT="0" marB="0" anchor="ctr"/>
                </a:tc>
              </a:tr>
              <a:tr h="672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Expected Fixed Capital Investment</a:t>
                      </a:r>
                      <a:endParaRPr lang="en-US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1,200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3,500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5,200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4,200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8,700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3,200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5,600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4,400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9,100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6553200"/>
            <a:ext cx="5430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</a:t>
            </a:r>
            <a:r>
              <a:rPr lang="en-US" dirty="0" smtClean="0"/>
              <a:t>: Murray </a:t>
            </a:r>
            <a:r>
              <a:rPr lang="en-US" dirty="0"/>
              <a:t>et al. 2014, </a:t>
            </a:r>
            <a:r>
              <a:rPr lang="en-US" dirty="0" smtClean="0"/>
              <a:t>Stratified using LMOP </a:t>
            </a:r>
            <a:r>
              <a:rPr lang="en-US" dirty="0"/>
              <a:t>2015a</a:t>
            </a:r>
          </a:p>
        </p:txBody>
      </p:sp>
    </p:spTree>
    <p:extLst>
      <p:ext uri="{BB962C8B-B14F-4D97-AF65-F5344CB8AC3E}">
        <p14:creationId xmlns:p14="http://schemas.microsoft.com/office/powerpoint/2010/main" val="97998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62652"/>
              </p:ext>
            </p:extLst>
          </p:nvPr>
        </p:nvGraphicFramePr>
        <p:xfrm>
          <a:off x="1600200" y="2057400"/>
          <a:ext cx="5838739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242"/>
                <a:gridCol w="1064929"/>
                <a:gridCol w="762381"/>
                <a:gridCol w="20521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Debt</a:t>
                      </a:r>
                      <a:r>
                        <a:rPr lang="en-US" sz="1600" b="1" baseline="0" dirty="0" smtClean="0"/>
                        <a:t> Interest Rate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BSM Model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Required Rate of Return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Judgement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Economic Life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yrs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LMOP. 2015</a:t>
                      </a:r>
                    </a:p>
                  </a:txBody>
                  <a:tcPr anchor="ctr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Depreciation</a:t>
                      </a:r>
                      <a:r>
                        <a:rPr lang="en-US" sz="1600" b="1" baseline="0" dirty="0" smtClean="0"/>
                        <a:t> Period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yrs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LMOP. 2015</a:t>
                      </a:r>
                    </a:p>
                  </a:txBody>
                  <a:tcPr anchor="ctr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Term of Loan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yrs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LMOP. 2015</a:t>
                      </a:r>
                    </a:p>
                  </a:txBody>
                  <a:tcPr anchor="ctr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Expected</a:t>
                      </a:r>
                      <a:r>
                        <a:rPr lang="en-US" sz="1600" b="1" baseline="0" dirty="0" smtClean="0"/>
                        <a:t> Tax Rate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LMOP. 2015</a:t>
                      </a:r>
                    </a:p>
                  </a:txBody>
                  <a:tcPr anchor="ctr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Expected Equity Fraction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LMOP.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6477000"/>
            <a:ext cx="939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2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6564868"/>
            <a:ext cx="4562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EPA 2013 (using 15 </a:t>
            </a:r>
            <a:r>
              <a:rPr lang="en-US" dirty="0" err="1" smtClean="0"/>
              <a:t>yrs</a:t>
            </a:r>
            <a:r>
              <a:rPr lang="en-US" dirty="0" smtClean="0"/>
              <a:t> of historic data)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22195"/>
            <a:ext cx="6705600" cy="53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8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Landfill Policies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Gas Collection and Flaring</a:t>
            </a:r>
          </a:p>
          <a:p>
            <a:endParaRPr lang="en-US" dirty="0" smtClean="0"/>
          </a:p>
          <a:p>
            <a:r>
              <a:rPr lang="en-US" dirty="0" smtClean="0"/>
              <a:t>Low Carbon Fuel Standard</a:t>
            </a:r>
          </a:p>
          <a:p>
            <a:endParaRPr lang="en-US" dirty="0" smtClean="0"/>
          </a:p>
          <a:p>
            <a:r>
              <a:rPr lang="en-US" dirty="0" smtClean="0"/>
              <a:t>Waste Reduction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 Capita Waste for Landfills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6477000"/>
            <a:ext cx="4562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EPA 2013 (using 15 </a:t>
            </a:r>
            <a:r>
              <a:rPr lang="en-US" dirty="0" err="1" smtClean="0"/>
              <a:t>yrs</a:t>
            </a:r>
            <a:r>
              <a:rPr lang="en-US" dirty="0" smtClean="0"/>
              <a:t> of historic data)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629400" cy="528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61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Used for 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05600" cy="53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6477000"/>
            <a:ext cx="1303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35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Waste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323013" cy="503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6477000"/>
            <a:ext cx="3961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EPA 2013 + forecast (using 5 </a:t>
            </a:r>
            <a:r>
              <a:rPr lang="en-US" dirty="0" err="1" smtClean="0"/>
              <a:t>yrs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5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6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Questions is the Model Relatively Well Positioned to Examine?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National or state level scenarios</a:t>
            </a:r>
          </a:p>
          <a:p>
            <a:r>
              <a:rPr lang="en-US" dirty="0" smtClean="0"/>
              <a:t>What is the landfill biogas resource potential in the long-term? How does it change overtime?</a:t>
            </a:r>
          </a:p>
          <a:p>
            <a:r>
              <a:rPr lang="en-US" dirty="0" smtClean="0"/>
              <a:t>How do changes in the waste stream influence the future resource availability?</a:t>
            </a:r>
          </a:p>
          <a:p>
            <a:r>
              <a:rPr lang="en-US" dirty="0" smtClean="0"/>
              <a:t>How do policies influence how the landfill is develop that can be developed?</a:t>
            </a:r>
          </a:p>
          <a:p>
            <a:r>
              <a:rPr lang="en-US" dirty="0" smtClean="0"/>
              <a:t>How to do policies influence the utilization of the resource?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6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Questions is the Model Not Relatively Well Positioned to Examine?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ynamics for the markets where biogas is used</a:t>
            </a:r>
          </a:p>
          <a:p>
            <a:r>
              <a:rPr lang="en-US" dirty="0" smtClean="0"/>
              <a:t>Technological changes overtime</a:t>
            </a:r>
          </a:p>
          <a:p>
            <a:r>
              <a:rPr lang="en-US" dirty="0" smtClean="0"/>
              <a:t>Complex landfill anaerobic dynamics</a:t>
            </a:r>
          </a:p>
          <a:p>
            <a:r>
              <a:rPr lang="en-US" dirty="0" smtClean="0"/>
              <a:t>External changes to the fleet of landfills</a:t>
            </a:r>
          </a:p>
          <a:p>
            <a:pPr lvl="1"/>
            <a:r>
              <a:rPr lang="en-US" dirty="0" smtClean="0"/>
              <a:t>E.g., build out of new landfills</a:t>
            </a:r>
          </a:p>
          <a:p>
            <a:r>
              <a:rPr lang="en-US" dirty="0" smtClean="0"/>
              <a:t>Very local conditions</a:t>
            </a:r>
          </a:p>
          <a:p>
            <a:pPr lvl="1"/>
            <a:r>
              <a:rPr lang="en-US" dirty="0" smtClean="0"/>
              <a:t>E.g., biogas quality, differences in waste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72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Goal(s)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we really trying to accomplish?</a:t>
            </a:r>
          </a:p>
          <a:p>
            <a:pPr lvl="1"/>
            <a:r>
              <a:rPr lang="en-US" dirty="0" smtClean="0"/>
              <a:t>Provide additional assessment of the future resource potential? I.e., build on </a:t>
            </a:r>
            <a:r>
              <a:rPr lang="en-US" dirty="0" err="1" smtClean="0"/>
              <a:t>Anelia</a:t>
            </a:r>
            <a:r>
              <a:rPr lang="en-US" dirty="0" smtClean="0"/>
              <a:t>/PNNL</a:t>
            </a:r>
          </a:p>
          <a:p>
            <a:pPr lvl="1"/>
            <a:r>
              <a:rPr lang="en-US" dirty="0" smtClean="0"/>
              <a:t>Support the development of a strategic plan?</a:t>
            </a:r>
          </a:p>
          <a:p>
            <a:pPr lvl="1"/>
            <a:r>
              <a:rPr lang="en-US" dirty="0" smtClean="0"/>
              <a:t>Contextualize the resource within the </a:t>
            </a:r>
            <a:r>
              <a:rPr lang="en-US" dirty="0" err="1" smtClean="0"/>
              <a:t>bioeconomy</a:t>
            </a:r>
            <a:r>
              <a:rPr lang="en-US" dirty="0" smtClean="0"/>
              <a:t>? </a:t>
            </a:r>
          </a:p>
          <a:p>
            <a:r>
              <a:rPr lang="en-US" dirty="0" smtClean="0"/>
              <a:t>What is feasible in about 2 months?</a:t>
            </a:r>
          </a:p>
          <a:p>
            <a:r>
              <a:rPr lang="en-US" dirty="0" smtClean="0"/>
              <a:t>What is really relevant when only looking at two resources?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97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Bounding </a:t>
            </a:r>
            <a:r>
              <a:rPr lang="en-US" dirty="0"/>
              <a:t>analysis of potential future </a:t>
            </a:r>
            <a:r>
              <a:rPr lang="en-US" dirty="0" smtClean="0"/>
              <a:t>biogas resources?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Analysis of state specific policies if instituted at the national level.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Role of current (potential future policies) in supporting or directing the use of biogas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Role of current (potential future policies) in supporting the increased utilization of landfills?</a:t>
            </a:r>
          </a:p>
        </p:txBody>
      </p:sp>
    </p:spTree>
    <p:extLst>
      <p:ext uri="{BB962C8B-B14F-4D97-AF65-F5344CB8AC3E}">
        <p14:creationId xmlns:p14="http://schemas.microsoft.com/office/powerpoint/2010/main" val="231490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Collection and Flaring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EPA’s general guidelines </a:t>
            </a:r>
            <a:r>
              <a:rPr lang="en-US" dirty="0" smtClean="0"/>
              <a:t>to install gas collection and flaring equipment for landfills with a capacity &gt;2.5 </a:t>
            </a:r>
            <a:r>
              <a:rPr lang="en-US" dirty="0"/>
              <a:t>million metric tons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Approximation based on the regulation of NMVOCs</a:t>
            </a:r>
            <a:endParaRPr lang="en-US" dirty="0"/>
          </a:p>
          <a:p>
            <a:r>
              <a:rPr lang="en-US" dirty="0" smtClean="0"/>
              <a:t>California, beginning in 2010, requires installation of gas collection and flaring equipment for landfills with a capacity &gt;450,000 tons of waste to control GHG emissions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32460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  <a:r>
              <a:rPr lang="en-US" sz="1600" dirty="0" smtClean="0"/>
              <a:t>: 	CA Legislature. 2008. </a:t>
            </a:r>
            <a:r>
              <a:rPr lang="en-US" sz="1600" dirty="0"/>
              <a:t>FINAL REGULATION </a:t>
            </a:r>
            <a:r>
              <a:rPr lang="en-US" sz="1600" dirty="0" smtClean="0"/>
              <a:t>ORDER</a:t>
            </a:r>
          </a:p>
          <a:p>
            <a:r>
              <a:rPr lang="en-US" sz="1600" dirty="0" smtClean="0"/>
              <a:t>	CARB. 2014. Stationary </a:t>
            </a:r>
            <a:r>
              <a:rPr lang="en-US" sz="1600" dirty="0"/>
              <a:t>Source Division </a:t>
            </a:r>
            <a:r>
              <a:rPr lang="en-US" sz="1600" dirty="0" smtClean="0"/>
              <a:t>Emissions </a:t>
            </a:r>
            <a:r>
              <a:rPr lang="en-US" sz="1600" dirty="0"/>
              <a:t>Assessment Branch </a:t>
            </a:r>
          </a:p>
        </p:txBody>
      </p:sp>
    </p:spTree>
    <p:extLst>
      <p:ext uri="{BB962C8B-B14F-4D97-AF65-F5344CB8AC3E}">
        <p14:creationId xmlns:p14="http://schemas.microsoft.com/office/powerpoint/2010/main" val="352896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Gas Collection and Flaring Implementation in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Implementation </a:t>
            </a:r>
            <a:r>
              <a:rPr lang="en-US" b="1" dirty="0" smtClean="0"/>
              <a:t>Proposal: </a:t>
            </a:r>
            <a:r>
              <a:rPr lang="en-US" dirty="0" smtClean="0"/>
              <a:t>Gradually require that landfills &gt;450 million metric tons gradually install gas collection and flaring equipment.</a:t>
            </a:r>
            <a:endParaRPr lang="en-US" dirty="0"/>
          </a:p>
          <a:p>
            <a:r>
              <a:rPr lang="en-US" dirty="0" smtClean="0"/>
              <a:t>By 2040 about 25% of U.S. candidate landfills w/o flares would need to install flaring technology</a:t>
            </a:r>
          </a:p>
          <a:p>
            <a:pPr lvl="1"/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32460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  <a:r>
              <a:rPr lang="en-US" sz="1600" dirty="0" smtClean="0"/>
              <a:t>: 	CA Legislature. 2008. </a:t>
            </a:r>
            <a:r>
              <a:rPr lang="en-US" sz="1600" dirty="0"/>
              <a:t>FINAL REGULATION </a:t>
            </a:r>
            <a:r>
              <a:rPr lang="en-US" sz="1600" dirty="0" smtClean="0"/>
              <a:t>ORDER</a:t>
            </a:r>
          </a:p>
          <a:p>
            <a:r>
              <a:rPr lang="en-US" sz="1600" dirty="0" smtClean="0"/>
              <a:t>	CARB. 2014. Stationary </a:t>
            </a:r>
            <a:r>
              <a:rPr lang="en-US" sz="1600" dirty="0"/>
              <a:t>Source Division </a:t>
            </a:r>
            <a:r>
              <a:rPr lang="en-US" sz="1600" dirty="0" smtClean="0"/>
              <a:t>Emissions </a:t>
            </a:r>
            <a:r>
              <a:rPr lang="en-US" sz="1600" dirty="0"/>
              <a:t>Assessment Branch </a:t>
            </a:r>
          </a:p>
        </p:txBody>
      </p:sp>
    </p:spTree>
    <p:extLst>
      <p:ext uri="{BB962C8B-B14F-4D97-AF65-F5344CB8AC3E}">
        <p14:creationId xmlns:p14="http://schemas.microsoft.com/office/powerpoint/2010/main" val="37302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Carbon Fuel Standard Credits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en-US" dirty="0"/>
              <a:t>% absolute GHG emissions reduction from petroleum fuel by 2020 </a:t>
            </a:r>
            <a:endParaRPr lang="en-US" dirty="0" smtClean="0"/>
          </a:p>
          <a:p>
            <a:r>
              <a:rPr lang="en-US" dirty="0" smtClean="0"/>
              <a:t>Credits generated for fuels with lower than the GHG emission standard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657600"/>
            <a:ext cx="44958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33800"/>
            <a:ext cx="4343400" cy="29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5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LCFS Implementation in Scenarios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Implementation Proposal: </a:t>
                </a:r>
                <a:r>
                  <a:rPr lang="en-US" dirty="0" smtClean="0"/>
                  <a:t>Subsidize waste-to-energy based on LCFS credit prices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Landfill gas [LG]</a:t>
                </a:r>
                <a:r>
                  <a:rPr lang="en-US" dirty="0" smtClean="0"/>
                  <a:t>: 11 kg CO2e/GJ</a:t>
                </a:r>
              </a:p>
              <a:p>
                <a:r>
                  <a:rPr lang="en-US" b="1" dirty="0" smtClean="0"/>
                  <a:t>Diesel </a:t>
                </a:r>
                <a:r>
                  <a:rPr lang="en-US" b="1" dirty="0"/>
                  <a:t>standard [DS] in 2020: </a:t>
                </a:r>
                <a:r>
                  <a:rPr lang="en-US" dirty="0"/>
                  <a:t>88 </a:t>
                </a:r>
                <a:r>
                  <a:rPr lang="en-US" dirty="0" smtClean="0"/>
                  <a:t>kg CO2e/GJ</a:t>
                </a:r>
                <a:endParaRPr lang="en-US" dirty="0"/>
              </a:p>
              <a:p>
                <a:r>
                  <a:rPr lang="en-US" b="1" dirty="0"/>
                  <a:t>C</a:t>
                </a:r>
                <a:r>
                  <a:rPr lang="en-US" b="1" dirty="0" smtClean="0"/>
                  <a:t>redit price [CP]: </a:t>
                </a:r>
                <a:r>
                  <a:rPr lang="en-US" dirty="0" smtClean="0"/>
                  <a:t>$40/metric ton</a:t>
                </a:r>
              </a:p>
              <a:p>
                <a:pPr lvl="1"/>
                <a:r>
                  <a:rPr lang="en-US" dirty="0" smtClean="0"/>
                  <a:t>Range 20 – 80 $/metric ton </a:t>
                </a:r>
              </a:p>
              <a:p>
                <a:endParaRPr lang="en-US" dirty="0"/>
              </a:p>
              <a:p>
                <a:r>
                  <a:rPr lang="en-US" b="1" dirty="0"/>
                  <a:t>Equation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</m:t>
                    </m:r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𝐷𝑆</m:t>
                            </m:r>
                            <m:r>
                              <a:rPr lang="en-US" i="1">
                                <a:latin typeface="Cambria Math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/>
                              </a:rPr>
                              <m:t>𝐿𝐺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1,000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𝐶𝑃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Benefit [B]</a:t>
                </a:r>
                <a:r>
                  <a:rPr lang="en-US" dirty="0"/>
                  <a:t>: $</a:t>
                </a:r>
                <a:r>
                  <a:rPr lang="en-US" dirty="0" smtClean="0"/>
                  <a:t>3.08/GJ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1481" t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6200" y="60960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Sources</a:t>
            </a:r>
            <a:r>
              <a:rPr lang="en-US" sz="1400" dirty="0" smtClean="0"/>
              <a:t>: 	Argus Media. 2015.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CARB. 2014. Table 7. Carbon Intensity Lookup Table for Diesel and Fuels that Substitute for Diesel.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CARB. 2014. LCFS Regulation: Final Rule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263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of 2012</a:t>
            </a:r>
            <a:r>
              <a:rPr lang="en-US" dirty="0"/>
              <a:t>, </a:t>
            </a:r>
            <a:r>
              <a:rPr lang="en-US" dirty="0" smtClean="0"/>
              <a:t>commercial businesses </a:t>
            </a:r>
            <a:r>
              <a:rPr lang="en-US" dirty="0"/>
              <a:t>shall take </a:t>
            </a:r>
            <a:r>
              <a:rPr lang="en-US" dirty="0" smtClean="0"/>
              <a:t>action to divert </a:t>
            </a:r>
            <a:r>
              <a:rPr lang="en-US" dirty="0"/>
              <a:t>commercial solid </a:t>
            </a:r>
            <a:r>
              <a:rPr lang="en-US" dirty="0" smtClean="0"/>
              <a:t>waste</a:t>
            </a:r>
          </a:p>
          <a:p>
            <a:pPr lvl="1"/>
            <a:r>
              <a:rPr lang="en-US" dirty="0" smtClean="0"/>
              <a:t>Recycling</a:t>
            </a:r>
          </a:p>
          <a:p>
            <a:pPr lvl="1"/>
            <a:r>
              <a:rPr lang="en-US" dirty="0" smtClean="0"/>
              <a:t>Composting</a:t>
            </a:r>
          </a:p>
          <a:p>
            <a:r>
              <a:rPr lang="en-US" dirty="0"/>
              <a:t>Pay-as-You-Throw (PAYT</a:t>
            </a:r>
            <a:r>
              <a:rPr lang="en-US" dirty="0" smtClean="0"/>
              <a:t>) policy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6096000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Sources</a:t>
            </a:r>
            <a:r>
              <a:rPr lang="en-US" sz="1400" dirty="0" smtClean="0"/>
              <a:t>: 	CA Legislation. 2010.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073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Reduction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r>
              <a:rPr lang="en-US" dirty="0" smtClean="0"/>
              <a:t>: Use CA data to create a scenario for per capita waste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2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Landfill Assumptions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963</Words>
  <Application>Microsoft Office PowerPoint</Application>
  <PresentationFormat>On-screen Show (4:3)</PresentationFormat>
  <Paragraphs>223</Paragraphs>
  <Slides>27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California Landfill Policies</vt:lpstr>
      <vt:lpstr>Major Landfill Policies</vt:lpstr>
      <vt:lpstr>Gas Collection and Flaring</vt:lpstr>
      <vt:lpstr>Gas Collection and Flaring Implementation in Scenarios</vt:lpstr>
      <vt:lpstr>Low Carbon Fuel Standard Credits</vt:lpstr>
      <vt:lpstr>LCFS Implementation in Scenarios</vt:lpstr>
      <vt:lpstr>Waste Reduction</vt:lpstr>
      <vt:lpstr>Waste Reduction Implementation</vt:lpstr>
      <vt:lpstr>Landfill Assumptions</vt:lpstr>
      <vt:lpstr>Regionality</vt:lpstr>
      <vt:lpstr>Federal Biogas Related Policies</vt:lpstr>
      <vt:lpstr>Electricity and CNG Price Scenario</vt:lpstr>
      <vt:lpstr>Landfill Model’s – Major Elements</vt:lpstr>
      <vt:lpstr>Landfill Model’s – Data Stratification</vt:lpstr>
      <vt:lpstr>Landfill Accounting</vt:lpstr>
      <vt:lpstr>Biogas Production</vt:lpstr>
      <vt:lpstr>Landfill Model’s - Technology</vt:lpstr>
      <vt:lpstr>Finance Assumptions</vt:lpstr>
      <vt:lpstr>Population</vt:lpstr>
      <vt:lpstr>Per Capita Waste for Landfills</vt:lpstr>
      <vt:lpstr>Electricity Used for Transportation</vt:lpstr>
      <vt:lpstr>Composition of Waste</vt:lpstr>
      <vt:lpstr>Analysis Questions</vt:lpstr>
      <vt:lpstr>What Questions is the Model Relatively Well Positioned to Examine?</vt:lpstr>
      <vt:lpstr>What Questions is the Model Not Relatively Well Positioned to Examine?</vt:lpstr>
      <vt:lpstr>Analysis Goal(s)</vt:lpstr>
      <vt:lpstr>Initial Analysis Ideas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Models</dc:title>
  <dc:creator>ewarner</dc:creator>
  <cp:lastModifiedBy>ewarner</cp:lastModifiedBy>
  <cp:revision>51</cp:revision>
  <dcterms:created xsi:type="dcterms:W3CDTF">2016-01-18T16:50:13Z</dcterms:created>
  <dcterms:modified xsi:type="dcterms:W3CDTF">2016-01-25T22:44:44Z</dcterms:modified>
</cp:coreProperties>
</file>