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0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4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0C74-48E9-4CCF-AAE5-8ECF3171211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B175-BB8B-4747-A251-AF8B8ACD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WTE SD model</a:t>
            </a:r>
            <a:br>
              <a:rPr lang="en-US" dirty="0" smtClean="0"/>
            </a:br>
            <a:r>
              <a:rPr lang="en-US" dirty="0" smtClean="0"/>
              <a:t>Biogas from Ag Sources – CAFOs</a:t>
            </a:r>
            <a:br>
              <a:rPr lang="en-US" dirty="0" smtClean="0"/>
            </a:br>
            <a:r>
              <a:rPr lang="en-US" dirty="0" smtClean="0"/>
              <a:t>Summarized from Murray et al.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12/9/15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Biogas Landscape from Animal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Maximum biogas potential from animal operations: circa 1,700,000 MMBtu/day at $20/MMBtu (1 M3 = 35,310.7 Btu)</a:t>
            </a:r>
          </a:p>
          <a:p>
            <a:r>
              <a:rPr lang="en-US" sz="2800" dirty="0" smtClean="0"/>
              <a:t>Few animal producers have AD installed.</a:t>
            </a:r>
          </a:p>
          <a:p>
            <a:pPr lvl="1"/>
            <a:r>
              <a:rPr lang="en-US" sz="2400" dirty="0" smtClean="0"/>
              <a:t>Dairy = 82% (plug flow 83%, complete mix 50%)</a:t>
            </a:r>
          </a:p>
          <a:p>
            <a:pPr lvl="1"/>
            <a:r>
              <a:rPr lang="en-US" sz="2400" dirty="0" smtClean="0"/>
              <a:t>Beef = 1% (plug flow 100%)</a:t>
            </a:r>
          </a:p>
          <a:p>
            <a:pPr lvl="1"/>
            <a:r>
              <a:rPr lang="en-US" sz="2400" dirty="0" smtClean="0"/>
              <a:t>Swine = 12% (covered lagoon 56%, complete mix 30%)</a:t>
            </a:r>
          </a:p>
          <a:p>
            <a:pPr lvl="1"/>
            <a:r>
              <a:rPr lang="en-US" sz="2400" dirty="0" smtClean="0"/>
              <a:t>Cattle =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32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Classes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 of operation is based on the animal.</a:t>
            </a:r>
          </a:p>
          <a:p>
            <a:pPr lvl="1"/>
            <a:r>
              <a:rPr lang="en-US" dirty="0" smtClean="0"/>
              <a:t>Cattle – 89,300,000 head (2012)</a:t>
            </a:r>
          </a:p>
          <a:p>
            <a:pPr lvl="1"/>
            <a:r>
              <a:rPr lang="en-US" dirty="0" smtClean="0"/>
              <a:t>Dairy – 9,200,000 head (2012)</a:t>
            </a:r>
          </a:p>
          <a:p>
            <a:pPr lvl="1"/>
            <a:r>
              <a:rPr lang="en-US" dirty="0" smtClean="0"/>
              <a:t>Beef – 29,300,000 head (2012)</a:t>
            </a:r>
          </a:p>
          <a:p>
            <a:pPr lvl="1"/>
            <a:r>
              <a:rPr lang="en-US" dirty="0" smtClean="0"/>
              <a:t>Swine – 65,900,000 head (2012)</a:t>
            </a:r>
          </a:p>
          <a:p>
            <a:r>
              <a:rPr lang="en-US" dirty="0" smtClean="0"/>
              <a:t>Operations are classified by number of head. Murray does not use operations with &lt; 500 head in their resource assessment.</a:t>
            </a:r>
          </a:p>
          <a:p>
            <a:r>
              <a:rPr lang="en-US" dirty="0" smtClean="0"/>
              <a:t>From table 6 (p. 19) it seems that 3 size classes are appropriate. </a:t>
            </a:r>
          </a:p>
          <a:p>
            <a:pPr lvl="1"/>
            <a:r>
              <a:rPr lang="en-US" dirty="0" smtClean="0"/>
              <a:t>Small: 500 – 999 head</a:t>
            </a:r>
          </a:p>
          <a:p>
            <a:pPr lvl="1"/>
            <a:r>
              <a:rPr lang="en-US" dirty="0" smtClean="0"/>
              <a:t>Medium: 1000 – 1999 head</a:t>
            </a:r>
          </a:p>
          <a:p>
            <a:pPr lvl="1"/>
            <a:r>
              <a:rPr lang="en-US" dirty="0" smtClean="0"/>
              <a:t>Large: 2000 or greater</a:t>
            </a:r>
          </a:p>
        </p:txBody>
      </p:sp>
    </p:spTree>
    <p:extLst>
      <p:ext uri="{BB962C8B-B14F-4D97-AF65-F5344CB8AC3E}">
        <p14:creationId xmlns:p14="http://schemas.microsoft.com/office/powerpoint/2010/main" val="351716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3 types of AD processes with different TEA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Table 6 for TEA details</a:t>
            </a:r>
          </a:p>
          <a:p>
            <a:pPr lvl="1"/>
            <a:r>
              <a:rPr lang="en-US" sz="2000" dirty="0" smtClean="0"/>
              <a:t>Covered lagoon: $599,566 + $400 * head</a:t>
            </a:r>
            <a:r>
              <a:rPr lang="en-US" sz="2000" dirty="0" smtClean="0"/>
              <a:t> * 0.31(swine, beef)</a:t>
            </a:r>
            <a:endParaRPr lang="en-US" sz="2000" dirty="0" smtClean="0"/>
          </a:p>
          <a:p>
            <a:pPr lvl="1"/>
            <a:r>
              <a:rPr lang="en-US" sz="2000" dirty="0" smtClean="0"/>
              <a:t>Complete mix: $320,864 + 563 * head</a:t>
            </a:r>
            <a:r>
              <a:rPr lang="en-US" sz="2000" dirty="0" smtClean="0"/>
              <a:t> * 0.31(swine, beef)</a:t>
            </a:r>
            <a:endParaRPr lang="en-US" sz="2000" dirty="0" smtClean="0"/>
          </a:p>
          <a:p>
            <a:pPr lvl="1"/>
            <a:r>
              <a:rPr lang="en-US" sz="2000" dirty="0" smtClean="0"/>
              <a:t>Plug flow: $566,006 + 617 * head * 0.31(swine, beef)</a:t>
            </a:r>
          </a:p>
          <a:p>
            <a:r>
              <a:rPr lang="en-US" sz="2400" dirty="0" smtClean="0"/>
              <a:t>If a producer does decide to convert manure to biogas, they can do the following:</a:t>
            </a:r>
          </a:p>
          <a:p>
            <a:pPr lvl="1"/>
            <a:r>
              <a:rPr lang="en-US" sz="2000" dirty="0" smtClean="0"/>
              <a:t>Send it to a centralized processing facility</a:t>
            </a:r>
          </a:p>
          <a:p>
            <a:pPr lvl="1"/>
            <a:r>
              <a:rPr lang="en-US" sz="2000" dirty="0" smtClean="0"/>
              <a:t>Process and compress it on-site</a:t>
            </a:r>
          </a:p>
          <a:p>
            <a:pPr lvl="1"/>
            <a:r>
              <a:rPr lang="en-US" sz="2000" dirty="0" smtClean="0"/>
              <a:t>Generate electricity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08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Biogas Market for Animal 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 $5-6/MMBtu biogas (all sources) can supply 3-5% of the natural gas demand. In 2012 the NG market was 25,502,251 </a:t>
            </a:r>
            <a:r>
              <a:rPr lang="en-US" dirty="0" err="1" smtClean="0"/>
              <a:t>MMcf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Market signals are insufficient to spur widespread adoption of AD systems in animal operations.</a:t>
            </a:r>
          </a:p>
          <a:p>
            <a:r>
              <a:rPr lang="en-US" dirty="0" smtClean="0"/>
              <a:t>Biogas from animal operations may be eligible for RINs and </a:t>
            </a:r>
            <a:r>
              <a:rPr lang="en-US" dirty="0" err="1" smtClean="0"/>
              <a:t>RECs.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Policy incentives such as loan guarantees, FCI grants, production tax credits, and carbon taxes/cap-and-trade are</a:t>
            </a:r>
          </a:p>
          <a:p>
            <a:r>
              <a:rPr lang="en-US" dirty="0" smtClean="0"/>
              <a:t>Murray et al. suggest that emissions allowances such as those used in CA ($10 – 16/ton CO2-eq) may be needed to spur adoption. See table 2 for ranges.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by Farmers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Modify BSM “new practice” adoption logic</a:t>
            </a:r>
          </a:p>
          <a:p>
            <a:r>
              <a:rPr lang="en-US" sz="2800" dirty="0" smtClean="0"/>
              <a:t>2 dimensions of adoption:</a:t>
            </a:r>
          </a:p>
          <a:p>
            <a:pPr lvl="1"/>
            <a:r>
              <a:rPr lang="en-US" sz="2400" dirty="0" smtClean="0"/>
              <a:t>Type of operation (dairy/swine/beef/cattle) by willingness (early adopter/laggard)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33223"/>
            <a:ext cx="6299200" cy="326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56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Animal operation data are provided, by USDA NASS, at the national and state level.</a:t>
            </a:r>
          </a:p>
          <a:p>
            <a:r>
              <a:rPr lang="en-US" dirty="0" smtClean="0"/>
              <a:t>Because CA has such a different political climate, perhaps we can have a CA &amp; RUSA region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1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WTE SD model Biogas from Ag Sources – CAFOs Summarized from Murray et al. 2014</vt:lpstr>
      <vt:lpstr>Biogas Landscape from Animal Operations</vt:lpstr>
      <vt:lpstr>Types and Classes of Operations</vt:lpstr>
      <vt:lpstr>There are 3 types of AD processes with different TEA</vt:lpstr>
      <vt:lpstr>Biogas Market for Animal Producers</vt:lpstr>
      <vt:lpstr>Adoption by Farmers</vt:lpstr>
      <vt:lpstr>Regionalization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WTE SD model Biogas from Ag Sources – CAFOs Summarized from Murray et al. 2014</dc:title>
  <dc:creator>NREL</dc:creator>
  <cp:lastModifiedBy>NREL</cp:lastModifiedBy>
  <cp:revision>13</cp:revision>
  <dcterms:created xsi:type="dcterms:W3CDTF">2015-12-09T22:56:21Z</dcterms:created>
  <dcterms:modified xsi:type="dcterms:W3CDTF">2015-12-10T00:38:35Z</dcterms:modified>
</cp:coreProperties>
</file>