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7" r:id="rId8"/>
    <p:sldId id="258" r:id="rId9"/>
    <p:sldId id="259" r:id="rId10"/>
    <p:sldId id="263" r:id="rId11"/>
    <p:sldId id="260" r:id="rId12"/>
    <p:sldId id="264" r:id="rId13"/>
    <p:sldId id="261" r:id="rId14"/>
    <p:sldId id="26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warner" initials="e"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78"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4-29T15:28:11.559" idx="12">
    <p:pos x="51" y="243"/>
    <p:text>ARe we going to want to use population and waste water generation rates to model the future?</p:text>
  </p:cm>
  <p:cm authorId="0" dt="2016-04-29T15:29:27.778" idx="13">
    <p:pos x="435" y="44"/>
    <p:text>Are there opportunity costs from converting the waste that are not being quntified in this presentation. I.e., less waste to landfill if an AD system is put in.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4-29T15:16:00.916" idx="10">
    <p:pos x="10" y="10"/>
    <p:text>I am a bit unclear about the # of facilities that could put WtE projects in (if a subset) and the current division of these 1,504 facilities into various WtE projects as definied in the next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4-29T09:51:23.184" idx="6">
    <p:pos x="2105" y="2767"/>
    <p:text>I think we need to talk about several of these. Especially those under gasification because there are issues here other than TEA that I think we would need to consider for .
E.g., If AD to CHP TEA is cheapest what is the business case for the alternative routes? One example might be flexibility in products depending on markets, but then we would need to think about the mechanism and model structure development for that process.</p:text>
  </p:cm>
  <p:cm authorId="0" dt="2016-04-29T09:53:32.711" idx="7">
    <p:pos x="1669" y="3442"/>
    <p:text>We are not currently really modeling the biofuels market even at the level of prices signals. So we would need to pull the market data on that from BSM. Might create a slide on where we are pulling that information</p:text>
  </p:cm>
  <p:cm authorId="0" dt="2016-04-29T15:30:57.006" idx="14">
    <p:pos x="1296" y="1220"/>
    <p:text>IS there any data on what market signals lead to CHP installation (i.e., over just electricity or heat)?
Given how we are modeling things, I wonder if we should be modeling across all models, heat, electricity, and CHP as one thing?</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4-29T09:55:10.025" idx="8">
    <p:pos x="1808" y="1814"/>
    <p:text>Do we need to discuss treatment of this resource? That is, should food waste and WWTP be one modeling system where there is overlap, but not complete overlap?
I am not suggesting we build out the food waste part for this effort, but I am trying  to put this into the larger context of modeling efforts.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4-29T09:43:01.681" idx="1">
    <p:pos x="10" y="10"/>
    <p:text>I would recommend suggesting an aggregation of this information that Steve might implement in the model.</p:text>
  </p:cm>
  <p:cm authorId="0" dt="2016-04-29T15:26:14.798" idx="9">
    <p:pos x="112" y="111"/>
    <p:text>Is this data from a technical potentia assessment? I am not sure what the # of facilities represents.</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4-29T09:45:06.336" idx="4">
    <p:pos x="10" y="10"/>
    <p:text>IS the implication here we would use the same costs from CAFO for the pieces of information that are missing?
E.g., gas clean up and compression for CNG?</p:text>
  </p:cm>
  <p:cm authorId="0" dt="2016-04-29T15:32:25.027" idx="15">
    <p:pos x="2020" y="1496"/>
    <p:text>I don't think this has all the financial parameters that we usually include: E.g., taxes and debt interest rate as a %.</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6-04-29T09:47:00.946" idx="5">
    <p:pos x="528" y="842"/>
    <p:text>Information on the gasification to fuel (or other routes) seems missing.</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E2F85D-7A4D-41A3-969D-6A6C4138EF88}"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46772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2F85D-7A4D-41A3-969D-6A6C4138EF88}"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174663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2F85D-7A4D-41A3-969D-6A6C4138EF88}"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275669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2F85D-7A4D-41A3-969D-6A6C4138EF88}"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318736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2F85D-7A4D-41A3-969D-6A6C4138EF88}"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381069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E2F85D-7A4D-41A3-969D-6A6C4138EF88}"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42240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2F85D-7A4D-41A3-969D-6A6C4138EF88}"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364115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E2F85D-7A4D-41A3-969D-6A6C4138EF88}"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148817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2F85D-7A4D-41A3-969D-6A6C4138EF88}"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32064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2F85D-7A4D-41A3-969D-6A6C4138EF88}"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19310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2F85D-7A4D-41A3-969D-6A6C4138EF88}"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EA90-A218-442B-ADF8-F62135CBDF78}" type="slidenum">
              <a:rPr lang="en-US" smtClean="0"/>
              <a:t>‹#›</a:t>
            </a:fld>
            <a:endParaRPr lang="en-US"/>
          </a:p>
        </p:txBody>
      </p:sp>
    </p:spTree>
    <p:extLst>
      <p:ext uri="{BB962C8B-B14F-4D97-AF65-F5344CB8AC3E}">
        <p14:creationId xmlns:p14="http://schemas.microsoft.com/office/powerpoint/2010/main" val="69084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2F85D-7A4D-41A3-969D-6A6C4138EF88}" type="datetimeFigureOut">
              <a:rPr lang="en-US" smtClean="0"/>
              <a:t>5/16/2016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3EA90-A218-442B-ADF8-F62135CBDF78}" type="slidenum">
              <a:rPr lang="en-US" smtClean="0"/>
              <a:t>‹#›</a:t>
            </a:fld>
            <a:endParaRPr lang="en-US"/>
          </a:p>
        </p:txBody>
      </p:sp>
    </p:spTree>
    <p:extLst>
      <p:ext uri="{BB962C8B-B14F-4D97-AF65-F5344CB8AC3E}">
        <p14:creationId xmlns:p14="http://schemas.microsoft.com/office/powerpoint/2010/main" val="272463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Energy from Wastewater Treatment Plants </a:t>
            </a:r>
            <a:endParaRPr lang="en-US" dirty="0"/>
          </a:p>
        </p:txBody>
      </p:sp>
      <p:sp>
        <p:nvSpPr>
          <p:cNvPr id="3" name="Subtitle 2"/>
          <p:cNvSpPr>
            <a:spLocks noGrp="1"/>
          </p:cNvSpPr>
          <p:nvPr>
            <p:ph type="subTitle" idx="1"/>
          </p:nvPr>
        </p:nvSpPr>
        <p:spPr/>
        <p:txBody>
          <a:bodyPr/>
          <a:lstStyle/>
          <a:p>
            <a:r>
              <a:rPr lang="en-US" dirty="0" smtClean="0"/>
              <a:t>D. Inman</a:t>
            </a:r>
          </a:p>
          <a:p>
            <a:r>
              <a:rPr lang="en-US" dirty="0" smtClean="0"/>
              <a:t>April 2016</a:t>
            </a:r>
            <a:endParaRPr lang="en-US" dirty="0"/>
          </a:p>
        </p:txBody>
      </p:sp>
    </p:spTree>
    <p:extLst>
      <p:ext uri="{BB962C8B-B14F-4D97-AF65-F5344CB8AC3E}">
        <p14:creationId xmlns:p14="http://schemas.microsoft.com/office/powerpoint/2010/main" val="16039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chemistry</a:t>
            </a:r>
            <a:endParaRPr lang="en-US" dirty="0"/>
          </a:p>
        </p:txBody>
      </p:sp>
      <p:sp>
        <p:nvSpPr>
          <p:cNvPr id="5" name="Rectangle 1"/>
          <p:cNvSpPr>
            <a:spLocks noChangeArrowheads="1"/>
          </p:cNvSpPr>
          <p:nvPr/>
        </p:nvSpPr>
        <p:spPr bwMode="auto">
          <a:xfrm>
            <a:off x="15240" y="624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itchFamily="18" charset="0"/>
                <a:cs typeface="Times New Roman" pitchFamily="18" charset="0"/>
              </a:rPr>
              <a:t>EOLSS - CHEMISTRY OF WASTEWATER</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Table 8. Typical composition of untreated domestic wastewater. Values for chloride and sulfate should be increased by amount already present in the domestic water supply.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Adapted from Metcalf and Eddy (1991) </a:t>
            </a:r>
            <a:r>
              <a:rPr kumimoji="0" lang="en-US" altLang="en-US" sz="1800" b="0" i="1" u="none" strike="noStrike" cap="none" normalizeH="0" baseline="0" dirty="0" smtClean="0">
                <a:ln>
                  <a:noFill/>
                </a:ln>
                <a:solidFill>
                  <a:schemeClr val="tx1"/>
                </a:solidFill>
                <a:effectLst/>
                <a:latin typeface="Arial" pitchFamily="34" charset="0"/>
                <a:cs typeface="Arial" pitchFamily="34" charset="0"/>
              </a:rPr>
              <a:t>Wastewater Engineering. Treatment Disposal Reuse, </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G. </a:t>
            </a:r>
            <a:r>
              <a:rPr kumimoji="0" lang="en-US" altLang="en-US" sz="1800" b="0" i="0" u="none" strike="noStrike" cap="none" normalizeH="0" baseline="0" dirty="0" err="1" smtClean="0">
                <a:ln>
                  <a:noFill/>
                </a:ln>
                <a:solidFill>
                  <a:schemeClr val="tx1"/>
                </a:solidFill>
                <a:effectLst/>
                <a:latin typeface="Arial" pitchFamily="34" charset="0"/>
                <a:cs typeface="Arial" pitchFamily="34" charset="0"/>
              </a:rPr>
              <a:t>Tchobanoglous</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and F.L. Burton (Eds.), 1820 pp. New York: McGraw-Hill.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11248238"/>
              </p:ext>
            </p:extLst>
          </p:nvPr>
        </p:nvGraphicFramePr>
        <p:xfrm>
          <a:off x="1295400" y="1447800"/>
          <a:ext cx="6629399" cy="4537704"/>
        </p:xfrm>
        <a:graphic>
          <a:graphicData uri="http://schemas.openxmlformats.org/drawingml/2006/table">
            <a:tbl>
              <a:tblPr/>
              <a:tblGrid>
                <a:gridCol w="3147290"/>
                <a:gridCol w="1205345"/>
                <a:gridCol w="669636"/>
                <a:gridCol w="803564"/>
                <a:gridCol w="803564"/>
              </a:tblGrid>
              <a:tr h="315491">
                <a:tc>
                  <a:txBody>
                    <a:bodyPr/>
                    <a:lstStyle/>
                    <a:p>
                      <a:endParaRPr lang="en-US" sz="1400" dirty="0"/>
                    </a:p>
                  </a:txBody>
                  <a:tcPr marL="51599" marR="51599" marT="51599" marB="51599">
                    <a:lnL>
                      <a:noFill/>
                    </a:lnL>
                    <a:lnR>
                      <a:noFill/>
                    </a:lnR>
                    <a:lnT>
                      <a:noFill/>
                    </a:lnT>
                    <a:lnB>
                      <a:noFill/>
                    </a:lnB>
                  </a:tcPr>
                </a:tc>
                <a:tc>
                  <a:txBody>
                    <a:bodyPr/>
                    <a:lstStyle/>
                    <a:p>
                      <a:r>
                        <a:rPr lang="en-US" sz="1400"/>
                        <a:t> </a:t>
                      </a:r>
                    </a:p>
                  </a:txBody>
                  <a:tcPr marL="51599" marR="51599" marT="51599" marB="51599">
                    <a:lnL>
                      <a:noFill/>
                    </a:lnL>
                    <a:lnR>
                      <a:noFill/>
                    </a:lnR>
                    <a:lnT>
                      <a:noFill/>
                    </a:lnT>
                    <a:lnB>
                      <a:noFill/>
                    </a:lnB>
                  </a:tcPr>
                </a:tc>
                <a:tc gridSpan="3">
                  <a:txBody>
                    <a:bodyPr/>
                    <a:lstStyle/>
                    <a:p>
                      <a:pPr algn="ctr"/>
                      <a:r>
                        <a:rPr lang="en-US" sz="1400" b="1"/>
                        <a:t>Concentration</a:t>
                      </a:r>
                      <a:endParaRPr lang="en-US" sz="1400"/>
                    </a:p>
                  </a:txBody>
                  <a:tcPr marL="51599" marR="51599" marT="51599" marB="51599">
                    <a:lnL>
                      <a:noFill/>
                    </a:lnL>
                    <a:lnR>
                      <a:noFill/>
                    </a:lnR>
                    <a:lnT>
                      <a:noFill/>
                    </a:lnT>
                    <a:lnB>
                      <a:noFill/>
                    </a:lnB>
                  </a:tcPr>
                </a:tc>
                <a:tc hMerge="1">
                  <a:txBody>
                    <a:bodyPr/>
                    <a:lstStyle/>
                    <a:p>
                      <a:endParaRPr lang="en-US"/>
                    </a:p>
                  </a:txBody>
                  <a:tcPr/>
                </a:tc>
                <a:tc hMerge="1">
                  <a:txBody>
                    <a:bodyPr/>
                    <a:lstStyle/>
                    <a:p>
                      <a:endParaRPr lang="en-US"/>
                    </a:p>
                  </a:txBody>
                  <a:tcPr/>
                </a:tc>
              </a:tr>
              <a:tr h="527783">
                <a:tc>
                  <a:txBody>
                    <a:bodyPr/>
                    <a:lstStyle/>
                    <a:p>
                      <a:pPr algn="l"/>
                      <a:r>
                        <a:rPr lang="en-US" sz="1400" b="1"/>
                        <a:t>Contaminants</a:t>
                      </a:r>
                      <a:endParaRPr lang="en-US" sz="1400"/>
                    </a:p>
                  </a:txBody>
                  <a:tcPr marL="51599" marR="51599" marT="51599" marB="51599">
                    <a:lnL>
                      <a:noFill/>
                    </a:lnL>
                    <a:lnR>
                      <a:noFill/>
                    </a:lnR>
                    <a:lnT>
                      <a:noFill/>
                    </a:lnT>
                    <a:lnB>
                      <a:noFill/>
                    </a:lnB>
                  </a:tcPr>
                </a:tc>
                <a:tc>
                  <a:txBody>
                    <a:bodyPr/>
                    <a:lstStyle/>
                    <a:p>
                      <a:pPr algn="ctr"/>
                      <a:r>
                        <a:rPr lang="en-US" sz="1400" b="1"/>
                        <a:t>Unit</a:t>
                      </a:r>
                      <a:endParaRPr lang="en-US" sz="1400"/>
                    </a:p>
                  </a:txBody>
                  <a:tcPr marL="51599" marR="51599" marT="51599" marB="51599">
                    <a:lnL>
                      <a:noFill/>
                    </a:lnL>
                    <a:lnR>
                      <a:noFill/>
                    </a:lnR>
                    <a:lnT>
                      <a:noFill/>
                    </a:lnT>
                    <a:lnB>
                      <a:noFill/>
                    </a:lnB>
                  </a:tcPr>
                </a:tc>
                <a:tc>
                  <a:txBody>
                    <a:bodyPr/>
                    <a:lstStyle/>
                    <a:p>
                      <a:pPr algn="l"/>
                      <a:r>
                        <a:rPr lang="en-US" sz="1400" b="1"/>
                        <a:t>Weak</a:t>
                      </a:r>
                      <a:endParaRPr lang="en-US" sz="1400"/>
                    </a:p>
                  </a:txBody>
                  <a:tcPr marL="51599" marR="51599" marT="51599" marB="51599">
                    <a:lnL>
                      <a:noFill/>
                    </a:lnL>
                    <a:lnR>
                      <a:noFill/>
                    </a:lnR>
                    <a:lnT>
                      <a:noFill/>
                    </a:lnT>
                    <a:lnB>
                      <a:noFill/>
                    </a:lnB>
                  </a:tcPr>
                </a:tc>
                <a:tc>
                  <a:txBody>
                    <a:bodyPr/>
                    <a:lstStyle/>
                    <a:p>
                      <a:pPr algn="ctr"/>
                      <a:r>
                        <a:rPr lang="en-US" sz="1400" b="1"/>
                        <a:t>Medium</a:t>
                      </a:r>
                      <a:endParaRPr lang="en-US" sz="1400"/>
                    </a:p>
                  </a:txBody>
                  <a:tcPr marL="51599" marR="51599" marT="51599" marB="51599">
                    <a:lnL>
                      <a:noFill/>
                    </a:lnL>
                    <a:lnR>
                      <a:noFill/>
                    </a:lnR>
                    <a:lnT>
                      <a:noFill/>
                    </a:lnT>
                    <a:lnB>
                      <a:noFill/>
                    </a:lnB>
                  </a:tcPr>
                </a:tc>
                <a:tc>
                  <a:txBody>
                    <a:bodyPr/>
                    <a:lstStyle/>
                    <a:p>
                      <a:pPr algn="ctr"/>
                      <a:r>
                        <a:rPr lang="en-US" sz="1400" b="1"/>
                        <a:t>Strong</a:t>
                      </a:r>
                      <a:endParaRPr lang="en-US" sz="1400"/>
                    </a:p>
                  </a:txBody>
                  <a:tcPr marL="51599" marR="51599" marT="51599" marB="51599">
                    <a:lnL>
                      <a:noFill/>
                    </a:lnL>
                    <a:lnR>
                      <a:noFill/>
                    </a:lnR>
                    <a:lnT>
                      <a:noFill/>
                    </a:lnT>
                    <a:lnB>
                      <a:noFill/>
                    </a:lnB>
                  </a:tcPr>
                </a:tc>
              </a:tr>
              <a:tr h="315491">
                <a:tc>
                  <a:txBody>
                    <a:bodyPr/>
                    <a:lstStyle/>
                    <a:p>
                      <a:pPr algn="l"/>
                      <a:r>
                        <a:rPr lang="en-US" sz="1400"/>
                        <a:t>Solids, total (TS)</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350</a:t>
                      </a:r>
                    </a:p>
                  </a:txBody>
                  <a:tcPr marL="51599" marR="51599" marT="51599" marB="51599">
                    <a:lnL>
                      <a:noFill/>
                    </a:lnL>
                    <a:lnR>
                      <a:noFill/>
                    </a:lnR>
                    <a:lnT>
                      <a:noFill/>
                    </a:lnT>
                    <a:lnB>
                      <a:noFill/>
                    </a:lnB>
                  </a:tcPr>
                </a:tc>
                <a:tc>
                  <a:txBody>
                    <a:bodyPr/>
                    <a:lstStyle/>
                    <a:p>
                      <a:pPr algn="r"/>
                      <a:r>
                        <a:rPr lang="en-US" sz="1400"/>
                        <a:t>720</a:t>
                      </a:r>
                    </a:p>
                  </a:txBody>
                  <a:tcPr marL="51599" marR="51599" marT="51599" marB="51599">
                    <a:lnL>
                      <a:noFill/>
                    </a:lnL>
                    <a:lnR>
                      <a:noFill/>
                    </a:lnR>
                    <a:lnT>
                      <a:noFill/>
                    </a:lnT>
                    <a:lnB>
                      <a:noFill/>
                    </a:lnB>
                  </a:tcPr>
                </a:tc>
                <a:tc>
                  <a:txBody>
                    <a:bodyPr/>
                    <a:lstStyle/>
                    <a:p>
                      <a:pPr algn="r"/>
                      <a:r>
                        <a:rPr lang="en-US" sz="1400"/>
                        <a:t>1200</a:t>
                      </a:r>
                    </a:p>
                  </a:txBody>
                  <a:tcPr marL="51599" marR="51599" marT="51599" marB="51599">
                    <a:lnL>
                      <a:noFill/>
                    </a:lnL>
                    <a:lnR>
                      <a:noFill/>
                    </a:lnR>
                    <a:lnT>
                      <a:noFill/>
                    </a:lnT>
                    <a:lnB>
                      <a:noFill/>
                    </a:lnB>
                  </a:tcPr>
                </a:tc>
              </a:tr>
              <a:tr h="315491">
                <a:tc>
                  <a:txBody>
                    <a:bodyPr/>
                    <a:lstStyle/>
                    <a:p>
                      <a:pPr algn="l"/>
                      <a:r>
                        <a:rPr lang="en-US" sz="1400"/>
                        <a:t>Dissolved, total (TDS)</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250</a:t>
                      </a:r>
                    </a:p>
                  </a:txBody>
                  <a:tcPr marL="51599" marR="51599" marT="51599" marB="51599">
                    <a:lnL>
                      <a:noFill/>
                    </a:lnL>
                    <a:lnR>
                      <a:noFill/>
                    </a:lnR>
                    <a:lnT>
                      <a:noFill/>
                    </a:lnT>
                    <a:lnB>
                      <a:noFill/>
                    </a:lnB>
                  </a:tcPr>
                </a:tc>
                <a:tc>
                  <a:txBody>
                    <a:bodyPr/>
                    <a:lstStyle/>
                    <a:p>
                      <a:pPr algn="r"/>
                      <a:r>
                        <a:rPr lang="en-US" sz="1400"/>
                        <a:t>500</a:t>
                      </a:r>
                    </a:p>
                  </a:txBody>
                  <a:tcPr marL="51599" marR="51599" marT="51599" marB="51599">
                    <a:lnL>
                      <a:noFill/>
                    </a:lnL>
                    <a:lnR>
                      <a:noFill/>
                    </a:lnR>
                    <a:lnT>
                      <a:noFill/>
                    </a:lnT>
                    <a:lnB>
                      <a:noFill/>
                    </a:lnB>
                  </a:tcPr>
                </a:tc>
                <a:tc>
                  <a:txBody>
                    <a:bodyPr/>
                    <a:lstStyle/>
                    <a:p>
                      <a:pPr algn="r"/>
                      <a:r>
                        <a:rPr lang="en-US" sz="1400"/>
                        <a:t>850</a:t>
                      </a:r>
                    </a:p>
                  </a:txBody>
                  <a:tcPr marL="51599" marR="51599" marT="51599" marB="51599">
                    <a:lnL>
                      <a:noFill/>
                    </a:lnL>
                    <a:lnR>
                      <a:noFill/>
                    </a:lnR>
                    <a:lnT>
                      <a:noFill/>
                    </a:lnT>
                    <a:lnB>
                      <a:noFill/>
                    </a:lnB>
                  </a:tcPr>
                </a:tc>
              </a:tr>
              <a:tr h="315491">
                <a:tc>
                  <a:txBody>
                    <a:bodyPr/>
                    <a:lstStyle/>
                    <a:p>
                      <a:pPr algn="l"/>
                      <a:r>
                        <a:rPr lang="en-US" sz="1400"/>
                        <a:t>Fixed</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145</a:t>
                      </a:r>
                    </a:p>
                  </a:txBody>
                  <a:tcPr marL="51599" marR="51599" marT="51599" marB="51599">
                    <a:lnL>
                      <a:noFill/>
                    </a:lnL>
                    <a:lnR>
                      <a:noFill/>
                    </a:lnR>
                    <a:lnT>
                      <a:noFill/>
                    </a:lnT>
                    <a:lnB>
                      <a:noFill/>
                    </a:lnB>
                  </a:tcPr>
                </a:tc>
                <a:tc>
                  <a:txBody>
                    <a:bodyPr/>
                    <a:lstStyle/>
                    <a:p>
                      <a:pPr algn="r"/>
                      <a:r>
                        <a:rPr lang="en-US" sz="1400" dirty="0"/>
                        <a:t>300</a:t>
                      </a:r>
                    </a:p>
                  </a:txBody>
                  <a:tcPr marL="51599" marR="51599" marT="51599" marB="51599">
                    <a:lnL>
                      <a:noFill/>
                    </a:lnL>
                    <a:lnR>
                      <a:noFill/>
                    </a:lnR>
                    <a:lnT>
                      <a:noFill/>
                    </a:lnT>
                    <a:lnB>
                      <a:noFill/>
                    </a:lnB>
                  </a:tcPr>
                </a:tc>
                <a:tc>
                  <a:txBody>
                    <a:bodyPr/>
                    <a:lstStyle/>
                    <a:p>
                      <a:pPr algn="r"/>
                      <a:r>
                        <a:rPr lang="en-US" sz="1400"/>
                        <a:t>525</a:t>
                      </a:r>
                    </a:p>
                  </a:txBody>
                  <a:tcPr marL="51599" marR="51599" marT="51599" marB="51599">
                    <a:lnL>
                      <a:noFill/>
                    </a:lnL>
                    <a:lnR>
                      <a:noFill/>
                    </a:lnR>
                    <a:lnT>
                      <a:noFill/>
                    </a:lnT>
                    <a:lnB>
                      <a:noFill/>
                    </a:lnB>
                  </a:tcPr>
                </a:tc>
              </a:tr>
              <a:tr h="315491">
                <a:tc>
                  <a:txBody>
                    <a:bodyPr/>
                    <a:lstStyle/>
                    <a:p>
                      <a:pPr algn="l"/>
                      <a:r>
                        <a:rPr lang="en-US" sz="1400"/>
                        <a:t>Volatile</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105</a:t>
                      </a:r>
                    </a:p>
                  </a:txBody>
                  <a:tcPr marL="51599" marR="51599" marT="51599" marB="51599">
                    <a:lnL>
                      <a:noFill/>
                    </a:lnL>
                    <a:lnR>
                      <a:noFill/>
                    </a:lnR>
                    <a:lnT>
                      <a:noFill/>
                    </a:lnT>
                    <a:lnB>
                      <a:noFill/>
                    </a:lnB>
                  </a:tcPr>
                </a:tc>
                <a:tc>
                  <a:txBody>
                    <a:bodyPr/>
                    <a:lstStyle/>
                    <a:p>
                      <a:pPr algn="r"/>
                      <a:r>
                        <a:rPr lang="en-US" sz="1400"/>
                        <a:t>200</a:t>
                      </a:r>
                    </a:p>
                  </a:txBody>
                  <a:tcPr marL="51599" marR="51599" marT="51599" marB="51599">
                    <a:lnL>
                      <a:noFill/>
                    </a:lnL>
                    <a:lnR>
                      <a:noFill/>
                    </a:lnR>
                    <a:lnT>
                      <a:noFill/>
                    </a:lnT>
                    <a:lnB>
                      <a:noFill/>
                    </a:lnB>
                  </a:tcPr>
                </a:tc>
                <a:tc>
                  <a:txBody>
                    <a:bodyPr/>
                    <a:lstStyle/>
                    <a:p>
                      <a:pPr algn="r"/>
                      <a:r>
                        <a:rPr lang="en-US" sz="1400"/>
                        <a:t>325</a:t>
                      </a:r>
                    </a:p>
                  </a:txBody>
                  <a:tcPr marL="51599" marR="51599" marT="51599" marB="51599">
                    <a:lnL>
                      <a:noFill/>
                    </a:lnL>
                    <a:lnR>
                      <a:noFill/>
                    </a:lnR>
                    <a:lnT>
                      <a:noFill/>
                    </a:lnT>
                    <a:lnB>
                      <a:noFill/>
                    </a:lnB>
                  </a:tcPr>
                </a:tc>
              </a:tr>
              <a:tr h="315491">
                <a:tc>
                  <a:txBody>
                    <a:bodyPr/>
                    <a:lstStyle/>
                    <a:p>
                      <a:pPr algn="l"/>
                      <a:r>
                        <a:rPr lang="en-US" sz="1400"/>
                        <a:t>Suspended solids (SS)</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100</a:t>
                      </a:r>
                    </a:p>
                  </a:txBody>
                  <a:tcPr marL="51599" marR="51599" marT="51599" marB="51599">
                    <a:lnL>
                      <a:noFill/>
                    </a:lnL>
                    <a:lnR>
                      <a:noFill/>
                    </a:lnR>
                    <a:lnT>
                      <a:noFill/>
                    </a:lnT>
                    <a:lnB>
                      <a:noFill/>
                    </a:lnB>
                  </a:tcPr>
                </a:tc>
                <a:tc>
                  <a:txBody>
                    <a:bodyPr/>
                    <a:lstStyle/>
                    <a:p>
                      <a:pPr algn="r"/>
                      <a:r>
                        <a:rPr lang="en-US" sz="1400"/>
                        <a:t>220</a:t>
                      </a:r>
                    </a:p>
                  </a:txBody>
                  <a:tcPr marL="51599" marR="51599" marT="51599" marB="51599">
                    <a:lnL>
                      <a:noFill/>
                    </a:lnL>
                    <a:lnR>
                      <a:noFill/>
                    </a:lnR>
                    <a:lnT>
                      <a:noFill/>
                    </a:lnT>
                    <a:lnB>
                      <a:noFill/>
                    </a:lnB>
                  </a:tcPr>
                </a:tc>
                <a:tc>
                  <a:txBody>
                    <a:bodyPr/>
                    <a:lstStyle/>
                    <a:p>
                      <a:pPr algn="r"/>
                      <a:r>
                        <a:rPr lang="en-US" sz="1400"/>
                        <a:t>350</a:t>
                      </a:r>
                    </a:p>
                  </a:txBody>
                  <a:tcPr marL="51599" marR="51599" marT="51599" marB="51599">
                    <a:lnL>
                      <a:noFill/>
                    </a:lnL>
                    <a:lnR>
                      <a:noFill/>
                    </a:lnR>
                    <a:lnT>
                      <a:noFill/>
                    </a:lnT>
                    <a:lnB>
                      <a:noFill/>
                    </a:lnB>
                  </a:tcPr>
                </a:tc>
              </a:tr>
              <a:tr h="315491">
                <a:tc>
                  <a:txBody>
                    <a:bodyPr/>
                    <a:lstStyle/>
                    <a:p>
                      <a:pPr algn="l"/>
                      <a:r>
                        <a:rPr lang="en-US" sz="1400"/>
                        <a:t>Fixed</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20</a:t>
                      </a:r>
                    </a:p>
                  </a:txBody>
                  <a:tcPr marL="51599" marR="51599" marT="51599" marB="51599">
                    <a:lnL>
                      <a:noFill/>
                    </a:lnL>
                    <a:lnR>
                      <a:noFill/>
                    </a:lnR>
                    <a:lnT>
                      <a:noFill/>
                    </a:lnT>
                    <a:lnB>
                      <a:noFill/>
                    </a:lnB>
                  </a:tcPr>
                </a:tc>
                <a:tc>
                  <a:txBody>
                    <a:bodyPr/>
                    <a:lstStyle/>
                    <a:p>
                      <a:pPr algn="r"/>
                      <a:r>
                        <a:rPr lang="en-US" sz="1400"/>
                        <a:t>55</a:t>
                      </a:r>
                    </a:p>
                  </a:txBody>
                  <a:tcPr marL="51599" marR="51599" marT="51599" marB="51599">
                    <a:lnL>
                      <a:noFill/>
                    </a:lnL>
                    <a:lnR>
                      <a:noFill/>
                    </a:lnR>
                    <a:lnT>
                      <a:noFill/>
                    </a:lnT>
                    <a:lnB>
                      <a:noFill/>
                    </a:lnB>
                  </a:tcPr>
                </a:tc>
                <a:tc>
                  <a:txBody>
                    <a:bodyPr/>
                    <a:lstStyle/>
                    <a:p>
                      <a:pPr algn="r"/>
                      <a:r>
                        <a:rPr lang="en-US" sz="1400"/>
                        <a:t>75</a:t>
                      </a:r>
                    </a:p>
                  </a:txBody>
                  <a:tcPr marL="51599" marR="51599" marT="51599" marB="51599">
                    <a:lnL>
                      <a:noFill/>
                    </a:lnL>
                    <a:lnR>
                      <a:noFill/>
                    </a:lnR>
                    <a:lnT>
                      <a:noFill/>
                    </a:lnT>
                    <a:lnB>
                      <a:noFill/>
                    </a:lnB>
                  </a:tcPr>
                </a:tc>
              </a:tr>
              <a:tr h="315491">
                <a:tc>
                  <a:txBody>
                    <a:bodyPr/>
                    <a:lstStyle/>
                    <a:p>
                      <a:pPr algn="l"/>
                      <a:r>
                        <a:rPr lang="en-US" sz="1400"/>
                        <a:t>Volatile</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80</a:t>
                      </a:r>
                    </a:p>
                  </a:txBody>
                  <a:tcPr marL="51599" marR="51599" marT="51599" marB="51599">
                    <a:lnL>
                      <a:noFill/>
                    </a:lnL>
                    <a:lnR>
                      <a:noFill/>
                    </a:lnR>
                    <a:lnT>
                      <a:noFill/>
                    </a:lnT>
                    <a:lnB>
                      <a:noFill/>
                    </a:lnB>
                  </a:tcPr>
                </a:tc>
                <a:tc>
                  <a:txBody>
                    <a:bodyPr/>
                    <a:lstStyle/>
                    <a:p>
                      <a:pPr algn="r"/>
                      <a:r>
                        <a:rPr lang="en-US" sz="1400"/>
                        <a:t>165</a:t>
                      </a:r>
                    </a:p>
                  </a:txBody>
                  <a:tcPr marL="51599" marR="51599" marT="51599" marB="51599">
                    <a:lnL>
                      <a:noFill/>
                    </a:lnL>
                    <a:lnR>
                      <a:noFill/>
                    </a:lnR>
                    <a:lnT>
                      <a:noFill/>
                    </a:lnT>
                    <a:lnB>
                      <a:noFill/>
                    </a:lnB>
                  </a:tcPr>
                </a:tc>
                <a:tc>
                  <a:txBody>
                    <a:bodyPr/>
                    <a:lstStyle/>
                    <a:p>
                      <a:pPr algn="r"/>
                      <a:r>
                        <a:rPr lang="en-US" sz="1400"/>
                        <a:t>275</a:t>
                      </a:r>
                    </a:p>
                  </a:txBody>
                  <a:tcPr marL="51599" marR="51599" marT="51599" marB="51599">
                    <a:lnL>
                      <a:noFill/>
                    </a:lnL>
                    <a:lnR>
                      <a:noFill/>
                    </a:lnR>
                    <a:lnT>
                      <a:noFill/>
                    </a:lnT>
                    <a:lnB>
                      <a:noFill/>
                    </a:lnB>
                  </a:tcPr>
                </a:tc>
              </a:tr>
              <a:tr h="315491">
                <a:tc>
                  <a:txBody>
                    <a:bodyPr/>
                    <a:lstStyle/>
                    <a:p>
                      <a:pPr algn="l"/>
                      <a:r>
                        <a:rPr lang="en-US" sz="1400"/>
                        <a:t>Settleable solids</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5</a:t>
                      </a:r>
                    </a:p>
                  </a:txBody>
                  <a:tcPr marL="51599" marR="51599" marT="51599" marB="51599">
                    <a:lnL>
                      <a:noFill/>
                    </a:lnL>
                    <a:lnR>
                      <a:noFill/>
                    </a:lnR>
                    <a:lnT>
                      <a:noFill/>
                    </a:lnT>
                    <a:lnB>
                      <a:noFill/>
                    </a:lnB>
                  </a:tcPr>
                </a:tc>
                <a:tc>
                  <a:txBody>
                    <a:bodyPr/>
                    <a:lstStyle/>
                    <a:p>
                      <a:pPr algn="r"/>
                      <a:r>
                        <a:rPr lang="en-US" sz="1400"/>
                        <a:t>10</a:t>
                      </a:r>
                    </a:p>
                  </a:txBody>
                  <a:tcPr marL="51599" marR="51599" marT="51599" marB="51599">
                    <a:lnL>
                      <a:noFill/>
                    </a:lnL>
                    <a:lnR>
                      <a:noFill/>
                    </a:lnR>
                    <a:lnT>
                      <a:noFill/>
                    </a:lnT>
                    <a:lnB>
                      <a:noFill/>
                    </a:lnB>
                  </a:tcPr>
                </a:tc>
                <a:tc>
                  <a:txBody>
                    <a:bodyPr/>
                    <a:lstStyle/>
                    <a:p>
                      <a:pPr algn="r"/>
                      <a:r>
                        <a:rPr lang="en-US" sz="1400"/>
                        <a:t>20</a:t>
                      </a:r>
                    </a:p>
                  </a:txBody>
                  <a:tcPr marL="51599" marR="51599" marT="51599" marB="51599">
                    <a:lnL>
                      <a:noFill/>
                    </a:lnL>
                    <a:lnR>
                      <a:noFill/>
                    </a:lnR>
                    <a:lnT>
                      <a:noFill/>
                    </a:lnT>
                    <a:lnB>
                      <a:noFill/>
                    </a:lnB>
                  </a:tcPr>
                </a:tc>
              </a:tr>
              <a:tr h="315491">
                <a:tc>
                  <a:txBody>
                    <a:bodyPr/>
                    <a:lstStyle/>
                    <a:p>
                      <a:pPr algn="l"/>
                      <a:r>
                        <a:rPr lang="en-US" sz="1400" dirty="0"/>
                        <a:t>BOD</a:t>
                      </a:r>
                      <a:r>
                        <a:rPr lang="en-US" sz="1400" baseline="-25000" dirty="0"/>
                        <a:t>5</a:t>
                      </a:r>
                      <a:r>
                        <a:rPr lang="en-US" sz="1400" dirty="0"/>
                        <a:t> at 20</a:t>
                      </a:r>
                      <a:r>
                        <a:rPr lang="en-US" sz="1400" dirty="0">
                          <a:latin typeface="Symbol"/>
                        </a:rPr>
                        <a:t>°</a:t>
                      </a:r>
                      <a:r>
                        <a:rPr lang="en-US" sz="1400" dirty="0"/>
                        <a:t> C</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110</a:t>
                      </a:r>
                    </a:p>
                  </a:txBody>
                  <a:tcPr marL="51599" marR="51599" marT="51599" marB="51599">
                    <a:lnL>
                      <a:noFill/>
                    </a:lnL>
                    <a:lnR>
                      <a:noFill/>
                    </a:lnR>
                    <a:lnT>
                      <a:noFill/>
                    </a:lnT>
                    <a:lnB>
                      <a:noFill/>
                    </a:lnB>
                  </a:tcPr>
                </a:tc>
                <a:tc>
                  <a:txBody>
                    <a:bodyPr/>
                    <a:lstStyle/>
                    <a:p>
                      <a:pPr algn="r"/>
                      <a:r>
                        <a:rPr lang="en-US" sz="1400"/>
                        <a:t>220</a:t>
                      </a:r>
                    </a:p>
                  </a:txBody>
                  <a:tcPr marL="51599" marR="51599" marT="51599" marB="51599">
                    <a:lnL>
                      <a:noFill/>
                    </a:lnL>
                    <a:lnR>
                      <a:noFill/>
                    </a:lnR>
                    <a:lnT>
                      <a:noFill/>
                    </a:lnT>
                    <a:lnB>
                      <a:noFill/>
                    </a:lnB>
                  </a:tcPr>
                </a:tc>
                <a:tc>
                  <a:txBody>
                    <a:bodyPr/>
                    <a:lstStyle/>
                    <a:p>
                      <a:pPr algn="r"/>
                      <a:r>
                        <a:rPr lang="en-US" sz="1400"/>
                        <a:t>400</a:t>
                      </a:r>
                    </a:p>
                  </a:txBody>
                  <a:tcPr marL="51599" marR="51599" marT="51599" marB="51599">
                    <a:lnL>
                      <a:noFill/>
                    </a:lnL>
                    <a:lnR>
                      <a:noFill/>
                    </a:lnR>
                    <a:lnT>
                      <a:noFill/>
                    </a:lnT>
                    <a:lnB>
                      <a:noFill/>
                    </a:lnB>
                  </a:tcPr>
                </a:tc>
              </a:tr>
              <a:tr h="315491">
                <a:tc>
                  <a:txBody>
                    <a:bodyPr/>
                    <a:lstStyle/>
                    <a:p>
                      <a:pPr algn="l"/>
                      <a:r>
                        <a:rPr lang="en-US" sz="1400"/>
                        <a:t>Total organic carbon (TOC)</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80</a:t>
                      </a:r>
                    </a:p>
                  </a:txBody>
                  <a:tcPr marL="51599" marR="51599" marT="51599" marB="51599">
                    <a:lnL>
                      <a:noFill/>
                    </a:lnL>
                    <a:lnR>
                      <a:noFill/>
                    </a:lnR>
                    <a:lnT>
                      <a:noFill/>
                    </a:lnT>
                    <a:lnB>
                      <a:noFill/>
                    </a:lnB>
                  </a:tcPr>
                </a:tc>
                <a:tc>
                  <a:txBody>
                    <a:bodyPr/>
                    <a:lstStyle/>
                    <a:p>
                      <a:pPr algn="r"/>
                      <a:r>
                        <a:rPr lang="en-US" sz="1400"/>
                        <a:t>160</a:t>
                      </a:r>
                    </a:p>
                  </a:txBody>
                  <a:tcPr marL="51599" marR="51599" marT="51599" marB="51599">
                    <a:lnL>
                      <a:noFill/>
                    </a:lnL>
                    <a:lnR>
                      <a:noFill/>
                    </a:lnR>
                    <a:lnT>
                      <a:noFill/>
                    </a:lnT>
                    <a:lnB>
                      <a:noFill/>
                    </a:lnB>
                  </a:tcPr>
                </a:tc>
                <a:tc>
                  <a:txBody>
                    <a:bodyPr/>
                    <a:lstStyle/>
                    <a:p>
                      <a:pPr algn="r"/>
                      <a:r>
                        <a:rPr lang="en-US" sz="1400"/>
                        <a:t>290</a:t>
                      </a:r>
                    </a:p>
                  </a:txBody>
                  <a:tcPr marL="51599" marR="51599" marT="51599" marB="51599">
                    <a:lnL>
                      <a:noFill/>
                    </a:lnL>
                    <a:lnR>
                      <a:noFill/>
                    </a:lnR>
                    <a:lnT>
                      <a:noFill/>
                    </a:lnT>
                    <a:lnB>
                      <a:noFill/>
                    </a:lnB>
                  </a:tcPr>
                </a:tc>
              </a:tr>
              <a:tr h="527783">
                <a:tc>
                  <a:txBody>
                    <a:bodyPr/>
                    <a:lstStyle/>
                    <a:p>
                      <a:pPr algn="l"/>
                      <a:r>
                        <a:rPr lang="en-US" sz="1400"/>
                        <a:t>Chemical oxygen demand (COD)</a:t>
                      </a:r>
                    </a:p>
                  </a:txBody>
                  <a:tcPr marL="51599" marR="51599" marT="51599" marB="51599">
                    <a:lnL>
                      <a:noFill/>
                    </a:lnL>
                    <a:lnR>
                      <a:noFill/>
                    </a:lnR>
                    <a:lnT>
                      <a:noFill/>
                    </a:lnT>
                    <a:lnB>
                      <a:noFill/>
                    </a:lnB>
                  </a:tcPr>
                </a:tc>
                <a:tc>
                  <a:txBody>
                    <a:bodyPr/>
                    <a:lstStyle/>
                    <a:p>
                      <a:pPr algn="ctr"/>
                      <a:r>
                        <a:rPr lang="en-US" sz="1400"/>
                        <a:t>mg L</a:t>
                      </a:r>
                      <a:r>
                        <a:rPr lang="en-US" sz="1400" baseline="30000"/>
                        <a:t>-1</a:t>
                      </a:r>
                      <a:endParaRPr lang="en-US" sz="1400"/>
                    </a:p>
                  </a:txBody>
                  <a:tcPr marL="51599" marR="51599" marT="51599" marB="51599">
                    <a:lnL>
                      <a:noFill/>
                    </a:lnL>
                    <a:lnR>
                      <a:noFill/>
                    </a:lnR>
                    <a:lnT>
                      <a:noFill/>
                    </a:lnT>
                    <a:lnB>
                      <a:noFill/>
                    </a:lnB>
                  </a:tcPr>
                </a:tc>
                <a:tc>
                  <a:txBody>
                    <a:bodyPr/>
                    <a:lstStyle/>
                    <a:p>
                      <a:pPr algn="r"/>
                      <a:r>
                        <a:rPr lang="en-US" sz="1400"/>
                        <a:t>250</a:t>
                      </a:r>
                    </a:p>
                  </a:txBody>
                  <a:tcPr marL="51599" marR="51599" marT="51599" marB="51599">
                    <a:lnL>
                      <a:noFill/>
                    </a:lnL>
                    <a:lnR>
                      <a:noFill/>
                    </a:lnR>
                    <a:lnT>
                      <a:noFill/>
                    </a:lnT>
                    <a:lnB>
                      <a:noFill/>
                    </a:lnB>
                  </a:tcPr>
                </a:tc>
                <a:tc>
                  <a:txBody>
                    <a:bodyPr/>
                    <a:lstStyle/>
                    <a:p>
                      <a:pPr algn="r"/>
                      <a:r>
                        <a:rPr lang="en-US" sz="1400"/>
                        <a:t>500</a:t>
                      </a:r>
                    </a:p>
                  </a:txBody>
                  <a:tcPr marL="51599" marR="51599" marT="51599" marB="51599">
                    <a:lnL>
                      <a:noFill/>
                    </a:lnL>
                    <a:lnR>
                      <a:noFill/>
                    </a:lnR>
                    <a:lnT>
                      <a:noFill/>
                    </a:lnT>
                    <a:lnB>
                      <a:noFill/>
                    </a:lnB>
                  </a:tcPr>
                </a:tc>
                <a:tc>
                  <a:txBody>
                    <a:bodyPr/>
                    <a:lstStyle/>
                    <a:p>
                      <a:pPr algn="r"/>
                      <a:r>
                        <a:rPr lang="en-US" sz="1400" dirty="0"/>
                        <a:t>1000</a:t>
                      </a:r>
                    </a:p>
                  </a:txBody>
                  <a:tcPr marL="51599" marR="51599" marT="51599" marB="51599">
                    <a:lnL>
                      <a:noFill/>
                    </a:lnL>
                    <a:lnR>
                      <a:noFill/>
                    </a:lnR>
                    <a:lnT>
                      <a:noFill/>
                    </a:lnT>
                    <a:lnB>
                      <a:noFill/>
                    </a:lnB>
                  </a:tcPr>
                </a:tc>
              </a:tr>
            </a:tbl>
          </a:graphicData>
        </a:graphic>
      </p:graphicFrame>
    </p:spTree>
    <p:extLst>
      <p:ext uri="{BB962C8B-B14F-4D97-AF65-F5344CB8AC3E}">
        <p14:creationId xmlns:p14="http://schemas.microsoft.com/office/powerpoint/2010/main" val="171548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and energy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 the WWTP that have AD</a:t>
            </a:r>
          </a:p>
          <a:p>
            <a:pPr lvl="1"/>
            <a:r>
              <a:rPr lang="en-US" dirty="0" smtClean="0"/>
              <a:t>49 % goes to digester heating</a:t>
            </a:r>
          </a:p>
          <a:p>
            <a:pPr lvl="1"/>
            <a:r>
              <a:rPr lang="en-US" dirty="0" smtClean="0"/>
              <a:t>27 % goes to facility heating</a:t>
            </a:r>
          </a:p>
          <a:p>
            <a:pPr lvl="1"/>
            <a:r>
              <a:rPr lang="en-US" dirty="0" smtClean="0"/>
              <a:t>15 % goes to power generation</a:t>
            </a:r>
          </a:p>
          <a:p>
            <a:pPr lvl="1"/>
            <a:r>
              <a:rPr lang="en-US" dirty="0"/>
              <a:t> </a:t>
            </a:r>
            <a:r>
              <a:rPr lang="en-US" dirty="0" smtClean="0"/>
              <a:t>8 % goes to drive machinery</a:t>
            </a:r>
          </a:p>
          <a:p>
            <a:pPr lvl="1"/>
            <a:r>
              <a:rPr lang="en-US" dirty="0"/>
              <a:t> </a:t>
            </a:r>
            <a:r>
              <a:rPr lang="en-US" dirty="0" smtClean="0"/>
              <a:t>1 % goes to pipeline injection</a:t>
            </a:r>
          </a:p>
          <a:p>
            <a:r>
              <a:rPr lang="en-US" dirty="0" smtClean="0"/>
              <a:t>Electricity technologies</a:t>
            </a:r>
          </a:p>
          <a:p>
            <a:pPr lvl="1"/>
            <a:r>
              <a:rPr lang="en-US" dirty="0" smtClean="0"/>
              <a:t>76 % internal combustion engine</a:t>
            </a:r>
          </a:p>
          <a:p>
            <a:pPr lvl="1"/>
            <a:r>
              <a:rPr lang="en-US" dirty="0" smtClean="0"/>
              <a:t>12 % </a:t>
            </a:r>
            <a:r>
              <a:rPr lang="en-US" dirty="0" err="1" smtClean="0"/>
              <a:t>microturbine</a:t>
            </a:r>
            <a:endParaRPr lang="en-US" dirty="0" smtClean="0"/>
          </a:p>
          <a:p>
            <a:pPr lvl="1"/>
            <a:r>
              <a:rPr lang="en-US" dirty="0" smtClean="0"/>
              <a:t>7 % turbine</a:t>
            </a:r>
          </a:p>
          <a:p>
            <a:pPr lvl="1"/>
            <a:r>
              <a:rPr lang="en-US" dirty="0"/>
              <a:t> </a:t>
            </a:r>
            <a:r>
              <a:rPr lang="en-US" dirty="0" smtClean="0"/>
              <a:t>5% fuel cell</a:t>
            </a:r>
          </a:p>
        </p:txBody>
      </p:sp>
    </p:spTree>
    <p:extLst>
      <p:ext uri="{BB962C8B-B14F-4D97-AF65-F5344CB8AC3E}">
        <p14:creationId xmlns:p14="http://schemas.microsoft.com/office/powerpoint/2010/main" val="385964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2781925"/>
              </p:ext>
            </p:extLst>
          </p:nvPr>
        </p:nvGraphicFramePr>
        <p:xfrm>
          <a:off x="457200" y="1600200"/>
          <a:ext cx="7861250" cy="3789680"/>
        </p:xfrm>
        <a:graphic>
          <a:graphicData uri="http://schemas.openxmlformats.org/drawingml/2006/table">
            <a:tbl>
              <a:tblPr firstRow="1" bandRow="1">
                <a:tableStyleId>{5C22544A-7EE6-4342-B048-85BDC9FD1C3A}</a:tableStyleId>
              </a:tblPr>
              <a:tblGrid>
                <a:gridCol w="1180478"/>
                <a:gridCol w="695315"/>
                <a:gridCol w="695315"/>
                <a:gridCol w="695315"/>
                <a:gridCol w="695315"/>
                <a:gridCol w="784162"/>
                <a:gridCol w="695315"/>
                <a:gridCol w="695315"/>
                <a:gridCol w="1029405"/>
                <a:gridCol w="695315"/>
              </a:tblGrid>
              <a:tr h="370840">
                <a:tc>
                  <a:txBody>
                    <a:bodyPr/>
                    <a:lstStyle/>
                    <a:p>
                      <a:pPr algn="ctr"/>
                      <a:r>
                        <a:rPr lang="en-US" sz="1200" dirty="0" smtClean="0"/>
                        <a:t>Inflow</a:t>
                      </a:r>
                    </a:p>
                    <a:p>
                      <a:pPr algn="ctr"/>
                      <a:r>
                        <a:rPr lang="en-US" sz="1200" dirty="0" smtClean="0"/>
                        <a:t>MM</a:t>
                      </a:r>
                      <a:r>
                        <a:rPr lang="en-US" sz="1200" baseline="0" dirty="0" smtClean="0"/>
                        <a:t> gal/day</a:t>
                      </a:r>
                    </a:p>
                    <a:p>
                      <a:pPr algn="ctr"/>
                      <a:endParaRPr lang="en-US" sz="1200" dirty="0"/>
                    </a:p>
                  </a:txBody>
                  <a:tcPr anchor="ctr"/>
                </a:tc>
                <a:tc>
                  <a:txBody>
                    <a:bodyPr/>
                    <a:lstStyle/>
                    <a:p>
                      <a:pPr algn="ctr"/>
                      <a:r>
                        <a:rPr lang="en-US" sz="1200" dirty="0" smtClean="0"/>
                        <a:t># Facilities</a:t>
                      </a:r>
                      <a:endParaRPr lang="en-US" sz="1200" dirty="0"/>
                    </a:p>
                  </a:txBody>
                  <a:tcPr anchor="ctr"/>
                </a:tc>
                <a:tc>
                  <a:txBody>
                    <a:bodyPr/>
                    <a:lstStyle/>
                    <a:p>
                      <a:pPr algn="ctr"/>
                      <a:r>
                        <a:rPr lang="en-US" sz="1200" dirty="0" smtClean="0"/>
                        <a:t>Ft3 845per</a:t>
                      </a:r>
                    </a:p>
                    <a:p>
                      <a:pPr algn="ctr"/>
                      <a:r>
                        <a:rPr lang="en-US" sz="1200" dirty="0" smtClean="0"/>
                        <a:t>MGD</a:t>
                      </a:r>
                      <a:endParaRPr lang="en-US" sz="1200" dirty="0"/>
                    </a:p>
                  </a:txBody>
                  <a:tcPr anchor="ctr"/>
                </a:tc>
                <a:tc>
                  <a:txBody>
                    <a:bodyPr/>
                    <a:lstStyle/>
                    <a:p>
                      <a:pPr algn="ctr"/>
                      <a:r>
                        <a:rPr lang="en-US" sz="1200" dirty="0" smtClean="0"/>
                        <a:t>MM</a:t>
                      </a:r>
                      <a:r>
                        <a:rPr lang="en-US" sz="1200" baseline="0" dirty="0" smtClean="0"/>
                        <a:t> Btu/MGD</a:t>
                      </a:r>
                      <a:endParaRPr lang="en-US" sz="1200" dirty="0"/>
                    </a:p>
                  </a:txBody>
                  <a:tcPr anchor="ctr"/>
                </a:tc>
                <a:tc>
                  <a:txBody>
                    <a:bodyPr/>
                    <a:lstStyle/>
                    <a:p>
                      <a:pPr algn="ctr"/>
                      <a:r>
                        <a:rPr lang="en-US" sz="1200" dirty="0" smtClean="0"/>
                        <a:t>CHP cap</a:t>
                      </a:r>
                    </a:p>
                    <a:p>
                      <a:pPr algn="ctr"/>
                      <a:r>
                        <a:rPr lang="en-US" sz="1200" dirty="0" smtClean="0"/>
                        <a:t>Btu/MGD</a:t>
                      </a:r>
                      <a:endParaRPr lang="en-US" sz="1200" dirty="0"/>
                    </a:p>
                  </a:txBody>
                  <a:tcPr anchor="ctr"/>
                </a:tc>
                <a:tc>
                  <a:txBody>
                    <a:bodyPr/>
                    <a:lstStyle/>
                    <a:p>
                      <a:pPr algn="ctr"/>
                      <a:r>
                        <a:rPr lang="en-US" sz="1200" dirty="0" smtClean="0"/>
                        <a:t>Elec cap</a:t>
                      </a:r>
                    </a:p>
                    <a:p>
                      <a:pPr algn="ctr"/>
                      <a:r>
                        <a:rPr lang="en-US" sz="1200" dirty="0" err="1" smtClean="0"/>
                        <a:t>kW.MGD</a:t>
                      </a:r>
                      <a:endParaRPr lang="en-US" sz="1200" dirty="0"/>
                    </a:p>
                  </a:txBody>
                  <a:tcPr anchor="ctr"/>
                </a:tc>
                <a:tc>
                  <a:txBody>
                    <a:bodyPr/>
                    <a:lstStyle/>
                    <a:p>
                      <a:pPr algn="ctr"/>
                      <a:r>
                        <a:rPr lang="en-US" sz="1200" dirty="0" smtClean="0"/>
                        <a:t>Turbine </a:t>
                      </a:r>
                      <a:r>
                        <a:rPr lang="en-US" sz="1200" dirty="0" err="1" smtClean="0"/>
                        <a:t>elec</a:t>
                      </a:r>
                      <a:r>
                        <a:rPr lang="en-US" sz="1200" baseline="0" dirty="0" smtClean="0"/>
                        <a:t> $/kWh</a:t>
                      </a:r>
                      <a:endParaRPr lang="en-US" sz="1200" dirty="0"/>
                    </a:p>
                  </a:txBody>
                  <a:tcPr anchor="ctr"/>
                </a:tc>
                <a:tc>
                  <a:txBody>
                    <a:bodyPr/>
                    <a:lstStyle/>
                    <a:p>
                      <a:pPr algn="ctr" fontAlgn="t"/>
                      <a:r>
                        <a:rPr lang="en-US" sz="1100" b="0" i="0" u="none" strike="noStrike" dirty="0">
                          <a:solidFill>
                            <a:schemeClr val="bg1"/>
                          </a:solidFill>
                          <a:effectLst/>
                          <a:latin typeface="Calibri"/>
                        </a:rPr>
                        <a:t>SCFH gas per facility</a:t>
                      </a:r>
                    </a:p>
                  </a:txBody>
                  <a:tcPr marL="0" marR="0" marT="0" marB="0" anchor="ctr"/>
                </a:tc>
                <a:tc>
                  <a:txBody>
                    <a:bodyPr/>
                    <a:lstStyle/>
                    <a:p>
                      <a:pPr algn="ctr" fontAlgn="t"/>
                      <a:r>
                        <a:rPr lang="en-US" sz="1100" b="0" i="0" u="none" strike="noStrike" dirty="0">
                          <a:solidFill>
                            <a:schemeClr val="bg1"/>
                          </a:solidFill>
                          <a:effectLst/>
                          <a:latin typeface="Calibri"/>
                        </a:rPr>
                        <a:t>conditioning unit</a:t>
                      </a:r>
                    </a:p>
                  </a:txBody>
                  <a:tcPr marL="0" marR="0" marT="0" marB="0" anchor="ctr"/>
                </a:tc>
                <a:tc>
                  <a:txBody>
                    <a:bodyPr/>
                    <a:lstStyle/>
                    <a:p>
                      <a:pPr algn="ctr" fontAlgn="t"/>
                      <a:r>
                        <a:rPr lang="en-US" sz="1100" b="0" i="0" u="none" strike="noStrike" dirty="0">
                          <a:solidFill>
                            <a:schemeClr val="bg1"/>
                          </a:solidFill>
                          <a:effectLst/>
                          <a:latin typeface="Calibri"/>
                        </a:rPr>
                        <a:t>conditioning O&amp;M</a:t>
                      </a:r>
                    </a:p>
                  </a:txBody>
                  <a:tcPr marL="0" marR="0" marT="0" marB="0" anchor="ctr"/>
                </a:tc>
              </a:tr>
              <a:tr h="370840">
                <a:tc>
                  <a:txBody>
                    <a:bodyPr/>
                    <a:lstStyle/>
                    <a:p>
                      <a:pPr algn="ctr"/>
                      <a:r>
                        <a:rPr lang="en-US" sz="1200" dirty="0" smtClean="0"/>
                        <a:t>&gt;200</a:t>
                      </a:r>
                      <a:endParaRPr lang="en-US" sz="1200" dirty="0"/>
                    </a:p>
                  </a:txBody>
                  <a:tcPr anchor="ctr"/>
                </a:tc>
                <a:tc>
                  <a:txBody>
                    <a:bodyPr/>
                    <a:lstStyle/>
                    <a:p>
                      <a:pPr algn="ctr"/>
                      <a:r>
                        <a:rPr lang="en-US" sz="1200" dirty="0" smtClean="0"/>
                        <a:t>7</a:t>
                      </a:r>
                    </a:p>
                  </a:txBody>
                  <a:tcPr anchor="ctr"/>
                </a:tc>
                <a:tc>
                  <a:txBody>
                    <a:bodyPr/>
                    <a:lstStyle/>
                    <a:p>
                      <a:pPr algn="ctr"/>
                      <a:r>
                        <a:rPr lang="en-US" sz="1200" dirty="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dirty="0" smtClean="0"/>
                        <a:t>2.4</a:t>
                      </a:r>
                      <a:endParaRPr lang="en-US" sz="1200" dirty="0"/>
                    </a:p>
                  </a:txBody>
                  <a:tcPr anchor="ctr"/>
                </a:tc>
                <a:tc>
                  <a:txBody>
                    <a:bodyPr/>
                    <a:lstStyle/>
                    <a:p>
                      <a:pPr algn="ctr"/>
                      <a:r>
                        <a:rPr lang="en-US" sz="1200" dirty="0" smtClean="0"/>
                        <a:t>26</a:t>
                      </a:r>
                      <a:endParaRPr lang="en-US" sz="1200" dirty="0"/>
                    </a:p>
                  </a:txBody>
                  <a:tcPr anchor="ctr"/>
                </a:tc>
                <a:tc>
                  <a:txBody>
                    <a:bodyPr/>
                    <a:lstStyle/>
                    <a:p>
                      <a:pPr algn="ctr" fontAlgn="b"/>
                      <a:r>
                        <a:rPr lang="en-US" sz="1100" b="0" i="0" u="none" strike="noStrike">
                          <a:solidFill>
                            <a:schemeClr val="tx1"/>
                          </a:solidFill>
                          <a:effectLst/>
                          <a:latin typeface="Calibri"/>
                        </a:rPr>
                        <a:t>$0.032</a:t>
                      </a:r>
                    </a:p>
                  </a:txBody>
                  <a:tcPr marL="0" marR="0" marT="0" marB="0" anchor="ctr"/>
                </a:tc>
                <a:tc>
                  <a:txBody>
                    <a:bodyPr/>
                    <a:lstStyle/>
                    <a:p>
                      <a:pPr algn="ctr" fontAlgn="b"/>
                      <a:r>
                        <a:rPr lang="en-US" sz="1100" b="0" i="0" u="none" strike="noStrike">
                          <a:solidFill>
                            <a:srgbClr val="000000"/>
                          </a:solidFill>
                          <a:effectLst/>
                          <a:latin typeface="Calibri"/>
                        </a:rPr>
                        <a:t>              179,167 </a:t>
                      </a:r>
                    </a:p>
                  </a:txBody>
                  <a:tcPr marL="0" marR="0" marT="0" marB="0" anchor="ctr"/>
                </a:tc>
                <a:tc>
                  <a:txBody>
                    <a:bodyPr/>
                    <a:lstStyle/>
                    <a:p>
                      <a:pPr algn="ctr" fontAlgn="b"/>
                      <a:r>
                        <a:rPr lang="en-US" sz="1100" b="0" i="0" u="none" strike="noStrike">
                          <a:solidFill>
                            <a:srgbClr val="000000"/>
                          </a:solidFill>
                          <a:effectLst/>
                          <a:latin typeface="Calibri"/>
                        </a:rPr>
                        <a:t>$8,600,000</a:t>
                      </a:r>
                    </a:p>
                  </a:txBody>
                  <a:tcPr marL="0" marR="0" marT="0" marB="0" anchor="ctr"/>
                </a:tc>
                <a:tc>
                  <a:txBody>
                    <a:bodyPr/>
                    <a:lstStyle/>
                    <a:p>
                      <a:pPr algn="ctr" fontAlgn="b"/>
                      <a:r>
                        <a:rPr lang="en-US" sz="1100" b="0" i="0" u="none" strike="noStrike">
                          <a:solidFill>
                            <a:srgbClr val="000000"/>
                          </a:solidFill>
                          <a:effectLst/>
                          <a:latin typeface="Calibri"/>
                        </a:rPr>
                        <a:t>$1,276,000</a:t>
                      </a:r>
                    </a:p>
                  </a:txBody>
                  <a:tcPr marL="0" marR="0" marT="0" marB="0" anchor="ctr"/>
                </a:tc>
              </a:tr>
              <a:tr h="370840">
                <a:tc>
                  <a:txBody>
                    <a:bodyPr/>
                    <a:lstStyle/>
                    <a:p>
                      <a:pPr algn="ctr"/>
                      <a:r>
                        <a:rPr lang="en-US" sz="1200" dirty="0" smtClean="0"/>
                        <a:t>100 – 200</a:t>
                      </a:r>
                      <a:endParaRPr lang="en-US" sz="1200" dirty="0"/>
                    </a:p>
                  </a:txBody>
                  <a:tcPr anchor="ctr"/>
                </a:tc>
                <a:tc>
                  <a:txBody>
                    <a:bodyPr/>
                    <a:lstStyle/>
                    <a:p>
                      <a:pPr algn="ctr"/>
                      <a:r>
                        <a:rPr lang="en-US" sz="1200" dirty="0" smtClean="0"/>
                        <a:t>13</a:t>
                      </a:r>
                      <a:endParaRPr lang="en-US" sz="1200" dirty="0"/>
                    </a:p>
                  </a:txBody>
                  <a:tcPr anchor="ctr"/>
                </a:tc>
                <a:tc>
                  <a:txBody>
                    <a:bodyPr/>
                    <a:lstStyle/>
                    <a:p>
                      <a:pPr algn="ctr"/>
                      <a:r>
                        <a:rPr lang="en-US" sz="120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$0.040</a:t>
                      </a:r>
                    </a:p>
                  </a:txBody>
                  <a:tcPr marL="0" marR="0" marT="0" marB="0" anchor="ctr"/>
                </a:tc>
                <a:tc>
                  <a:txBody>
                    <a:bodyPr/>
                    <a:lstStyle/>
                    <a:p>
                      <a:pPr algn="ctr" fontAlgn="b"/>
                      <a:r>
                        <a:rPr lang="en-US" sz="1100" b="0" i="0" u="none" strike="noStrike">
                          <a:solidFill>
                            <a:srgbClr val="000000"/>
                          </a:solidFill>
                          <a:effectLst/>
                          <a:latin typeface="Calibri"/>
                        </a:rPr>
                        <a:t>                66,538 </a:t>
                      </a:r>
                    </a:p>
                  </a:txBody>
                  <a:tcPr marL="0" marR="0" marT="0" marB="0" anchor="ctr"/>
                </a:tc>
                <a:tc>
                  <a:txBody>
                    <a:bodyPr/>
                    <a:lstStyle/>
                    <a:p>
                      <a:pPr algn="ctr" fontAlgn="b"/>
                      <a:r>
                        <a:rPr lang="en-US" sz="1100" b="0" i="0" u="none" strike="noStrike">
                          <a:solidFill>
                            <a:srgbClr val="000000"/>
                          </a:solidFill>
                          <a:effectLst/>
                          <a:latin typeface="Calibri"/>
                        </a:rPr>
                        <a:t>$3,800,000</a:t>
                      </a:r>
                    </a:p>
                  </a:txBody>
                  <a:tcPr marL="0" marR="0" marT="0" marB="0" anchor="ctr"/>
                </a:tc>
                <a:tc>
                  <a:txBody>
                    <a:bodyPr/>
                    <a:lstStyle/>
                    <a:p>
                      <a:pPr algn="ctr" fontAlgn="b"/>
                      <a:r>
                        <a:rPr lang="en-US" sz="1100" b="0" i="0" u="none" strike="noStrike">
                          <a:solidFill>
                            <a:srgbClr val="000000"/>
                          </a:solidFill>
                          <a:effectLst/>
                          <a:latin typeface="Calibri"/>
                        </a:rPr>
                        <a:t>$315,100</a:t>
                      </a:r>
                    </a:p>
                  </a:txBody>
                  <a:tcPr marL="0" marR="0" marT="0" marB="0" anchor="ctr"/>
                </a:tc>
              </a:tr>
              <a:tr h="370840">
                <a:tc>
                  <a:txBody>
                    <a:bodyPr/>
                    <a:lstStyle/>
                    <a:p>
                      <a:pPr algn="ctr"/>
                      <a:r>
                        <a:rPr lang="en-US" sz="1200" dirty="0" smtClean="0"/>
                        <a:t>75 – 100</a:t>
                      </a:r>
                      <a:endParaRPr lang="en-US" sz="1200" dirty="0"/>
                    </a:p>
                  </a:txBody>
                  <a:tcPr anchor="ctr"/>
                </a:tc>
                <a:tc>
                  <a:txBody>
                    <a:bodyPr/>
                    <a:lstStyle/>
                    <a:p>
                      <a:pPr algn="ctr"/>
                      <a:r>
                        <a:rPr lang="en-US" sz="1200" dirty="0" smtClean="0"/>
                        <a:t>17</a:t>
                      </a:r>
                      <a:endParaRPr lang="en-US" sz="1200" dirty="0"/>
                    </a:p>
                  </a:txBody>
                  <a:tcPr anchor="ctr"/>
                </a:tc>
                <a:tc>
                  <a:txBody>
                    <a:bodyPr/>
                    <a:lstStyle/>
                    <a:p>
                      <a:pPr algn="ctr"/>
                      <a:r>
                        <a:rPr lang="en-US" sz="120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$0.040</a:t>
                      </a:r>
                    </a:p>
                  </a:txBody>
                  <a:tcPr marL="0" marR="0" marT="0" marB="0" anchor="ctr"/>
                </a:tc>
                <a:tc>
                  <a:txBody>
                    <a:bodyPr/>
                    <a:lstStyle/>
                    <a:p>
                      <a:pPr algn="ctr" fontAlgn="b"/>
                      <a:r>
                        <a:rPr lang="en-US" sz="1100" b="0" i="0" u="none" strike="noStrike">
                          <a:solidFill>
                            <a:srgbClr val="000000"/>
                          </a:solidFill>
                          <a:effectLst/>
                          <a:latin typeface="Calibri"/>
                        </a:rPr>
                        <a:t>                36,005 </a:t>
                      </a:r>
                    </a:p>
                  </a:txBody>
                  <a:tcPr marL="0" marR="0" marT="0" marB="0" anchor="ctr"/>
                </a:tc>
                <a:tc>
                  <a:txBody>
                    <a:bodyPr/>
                    <a:lstStyle/>
                    <a:p>
                      <a:pPr algn="ctr" fontAlgn="b"/>
                      <a:r>
                        <a:rPr lang="en-US" sz="1100" b="0" i="0" u="none" strike="noStrike">
                          <a:solidFill>
                            <a:srgbClr val="000000"/>
                          </a:solidFill>
                          <a:effectLst/>
                          <a:latin typeface="Calibri"/>
                        </a:rPr>
                        <a:t>$3,000,000</a:t>
                      </a:r>
                    </a:p>
                  </a:txBody>
                  <a:tcPr marL="0" marR="0" marT="0" marB="0" anchor="ctr"/>
                </a:tc>
                <a:tc>
                  <a:txBody>
                    <a:bodyPr/>
                    <a:lstStyle/>
                    <a:p>
                      <a:pPr algn="ctr" fontAlgn="b"/>
                      <a:r>
                        <a:rPr lang="en-US" sz="1100" b="0" i="0" u="none" strike="noStrike">
                          <a:solidFill>
                            <a:srgbClr val="000000"/>
                          </a:solidFill>
                          <a:effectLst/>
                          <a:latin typeface="Calibri"/>
                        </a:rPr>
                        <a:t>$132,000</a:t>
                      </a:r>
                    </a:p>
                  </a:txBody>
                  <a:tcPr marL="0" marR="0" marT="0" marB="0" anchor="ctr"/>
                </a:tc>
              </a:tr>
              <a:tr h="370840">
                <a:tc>
                  <a:txBody>
                    <a:bodyPr/>
                    <a:lstStyle/>
                    <a:p>
                      <a:pPr algn="ctr"/>
                      <a:r>
                        <a:rPr lang="en-US" sz="1200" dirty="0" smtClean="0"/>
                        <a:t>50 – 75</a:t>
                      </a:r>
                      <a:endParaRPr lang="en-US" sz="1200" dirty="0"/>
                    </a:p>
                  </a:txBody>
                  <a:tcPr anchor="ctr"/>
                </a:tc>
                <a:tc>
                  <a:txBody>
                    <a:bodyPr/>
                    <a:lstStyle/>
                    <a:p>
                      <a:pPr algn="ctr"/>
                      <a:r>
                        <a:rPr lang="en-US" sz="1200" dirty="0" smtClean="0"/>
                        <a:t>17</a:t>
                      </a:r>
                      <a:endParaRPr lang="en-US" sz="1200" dirty="0"/>
                    </a:p>
                  </a:txBody>
                  <a:tcPr anchor="ctr"/>
                </a:tc>
                <a:tc>
                  <a:txBody>
                    <a:bodyPr/>
                    <a:lstStyle/>
                    <a:p>
                      <a:pPr algn="ctr"/>
                      <a:r>
                        <a:rPr lang="en-US" sz="120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$0.040</a:t>
                      </a:r>
                    </a:p>
                  </a:txBody>
                  <a:tcPr marL="0" marR="0" marT="0" marB="0" anchor="ctr"/>
                </a:tc>
                <a:tc>
                  <a:txBody>
                    <a:bodyPr/>
                    <a:lstStyle/>
                    <a:p>
                      <a:pPr algn="ctr" fontAlgn="b"/>
                      <a:r>
                        <a:rPr lang="en-US" sz="1100" b="0" i="0" u="none" strike="noStrike">
                          <a:solidFill>
                            <a:srgbClr val="000000"/>
                          </a:solidFill>
                          <a:effectLst/>
                          <a:latin typeface="Calibri"/>
                        </a:rPr>
                        <a:t>                26,422 </a:t>
                      </a:r>
                    </a:p>
                  </a:txBody>
                  <a:tcPr marL="0" marR="0" marT="0" marB="0" anchor="ctr"/>
                </a:tc>
                <a:tc>
                  <a:txBody>
                    <a:bodyPr/>
                    <a:lstStyle/>
                    <a:p>
                      <a:pPr algn="ctr" fontAlgn="b"/>
                      <a:r>
                        <a:rPr lang="en-US" sz="1100" b="0" i="0" u="none" strike="noStrike">
                          <a:solidFill>
                            <a:srgbClr val="000000"/>
                          </a:solidFill>
                          <a:effectLst/>
                          <a:latin typeface="Calibri"/>
                        </a:rPr>
                        <a:t>$3,000,000</a:t>
                      </a:r>
                    </a:p>
                  </a:txBody>
                  <a:tcPr marL="0" marR="0" marT="0" marB="0" anchor="ctr"/>
                </a:tc>
                <a:tc>
                  <a:txBody>
                    <a:bodyPr/>
                    <a:lstStyle/>
                    <a:p>
                      <a:pPr algn="ctr" fontAlgn="b"/>
                      <a:r>
                        <a:rPr lang="en-US" sz="1100" b="0" i="0" u="none" strike="noStrike">
                          <a:solidFill>
                            <a:srgbClr val="000000"/>
                          </a:solidFill>
                          <a:effectLst/>
                          <a:latin typeface="Calibri"/>
                        </a:rPr>
                        <a:t>$132,000</a:t>
                      </a:r>
                    </a:p>
                  </a:txBody>
                  <a:tcPr marL="0" marR="0" marT="0" marB="0" anchor="ctr"/>
                </a:tc>
              </a:tr>
              <a:tr h="370840">
                <a:tc>
                  <a:txBody>
                    <a:bodyPr/>
                    <a:lstStyle/>
                    <a:p>
                      <a:pPr algn="ctr"/>
                      <a:r>
                        <a:rPr lang="en-US" sz="1200" dirty="0" smtClean="0"/>
                        <a:t>20 – 50</a:t>
                      </a:r>
                      <a:endParaRPr lang="en-US" sz="1200" dirty="0"/>
                    </a:p>
                  </a:txBody>
                  <a:tcPr anchor="ctr"/>
                </a:tc>
                <a:tc>
                  <a:txBody>
                    <a:bodyPr/>
                    <a:lstStyle/>
                    <a:p>
                      <a:pPr algn="ctr"/>
                      <a:r>
                        <a:rPr lang="en-US" sz="1200" dirty="0" smtClean="0"/>
                        <a:t>82</a:t>
                      </a:r>
                      <a:endParaRPr lang="en-US" sz="1200" dirty="0"/>
                    </a:p>
                  </a:txBody>
                  <a:tcPr anchor="ctr"/>
                </a:tc>
                <a:tc>
                  <a:txBody>
                    <a:bodyPr/>
                    <a:lstStyle/>
                    <a:p>
                      <a:pPr algn="ctr"/>
                      <a:r>
                        <a:rPr lang="en-US" sz="120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$0.051</a:t>
                      </a:r>
                    </a:p>
                  </a:txBody>
                  <a:tcPr marL="0" marR="0" marT="0" marB="0" anchor="ctr"/>
                </a:tc>
                <a:tc>
                  <a:txBody>
                    <a:bodyPr/>
                    <a:lstStyle/>
                    <a:p>
                      <a:pPr algn="ctr" fontAlgn="b"/>
                      <a:r>
                        <a:rPr lang="en-US" sz="1100" b="0" i="0" u="none" strike="noStrike">
                          <a:solidFill>
                            <a:srgbClr val="000000"/>
                          </a:solidFill>
                          <a:effectLst/>
                          <a:latin typeface="Calibri"/>
                        </a:rPr>
                        <a:t>                12,658 </a:t>
                      </a:r>
                    </a:p>
                  </a:txBody>
                  <a:tcPr marL="0" marR="0" marT="0" marB="0" anchor="ctr"/>
                </a:tc>
                <a:tc>
                  <a:txBody>
                    <a:bodyPr/>
                    <a:lstStyle/>
                    <a:p>
                      <a:pPr algn="ctr" fontAlgn="b"/>
                      <a:r>
                        <a:rPr lang="en-US" sz="1100" b="0" i="0" u="none" strike="noStrike">
                          <a:solidFill>
                            <a:srgbClr val="000000"/>
                          </a:solidFill>
                          <a:effectLst/>
                          <a:latin typeface="Calibri"/>
                        </a:rPr>
                        <a:t>$2,270,000</a:t>
                      </a:r>
                    </a:p>
                  </a:txBody>
                  <a:tcPr marL="0" marR="0" marT="0" marB="0" anchor="ctr"/>
                </a:tc>
                <a:tc>
                  <a:txBody>
                    <a:bodyPr/>
                    <a:lstStyle/>
                    <a:p>
                      <a:pPr algn="ctr" fontAlgn="b"/>
                      <a:r>
                        <a:rPr lang="en-US" sz="1100" b="0" i="0" u="none" strike="noStrike">
                          <a:solidFill>
                            <a:srgbClr val="000000"/>
                          </a:solidFill>
                          <a:effectLst/>
                          <a:latin typeface="Calibri"/>
                        </a:rPr>
                        <a:t>$86,600</a:t>
                      </a:r>
                    </a:p>
                  </a:txBody>
                  <a:tcPr marL="0" marR="0" marT="0" marB="0" anchor="ctr"/>
                </a:tc>
              </a:tr>
              <a:tr h="370840">
                <a:tc>
                  <a:txBody>
                    <a:bodyPr/>
                    <a:lstStyle/>
                    <a:p>
                      <a:pPr algn="ctr"/>
                      <a:r>
                        <a:rPr lang="en-US" sz="1200" dirty="0" smtClean="0"/>
                        <a:t>10 – 20</a:t>
                      </a:r>
                      <a:endParaRPr lang="en-US" sz="1200" dirty="0"/>
                    </a:p>
                  </a:txBody>
                  <a:tcPr anchor="ctr"/>
                </a:tc>
                <a:tc>
                  <a:txBody>
                    <a:bodyPr/>
                    <a:lstStyle/>
                    <a:p>
                      <a:pPr algn="ctr"/>
                      <a:r>
                        <a:rPr lang="en-US" sz="1200" dirty="0" smtClean="0"/>
                        <a:t>140</a:t>
                      </a:r>
                      <a:endParaRPr lang="en-US" sz="1200" dirty="0"/>
                    </a:p>
                  </a:txBody>
                  <a:tcPr anchor="ctr"/>
                </a:tc>
                <a:tc>
                  <a:txBody>
                    <a:bodyPr/>
                    <a:lstStyle/>
                    <a:p>
                      <a:pPr algn="ctr"/>
                      <a:r>
                        <a:rPr lang="en-US" sz="120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$0.051</a:t>
                      </a:r>
                    </a:p>
                  </a:txBody>
                  <a:tcPr marL="0" marR="0" marT="0" marB="0" anchor="ctr"/>
                </a:tc>
                <a:tc>
                  <a:txBody>
                    <a:bodyPr/>
                    <a:lstStyle/>
                    <a:p>
                      <a:pPr algn="ctr" fontAlgn="b"/>
                      <a:r>
                        <a:rPr lang="en-US" sz="1100" b="0" i="0" u="none" strike="noStrike">
                          <a:solidFill>
                            <a:srgbClr val="000000"/>
                          </a:solidFill>
                          <a:effectLst/>
                          <a:latin typeface="Calibri"/>
                        </a:rPr>
                        <a:t>                  5,830 </a:t>
                      </a:r>
                    </a:p>
                  </a:txBody>
                  <a:tcPr marL="0" marR="0" marT="0" marB="0" anchor="ctr"/>
                </a:tc>
                <a:tc>
                  <a:txBody>
                    <a:bodyPr/>
                    <a:lstStyle/>
                    <a:p>
                      <a:pPr algn="ctr" fontAlgn="b"/>
                      <a:r>
                        <a:rPr lang="en-US" sz="1100" b="0" i="0" u="none" strike="noStrike">
                          <a:solidFill>
                            <a:srgbClr val="000000"/>
                          </a:solidFill>
                          <a:effectLst/>
                          <a:latin typeface="Calibri"/>
                        </a:rPr>
                        <a:t>$845,000</a:t>
                      </a:r>
                    </a:p>
                  </a:txBody>
                  <a:tcPr marL="0" marR="0" marT="0" marB="0" anchor="ctr"/>
                </a:tc>
                <a:tc>
                  <a:txBody>
                    <a:bodyPr/>
                    <a:lstStyle/>
                    <a:p>
                      <a:pPr algn="ctr" fontAlgn="b"/>
                      <a:r>
                        <a:rPr lang="en-US" sz="1100" b="0" i="0" u="none" strike="noStrike">
                          <a:solidFill>
                            <a:srgbClr val="000000"/>
                          </a:solidFill>
                          <a:effectLst/>
                          <a:latin typeface="Calibri"/>
                        </a:rPr>
                        <a:t>$36,535</a:t>
                      </a:r>
                    </a:p>
                  </a:txBody>
                  <a:tcPr marL="0" marR="0" marT="0" marB="0" anchor="ctr"/>
                </a:tc>
              </a:tr>
              <a:tr h="370840">
                <a:tc>
                  <a:txBody>
                    <a:bodyPr/>
                    <a:lstStyle/>
                    <a:p>
                      <a:pPr algn="ctr"/>
                      <a:r>
                        <a:rPr lang="en-US" sz="1200" dirty="0" smtClean="0"/>
                        <a:t>5</a:t>
                      </a:r>
                      <a:r>
                        <a:rPr lang="en-US" sz="1200" baseline="0" dirty="0" smtClean="0"/>
                        <a:t> - 10</a:t>
                      </a:r>
                      <a:endParaRPr lang="en-US" sz="1200" dirty="0"/>
                    </a:p>
                  </a:txBody>
                  <a:tcPr anchor="ctr"/>
                </a:tc>
                <a:tc>
                  <a:txBody>
                    <a:bodyPr/>
                    <a:lstStyle/>
                    <a:p>
                      <a:pPr algn="ctr"/>
                      <a:r>
                        <a:rPr lang="en-US" sz="1200" dirty="0" smtClean="0"/>
                        <a:t>230</a:t>
                      </a:r>
                      <a:endParaRPr lang="en-US" sz="1200" dirty="0"/>
                    </a:p>
                  </a:txBody>
                  <a:tcPr anchor="ctr"/>
                </a:tc>
                <a:tc>
                  <a:txBody>
                    <a:bodyPr/>
                    <a:lstStyle/>
                    <a:p>
                      <a:pPr algn="ctr"/>
                      <a:r>
                        <a:rPr lang="en-US" sz="1200" dirty="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smtClean="0"/>
                        <a:t>2.4</a:t>
                      </a:r>
                      <a:endParaRPr lang="en-US" sz="1200" dirty="0"/>
                    </a:p>
                  </a:txBody>
                  <a:tcPr anchor="ctr"/>
                </a:tc>
                <a:tc>
                  <a:txBody>
                    <a:bodyPr/>
                    <a:lstStyle/>
                    <a:p>
                      <a:pPr algn="ctr"/>
                      <a:r>
                        <a:rPr lang="en-US" sz="1200" smtClean="0"/>
                        <a:t>26</a:t>
                      </a:r>
                      <a:endParaRPr lang="en-US" sz="1200" dirty="0"/>
                    </a:p>
                  </a:txBody>
                  <a:tcPr anchor="ctr"/>
                </a:tc>
                <a:tc>
                  <a:txBody>
                    <a:bodyPr/>
                    <a:lstStyle/>
                    <a:p>
                      <a:pPr algn="ctr" fontAlgn="b"/>
                      <a:r>
                        <a:rPr lang="en-US" sz="1100" b="0" i="0" u="none" strike="noStrike">
                          <a:solidFill>
                            <a:schemeClr val="tx1"/>
                          </a:solidFill>
                          <a:effectLst/>
                          <a:latin typeface="Calibri"/>
                        </a:rPr>
                        <a:t>$0.060</a:t>
                      </a:r>
                    </a:p>
                  </a:txBody>
                  <a:tcPr marL="0" marR="0" marT="0" marB="0" anchor="ctr"/>
                </a:tc>
                <a:tc>
                  <a:txBody>
                    <a:bodyPr/>
                    <a:lstStyle/>
                    <a:p>
                      <a:pPr algn="ctr" fontAlgn="b"/>
                      <a:r>
                        <a:rPr lang="en-US" sz="1100" b="0" i="0" u="none" strike="noStrike" dirty="0">
                          <a:solidFill>
                            <a:srgbClr val="000000"/>
                          </a:solidFill>
                          <a:effectLst/>
                          <a:latin typeface="Calibri"/>
                        </a:rPr>
                        <a:t>                  2,953 </a:t>
                      </a:r>
                    </a:p>
                  </a:txBody>
                  <a:tcPr marL="0" marR="0" marT="0" marB="0" anchor="ctr"/>
                </a:tc>
                <a:tc>
                  <a:txBody>
                    <a:bodyPr/>
                    <a:lstStyle/>
                    <a:p>
                      <a:pPr algn="ctr" fontAlgn="b"/>
                      <a:r>
                        <a:rPr lang="en-US" sz="1100" b="0" i="0" u="none" strike="noStrike">
                          <a:solidFill>
                            <a:srgbClr val="000000"/>
                          </a:solidFill>
                          <a:effectLst/>
                          <a:latin typeface="Calibri"/>
                        </a:rPr>
                        <a:t>$845,000</a:t>
                      </a:r>
                    </a:p>
                  </a:txBody>
                  <a:tcPr marL="0" marR="0" marT="0" marB="0" anchor="ctr"/>
                </a:tc>
                <a:tc>
                  <a:txBody>
                    <a:bodyPr/>
                    <a:lstStyle/>
                    <a:p>
                      <a:pPr algn="ctr" fontAlgn="b"/>
                      <a:r>
                        <a:rPr lang="en-US" sz="1100" b="0" i="0" u="none" strike="noStrike">
                          <a:solidFill>
                            <a:srgbClr val="000000"/>
                          </a:solidFill>
                          <a:effectLst/>
                          <a:latin typeface="Calibri"/>
                        </a:rPr>
                        <a:t>$36,535</a:t>
                      </a:r>
                    </a:p>
                  </a:txBody>
                  <a:tcPr marL="0" marR="0" marT="0" marB="0" anchor="ctr"/>
                </a:tc>
              </a:tr>
              <a:tr h="370840">
                <a:tc>
                  <a:txBody>
                    <a:bodyPr/>
                    <a:lstStyle/>
                    <a:p>
                      <a:pPr algn="ctr"/>
                      <a:r>
                        <a:rPr lang="en-US" sz="1200" dirty="0" smtClean="0"/>
                        <a:t>1 - 5</a:t>
                      </a:r>
                      <a:endParaRPr lang="en-US" sz="1200" dirty="0"/>
                    </a:p>
                  </a:txBody>
                  <a:tcPr anchor="ctr"/>
                </a:tc>
                <a:tc>
                  <a:txBody>
                    <a:bodyPr/>
                    <a:lstStyle/>
                    <a:p>
                      <a:pPr algn="ctr"/>
                      <a:r>
                        <a:rPr lang="en-US" sz="1200" dirty="0" smtClean="0"/>
                        <a:t>845</a:t>
                      </a:r>
                      <a:endParaRPr lang="en-US" sz="1200" dirty="0"/>
                    </a:p>
                  </a:txBody>
                  <a:tcPr anchor="ctr"/>
                </a:tc>
                <a:tc>
                  <a:txBody>
                    <a:bodyPr/>
                    <a:lstStyle/>
                    <a:p>
                      <a:pPr algn="ctr"/>
                      <a:r>
                        <a:rPr lang="en-US" sz="1200" dirty="0" smtClean="0"/>
                        <a:t>10,000</a:t>
                      </a:r>
                      <a:endParaRPr lang="en-US" sz="1200" dirty="0"/>
                    </a:p>
                  </a:txBody>
                  <a:tcPr anchor="ctr"/>
                </a:tc>
                <a:tc>
                  <a:txBody>
                    <a:bodyPr/>
                    <a:lstStyle/>
                    <a:p>
                      <a:pPr algn="ctr"/>
                      <a:r>
                        <a:rPr lang="en-US" sz="1200" dirty="0" smtClean="0"/>
                        <a:t>1000</a:t>
                      </a:r>
                      <a:endParaRPr lang="en-US" sz="1200" dirty="0"/>
                    </a:p>
                  </a:txBody>
                  <a:tcPr anchor="ctr"/>
                </a:tc>
                <a:tc>
                  <a:txBody>
                    <a:bodyPr/>
                    <a:lstStyle/>
                    <a:p>
                      <a:pPr algn="ctr"/>
                      <a:r>
                        <a:rPr lang="en-US" sz="1200" dirty="0" smtClean="0"/>
                        <a:t>2.4</a:t>
                      </a:r>
                      <a:endParaRPr lang="en-US" sz="1200" dirty="0"/>
                    </a:p>
                  </a:txBody>
                  <a:tcPr anchor="ctr"/>
                </a:tc>
                <a:tc>
                  <a:txBody>
                    <a:bodyPr/>
                    <a:lstStyle/>
                    <a:p>
                      <a:pPr algn="ctr"/>
                      <a:r>
                        <a:rPr lang="en-US" sz="1200" dirty="0" smtClean="0"/>
                        <a:t>26</a:t>
                      </a:r>
                      <a:endParaRPr lang="en-US" sz="1200" dirty="0"/>
                    </a:p>
                  </a:txBody>
                  <a:tcPr anchor="ctr"/>
                </a:tc>
                <a:tc>
                  <a:txBody>
                    <a:bodyPr/>
                    <a:lstStyle/>
                    <a:p>
                      <a:pPr algn="ctr" fontAlgn="b"/>
                      <a:r>
                        <a:rPr lang="en-US" sz="1100" b="0" i="0" u="none" strike="noStrike" dirty="0">
                          <a:solidFill>
                            <a:schemeClr val="tx1"/>
                          </a:solidFill>
                          <a:effectLst/>
                          <a:latin typeface="Calibri"/>
                        </a:rPr>
                        <a:t>$0.064</a:t>
                      </a:r>
                    </a:p>
                  </a:txBody>
                  <a:tcPr marL="0" marR="0" marT="0" marB="0" anchor="ctr"/>
                </a:tc>
                <a:tc>
                  <a:txBody>
                    <a:bodyPr/>
                    <a:lstStyle/>
                    <a:p>
                      <a:pPr algn="ctr" fontAlgn="b"/>
                      <a:r>
                        <a:rPr lang="en-US" sz="1100" b="0" i="0" u="none" strike="noStrike">
                          <a:solidFill>
                            <a:srgbClr val="000000"/>
                          </a:solidFill>
                          <a:effectLst/>
                          <a:latin typeface="Calibri"/>
                        </a:rPr>
                        <a:t>                  1,027 </a:t>
                      </a:r>
                    </a:p>
                  </a:txBody>
                  <a:tcPr marL="0" marR="0" marT="0" marB="0" anchor="ctr"/>
                </a:tc>
                <a:tc>
                  <a:txBody>
                    <a:bodyPr/>
                    <a:lstStyle/>
                    <a:p>
                      <a:pPr algn="ctr" fontAlgn="b"/>
                      <a:r>
                        <a:rPr lang="en-US" sz="1100" b="0" i="0" u="none" strike="noStrike">
                          <a:solidFill>
                            <a:srgbClr val="000000"/>
                          </a:solidFill>
                          <a:effectLst/>
                          <a:latin typeface="Calibri"/>
                        </a:rPr>
                        <a:t>$845,000</a:t>
                      </a:r>
                    </a:p>
                  </a:txBody>
                  <a:tcPr marL="0" marR="0" marT="0" marB="0" anchor="ctr"/>
                </a:tc>
                <a:tc>
                  <a:txBody>
                    <a:bodyPr/>
                    <a:lstStyle/>
                    <a:p>
                      <a:pPr algn="ctr" fontAlgn="b"/>
                      <a:r>
                        <a:rPr lang="en-US" sz="1100" b="0" i="0" u="none" strike="noStrike" dirty="0">
                          <a:solidFill>
                            <a:srgbClr val="000000"/>
                          </a:solidFill>
                          <a:effectLst/>
                          <a:latin typeface="Calibri"/>
                        </a:rPr>
                        <a:t>$36,535</a:t>
                      </a:r>
                    </a:p>
                  </a:txBody>
                  <a:tcPr marL="0" marR="0" marT="0" marB="0" anchor="ctr"/>
                </a:tc>
              </a:tr>
            </a:tbl>
          </a:graphicData>
        </a:graphic>
      </p:graphicFrame>
    </p:spTree>
    <p:extLst>
      <p:ext uri="{BB962C8B-B14F-4D97-AF65-F5344CB8AC3E}">
        <p14:creationId xmlns:p14="http://schemas.microsoft.com/office/powerpoint/2010/main" val="427029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and Op Ex</a:t>
            </a:r>
            <a:endParaRPr lang="en-US" dirty="0"/>
          </a:p>
        </p:txBody>
      </p:sp>
      <p:sp>
        <p:nvSpPr>
          <p:cNvPr id="3" name="Content Placeholder 2"/>
          <p:cNvSpPr>
            <a:spLocks noGrp="1"/>
          </p:cNvSpPr>
          <p:nvPr>
            <p:ph idx="1"/>
          </p:nvPr>
        </p:nvSpPr>
        <p:spPr/>
        <p:txBody>
          <a:bodyPr/>
          <a:lstStyle/>
          <a:p>
            <a:r>
              <a:rPr lang="en-US" dirty="0" smtClean="0"/>
              <a:t>AD System</a:t>
            </a:r>
          </a:p>
          <a:p>
            <a:pPr lvl="1"/>
            <a:r>
              <a:rPr lang="en-US" dirty="0" smtClean="0"/>
              <a:t>Capital $561/ton</a:t>
            </a:r>
          </a:p>
          <a:p>
            <a:pPr lvl="1"/>
            <a:r>
              <a:rPr lang="en-US" dirty="0" smtClean="0"/>
              <a:t>O&amp;M costs $48/ton</a:t>
            </a:r>
          </a:p>
          <a:p>
            <a:pPr lvl="1"/>
            <a:r>
              <a:rPr lang="en-US" dirty="0" smtClean="0"/>
              <a:t>Discount rate 10%</a:t>
            </a:r>
          </a:p>
          <a:p>
            <a:pPr lvl="1"/>
            <a:r>
              <a:rPr lang="en-US" dirty="0" smtClean="0"/>
              <a:t>Interest rate 7%</a:t>
            </a:r>
          </a:p>
          <a:p>
            <a:pPr lvl="1"/>
            <a:r>
              <a:rPr lang="en-US" dirty="0" smtClean="0"/>
              <a:t>Debt payment 15 </a:t>
            </a:r>
            <a:r>
              <a:rPr lang="en-US" dirty="0" err="1" smtClean="0"/>
              <a:t>yr</a:t>
            </a:r>
            <a:endParaRPr lang="en-US" dirty="0" smtClean="0"/>
          </a:p>
          <a:p>
            <a:pPr marL="0" indent="0">
              <a:buNone/>
            </a:pPr>
            <a:r>
              <a:rPr lang="en-US" dirty="0" smtClean="0"/>
              <a:t>Data from K. Moriarty, 2013.</a:t>
            </a:r>
            <a:endParaRPr lang="en-US" dirty="0"/>
          </a:p>
        </p:txBody>
      </p:sp>
    </p:spTree>
    <p:extLst>
      <p:ext uri="{BB962C8B-B14F-4D97-AF65-F5344CB8AC3E}">
        <p14:creationId xmlns:p14="http://schemas.microsoft.com/office/powerpoint/2010/main" val="187625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and Op Ex</a:t>
            </a:r>
            <a:endParaRPr lang="en-US" dirty="0"/>
          </a:p>
        </p:txBody>
      </p:sp>
      <p:sp>
        <p:nvSpPr>
          <p:cNvPr id="3" name="Content Placeholder 2"/>
          <p:cNvSpPr>
            <a:spLocks noGrp="1"/>
          </p:cNvSpPr>
          <p:nvPr>
            <p:ph idx="1"/>
          </p:nvPr>
        </p:nvSpPr>
        <p:spPr/>
        <p:txBody>
          <a:bodyPr/>
          <a:lstStyle/>
          <a:p>
            <a:r>
              <a:rPr lang="en-US" dirty="0" smtClean="0"/>
              <a:t>HTL to </a:t>
            </a:r>
            <a:r>
              <a:rPr lang="en-US" dirty="0" err="1" smtClean="0"/>
              <a:t>biocrude</a:t>
            </a:r>
            <a:r>
              <a:rPr lang="en-US" dirty="0" smtClean="0"/>
              <a:t> system</a:t>
            </a:r>
          </a:p>
          <a:p>
            <a:pPr lvl="1"/>
            <a:r>
              <a:rPr lang="en-US" dirty="0" smtClean="0"/>
              <a:t>Installed capital $28,000,000</a:t>
            </a:r>
          </a:p>
          <a:p>
            <a:pPr lvl="1"/>
            <a:r>
              <a:rPr lang="en-US" dirty="0" smtClean="0"/>
              <a:t>Total capital $54,000,000</a:t>
            </a:r>
          </a:p>
          <a:p>
            <a:pPr lvl="1"/>
            <a:r>
              <a:rPr lang="en-US" dirty="0" smtClean="0"/>
              <a:t>Loan rate 8%</a:t>
            </a:r>
          </a:p>
          <a:p>
            <a:pPr lvl="1"/>
            <a:r>
              <a:rPr lang="en-US" dirty="0" smtClean="0"/>
              <a:t>Loan term 10 </a:t>
            </a:r>
            <a:r>
              <a:rPr lang="en-US" dirty="0" err="1" smtClean="0"/>
              <a:t>yr</a:t>
            </a:r>
            <a:endParaRPr lang="en-US" dirty="0" smtClean="0"/>
          </a:p>
          <a:p>
            <a:pPr lvl="1"/>
            <a:r>
              <a:rPr lang="en-US" dirty="0" smtClean="0"/>
              <a:t>Inflow rate 92 tons per day</a:t>
            </a:r>
          </a:p>
          <a:p>
            <a:pPr lvl="1"/>
            <a:r>
              <a:rPr lang="en-US" dirty="0" smtClean="0"/>
              <a:t>Hours per year 7,920</a:t>
            </a:r>
          </a:p>
          <a:p>
            <a:pPr lvl="1"/>
            <a:r>
              <a:rPr lang="en-US" dirty="0" smtClean="0"/>
              <a:t>Op costs 5,500,000</a:t>
            </a:r>
            <a:endParaRPr lang="en-US" dirty="0"/>
          </a:p>
        </p:txBody>
      </p:sp>
    </p:spTree>
    <p:extLst>
      <p:ext uri="{BB962C8B-B14F-4D97-AF65-F5344CB8AC3E}">
        <p14:creationId xmlns:p14="http://schemas.microsoft.com/office/powerpoint/2010/main" val="77638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19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Biogas from WWTP</a:t>
            </a:r>
            <a:endParaRPr lang="en-US" dirty="0"/>
          </a:p>
        </p:txBody>
      </p:sp>
      <p:sp>
        <p:nvSpPr>
          <p:cNvPr id="3" name="Content Placeholder 2"/>
          <p:cNvSpPr>
            <a:spLocks noGrp="1"/>
          </p:cNvSpPr>
          <p:nvPr>
            <p:ph idx="1"/>
          </p:nvPr>
        </p:nvSpPr>
        <p:spPr/>
        <p:txBody>
          <a:bodyPr/>
          <a:lstStyle/>
          <a:p>
            <a:r>
              <a:rPr lang="en-US" dirty="0" smtClean="0"/>
              <a:t>16,000 facilities in the US</a:t>
            </a:r>
          </a:p>
          <a:p>
            <a:r>
              <a:rPr lang="en-US" dirty="0" smtClean="0"/>
              <a:t>1500 have AD</a:t>
            </a:r>
          </a:p>
          <a:p>
            <a:r>
              <a:rPr lang="en-US" dirty="0" smtClean="0"/>
              <a:t>1351 have AD without CHP</a:t>
            </a:r>
          </a:p>
          <a:p>
            <a:r>
              <a:rPr lang="en-US" dirty="0" smtClean="0"/>
              <a:t>Facilities without AD installed are unlikely to install AD (EPA, 2011; Murray, 2014)</a:t>
            </a:r>
          </a:p>
          <a:p>
            <a:r>
              <a:rPr lang="en-US" dirty="0" smtClean="0"/>
              <a:t>The primary driver to AD installation is solids handling (reduce tipping fee) and odor control.</a:t>
            </a:r>
            <a:endParaRPr lang="en-US" dirty="0"/>
          </a:p>
        </p:txBody>
      </p:sp>
    </p:spTree>
    <p:extLst>
      <p:ext uri="{BB962C8B-B14F-4D97-AF65-F5344CB8AC3E}">
        <p14:creationId xmlns:p14="http://schemas.microsoft.com/office/powerpoint/2010/main" val="394771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Biogas from WWTP specifics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biogas captured by AD is used for digester heating and is flared (EPA, 2011, Murray 2014).</a:t>
            </a:r>
          </a:p>
          <a:p>
            <a:r>
              <a:rPr lang="en-US" dirty="0" smtClean="0"/>
              <a:t>WWTP options:</a:t>
            </a:r>
          </a:p>
          <a:p>
            <a:pPr lvl="1"/>
            <a:r>
              <a:rPr lang="en-US" dirty="0" smtClean="0"/>
              <a:t>Do nothing</a:t>
            </a:r>
          </a:p>
          <a:p>
            <a:pPr lvl="1"/>
            <a:r>
              <a:rPr lang="en-US" dirty="0" smtClean="0"/>
              <a:t>Install AD to reduce tipping fees and control odor</a:t>
            </a:r>
          </a:p>
          <a:p>
            <a:pPr lvl="2"/>
            <a:r>
              <a:rPr lang="en-US" dirty="0" smtClean="0"/>
              <a:t>Flare and heat digesters</a:t>
            </a:r>
          </a:p>
          <a:p>
            <a:pPr lvl="2"/>
            <a:r>
              <a:rPr lang="en-US" dirty="0" smtClean="0"/>
              <a:t>Install a reciprocating engine/micro turbine to generate CHP **this is only feasible for facilities with &gt; 5 million gallons per day (MGD) inflow</a:t>
            </a:r>
          </a:p>
          <a:p>
            <a:pPr lvl="2"/>
            <a:r>
              <a:rPr lang="en-US" dirty="0" smtClean="0"/>
              <a:t>Capture and clean up the biogas to produce</a:t>
            </a:r>
          </a:p>
          <a:p>
            <a:pPr lvl="3"/>
            <a:r>
              <a:rPr lang="en-US" dirty="0" smtClean="0"/>
              <a:t>CHP</a:t>
            </a:r>
          </a:p>
          <a:p>
            <a:pPr lvl="3"/>
            <a:r>
              <a:rPr lang="en-US" dirty="0" smtClean="0"/>
              <a:t>PNG</a:t>
            </a:r>
          </a:p>
          <a:p>
            <a:pPr lvl="3"/>
            <a:r>
              <a:rPr lang="en-US" dirty="0" smtClean="0"/>
              <a:t>Make biofuel</a:t>
            </a:r>
            <a:endParaRPr lang="en-US" dirty="0"/>
          </a:p>
        </p:txBody>
      </p:sp>
    </p:spTree>
    <p:extLst>
      <p:ext uri="{BB962C8B-B14F-4D97-AF65-F5344CB8AC3E}">
        <p14:creationId xmlns:p14="http://schemas.microsoft.com/office/powerpoint/2010/main" val="41969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Biogas from WWTP-more specifics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9158723"/>
              </p:ext>
            </p:extLst>
          </p:nvPr>
        </p:nvGraphicFramePr>
        <p:xfrm>
          <a:off x="457200" y="1600200"/>
          <a:ext cx="6583680" cy="2026920"/>
        </p:xfrm>
        <a:graphic>
          <a:graphicData uri="http://schemas.openxmlformats.org/drawingml/2006/table">
            <a:tbl>
              <a:tblPr firstRow="1" bandRow="1">
                <a:tableStyleId>{5C22544A-7EE6-4342-B048-85BDC9FD1C3A}</a:tableStyleId>
              </a:tblPr>
              <a:tblGrid>
                <a:gridCol w="1645920"/>
                <a:gridCol w="1645920"/>
                <a:gridCol w="1645920"/>
                <a:gridCol w="1645920"/>
              </a:tblGrid>
              <a:tr h="370840">
                <a:tc>
                  <a:txBody>
                    <a:bodyPr/>
                    <a:lstStyle/>
                    <a:p>
                      <a:r>
                        <a:rPr lang="en-US" dirty="0" smtClean="0"/>
                        <a:t>Inflow</a:t>
                      </a:r>
                      <a:r>
                        <a:rPr lang="en-US" baseline="0" dirty="0" smtClean="0"/>
                        <a:t> (MGD)</a:t>
                      </a:r>
                      <a:endParaRPr lang="en-US" dirty="0"/>
                    </a:p>
                  </a:txBody>
                  <a:tcPr/>
                </a:tc>
                <a:tc>
                  <a:txBody>
                    <a:bodyPr/>
                    <a:lstStyle/>
                    <a:p>
                      <a:r>
                        <a:rPr lang="en-US" dirty="0" smtClean="0"/>
                        <a:t>Facilities with AD and w/o CHP</a:t>
                      </a:r>
                      <a:endParaRPr lang="en-US" dirty="0"/>
                    </a:p>
                  </a:txBody>
                  <a:tcPr/>
                </a:tc>
                <a:tc>
                  <a:txBody>
                    <a:bodyPr/>
                    <a:lstStyle/>
                    <a:p>
                      <a:r>
                        <a:rPr lang="en-US" dirty="0" smtClean="0"/>
                        <a:t>% with AD</a:t>
                      </a:r>
                      <a:endParaRPr lang="en-US" dirty="0"/>
                    </a:p>
                  </a:txBody>
                  <a:tcPr/>
                </a:tc>
                <a:tc>
                  <a:txBody>
                    <a:bodyPr/>
                    <a:lstStyle/>
                    <a:p>
                      <a:r>
                        <a:rPr lang="en-US" dirty="0" smtClean="0"/>
                        <a:t>Cumulative inflow</a:t>
                      </a:r>
                      <a:r>
                        <a:rPr lang="en-US" baseline="0" dirty="0" smtClean="0"/>
                        <a:t> (MGD) </a:t>
                      </a:r>
                      <a:endParaRPr lang="en-US" dirty="0"/>
                    </a:p>
                  </a:txBody>
                  <a:tcPr/>
                </a:tc>
              </a:tr>
              <a:tr h="370840">
                <a:tc>
                  <a:txBody>
                    <a:bodyPr/>
                    <a:lstStyle/>
                    <a:p>
                      <a:r>
                        <a:rPr lang="en-US" dirty="0" smtClean="0"/>
                        <a:t>1 –</a:t>
                      </a:r>
                      <a:r>
                        <a:rPr lang="en-US" baseline="0" dirty="0" smtClean="0"/>
                        <a:t> 5</a:t>
                      </a:r>
                      <a:endParaRPr lang="en-US" dirty="0"/>
                    </a:p>
                  </a:txBody>
                  <a:tcPr/>
                </a:tc>
                <a:tc>
                  <a:txBody>
                    <a:bodyPr/>
                    <a:lstStyle/>
                    <a:p>
                      <a:r>
                        <a:rPr lang="en-US" dirty="0" smtClean="0"/>
                        <a:t>845</a:t>
                      </a:r>
                      <a:endParaRPr lang="en-US" dirty="0"/>
                    </a:p>
                  </a:txBody>
                  <a:tcPr/>
                </a:tc>
                <a:tc>
                  <a:txBody>
                    <a:bodyPr/>
                    <a:lstStyle/>
                    <a:p>
                      <a:r>
                        <a:rPr lang="en-US" dirty="0" smtClean="0"/>
                        <a:t>37</a:t>
                      </a:r>
                      <a:endParaRPr lang="en-US" dirty="0"/>
                    </a:p>
                  </a:txBody>
                  <a:tcPr/>
                </a:tc>
                <a:tc>
                  <a:txBody>
                    <a:bodyPr/>
                    <a:lstStyle/>
                    <a:p>
                      <a:r>
                        <a:rPr lang="en-US" dirty="0" smtClean="0"/>
                        <a:t>5,124</a:t>
                      </a:r>
                      <a:endParaRPr lang="en-US" dirty="0"/>
                    </a:p>
                  </a:txBody>
                  <a:tcPr/>
                </a:tc>
              </a:tr>
              <a:tr h="370840">
                <a:tc>
                  <a:txBody>
                    <a:bodyPr/>
                    <a:lstStyle/>
                    <a:p>
                      <a:r>
                        <a:rPr lang="en-US" dirty="0" smtClean="0"/>
                        <a:t>5 – 10</a:t>
                      </a:r>
                      <a:endParaRPr lang="en-US" dirty="0"/>
                    </a:p>
                  </a:txBody>
                  <a:tcPr/>
                </a:tc>
                <a:tc>
                  <a:txBody>
                    <a:bodyPr/>
                    <a:lstStyle/>
                    <a:p>
                      <a:r>
                        <a:rPr lang="en-US" dirty="0" smtClean="0"/>
                        <a:t>230</a:t>
                      </a:r>
                      <a:endParaRPr lang="en-US" dirty="0"/>
                    </a:p>
                  </a:txBody>
                  <a:tcPr/>
                </a:tc>
                <a:tc>
                  <a:txBody>
                    <a:bodyPr/>
                    <a:lstStyle/>
                    <a:p>
                      <a:r>
                        <a:rPr lang="en-US" dirty="0" smtClean="0"/>
                        <a:t>51</a:t>
                      </a:r>
                      <a:endParaRPr lang="en-US" dirty="0"/>
                    </a:p>
                  </a:txBody>
                  <a:tcPr/>
                </a:tc>
                <a:tc>
                  <a:txBody>
                    <a:bodyPr/>
                    <a:lstStyle/>
                    <a:p>
                      <a:r>
                        <a:rPr lang="en-US" dirty="0" smtClean="0"/>
                        <a:t>3,188</a:t>
                      </a:r>
                      <a:endParaRPr lang="en-US" dirty="0"/>
                    </a:p>
                  </a:txBody>
                  <a:tcPr/>
                </a:tc>
              </a:tr>
              <a:tr h="370840">
                <a:tc>
                  <a:txBody>
                    <a:bodyPr/>
                    <a:lstStyle/>
                    <a:p>
                      <a:r>
                        <a:rPr lang="en-US" dirty="0" smtClean="0"/>
                        <a:t>10 - &gt; 200</a:t>
                      </a:r>
                      <a:endParaRPr lang="en-US" dirty="0"/>
                    </a:p>
                  </a:txBody>
                  <a:tcPr/>
                </a:tc>
                <a:tc>
                  <a:txBody>
                    <a:bodyPr/>
                    <a:lstStyle/>
                    <a:p>
                      <a:r>
                        <a:rPr lang="en-US" dirty="0" smtClean="0"/>
                        <a:t>276</a:t>
                      </a:r>
                      <a:endParaRPr lang="en-US" dirty="0"/>
                    </a:p>
                  </a:txBody>
                  <a:tcPr/>
                </a:tc>
                <a:tc>
                  <a:txBody>
                    <a:bodyPr/>
                    <a:lstStyle/>
                    <a:p>
                      <a:r>
                        <a:rPr lang="en-US" dirty="0" smtClean="0"/>
                        <a:t>60</a:t>
                      </a:r>
                      <a:endParaRPr lang="en-US" dirty="0"/>
                    </a:p>
                  </a:txBody>
                  <a:tcPr/>
                </a:tc>
                <a:tc>
                  <a:txBody>
                    <a:bodyPr/>
                    <a:lstStyle/>
                    <a:p>
                      <a:r>
                        <a:rPr lang="en-US" dirty="0" smtClean="0"/>
                        <a:t>17,838</a:t>
                      </a:r>
                      <a:endParaRPr lang="en-US" dirty="0"/>
                    </a:p>
                  </a:txBody>
                  <a:tcPr/>
                </a:tc>
              </a:tr>
            </a:tbl>
          </a:graphicData>
        </a:graphic>
      </p:graphicFrame>
      <p:sp>
        <p:nvSpPr>
          <p:cNvPr id="6" name="TextBox 5"/>
          <p:cNvSpPr txBox="1"/>
          <p:nvPr/>
        </p:nvSpPr>
        <p:spPr>
          <a:xfrm>
            <a:off x="535979" y="4114800"/>
            <a:ext cx="8150821" cy="369332"/>
          </a:xfrm>
          <a:prstGeom prst="rect">
            <a:avLst/>
          </a:prstGeom>
          <a:noFill/>
        </p:spPr>
        <p:txBody>
          <a:bodyPr wrap="none" rtlCol="0">
            <a:spAutoFit/>
          </a:bodyPr>
          <a:lstStyle/>
          <a:p>
            <a:r>
              <a:rPr lang="en-US" dirty="0" smtClean="0"/>
              <a:t>BTU = flow (MGD) x 1.18 x 10,000 ft</a:t>
            </a:r>
            <a:r>
              <a:rPr lang="en-US" baseline="30000" dirty="0" smtClean="0"/>
              <a:t>3</a:t>
            </a:r>
            <a:r>
              <a:rPr lang="en-US" dirty="0" smtClean="0"/>
              <a:t>/MGD x 0.65 (CH</a:t>
            </a:r>
            <a:r>
              <a:rPr lang="en-US" baseline="-25000" dirty="0" smtClean="0"/>
              <a:t>4</a:t>
            </a:r>
            <a:r>
              <a:rPr lang="en-US" dirty="0" smtClean="0"/>
              <a:t> factor) x 1,000 BTU/1 ft</a:t>
            </a:r>
            <a:r>
              <a:rPr lang="en-US" baseline="30000" dirty="0" smtClean="0"/>
              <a:t>3</a:t>
            </a:r>
            <a:r>
              <a:rPr lang="en-US" dirty="0" smtClean="0"/>
              <a:t> CH</a:t>
            </a:r>
            <a:r>
              <a:rPr lang="en-US" baseline="-25000" dirty="0" smtClean="0"/>
              <a:t>4</a:t>
            </a:r>
            <a:endParaRPr lang="en-US" baseline="-25000" dirty="0"/>
          </a:p>
        </p:txBody>
      </p:sp>
    </p:spTree>
    <p:extLst>
      <p:ext uri="{BB962C8B-B14F-4D97-AF65-F5344CB8AC3E}">
        <p14:creationId xmlns:p14="http://schemas.microsoft.com/office/powerpoint/2010/main" val="408528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Murray and the EPA have market potential estimates to 2040 – these may be handy to calibrate against.</a:t>
            </a:r>
          </a:p>
          <a:p>
            <a:r>
              <a:rPr lang="en-US" dirty="0" smtClean="0"/>
              <a:t>Both assume new WWTPs will come online in response to population growth. These new WWTPs will have AD systems installed.</a:t>
            </a:r>
          </a:p>
          <a:p>
            <a:r>
              <a:rPr lang="en-US" dirty="0" smtClean="0"/>
              <a:t>Both assume that if the WWTP does not have AD installed, it won’t install AD, so it does not enter the pool of potential contributors. </a:t>
            </a:r>
          </a:p>
          <a:p>
            <a:r>
              <a:rPr lang="en-US" dirty="0" smtClean="0"/>
              <a:t>2040 projections for WWTP, from Murray 2014:</a:t>
            </a:r>
          </a:p>
          <a:p>
            <a:pPr lvl="1"/>
            <a:r>
              <a:rPr lang="en-US" dirty="0" smtClean="0"/>
              <a:t>1 – 5 MGD = 1002</a:t>
            </a:r>
          </a:p>
          <a:p>
            <a:pPr lvl="1"/>
            <a:r>
              <a:rPr lang="en-US" dirty="0" smtClean="0"/>
              <a:t>5 – 10 MGD = 273</a:t>
            </a:r>
          </a:p>
          <a:p>
            <a:pPr lvl="1"/>
            <a:r>
              <a:rPr lang="en-US" dirty="0" smtClean="0"/>
              <a:t>10 - &gt; 200 = 331</a:t>
            </a:r>
            <a:endParaRPr lang="en-US" dirty="0"/>
          </a:p>
        </p:txBody>
      </p:sp>
    </p:spTree>
    <p:extLst>
      <p:ext uri="{BB962C8B-B14F-4D97-AF65-F5344CB8AC3E}">
        <p14:creationId xmlns:p14="http://schemas.microsoft.com/office/powerpoint/2010/main" val="387652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err="1" smtClean="0"/>
              <a:t>Misc</a:t>
            </a:r>
            <a:r>
              <a:rPr lang="en-US" dirty="0" smtClean="0"/>
              <a:t>…</a:t>
            </a:r>
            <a:endParaRPr lang="en-US" dirty="0"/>
          </a:p>
        </p:txBody>
      </p:sp>
    </p:spTree>
    <p:extLst>
      <p:ext uri="{BB962C8B-B14F-4D97-AF65-F5344CB8AC3E}">
        <p14:creationId xmlns:p14="http://schemas.microsoft.com/office/powerpoint/2010/main" val="181271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WWTP Landscape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16,000 facilities in the US</a:t>
            </a:r>
          </a:p>
          <a:p>
            <a:r>
              <a:rPr lang="en-US" dirty="0" smtClean="0"/>
              <a:t>1,500 have anaerobic digestion</a:t>
            </a:r>
          </a:p>
          <a:p>
            <a:r>
              <a:rPr lang="en-US" dirty="0" smtClean="0"/>
              <a:t>104 facilities have CHP</a:t>
            </a:r>
          </a:p>
          <a:p>
            <a:r>
              <a:rPr lang="en-US" dirty="0" smtClean="0"/>
              <a:t>Median energy used to treat wastewater is 10 k Btu/gallon/day, range (3 – 36)</a:t>
            </a:r>
          </a:p>
          <a:p>
            <a:r>
              <a:rPr lang="en-US" dirty="0" smtClean="0"/>
              <a:t>Median utilization = 60%</a:t>
            </a:r>
          </a:p>
          <a:p>
            <a:r>
              <a:rPr lang="en-US" dirty="0" smtClean="0"/>
              <a:t>Median inflow = 3 million gal day, range (0.2 to 74) </a:t>
            </a:r>
          </a:p>
          <a:p>
            <a:r>
              <a:rPr lang="en-US" dirty="0" smtClean="0"/>
              <a:t>Estimated potential = 851 trillion Btu/</a:t>
            </a:r>
            <a:r>
              <a:rPr lang="en-US" dirty="0" err="1" smtClean="0"/>
              <a:t>yr</a:t>
            </a:r>
            <a:endParaRPr lang="en-US" dirty="0"/>
          </a:p>
        </p:txBody>
      </p:sp>
    </p:spTree>
    <p:extLst>
      <p:ext uri="{BB962C8B-B14F-4D97-AF65-F5344CB8AC3E}">
        <p14:creationId xmlns:p14="http://schemas.microsoft.com/office/powerpoint/2010/main" val="34989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Options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Anaerobic digestion</a:t>
            </a:r>
          </a:p>
          <a:p>
            <a:pPr lvl="1"/>
            <a:r>
              <a:rPr lang="en-US" dirty="0" smtClean="0"/>
              <a:t>Biogas</a:t>
            </a:r>
          </a:p>
          <a:p>
            <a:pPr lvl="2"/>
            <a:r>
              <a:rPr lang="en-US" dirty="0" smtClean="0"/>
              <a:t>CHP</a:t>
            </a:r>
          </a:p>
          <a:p>
            <a:pPr lvl="1"/>
            <a:r>
              <a:rPr lang="en-US" dirty="0" smtClean="0"/>
              <a:t>CNG</a:t>
            </a:r>
          </a:p>
          <a:p>
            <a:pPr lvl="2"/>
            <a:r>
              <a:rPr lang="en-US" dirty="0" smtClean="0"/>
              <a:t>Vehicles</a:t>
            </a:r>
          </a:p>
          <a:p>
            <a:pPr lvl="1"/>
            <a:r>
              <a:rPr lang="en-US" dirty="0" smtClean="0"/>
              <a:t>PNG</a:t>
            </a:r>
          </a:p>
          <a:p>
            <a:pPr lvl="2"/>
            <a:r>
              <a:rPr lang="en-US" dirty="0" smtClean="0"/>
              <a:t>NG replacement</a:t>
            </a:r>
          </a:p>
          <a:p>
            <a:r>
              <a:rPr lang="en-US" dirty="0" smtClean="0"/>
              <a:t>Thermal processes</a:t>
            </a:r>
          </a:p>
          <a:p>
            <a:pPr lvl="1"/>
            <a:r>
              <a:rPr lang="en-US" dirty="0" smtClean="0"/>
              <a:t>Incineration/co-combustion</a:t>
            </a:r>
          </a:p>
          <a:p>
            <a:pPr lvl="2"/>
            <a:r>
              <a:rPr lang="en-US" dirty="0" smtClean="0"/>
              <a:t>CHP</a:t>
            </a:r>
          </a:p>
          <a:p>
            <a:pPr lvl="1"/>
            <a:r>
              <a:rPr lang="en-US" dirty="0" smtClean="0"/>
              <a:t>Gasification</a:t>
            </a:r>
          </a:p>
          <a:p>
            <a:pPr lvl="2"/>
            <a:r>
              <a:rPr lang="en-US" dirty="0" smtClean="0"/>
              <a:t>Syngas</a:t>
            </a:r>
          </a:p>
          <a:p>
            <a:pPr lvl="3"/>
            <a:r>
              <a:rPr lang="en-US" dirty="0" smtClean="0"/>
              <a:t>CHP</a:t>
            </a:r>
          </a:p>
          <a:p>
            <a:pPr lvl="3"/>
            <a:r>
              <a:rPr lang="en-US" dirty="0" smtClean="0"/>
              <a:t>biofuels</a:t>
            </a:r>
          </a:p>
          <a:p>
            <a:pPr lvl="2"/>
            <a:r>
              <a:rPr lang="en-US" dirty="0" smtClean="0"/>
              <a:t>CNG</a:t>
            </a:r>
          </a:p>
          <a:p>
            <a:pPr lvl="3"/>
            <a:r>
              <a:rPr lang="en-US" dirty="0" smtClean="0"/>
              <a:t>Vehicles</a:t>
            </a:r>
          </a:p>
          <a:p>
            <a:pPr lvl="2"/>
            <a:r>
              <a:rPr lang="en-US" dirty="0" smtClean="0"/>
              <a:t>PNG</a:t>
            </a:r>
          </a:p>
          <a:p>
            <a:pPr lvl="3"/>
            <a:r>
              <a:rPr lang="en-US" dirty="0" smtClean="0"/>
              <a:t>NG replacement</a:t>
            </a:r>
          </a:p>
          <a:p>
            <a:pPr lvl="1"/>
            <a:r>
              <a:rPr lang="en-US" dirty="0" smtClean="0"/>
              <a:t>Pyrolysis</a:t>
            </a:r>
          </a:p>
          <a:p>
            <a:pPr lvl="2"/>
            <a:r>
              <a:rPr lang="en-US" dirty="0" smtClean="0"/>
              <a:t>Biofuel</a:t>
            </a:r>
          </a:p>
          <a:p>
            <a:pPr marL="914400" lvl="2" indent="0">
              <a:buNone/>
            </a:pPr>
            <a:endParaRPr lang="en-US" dirty="0"/>
          </a:p>
        </p:txBody>
      </p:sp>
    </p:spTree>
    <p:extLst>
      <p:ext uri="{BB962C8B-B14F-4D97-AF65-F5344CB8AC3E}">
        <p14:creationId xmlns:p14="http://schemas.microsoft.com/office/powerpoint/2010/main" val="213574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WWTP can use food wastes in their AD systems</a:t>
            </a:r>
          </a:p>
          <a:p>
            <a:r>
              <a:rPr lang="en-US" dirty="0" smtClean="0"/>
              <a:t>Food waste has 3X more potential energy than the </a:t>
            </a:r>
            <a:r>
              <a:rPr lang="en-US" dirty="0" err="1" smtClean="0"/>
              <a:t>biosolids</a:t>
            </a:r>
            <a:r>
              <a:rPr lang="en-US" dirty="0" smtClean="0"/>
              <a:t> from the WWTP.</a:t>
            </a:r>
          </a:p>
          <a:p>
            <a:r>
              <a:rPr lang="en-US" dirty="0" smtClean="0"/>
              <a:t>Slurry can have a maximum solids content of 15%</a:t>
            </a:r>
          </a:p>
          <a:p>
            <a:r>
              <a:rPr lang="en-US" dirty="0" smtClean="0"/>
              <a:t>Mean municipal waste water solids content is 0.07%, half of which are organic.</a:t>
            </a:r>
            <a:endParaRPr lang="en-US" dirty="0"/>
          </a:p>
        </p:txBody>
      </p:sp>
    </p:spTree>
    <p:extLst>
      <p:ext uri="{BB962C8B-B14F-4D97-AF65-F5344CB8AC3E}">
        <p14:creationId xmlns:p14="http://schemas.microsoft.com/office/powerpoint/2010/main" val="206570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894</Words>
  <Application>Microsoft Office PowerPoint</Application>
  <PresentationFormat>On-screen Show (4:3)</PresentationFormat>
  <Paragraphs>270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Energy from Wastewater Treatment Plants </vt:lpstr>
      <vt:lpstr>Biogas from WWTP</vt:lpstr>
      <vt:lpstr>Biogas from WWTP specifics</vt:lpstr>
      <vt:lpstr>Biogas from WWTP-more specifics</vt:lpstr>
      <vt:lpstr>Other information</vt:lpstr>
      <vt:lpstr>Misc…</vt:lpstr>
      <vt:lpstr>The WWTP Landscape</vt:lpstr>
      <vt:lpstr>Energy Options</vt:lpstr>
      <vt:lpstr>PowerPoint Presentation</vt:lpstr>
      <vt:lpstr>Wastewater chemistry</vt:lpstr>
      <vt:lpstr>Technologies and energy use</vt:lpstr>
      <vt:lpstr>TEA Data</vt:lpstr>
      <vt:lpstr>Cap and Op Ex</vt:lpstr>
      <vt:lpstr>Cap and Op Ex</vt:lpstr>
      <vt:lpstr>PowerPoint Presentation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from Wastewater Treatment Plants</dc:title>
  <dc:creator>NREL</dc:creator>
  <cp:lastModifiedBy>NREL</cp:lastModifiedBy>
  <cp:revision>29</cp:revision>
  <dcterms:created xsi:type="dcterms:W3CDTF">2016-04-12T15:57:46Z</dcterms:created>
  <dcterms:modified xsi:type="dcterms:W3CDTF">2016-05-16T17:55:25Z</dcterms:modified>
</cp:coreProperties>
</file>