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embeddings/Microsoft_Equation1.bin" ContentType="application/vnd.openxmlformats-officedocument.oleObject"/>
  <Override PartName="/ppt/embeddings/oleObject1.bin" ContentType="application/vnd.openxmlformats-officedocument.oleObject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6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nika Eberle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-161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commentAuthors" Target="commentAuthors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6-11-30T15:45:15.838" idx="1">
    <p:pos x="10" y="10"/>
    <p:text>currently using 100/133 
1 dry ton per million gallon 
sludge production rate (WEF 1998; Tim Seiple 2016; Turovskiy and Mathai 2006) 
heating value for biosolids: 
13-24 for sensitivity 
lowest 7.3 mmbtu/dry ton 
highest 24 mmbtu/dry ton 
currently using 19.2 mmbtu/dry ton (PNNL report) 
TEA currently uses gas turbine for CHP therefore efficiency range for electricity is between 27-45%
are we accounting for pressurizing CNG and PNG in our model already? 
Ling is going to verify that self-sustaining pathway for PNG
</p:tex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25002C-33AA-E449-ABFD-1EF32A7B11FF}" type="datetimeFigureOut">
              <a:rPr lang="en-US" smtClean="0"/>
              <a:t>5/9/17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C48C8F-B3C9-0B47-8650-7A51BE68E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40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CNG: EIA</a:t>
            </a:r>
            <a:r>
              <a:rPr lang="en-US" baseline="0" dirty="0" smtClean="0"/>
              <a:t> compressed to </a:t>
            </a:r>
            <a:r>
              <a:rPr lang="en-US" dirty="0" smtClean="0"/>
              <a:t>200-248bar, local distribution system</a:t>
            </a:r>
            <a:r>
              <a:rPr lang="en-US" baseline="0" dirty="0" smtClean="0"/>
              <a:t> (200 psig or 14 bar)</a:t>
            </a:r>
            <a:endParaRPr lang="en-US" dirty="0" smtClean="0"/>
          </a:p>
          <a:p>
            <a:r>
              <a:rPr lang="en-US" dirty="0" smtClean="0"/>
              <a:t>PNG: compressed</a:t>
            </a:r>
            <a:r>
              <a:rPr lang="en-US" baseline="0" dirty="0" smtClean="0"/>
              <a:t> to 200-1500 psi</a:t>
            </a:r>
          </a:p>
          <a:p>
            <a:r>
              <a:rPr lang="en-US" baseline="0" dirty="0" smtClean="0"/>
              <a:t>10,000 </a:t>
            </a:r>
            <a:r>
              <a:rPr lang="en-US" baseline="0" dirty="0" err="1" smtClean="0"/>
              <a:t>scf</a:t>
            </a:r>
            <a:r>
              <a:rPr lang="en-US" baseline="0" dirty="0" smtClean="0"/>
              <a:t> biogas per MG WW, equivalent to 10.7 GJ/MG and 10.1 MMBTU/MG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DD4739-5F8B-452E-A438-2664C8BC348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736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99932-07CD-E141-8A28-7D6DE37878CE}" type="datetimeFigureOut">
              <a:rPr lang="en-US" smtClean="0"/>
              <a:t>5/9/17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1CA65-980B-8B45-9EC7-12B373092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60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99932-07CD-E141-8A28-7D6DE37878CE}" type="datetimeFigureOut">
              <a:rPr lang="en-US" smtClean="0"/>
              <a:t>5/9/17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1CA65-980B-8B45-9EC7-12B373092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540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99932-07CD-E141-8A28-7D6DE37878CE}" type="datetimeFigureOut">
              <a:rPr lang="en-US" smtClean="0"/>
              <a:t>5/9/17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1CA65-980B-8B45-9EC7-12B373092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176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99932-07CD-E141-8A28-7D6DE37878CE}" type="datetimeFigureOut">
              <a:rPr lang="en-US" smtClean="0"/>
              <a:t>5/9/17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1CA65-980B-8B45-9EC7-12B373092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551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99932-07CD-E141-8A28-7D6DE37878CE}" type="datetimeFigureOut">
              <a:rPr lang="en-US" smtClean="0"/>
              <a:t>5/9/17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1CA65-980B-8B45-9EC7-12B373092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285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99932-07CD-E141-8A28-7D6DE37878CE}" type="datetimeFigureOut">
              <a:rPr lang="en-US" smtClean="0"/>
              <a:t>5/9/17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1CA65-980B-8B45-9EC7-12B373092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556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99932-07CD-E141-8A28-7D6DE37878CE}" type="datetimeFigureOut">
              <a:rPr lang="en-US" smtClean="0"/>
              <a:t>5/9/17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1CA65-980B-8B45-9EC7-12B373092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415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99932-07CD-E141-8A28-7D6DE37878CE}" type="datetimeFigureOut">
              <a:rPr lang="en-US" smtClean="0"/>
              <a:t>5/9/17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1CA65-980B-8B45-9EC7-12B373092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275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99932-07CD-E141-8A28-7D6DE37878CE}" type="datetimeFigureOut">
              <a:rPr lang="en-US" smtClean="0"/>
              <a:t>5/9/17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1CA65-980B-8B45-9EC7-12B373092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34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99932-07CD-E141-8A28-7D6DE37878CE}" type="datetimeFigureOut">
              <a:rPr lang="en-US" smtClean="0"/>
              <a:t>5/9/17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1CA65-980B-8B45-9EC7-12B373092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318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99932-07CD-E141-8A28-7D6DE37878CE}" type="datetimeFigureOut">
              <a:rPr lang="en-US" smtClean="0"/>
              <a:t>5/9/17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1CA65-980B-8B45-9EC7-12B373092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990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99932-07CD-E141-8A28-7D6DE37878CE}" type="datetimeFigureOut">
              <a:rPr lang="en-US" smtClean="0"/>
              <a:t>5/9/17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71CA65-980B-8B45-9EC7-12B373092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3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Microsoft_Equation1.bin"/><Relationship Id="rId5" Type="http://schemas.openxmlformats.org/officeDocument/2006/relationships/image" Target="../media/image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.emf"/><Relationship Id="rId5" Type="http://schemas.openxmlformats.org/officeDocument/2006/relationships/comments" Target="../comments/comment1.xml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03216" y="3344180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Facility influx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96010" y="3347248"/>
            <a:ext cx="1010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biosolids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53797" y="2793250"/>
            <a:ext cx="790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biogas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459896" y="4239077"/>
            <a:ext cx="1016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biocrude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591068" y="2183665"/>
            <a:ext cx="570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CHP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593979" y="2594415"/>
            <a:ext cx="59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PNG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600399" y="3018645"/>
            <a:ext cx="602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NG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592221" y="3456681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HC via FT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540006" y="4239077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HC via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7" idx="3"/>
            <a:endCxn id="8" idx="1"/>
          </p:cNvCxnSpPr>
          <p:nvPr/>
        </p:nvCxnSpPr>
        <p:spPr>
          <a:xfrm>
            <a:off x="1618988" y="3528846"/>
            <a:ext cx="477022" cy="306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0" idx="1"/>
          </p:cNvCxnSpPr>
          <p:nvPr/>
        </p:nvCxnSpPr>
        <p:spPr>
          <a:xfrm>
            <a:off x="3759384" y="4423743"/>
            <a:ext cx="700512" cy="0"/>
          </a:xfrm>
          <a:prstGeom prst="straightConnector1">
            <a:avLst/>
          </a:prstGeom>
          <a:ln>
            <a:solidFill>
              <a:srgbClr val="4F81BD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9" idx="1"/>
          </p:cNvCxnSpPr>
          <p:nvPr/>
        </p:nvCxnSpPr>
        <p:spPr>
          <a:xfrm>
            <a:off x="3759384" y="2977916"/>
            <a:ext cx="694413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9" idx="3"/>
            <a:endCxn id="11" idx="1"/>
          </p:cNvCxnSpPr>
          <p:nvPr/>
        </p:nvCxnSpPr>
        <p:spPr>
          <a:xfrm flipV="1">
            <a:off x="5243947" y="2368331"/>
            <a:ext cx="1347121" cy="609585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3"/>
            <a:endCxn id="12" idx="1"/>
          </p:cNvCxnSpPr>
          <p:nvPr/>
        </p:nvCxnSpPr>
        <p:spPr>
          <a:xfrm flipV="1">
            <a:off x="5243947" y="2779081"/>
            <a:ext cx="1350032" cy="198835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9" idx="3"/>
            <a:endCxn id="13" idx="1"/>
          </p:cNvCxnSpPr>
          <p:nvPr/>
        </p:nvCxnSpPr>
        <p:spPr>
          <a:xfrm>
            <a:off x="5243947" y="2977916"/>
            <a:ext cx="1356452" cy="225395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9" idx="3"/>
            <a:endCxn id="14" idx="1"/>
          </p:cNvCxnSpPr>
          <p:nvPr/>
        </p:nvCxnSpPr>
        <p:spPr>
          <a:xfrm>
            <a:off x="5243947" y="2977916"/>
            <a:ext cx="1348274" cy="66343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0" idx="3"/>
            <a:endCxn id="15" idx="1"/>
          </p:cNvCxnSpPr>
          <p:nvPr/>
        </p:nvCxnSpPr>
        <p:spPr>
          <a:xfrm>
            <a:off x="5476032" y="4423743"/>
            <a:ext cx="1063974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57" idx="1"/>
          </p:cNvCxnSpPr>
          <p:nvPr/>
        </p:nvCxnSpPr>
        <p:spPr>
          <a:xfrm>
            <a:off x="3759384" y="4423743"/>
            <a:ext cx="754127" cy="122633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52" idx="1"/>
          </p:cNvCxnSpPr>
          <p:nvPr/>
        </p:nvCxnSpPr>
        <p:spPr>
          <a:xfrm flipV="1">
            <a:off x="3759384" y="1946772"/>
            <a:ext cx="694413" cy="103114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453797" y="1762106"/>
            <a:ext cx="1881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waste for disposal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4513511" y="5465415"/>
            <a:ext cx="1881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dirty="0" smtClean="0"/>
              <a:t>aste for disposal</a:t>
            </a:r>
            <a:endParaRPr lang="en-US" dirty="0"/>
          </a:p>
        </p:txBody>
      </p:sp>
      <p:graphicFrame>
        <p:nvGraphicFramePr>
          <p:cNvPr id="77" name="Object 7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195655"/>
              </p:ext>
            </p:extLst>
          </p:nvPr>
        </p:nvGraphicFramePr>
        <p:xfrm>
          <a:off x="4639095" y="410578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Equation" r:id="rId4" imgW="114300" imgH="165100" progId="Equation.3">
                  <p:embed/>
                </p:oleObj>
              </mc:Choice>
              <mc:Fallback>
                <p:oleObj name="Equation" r:id="rId4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39095" y="410578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2" name="Group 81"/>
          <p:cNvGrpSpPr/>
          <p:nvPr/>
        </p:nvGrpSpPr>
        <p:grpSpPr>
          <a:xfrm>
            <a:off x="131006" y="3668678"/>
            <a:ext cx="2267672" cy="538465"/>
            <a:chOff x="289898" y="1737469"/>
            <a:chExt cx="2267672" cy="538465"/>
          </a:xfrm>
        </p:grpSpPr>
        <p:sp>
          <p:nvSpPr>
            <p:cNvPr id="76" name="TextBox 75"/>
            <p:cNvSpPr txBox="1"/>
            <p:nvPr/>
          </p:nvSpPr>
          <p:spPr>
            <a:xfrm>
              <a:off x="289898" y="1737469"/>
              <a:ext cx="22676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19.2 x92.4% </a:t>
              </a:r>
              <a:r>
                <a:rPr lang="en-US" sz="1400" dirty="0" err="1" smtClean="0"/>
                <a:t>mmBTU</a:t>
              </a:r>
              <a:r>
                <a:rPr lang="en-US" sz="1400" dirty="0" smtClean="0"/>
                <a:t> sludge</a:t>
              </a:r>
              <a:r>
                <a:rPr lang="en-US" sz="1400" baseline="30000" dirty="0"/>
                <a:t>2</a:t>
              </a:r>
              <a:endParaRPr lang="en-US" sz="1400" dirty="0"/>
            </a:p>
          </p:txBody>
        </p:sp>
        <p:cxnSp>
          <p:nvCxnSpPr>
            <p:cNvPr id="79" name="Straight Connector 78"/>
            <p:cNvCxnSpPr/>
            <p:nvPr/>
          </p:nvCxnSpPr>
          <p:spPr>
            <a:xfrm>
              <a:off x="296686" y="2030647"/>
              <a:ext cx="161398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296317" y="1968157"/>
              <a:ext cx="15138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MG</a:t>
              </a:r>
              <a:endParaRPr lang="en-US" sz="1400" dirty="0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4180824" y="4554084"/>
            <a:ext cx="1897251" cy="538465"/>
            <a:chOff x="289898" y="1737469"/>
            <a:chExt cx="1897251" cy="538465"/>
          </a:xfrm>
        </p:grpSpPr>
        <p:sp>
          <p:nvSpPr>
            <p:cNvPr id="84" name="TextBox 83"/>
            <p:cNvSpPr txBox="1"/>
            <p:nvPr/>
          </p:nvSpPr>
          <p:spPr>
            <a:xfrm>
              <a:off x="289898" y="1737469"/>
              <a:ext cx="18972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12.0 MMBTU biocrude</a:t>
              </a:r>
              <a:r>
                <a:rPr lang="en-US" sz="1400" baseline="30000" dirty="0" smtClean="0"/>
                <a:t>1</a:t>
              </a:r>
              <a:endParaRPr lang="en-US" sz="1400" dirty="0"/>
            </a:p>
          </p:txBody>
        </p:sp>
        <p:cxnSp>
          <p:nvCxnSpPr>
            <p:cNvPr id="85" name="Straight Connector 84"/>
            <p:cNvCxnSpPr/>
            <p:nvPr/>
          </p:nvCxnSpPr>
          <p:spPr>
            <a:xfrm>
              <a:off x="296686" y="2030647"/>
              <a:ext cx="161398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296317" y="1968157"/>
              <a:ext cx="15138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MG</a:t>
              </a:r>
              <a:endParaRPr lang="en-US" sz="1400" dirty="0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3918544" y="3101607"/>
            <a:ext cx="1658274" cy="538465"/>
            <a:chOff x="289898" y="1737469"/>
            <a:chExt cx="1658274" cy="538465"/>
          </a:xfrm>
        </p:grpSpPr>
        <p:sp>
          <p:nvSpPr>
            <p:cNvPr id="88" name="TextBox 87"/>
            <p:cNvSpPr txBox="1"/>
            <p:nvPr/>
          </p:nvSpPr>
          <p:spPr>
            <a:xfrm>
              <a:off x="289898" y="1737469"/>
              <a:ext cx="16582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</a:rPr>
                <a:t>10.1 MMBTU biogas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p:cxnSp>
          <p:nvCxnSpPr>
            <p:cNvPr id="89" name="Straight Connector 88"/>
            <p:cNvCxnSpPr/>
            <p:nvPr/>
          </p:nvCxnSpPr>
          <p:spPr>
            <a:xfrm>
              <a:off x="296686" y="2030647"/>
              <a:ext cx="161398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>
              <a:off x="296317" y="1968157"/>
              <a:ext cx="15138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FF0000"/>
                  </a:solidFill>
                </a:rPr>
                <a:t>MG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180824" y="2576663"/>
            <a:ext cx="13623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57.2% energy yield</a:t>
            </a:r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321355" y="4059159"/>
            <a:ext cx="13645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558ED5"/>
                </a:solidFill>
              </a:rPr>
              <a:t>62.6% energy yield</a:t>
            </a:r>
            <a:endParaRPr lang="en-US" sz="1200" dirty="0">
              <a:solidFill>
                <a:srgbClr val="558ED5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512137" y="5791214"/>
            <a:ext cx="2831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558ED5"/>
                </a:solidFill>
              </a:rPr>
              <a:t>100 – (62.6*0.924) = 42.2%</a:t>
            </a:r>
          </a:p>
          <a:p>
            <a:r>
              <a:rPr lang="en-US" sz="1200" dirty="0" smtClean="0">
                <a:solidFill>
                  <a:srgbClr val="558ED5"/>
                </a:solidFill>
              </a:rPr>
              <a:t>Disposal required as compared to no WTE </a:t>
            </a:r>
            <a:endParaRPr lang="en-US" sz="1200" dirty="0">
              <a:solidFill>
                <a:srgbClr val="558ED5"/>
              </a:solidFill>
            </a:endParaRPr>
          </a:p>
        </p:txBody>
      </p:sp>
      <p:cxnSp>
        <p:nvCxnSpPr>
          <p:cNvPr id="4" name="Straight Connector 3"/>
          <p:cNvCxnSpPr>
            <a:stCxn id="8" idx="3"/>
          </p:cNvCxnSpPr>
          <p:nvPr/>
        </p:nvCxnSpPr>
        <p:spPr>
          <a:xfrm flipV="1">
            <a:off x="3106172" y="3528846"/>
            <a:ext cx="653212" cy="3068"/>
          </a:xfrm>
          <a:prstGeom prst="line">
            <a:avLst/>
          </a:prstGeom>
          <a:ln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3759384" y="3531914"/>
            <a:ext cx="0" cy="891829"/>
          </a:xfrm>
          <a:prstGeom prst="line">
            <a:avLst/>
          </a:prstGeom>
          <a:ln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3759384" y="2977916"/>
            <a:ext cx="0" cy="553999"/>
          </a:xfrm>
          <a:prstGeom prst="line">
            <a:avLst/>
          </a:prstGeom>
          <a:ln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4456924" y="1362797"/>
            <a:ext cx="2831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558ED5"/>
                </a:solidFill>
              </a:rPr>
              <a:t>100 – </a:t>
            </a:r>
            <a:r>
              <a:rPr lang="en-US" sz="1200" dirty="0" smtClean="0">
                <a:solidFill>
                  <a:srgbClr val="558ED5"/>
                </a:solidFill>
              </a:rPr>
              <a:t>(57*0.924</a:t>
            </a:r>
            <a:r>
              <a:rPr lang="en-US" sz="1200" dirty="0">
                <a:solidFill>
                  <a:srgbClr val="558ED5"/>
                </a:solidFill>
              </a:rPr>
              <a:t>) = </a:t>
            </a:r>
            <a:r>
              <a:rPr lang="en-US" sz="1200" dirty="0" smtClean="0">
                <a:solidFill>
                  <a:srgbClr val="558ED5"/>
                </a:solidFill>
              </a:rPr>
              <a:t>47.3%</a:t>
            </a:r>
            <a:endParaRPr lang="en-US" sz="1200" dirty="0">
              <a:solidFill>
                <a:srgbClr val="558ED5"/>
              </a:solidFill>
            </a:endParaRPr>
          </a:p>
          <a:p>
            <a:r>
              <a:rPr lang="en-US" sz="1200" dirty="0" smtClean="0">
                <a:solidFill>
                  <a:srgbClr val="558ED5"/>
                </a:solidFill>
              </a:rPr>
              <a:t>Disposal required as compared to no WTE </a:t>
            </a:r>
            <a:endParaRPr lang="en-US" sz="1200" dirty="0">
              <a:solidFill>
                <a:srgbClr val="558ED5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358910" y="2991159"/>
            <a:ext cx="460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3276625" y="3668187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HTL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351097" y="3130483"/>
            <a:ext cx="1172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92.4% ash-free</a:t>
            </a:r>
            <a:r>
              <a:rPr lang="en-US" sz="1200" baseline="30000" dirty="0" smtClean="0"/>
              <a:t>1</a:t>
            </a:r>
            <a:endParaRPr lang="en-US" sz="1200" dirty="0"/>
          </a:p>
        </p:txBody>
      </p:sp>
      <p:sp>
        <p:nvSpPr>
          <p:cNvPr id="75" name="TextBox 74"/>
          <p:cNvSpPr txBox="1"/>
          <p:nvPr/>
        </p:nvSpPr>
        <p:spPr>
          <a:xfrm>
            <a:off x="7290972" y="4190083"/>
            <a:ext cx="1851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93% conversion efficiency</a:t>
            </a:r>
            <a:r>
              <a:rPr lang="en-US" sz="1200" baseline="30000" dirty="0" smtClean="0"/>
              <a:t>1</a:t>
            </a:r>
            <a:endParaRPr lang="en-US" sz="1200" dirty="0" smtClean="0"/>
          </a:p>
          <a:p>
            <a:r>
              <a:rPr lang="en-US" sz="1200" dirty="0" smtClean="0">
                <a:solidFill>
                  <a:srgbClr val="4F81BD"/>
                </a:solidFill>
              </a:rPr>
              <a:t>58.2% energy yield</a:t>
            </a:r>
            <a:endParaRPr lang="en-US" sz="1200" dirty="0">
              <a:solidFill>
                <a:srgbClr val="4F81BD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984440" y="1937335"/>
            <a:ext cx="1930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</a:rPr>
              <a:t>29--45% conversion efficiency</a:t>
            </a:r>
            <a:r>
              <a:rPr lang="en-US" sz="1200" baseline="30000" dirty="0" smtClean="0">
                <a:solidFill>
                  <a:srgbClr val="0070C0"/>
                </a:solidFill>
              </a:rPr>
              <a:t>3 </a:t>
            </a:r>
            <a:r>
              <a:rPr lang="en-US" sz="1200" dirty="0" smtClean="0">
                <a:solidFill>
                  <a:srgbClr val="0070C0"/>
                </a:solidFill>
              </a:rPr>
              <a:t> from biogas</a:t>
            </a:r>
          </a:p>
          <a:p>
            <a:r>
              <a:rPr lang="en-US" sz="1200" dirty="0" smtClean="0">
                <a:solidFill>
                  <a:schemeClr val="accent1"/>
                </a:solidFill>
              </a:rPr>
              <a:t>16.5-25.6% energy yield</a:t>
            </a:r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069504" y="2779081"/>
            <a:ext cx="19981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</a:rPr>
              <a:t>56-89% conversion efficiency</a:t>
            </a:r>
          </a:p>
          <a:p>
            <a:r>
              <a:rPr lang="en-US" sz="1200" dirty="0" smtClean="0">
                <a:solidFill>
                  <a:srgbClr val="0070C0"/>
                </a:solidFill>
              </a:rPr>
              <a:t>31.9%-50.7% energy yield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7507991" y="3439581"/>
            <a:ext cx="15529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</a:rPr>
              <a:t>45.9%-54.6% conversion efficiency</a:t>
            </a:r>
          </a:p>
          <a:p>
            <a:r>
              <a:rPr lang="en-US" sz="1200" dirty="0">
                <a:solidFill>
                  <a:srgbClr val="0070C0"/>
                </a:solidFill>
              </a:rPr>
              <a:t>2</a:t>
            </a:r>
            <a:r>
              <a:rPr lang="en-US" sz="1200" dirty="0" smtClean="0">
                <a:solidFill>
                  <a:srgbClr val="0070C0"/>
                </a:solidFill>
              </a:rPr>
              <a:t>6.2%-31.1% energy yield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798260" y="179472"/>
            <a:ext cx="3583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Yield Calculations for WWTP Model</a:t>
            </a:r>
            <a:endParaRPr lang="en-US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0" y="461108"/>
            <a:ext cx="9144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Values in black are from documented data sources</a:t>
            </a:r>
          </a:p>
          <a:p>
            <a:pPr algn="ctr"/>
            <a:r>
              <a:rPr lang="en-US" sz="1400" dirty="0" smtClean="0">
                <a:solidFill>
                  <a:srgbClr val="4F81BD"/>
                </a:solidFill>
              </a:rPr>
              <a:t>Values in blue are calculated</a:t>
            </a:r>
          </a:p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Values in red need to be found or verified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35522" y="5037325"/>
            <a:ext cx="300595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Data Sources: </a:t>
            </a:r>
          </a:p>
          <a:p>
            <a:endParaRPr lang="en-US" sz="1200" dirty="0" smtClean="0"/>
          </a:p>
          <a:p>
            <a:r>
              <a:rPr lang="en-US" sz="1200" baseline="30000" dirty="0" smtClean="0"/>
              <a:t>1 </a:t>
            </a:r>
            <a:r>
              <a:rPr lang="en-US" sz="1200" dirty="0" smtClean="0"/>
              <a:t>PNNL. 2016. HTL Design Report.</a:t>
            </a:r>
          </a:p>
          <a:p>
            <a:r>
              <a:rPr lang="en-US" sz="1200" baseline="30000" dirty="0" smtClean="0"/>
              <a:t>2</a:t>
            </a:r>
            <a:r>
              <a:rPr lang="en-US" sz="1200" dirty="0" smtClean="0"/>
              <a:t> PNNL. 2016. HTL Design Report. 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Converted from 9,589 Btu/</a:t>
            </a:r>
            <a:r>
              <a:rPr lang="en-US" sz="1200" dirty="0" err="1" smtClean="0"/>
              <a:t>lb</a:t>
            </a:r>
            <a:endParaRPr lang="en-US" sz="1200" dirty="0" smtClean="0"/>
          </a:p>
          <a:p>
            <a:r>
              <a:rPr lang="en-US" sz="1200" baseline="30000" dirty="0" smtClean="0"/>
              <a:t>3 </a:t>
            </a:r>
            <a:r>
              <a:rPr lang="en-US" sz="1200" dirty="0" smtClean="0"/>
              <a:t>35% is reported in EPA. 2011</a:t>
            </a:r>
            <a:r>
              <a:rPr lang="en-US" sz="1200" dirty="0"/>
              <a:t>. </a:t>
            </a:r>
            <a:endParaRPr lang="en-US" sz="1200" dirty="0" smtClean="0"/>
          </a:p>
          <a:p>
            <a:r>
              <a:rPr lang="en-US" sz="1200" dirty="0" smtClean="0"/>
              <a:t>  Market </a:t>
            </a:r>
            <a:r>
              <a:rPr lang="en-US" sz="1200" dirty="0"/>
              <a:t>Opportunities for Biogas </a:t>
            </a:r>
            <a:endParaRPr lang="en-US" sz="1200" dirty="0" smtClean="0"/>
          </a:p>
          <a:p>
            <a:r>
              <a:rPr lang="en-US" sz="1200" dirty="0" smtClean="0"/>
              <a:t>  Recovery </a:t>
            </a:r>
            <a:r>
              <a:rPr lang="en-US" sz="1200" dirty="0"/>
              <a:t>Systems at U.S. Livestock </a:t>
            </a:r>
            <a:r>
              <a:rPr lang="en-US" sz="1200" dirty="0" smtClean="0"/>
              <a:t>Facilities</a:t>
            </a:r>
            <a:endParaRPr lang="en-US" sz="1200" baseline="30000" dirty="0" smtClean="0"/>
          </a:p>
        </p:txBody>
      </p:sp>
    </p:spTree>
    <p:extLst>
      <p:ext uri="{BB962C8B-B14F-4D97-AF65-F5344CB8AC3E}">
        <p14:creationId xmlns:p14="http://schemas.microsoft.com/office/powerpoint/2010/main" val="3706154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03216" y="3344180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Facility influx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96010" y="3347248"/>
            <a:ext cx="1010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biosolids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53797" y="2793250"/>
            <a:ext cx="790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biogas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459896" y="4239077"/>
            <a:ext cx="1016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biocrude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591068" y="2183665"/>
            <a:ext cx="570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CHP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593979" y="2594415"/>
            <a:ext cx="59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PNG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600399" y="3018645"/>
            <a:ext cx="602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NG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592221" y="3456681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HC via FT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540006" y="4239077"/>
            <a:ext cx="863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HC fuel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7" idx="3"/>
            <a:endCxn id="8" idx="1"/>
          </p:cNvCxnSpPr>
          <p:nvPr/>
        </p:nvCxnSpPr>
        <p:spPr>
          <a:xfrm>
            <a:off x="1618988" y="3528846"/>
            <a:ext cx="477022" cy="306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0" idx="1"/>
          </p:cNvCxnSpPr>
          <p:nvPr/>
        </p:nvCxnSpPr>
        <p:spPr>
          <a:xfrm>
            <a:off x="3759384" y="4423743"/>
            <a:ext cx="700512" cy="0"/>
          </a:xfrm>
          <a:prstGeom prst="straightConnector1">
            <a:avLst/>
          </a:prstGeom>
          <a:ln>
            <a:solidFill>
              <a:srgbClr val="4F81BD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9" idx="1"/>
          </p:cNvCxnSpPr>
          <p:nvPr/>
        </p:nvCxnSpPr>
        <p:spPr>
          <a:xfrm>
            <a:off x="3759384" y="2977916"/>
            <a:ext cx="694413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9" idx="3"/>
            <a:endCxn id="11" idx="1"/>
          </p:cNvCxnSpPr>
          <p:nvPr/>
        </p:nvCxnSpPr>
        <p:spPr>
          <a:xfrm flipV="1">
            <a:off x="5243947" y="2368331"/>
            <a:ext cx="1347121" cy="609585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3"/>
            <a:endCxn id="12" idx="1"/>
          </p:cNvCxnSpPr>
          <p:nvPr/>
        </p:nvCxnSpPr>
        <p:spPr>
          <a:xfrm flipV="1">
            <a:off x="5243947" y="2779081"/>
            <a:ext cx="1350032" cy="198835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9" idx="3"/>
            <a:endCxn id="13" idx="1"/>
          </p:cNvCxnSpPr>
          <p:nvPr/>
        </p:nvCxnSpPr>
        <p:spPr>
          <a:xfrm>
            <a:off x="5243947" y="2977916"/>
            <a:ext cx="1356452" cy="225395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9" idx="3"/>
            <a:endCxn id="14" idx="1"/>
          </p:cNvCxnSpPr>
          <p:nvPr/>
        </p:nvCxnSpPr>
        <p:spPr>
          <a:xfrm>
            <a:off x="5243947" y="2977916"/>
            <a:ext cx="1348274" cy="66343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0" idx="3"/>
            <a:endCxn id="15" idx="1"/>
          </p:cNvCxnSpPr>
          <p:nvPr/>
        </p:nvCxnSpPr>
        <p:spPr>
          <a:xfrm>
            <a:off x="5476032" y="4423743"/>
            <a:ext cx="1063974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57" idx="1"/>
          </p:cNvCxnSpPr>
          <p:nvPr/>
        </p:nvCxnSpPr>
        <p:spPr>
          <a:xfrm>
            <a:off x="3759384" y="4423743"/>
            <a:ext cx="754127" cy="122633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52" idx="1"/>
          </p:cNvCxnSpPr>
          <p:nvPr/>
        </p:nvCxnSpPr>
        <p:spPr>
          <a:xfrm flipV="1">
            <a:off x="3759384" y="1946772"/>
            <a:ext cx="694413" cy="103114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453797" y="1762106"/>
            <a:ext cx="1881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waste for disposal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4513511" y="5465415"/>
            <a:ext cx="1881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dirty="0" smtClean="0"/>
              <a:t>aste for disposal</a:t>
            </a:r>
            <a:endParaRPr lang="en-US" dirty="0"/>
          </a:p>
        </p:txBody>
      </p:sp>
      <p:graphicFrame>
        <p:nvGraphicFramePr>
          <p:cNvPr id="77" name="Object 7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2967522"/>
              </p:ext>
            </p:extLst>
          </p:nvPr>
        </p:nvGraphicFramePr>
        <p:xfrm>
          <a:off x="4639095" y="410578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Equation" r:id="rId3" imgW="114300" imgH="165100" progId="Equation.3">
                  <p:embed/>
                </p:oleObj>
              </mc:Choice>
              <mc:Fallback>
                <p:oleObj name="Equation" r:id="rId3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39095" y="410578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2" name="Group 81"/>
          <p:cNvGrpSpPr/>
          <p:nvPr/>
        </p:nvGrpSpPr>
        <p:grpSpPr>
          <a:xfrm>
            <a:off x="131006" y="3668678"/>
            <a:ext cx="1710725" cy="538465"/>
            <a:chOff x="289898" y="1737469"/>
            <a:chExt cx="1710725" cy="538465"/>
          </a:xfrm>
        </p:grpSpPr>
        <p:sp>
          <p:nvSpPr>
            <p:cNvPr id="76" name="TextBox 75"/>
            <p:cNvSpPr txBox="1"/>
            <p:nvPr/>
          </p:nvSpPr>
          <p:spPr>
            <a:xfrm>
              <a:off x="289898" y="1737469"/>
              <a:ext cx="17107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19.2 </a:t>
              </a:r>
              <a:r>
                <a:rPr lang="en-US" sz="1400" dirty="0" err="1" smtClean="0"/>
                <a:t>mmBTU</a:t>
              </a:r>
              <a:r>
                <a:rPr lang="en-US" sz="1400" dirty="0" smtClean="0"/>
                <a:t> sludge</a:t>
              </a:r>
              <a:r>
                <a:rPr lang="en-US" sz="1400" baseline="30000" dirty="0"/>
                <a:t>2</a:t>
              </a:r>
              <a:endParaRPr lang="en-US" sz="1400" dirty="0"/>
            </a:p>
          </p:txBody>
        </p:sp>
        <p:cxnSp>
          <p:nvCxnSpPr>
            <p:cNvPr id="79" name="Straight Connector 78"/>
            <p:cNvCxnSpPr/>
            <p:nvPr/>
          </p:nvCxnSpPr>
          <p:spPr>
            <a:xfrm>
              <a:off x="296686" y="2030647"/>
              <a:ext cx="161398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296317" y="1968157"/>
              <a:ext cx="15138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Dry ton </a:t>
              </a:r>
              <a:endParaRPr lang="en-US" sz="1400" dirty="0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4173534" y="4554084"/>
            <a:ext cx="1742371" cy="538465"/>
            <a:chOff x="289898" y="1737469"/>
            <a:chExt cx="1742371" cy="538465"/>
          </a:xfrm>
        </p:grpSpPr>
        <p:sp>
          <p:nvSpPr>
            <p:cNvPr id="84" name="TextBox 83"/>
            <p:cNvSpPr txBox="1"/>
            <p:nvPr/>
          </p:nvSpPr>
          <p:spPr>
            <a:xfrm>
              <a:off x="289898" y="1737469"/>
              <a:ext cx="17423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12 </a:t>
              </a:r>
              <a:r>
                <a:rPr lang="en-US" sz="1400" dirty="0" err="1" smtClean="0"/>
                <a:t>mmBTU</a:t>
              </a:r>
              <a:r>
                <a:rPr lang="en-US" sz="1400" dirty="0" smtClean="0"/>
                <a:t> biocrude</a:t>
              </a:r>
              <a:r>
                <a:rPr lang="en-US" sz="1400" baseline="30000" dirty="0" smtClean="0"/>
                <a:t>1</a:t>
              </a:r>
              <a:endParaRPr lang="en-US" sz="1400" dirty="0"/>
            </a:p>
          </p:txBody>
        </p:sp>
        <p:cxnSp>
          <p:nvCxnSpPr>
            <p:cNvPr id="85" name="Straight Connector 84"/>
            <p:cNvCxnSpPr/>
            <p:nvPr/>
          </p:nvCxnSpPr>
          <p:spPr>
            <a:xfrm>
              <a:off x="296686" y="2030647"/>
              <a:ext cx="161398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296317" y="1968157"/>
              <a:ext cx="15138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MG</a:t>
              </a:r>
              <a:endParaRPr lang="en-US" sz="1400" dirty="0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4167019" y="3101607"/>
            <a:ext cx="1642259" cy="538465"/>
            <a:chOff x="289898" y="1737469"/>
            <a:chExt cx="1642259" cy="538465"/>
          </a:xfrm>
        </p:grpSpPr>
        <p:sp>
          <p:nvSpPr>
            <p:cNvPr id="88" name="TextBox 87"/>
            <p:cNvSpPr txBox="1"/>
            <p:nvPr/>
          </p:nvSpPr>
          <p:spPr>
            <a:xfrm>
              <a:off x="289898" y="1737469"/>
              <a:ext cx="16422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</a:rPr>
                <a:t>10.4 mmBTU biogas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p:cxnSp>
          <p:nvCxnSpPr>
            <p:cNvPr id="89" name="Straight Connector 88"/>
            <p:cNvCxnSpPr/>
            <p:nvPr/>
          </p:nvCxnSpPr>
          <p:spPr>
            <a:xfrm>
              <a:off x="296686" y="2030647"/>
              <a:ext cx="161398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>
              <a:off x="296317" y="1968157"/>
              <a:ext cx="15138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FF0000"/>
                  </a:solidFill>
                </a:rPr>
                <a:t>MG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180824" y="2576663"/>
            <a:ext cx="13645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54.3% energy yield</a:t>
            </a:r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321355" y="4059159"/>
            <a:ext cx="13645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558ED5"/>
                </a:solidFill>
              </a:rPr>
              <a:t>62.6% energy yield</a:t>
            </a:r>
            <a:endParaRPr lang="en-US" sz="1200" dirty="0">
              <a:solidFill>
                <a:srgbClr val="558ED5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512137" y="5791214"/>
            <a:ext cx="28035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558ED5"/>
                </a:solidFill>
              </a:rPr>
              <a:t>100 – (62.6*0.924) = 42.16%</a:t>
            </a:r>
          </a:p>
          <a:p>
            <a:r>
              <a:rPr lang="en-US" sz="1200" dirty="0" smtClean="0">
                <a:solidFill>
                  <a:srgbClr val="558ED5"/>
                </a:solidFill>
              </a:rPr>
              <a:t>Disposal required as compared to no WTE </a:t>
            </a:r>
            <a:endParaRPr lang="en-US" sz="1200" dirty="0">
              <a:solidFill>
                <a:srgbClr val="558ED5"/>
              </a:solidFill>
            </a:endParaRPr>
          </a:p>
        </p:txBody>
      </p:sp>
      <p:cxnSp>
        <p:nvCxnSpPr>
          <p:cNvPr id="4" name="Straight Connector 3"/>
          <p:cNvCxnSpPr>
            <a:stCxn id="8" idx="3"/>
          </p:cNvCxnSpPr>
          <p:nvPr/>
        </p:nvCxnSpPr>
        <p:spPr>
          <a:xfrm flipV="1">
            <a:off x="3106172" y="3528846"/>
            <a:ext cx="653212" cy="3068"/>
          </a:xfrm>
          <a:prstGeom prst="line">
            <a:avLst/>
          </a:prstGeom>
          <a:ln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3759384" y="3531914"/>
            <a:ext cx="0" cy="891829"/>
          </a:xfrm>
          <a:prstGeom prst="line">
            <a:avLst/>
          </a:prstGeom>
          <a:ln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3759384" y="2977916"/>
            <a:ext cx="0" cy="553999"/>
          </a:xfrm>
          <a:prstGeom prst="line">
            <a:avLst/>
          </a:prstGeom>
          <a:ln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4456924" y="1362797"/>
            <a:ext cx="28035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7.6</a:t>
            </a:r>
            <a:r>
              <a:rPr lang="en-US" sz="1200" baseline="30000" dirty="0"/>
              <a:t>1</a:t>
            </a:r>
            <a:r>
              <a:rPr lang="en-US" sz="1200" dirty="0" smtClean="0">
                <a:solidFill>
                  <a:srgbClr val="558ED5"/>
                </a:solidFill>
              </a:rPr>
              <a:t> + </a:t>
            </a:r>
            <a:r>
              <a:rPr lang="en-US" sz="1200" dirty="0" smtClean="0">
                <a:solidFill>
                  <a:srgbClr val="FF0000"/>
                </a:solidFill>
              </a:rPr>
              <a:t>0.1</a:t>
            </a:r>
            <a:r>
              <a:rPr lang="en-US" sz="1200" dirty="0" smtClean="0">
                <a:solidFill>
                  <a:srgbClr val="558ED5"/>
                </a:solidFill>
              </a:rPr>
              <a:t>*(100-54.3) = 12.17%</a:t>
            </a:r>
          </a:p>
          <a:p>
            <a:r>
              <a:rPr lang="en-US" sz="1200" dirty="0" smtClean="0">
                <a:solidFill>
                  <a:srgbClr val="558ED5"/>
                </a:solidFill>
              </a:rPr>
              <a:t>Disposal required as compared to no WTE </a:t>
            </a:r>
            <a:endParaRPr lang="en-US" sz="1200" dirty="0">
              <a:solidFill>
                <a:srgbClr val="558ED5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358910" y="2991159"/>
            <a:ext cx="460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3276625" y="3668187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HTL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351097" y="3130483"/>
            <a:ext cx="1172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92.4% ash-free</a:t>
            </a:r>
            <a:r>
              <a:rPr lang="en-US" sz="1200" baseline="30000" dirty="0" smtClean="0"/>
              <a:t>1</a:t>
            </a:r>
            <a:endParaRPr lang="en-US" sz="1200" dirty="0"/>
          </a:p>
        </p:txBody>
      </p:sp>
      <p:sp>
        <p:nvSpPr>
          <p:cNvPr id="75" name="TextBox 74"/>
          <p:cNvSpPr txBox="1"/>
          <p:nvPr/>
        </p:nvSpPr>
        <p:spPr>
          <a:xfrm>
            <a:off x="7290972" y="4190083"/>
            <a:ext cx="1851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93% conversion efficiency</a:t>
            </a:r>
            <a:r>
              <a:rPr lang="en-US" sz="1200" baseline="30000" dirty="0" smtClean="0"/>
              <a:t>1</a:t>
            </a:r>
            <a:endParaRPr lang="en-US" sz="1200" dirty="0" smtClean="0"/>
          </a:p>
          <a:p>
            <a:r>
              <a:rPr lang="en-US" sz="1200" dirty="0" smtClean="0">
                <a:solidFill>
                  <a:srgbClr val="4F81BD"/>
                </a:solidFill>
              </a:rPr>
              <a:t>58.22% energy yield</a:t>
            </a:r>
            <a:endParaRPr lang="en-US" sz="1200" dirty="0">
              <a:solidFill>
                <a:srgbClr val="4F81BD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7061416" y="2107598"/>
            <a:ext cx="1851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29% conversion efficiency</a:t>
            </a:r>
            <a:r>
              <a:rPr lang="en-US" sz="1200" baseline="30000" dirty="0" smtClean="0">
                <a:solidFill>
                  <a:srgbClr val="FF0000"/>
                </a:solidFill>
              </a:rPr>
              <a:t>3</a:t>
            </a:r>
            <a:endParaRPr lang="en-US" sz="1200" dirty="0" smtClean="0">
              <a:solidFill>
                <a:srgbClr val="FF0000"/>
              </a:solidFill>
            </a:endParaRPr>
          </a:p>
          <a:p>
            <a:r>
              <a:rPr lang="en-US" sz="1200" dirty="0" smtClean="0">
                <a:solidFill>
                  <a:schemeClr val="accent1"/>
                </a:solidFill>
              </a:rPr>
              <a:t>15.75% energy yield</a:t>
            </a:r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062830" y="2548362"/>
            <a:ext cx="1851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56% conversion efficiency</a:t>
            </a:r>
          </a:p>
          <a:p>
            <a:r>
              <a:rPr lang="en-US" sz="1200" dirty="0" smtClean="0">
                <a:solidFill>
                  <a:srgbClr val="4F81BD"/>
                </a:solidFill>
              </a:rPr>
              <a:t>30.41% energy yield</a:t>
            </a:r>
            <a:endParaRPr lang="en-US" sz="1200" dirty="0">
              <a:solidFill>
                <a:srgbClr val="4F81BD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7507991" y="3439581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?% conversion efficiency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?% energy yield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7063375" y="3018300"/>
            <a:ext cx="1800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56% conversion efficiency</a:t>
            </a:r>
            <a:endParaRPr lang="en-US" sz="1200" baseline="30000" dirty="0">
              <a:solidFill>
                <a:srgbClr val="FF0000"/>
              </a:solidFill>
            </a:endParaRPr>
          </a:p>
          <a:p>
            <a:r>
              <a:rPr lang="en-US" sz="1200" dirty="0" smtClean="0">
                <a:solidFill>
                  <a:srgbClr val="4F81BD"/>
                </a:solidFill>
              </a:rPr>
              <a:t>30.41% energy yield</a:t>
            </a:r>
            <a:endParaRPr lang="en-US" sz="1200" dirty="0">
              <a:solidFill>
                <a:srgbClr val="4F81BD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798260" y="179472"/>
            <a:ext cx="3583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Yield Calculations for WWTP Model</a:t>
            </a:r>
            <a:endParaRPr lang="en-US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0" y="461108"/>
            <a:ext cx="9144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Values in black are from documented data sources</a:t>
            </a:r>
          </a:p>
          <a:p>
            <a:pPr algn="ctr"/>
            <a:r>
              <a:rPr lang="en-US" sz="1400" dirty="0" smtClean="0">
                <a:solidFill>
                  <a:srgbClr val="4F81BD"/>
                </a:solidFill>
              </a:rPr>
              <a:t>Values in blue are calculated</a:t>
            </a:r>
          </a:p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Values in red need to be found or verified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35522" y="5037325"/>
            <a:ext cx="300595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Data Sources: </a:t>
            </a:r>
          </a:p>
          <a:p>
            <a:endParaRPr lang="en-US" sz="1200" dirty="0" smtClean="0"/>
          </a:p>
          <a:p>
            <a:r>
              <a:rPr lang="en-US" sz="1200" baseline="30000" dirty="0" smtClean="0"/>
              <a:t>1 </a:t>
            </a:r>
            <a:r>
              <a:rPr lang="en-US" sz="1200" dirty="0" smtClean="0"/>
              <a:t>PNNL. 2016. HTL Design Report.</a:t>
            </a:r>
          </a:p>
          <a:p>
            <a:r>
              <a:rPr lang="en-US" sz="1200" baseline="30000" dirty="0" smtClean="0"/>
              <a:t>2</a:t>
            </a:r>
            <a:r>
              <a:rPr lang="en-US" sz="1200" dirty="0" smtClean="0"/>
              <a:t> PNNL. 2016. HTL Design Report. 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Converted from 9,589 Btu/</a:t>
            </a:r>
            <a:r>
              <a:rPr lang="en-US" sz="1200" dirty="0" err="1" smtClean="0"/>
              <a:t>lb</a:t>
            </a:r>
            <a:endParaRPr lang="en-US" sz="1200" dirty="0" smtClean="0"/>
          </a:p>
          <a:p>
            <a:r>
              <a:rPr lang="en-US" sz="1200" baseline="30000" dirty="0" smtClean="0"/>
              <a:t>3 </a:t>
            </a:r>
            <a:r>
              <a:rPr lang="en-US" sz="1200" dirty="0" smtClean="0"/>
              <a:t>35% is reported in EPA. 2011</a:t>
            </a:r>
            <a:r>
              <a:rPr lang="en-US" sz="1200" dirty="0"/>
              <a:t>. </a:t>
            </a:r>
            <a:endParaRPr lang="en-US" sz="1200" dirty="0" smtClean="0"/>
          </a:p>
          <a:p>
            <a:r>
              <a:rPr lang="en-US" sz="1200" dirty="0" smtClean="0"/>
              <a:t>  Market </a:t>
            </a:r>
            <a:r>
              <a:rPr lang="en-US" sz="1200" dirty="0"/>
              <a:t>Opportunities for Biogas </a:t>
            </a:r>
            <a:endParaRPr lang="en-US" sz="1200" dirty="0" smtClean="0"/>
          </a:p>
          <a:p>
            <a:r>
              <a:rPr lang="en-US" sz="1200" dirty="0" smtClean="0"/>
              <a:t>  Recovery </a:t>
            </a:r>
            <a:r>
              <a:rPr lang="en-US" sz="1200" dirty="0"/>
              <a:t>Systems at U.S. Livestock </a:t>
            </a:r>
            <a:r>
              <a:rPr lang="en-US" sz="1200" dirty="0" smtClean="0"/>
              <a:t>Facilities</a:t>
            </a:r>
            <a:endParaRPr lang="en-US" sz="1200" baseline="300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751781" y="2083628"/>
            <a:ext cx="442987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OLD DATA </a:t>
            </a:r>
            <a:endParaRPr lang="en-US" sz="10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729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</TotalTime>
  <Words>459</Words>
  <Application>Microsoft Macintosh PowerPoint</Application>
  <PresentationFormat>On-screen Show (4:3)</PresentationFormat>
  <Paragraphs>99</Paragraphs>
  <Slides>2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Office Theme</vt:lpstr>
      <vt:lpstr>Equation</vt:lpstr>
      <vt:lpstr>Microsoft Equation</vt:lpstr>
      <vt:lpstr>PowerPoint Presentation</vt:lpstr>
      <vt:lpstr>PowerPoint Presentation</vt:lpstr>
    </vt:vector>
  </TitlesOfParts>
  <Company>NREL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Annika Eberle</dc:creator>
  <cp:lastModifiedBy>Annika Eberle</cp:lastModifiedBy>
  <cp:revision>16</cp:revision>
  <dcterms:created xsi:type="dcterms:W3CDTF">2016-11-09T01:26:03Z</dcterms:created>
  <dcterms:modified xsi:type="dcterms:W3CDTF">2017-05-09T22:25:36Z</dcterms:modified>
</cp:coreProperties>
</file>