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61F-8D17-4A75-A921-27B09ED9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7CFC-8EF6-493B-935C-FD8FC3D7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989F-9341-46DE-98A1-CD7AD250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26AF-20C2-45B1-A4A6-C992D643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949E-CE74-4350-B255-3329C2F6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6806-B429-424A-B81B-BF19D6BB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47E1F-6B50-43C8-B817-CE8941A1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DE00-9CE6-4040-87CC-97F491C7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AE2B-E44D-4A1B-9030-D9D581DF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4AD7-E5F9-4A74-AC1B-1A98473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1DE5C-6781-4467-A297-DFCDC00A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E65F-16E9-418F-8D6E-17E5B8CC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BA66-3840-4608-B924-8F18AF00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2F5F-DAEA-4D23-90D1-A68A2A41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7CD2-016C-4934-BF34-3621639A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C8E-D16B-4CAD-BE9A-01063FA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B820-A712-4A58-B04B-28BBE1CED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B05C-FDDE-4E52-ABDD-8BCD1A73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F72B-C746-4DCF-A943-07B7A708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DB1E-74A0-419F-BDEE-4C0CA786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027D-C6D4-4B3F-B511-6B5EA99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590E-2377-4C1A-AC65-12696DF6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4B40-0FF8-40C0-92F0-B2DBA1E3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DF20-0570-4914-8BD9-BEFC48A5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9E26-0244-4C53-85DE-C2DFAD67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A587-EE6D-4974-BB85-5D3FA5D1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3162-0FDD-438B-9ACB-B605C3D2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C7156-7BC1-4423-B614-BD150BE70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602E9-E537-458B-8B92-4DD3F8AE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E4DB6-43D5-4B2C-9399-993859A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E2914-2B5B-4AC9-B9C3-8856C2C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D041-7A8F-4E00-BC2E-3A71E8C8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7858-0B65-43FC-95C7-EFDB2D05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D7283-A357-4370-8E54-BAEA3303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6AD09-0E01-4308-B775-0027E276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8F004-8BAC-4D48-A062-0D78DEAC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C3617-76EE-4C2C-ADB2-A0FA6557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06A35-AE51-4503-8938-28C3ED5E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B4097-0C9D-4533-9C42-0C2DE97B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F47C-4BF7-45EA-ACB2-AFA2583E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01D6A-68FF-4381-A9EA-8F1F84CA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28BF3-C5F1-4603-B9E5-60FEBA2A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DD2ED-D082-4E7D-BB79-CC3BF9A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74E82-8893-4CF2-93FA-BC5F188D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3938E-37F1-4EFF-888F-852830C4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B7575-8A03-4153-AEB1-CE8B13CD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6E32-6F18-401C-A1A0-7987804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87FA-5235-4B0F-B9D2-B9EAD7ED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E39E0-193E-4822-8041-57801453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850F-E639-4572-8666-9CDEC7A6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DDB7-6096-494B-B90E-02C3FE49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A41F-C19C-4246-A0AE-C821402D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F0B6-2000-4E5E-87DA-D35DDEC5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940C7-39C6-4D8B-A1A1-76A6D17B8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7891-729A-4FAD-A943-962A59C2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A251-9F8C-4608-BCE5-BBA52985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C19D2-3624-4206-88BA-5550789A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A172-E804-4CB0-B0AB-A2EBAAD7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1E581-10DB-4A32-B99C-44A5921E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03BC-B141-423A-B809-6FC69408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55C4-2348-4A9B-B5C0-4CC489653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4D43-3E36-4D4A-A1BD-8A9EDE1A85DA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3CC2-9CEB-48DF-BB86-09C43962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F8EE-594F-46C2-BCD7-90CB0DA3C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7966-80FF-48E7-90A7-12FC038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3FFB-8DC4-416B-B122-8F237C843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HTL Cases</a:t>
            </a:r>
            <a:br>
              <a:rPr lang="en-US" dirty="0"/>
            </a:br>
            <a:r>
              <a:rPr lang="en-US" dirty="0" err="1"/>
              <a:t>WESyS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20956-A3AA-437E-8FE0-7EAB3637A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846-7B4D-45A6-9E5F-9373D572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 HTL Output 2040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1E26-4572-4FC6-86CF-54477163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68" y="1561320"/>
            <a:ext cx="7818864" cy="484602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C56DC0A-CFF6-49E3-8B58-7151AF94D7F1}"/>
              </a:ext>
            </a:extLst>
          </p:cNvPr>
          <p:cNvSpPr/>
          <p:nvPr/>
        </p:nvSpPr>
        <p:spPr>
          <a:xfrm>
            <a:off x="9116008" y="1856792"/>
            <a:ext cx="643812" cy="494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C2953-41FC-4CEB-B2F2-4D1F7186B6E4}"/>
              </a:ext>
            </a:extLst>
          </p:cNvPr>
          <p:cNvSpPr txBox="1"/>
          <p:nvPr/>
        </p:nvSpPr>
        <p:spPr>
          <a:xfrm>
            <a:off x="9588617" y="156132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run_id</a:t>
            </a:r>
            <a:r>
              <a:rPr lang="en-US" dirty="0"/>
              <a:t> = 266199</a:t>
            </a:r>
          </a:p>
        </p:txBody>
      </p:sp>
    </p:spTree>
    <p:extLst>
      <p:ext uri="{BB962C8B-B14F-4D97-AF65-F5344CB8AC3E}">
        <p14:creationId xmlns:p14="http://schemas.microsoft.com/office/powerpoint/2010/main" val="54424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AEF-9CAC-45F9-9271-7AC592B7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34"/>
            <a:ext cx="10515600" cy="1325563"/>
          </a:xfrm>
        </p:spPr>
        <p:txBody>
          <a:bodyPr/>
          <a:lstStyle/>
          <a:p>
            <a:r>
              <a:rPr lang="en-US" dirty="0" err="1"/>
              <a:t>Run_id</a:t>
            </a:r>
            <a:r>
              <a:rPr lang="en-US" dirty="0"/>
              <a:t> 266199 factor settings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9DCF-0146-4FD4-8A3E-1109EC618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Learning: lower PR (0.7)</a:t>
            </a:r>
          </a:p>
          <a:p>
            <a:r>
              <a:rPr lang="en-US" dirty="0"/>
              <a:t>Initial maturity – 0.5 vs 0</a:t>
            </a:r>
          </a:p>
          <a:p>
            <a:r>
              <a:rPr lang="en-US" dirty="0"/>
              <a:t>Higher conversion efficiency</a:t>
            </a:r>
          </a:p>
          <a:p>
            <a:r>
              <a:rPr lang="en-US" dirty="0"/>
              <a:t>Low (i.e. negative) tipping fee</a:t>
            </a:r>
          </a:p>
          <a:p>
            <a:r>
              <a:rPr lang="en-US" dirty="0"/>
              <a:t>Low debt interest rate and high required rate of return.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290A7A0-4405-431F-A2D1-84144448E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65568"/>
              </p:ext>
            </p:extLst>
          </p:nvPr>
        </p:nvGraphicFramePr>
        <p:xfrm>
          <a:off x="1143540" y="1148764"/>
          <a:ext cx="4762861" cy="5640202"/>
        </p:xfrm>
        <a:graphic>
          <a:graphicData uri="http://schemas.openxmlformats.org/drawingml/2006/table">
            <a:tbl>
              <a:tblPr/>
              <a:tblGrid>
                <a:gridCol w="3186189">
                  <a:extLst>
                    <a:ext uri="{9D8B030D-6E8A-4147-A177-3AD203B41FA5}">
                      <a16:colId xmlns:a16="http://schemas.microsoft.com/office/drawing/2014/main" val="2663195797"/>
                    </a:ext>
                  </a:extLst>
                </a:gridCol>
                <a:gridCol w="788336">
                  <a:extLst>
                    <a:ext uri="{9D8B030D-6E8A-4147-A177-3AD203B41FA5}">
                      <a16:colId xmlns:a16="http://schemas.microsoft.com/office/drawing/2014/main" val="66260144"/>
                    </a:ext>
                  </a:extLst>
                </a:gridCol>
                <a:gridCol w="788336">
                  <a:extLst>
                    <a:ext uri="{9D8B030D-6E8A-4147-A177-3AD203B41FA5}">
                      <a16:colId xmlns:a16="http://schemas.microsoft.com/office/drawing/2014/main" val="3122500045"/>
                    </a:ext>
                  </a:extLst>
                </a:gridCol>
              </a:tblGrid>
              <a:tr h="12302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675962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Inputs.Comm_Progress_Ratios[HTL]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0.70835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159625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Inputs.Initial Indices of Comm Maturity[HTL]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0.506592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40317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Inputs.Min Comm Experience for Learning[HTL]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1650586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27293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Inputs.PTC REC Scenario Multiplier[CNG]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1.356934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26790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Inputs.PTC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 Scenario Multiplier[Elec]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1.803223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35359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Inputs.RIN Scenario Multiplier[Elec]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1.118652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920776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Inputs.RIN Scenario Multiplier[PNG]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1.681152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61629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Inputs.Unit Price Scenario Multiplier[CHP]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1.546387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9955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Inputs.Unit Price Scenario Multiplier[Elec]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0.654785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696782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Inputs.Unit Price Scenario Multiplier[PNG]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0.72998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57357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Inputs.conversion efficiencies[CHP]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0.68301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43604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Inputs.conversion efficiencies[CNG]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0.717668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14145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Inputs.conversion efficiencies[Elec]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0.300195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46753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Inputs.conversion efficiencies[HTL]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0.788794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735566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Inputs.conversion efficiencies[PNG]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0.677546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15043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Global Inputs.per tonne tipping fee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-1.34888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678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LF.SB1383 influx Multiplier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1.472168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121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WWTP.AddOnDwellTime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2.463867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69753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WWTP.Debt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Interest Rate as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3.06665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59732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WWTP.DevelopmentDwellTime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2.267578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83224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WWTP.Expected Op Cost[HaveCapture, WWTP10to100, CHP]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108910.4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109300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16665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WWTP.Expected Op Cost[NoCapture, WWTP1to10, CNG]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104269.9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100401.9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912410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WWTP.ExpectedFCI[NoCapture, WWTP100Up, PNG]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38365718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39976083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10910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WWTP.ExpectedFCI[NoCapture, WWTP10to100, CHP]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9250631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9456098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8532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WWTP.ExpectedFCI[NoCapture, WWTP10to100, HTL]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24000398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22405331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7072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WWTP.Loan guarantee amount[HTL]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0.038147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24445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WWTP.Policy Duration[FCI]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2.329102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548615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WWTP.Reqd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Rate of Return as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11.91162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93080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WWTP.Use Rate Base Funding[Elec]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0.584717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158946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WWTP.depreciation period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27.44629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11336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WWTP.digester biogas yield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245.6634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69293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WWTP.frac organics from SB 1383 go to POTW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0.826416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343586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WWTP.pipeline length miles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2.803882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31" marR="5131" marT="513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7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1C97-387D-4077-A6A2-C13A67FC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investment and learning are key to high HTL production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05CE-D59B-4F18-9D0D-4F262288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612"/>
            <a:ext cx="4969082" cy="3510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71FF4-1870-4547-9F80-39B70081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61" y="1950098"/>
            <a:ext cx="5553263" cy="36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AB8-AE65-4493-AACA-09200A56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attractiveness varies by POTW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FE8F-2A04-49B2-A162-DCF19B44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31" y="2141951"/>
            <a:ext cx="6047326" cy="42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AB8-AE65-4493-AACA-09200A56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POTWs have the most growth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1567C-AACB-4E64-939E-8D320761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59" y="2080045"/>
            <a:ext cx="6047326" cy="42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AB8-AE65-4493-AACA-09200A56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absence of competition, HTL has circa 20x more production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B7B39-E305-4A5A-A880-2007C640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68" y="1855266"/>
            <a:ext cx="5553263" cy="31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AB8-AE65-4493-AACA-09200A56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438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High HTL Cases WESyS</vt:lpstr>
      <vt:lpstr>CA HTL Output 2040</vt:lpstr>
      <vt:lpstr>Run_id 266199 factor settings </vt:lpstr>
      <vt:lpstr>Early investment and learning are key to high HTL production scenarios</vt:lpstr>
      <vt:lpstr>Investment attractiveness varies by POTW size</vt:lpstr>
      <vt:lpstr>Large POTWs have the most growth potential</vt:lpstr>
      <vt:lpstr>In the absence of competition, HTL has circa 20x more production potential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HTL Cases WESyS</dc:title>
  <dc:creator>Inman, Daniel</dc:creator>
  <cp:lastModifiedBy>Inman, Daniel</cp:lastModifiedBy>
  <cp:revision>12</cp:revision>
  <dcterms:created xsi:type="dcterms:W3CDTF">2018-05-07T21:18:24Z</dcterms:created>
  <dcterms:modified xsi:type="dcterms:W3CDTF">2018-05-08T21:16:44Z</dcterms:modified>
</cp:coreProperties>
</file>