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DE4B-B200-4C8C-912B-FF047D77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370B6-1DE6-4C6D-B404-69DC97D1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3EB7-6B00-43DD-A0DE-1D5B843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ACB6-9FF5-4994-B01B-6B90E9A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537A-D0D3-4E55-8F20-E6F513A0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8116-E78C-4479-84F7-1BE6AF71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1337D-3EAB-4007-84A8-D8E5416E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E24F-9EEB-4FDA-976C-88DF47E3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1CF3-AAC0-498E-9B70-F5EEB52F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C681-BA1E-49BA-AFBD-899D099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DDA46-E65A-42B3-AAE5-2994A1210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968BA-0E4D-4667-8D4B-2B24A0CE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43A3-D7CA-485D-9CA9-75AF98AD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C0AE-DE6B-421C-9E68-1A2DEB6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249C-340A-4F3F-839F-0924B802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BC8-074D-4829-A2BE-FC7CB8EA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9A25-8F50-4FC4-B529-BC54939B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317E-A02B-43FE-AE0C-AB361261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A78D-6516-4542-8982-75A0BAFC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9B2C-8FD1-4BE8-9798-A8340D7E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2256-8966-48FF-A360-A7361A9C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C2C2-151E-48A5-8F97-ECE402EF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9D49-EB4A-4E8C-AD03-7E99DEF7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B531-28C6-40A8-8F32-F82D853D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338E-F737-468E-9B3C-EFB71561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FE24-33FC-4513-9927-6504A8D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5A8A-15EB-4F54-A670-08A300802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1CB32-9A10-4C75-8068-25C9FB70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3720-A16B-4379-8AD1-5C10D86D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9EFBF-FDA6-403E-9AA2-D3854353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5061-3E9E-4A09-B0A0-2108D114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915-3280-406D-8AA4-E689C5A7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94AF6-7E45-4085-A669-E7BDA334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81A4-FD23-4210-9E6B-89505932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6B803-F8FA-40E9-8F2B-8EFB4AC1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92CB4-E12F-422C-BCB6-11CD33BED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25B7-720E-48E4-9368-295DA1F3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455EA-39E7-47FF-9544-434E4E17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A401F-2DB7-4480-AF8C-873E1E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3CA3-9369-4F4D-BD67-10BBC9B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EB528-8357-4092-A1FA-99F77AF6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E33E5-85D2-4FC8-945B-7CDB9F0F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92F03-71ED-4E24-8343-A3248EF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FEB86-7036-4C9E-8052-7C5D442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8A530-E1C7-452A-8789-5252E44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7768-BC0B-4A84-8242-B3BE57F2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723-6263-421E-9A89-1138F1B6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9BEE-C386-499D-AB0F-A1D7BC2C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148BD-C19D-4366-B551-2870E65F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52C6-CC30-43F9-A0C6-9007954B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45F0-B533-4179-AAE9-43829DEA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DC5-6A59-469C-B3E6-6ADCFC2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7309-75AD-4B84-9451-DFBC862E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EFA38-9B60-4CDA-9AF7-969AC279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3E6C-86D1-428A-B072-B2D3B7BE5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13A05-DA99-4466-B22F-76AA19F4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7158C-7423-4309-8EA9-0F0A3C99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DCB4-6A5D-4980-AFE9-C7F155CE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47901-DA02-4020-A51E-08BD9B98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C25CF-159A-49DB-A702-207663D6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CFB7-AACD-44D1-9A71-73921B37C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A2A6-6B97-47E7-9E83-27A8432709A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2AC0-E66B-4678-8C2D-55CEB570F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8C65-4B88-4C84-89AC-E5BB7779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C0F1-A86A-4111-AA0B-D3C3D92E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C790A12-71DA-4310-8497-31D79643FE7A}"/>
              </a:ext>
            </a:extLst>
          </p:cNvPr>
          <p:cNvSpPr/>
          <p:nvPr/>
        </p:nvSpPr>
        <p:spPr>
          <a:xfrm>
            <a:off x="601507" y="2595020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Wastewater Influx (MGD)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4482849-BE23-4DDA-92A7-814A9D087D90}"/>
              </a:ext>
            </a:extLst>
          </p:cNvPr>
          <p:cNvSpPr/>
          <p:nvPr/>
        </p:nvSpPr>
        <p:spPr>
          <a:xfrm>
            <a:off x="2811110" y="2595020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Collection, Separation, Treatment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DC4295-F13D-4731-A912-A82E822B4248}"/>
              </a:ext>
            </a:extLst>
          </p:cNvPr>
          <p:cNvSpPr/>
          <p:nvPr/>
        </p:nvSpPr>
        <p:spPr>
          <a:xfrm>
            <a:off x="5006655" y="2595022"/>
            <a:ext cx="1258648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Biosolids (sludge) Collection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D9A148C-8812-453C-8EFD-7256B0FAC4F1}"/>
              </a:ext>
            </a:extLst>
          </p:cNvPr>
          <p:cNvSpPr/>
          <p:nvPr/>
        </p:nvSpPr>
        <p:spPr>
          <a:xfrm>
            <a:off x="7173471" y="2162577"/>
            <a:ext cx="1317072" cy="11371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Conversion of Biosolids to Energy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◼︎  ○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4A3507C-8312-4408-8486-C68A302E8483}"/>
              </a:ext>
            </a:extLst>
          </p:cNvPr>
          <p:cNvSpPr/>
          <p:nvPr/>
        </p:nvSpPr>
        <p:spPr>
          <a:xfrm>
            <a:off x="7173471" y="3824441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Residual Collection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DD9AA28-5804-4D4A-B3A6-63D6FF952243}"/>
              </a:ext>
            </a:extLst>
          </p:cNvPr>
          <p:cNvSpPr/>
          <p:nvPr/>
        </p:nvSpPr>
        <p:spPr>
          <a:xfrm>
            <a:off x="9448371" y="2595020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Use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▲ ◆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7465DA9-5568-4887-BA6C-67AF2E4B6DD2}"/>
              </a:ext>
            </a:extLst>
          </p:cNvPr>
          <p:cNvSpPr/>
          <p:nvPr/>
        </p:nvSpPr>
        <p:spPr>
          <a:xfrm>
            <a:off x="7173471" y="5072779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Residual Disposal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◉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1EA16AE-4AC8-4DFE-99A2-497767C24E2E}"/>
              </a:ext>
            </a:extLst>
          </p:cNvPr>
          <p:cNvSpPr/>
          <p:nvPr/>
        </p:nvSpPr>
        <p:spPr>
          <a:xfrm>
            <a:off x="2811110" y="5072779"/>
            <a:ext cx="1329025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Treated Water Returned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C3FC8A-73EB-4EC1-AEDC-64F562A48F09}"/>
              </a:ext>
            </a:extLst>
          </p:cNvPr>
          <p:cNvCxnSpPr>
            <a:cxnSpLocks/>
          </p:cNvCxnSpPr>
          <p:nvPr/>
        </p:nvCxnSpPr>
        <p:spPr>
          <a:xfrm>
            <a:off x="2603125" y="1082351"/>
            <a:ext cx="20546" cy="3658711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A6B9C4-ACF9-49ED-93B5-FBB63B7DFA06}"/>
              </a:ext>
            </a:extLst>
          </p:cNvPr>
          <p:cNvCxnSpPr>
            <a:cxnSpLocks/>
          </p:cNvCxnSpPr>
          <p:nvPr/>
        </p:nvCxnSpPr>
        <p:spPr>
          <a:xfrm flipH="1">
            <a:off x="8673174" y="970384"/>
            <a:ext cx="1" cy="3777602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326023-C8C2-4C82-B3C8-40802456B11E}"/>
              </a:ext>
            </a:extLst>
          </p:cNvPr>
          <p:cNvSpPr txBox="1"/>
          <p:nvPr/>
        </p:nvSpPr>
        <p:spPr>
          <a:xfrm>
            <a:off x="3673207" y="1050491"/>
            <a:ext cx="410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Publicly-Owned Treatment Works (POTW) physical boundary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C1F9A2-5481-4C46-A076-8789A261EDF8}"/>
              </a:ext>
            </a:extLst>
          </p:cNvPr>
          <p:cNvSpPr txBox="1"/>
          <p:nvPr/>
        </p:nvSpPr>
        <p:spPr>
          <a:xfrm>
            <a:off x="8903350" y="4192168"/>
            <a:ext cx="2874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/>
            <a:r>
              <a:rPr lang="en-US" b="1" dirty="0"/>
              <a:t>Legend: Influential Factors</a:t>
            </a:r>
          </a:p>
          <a:p>
            <a:pPr marL="180975" indent="-180975" algn="ctr"/>
            <a:endParaRPr lang="en-US" dirty="0"/>
          </a:p>
          <a:p>
            <a:pPr marL="180975" indent="-180975" algn="ctr"/>
            <a:r>
              <a:rPr lang="en-US" dirty="0"/>
              <a:t>◼︎ dwell time</a:t>
            </a:r>
          </a:p>
          <a:p>
            <a:pPr marL="180975" indent="-180975" algn="ctr"/>
            <a:r>
              <a:rPr lang="en-US" dirty="0"/>
              <a:t>▲ RIN price</a:t>
            </a:r>
          </a:p>
          <a:p>
            <a:pPr marL="180975" indent="-180975" algn="ctr"/>
            <a:r>
              <a:rPr lang="en-US" dirty="0"/>
              <a:t>◆ PTC REC price</a:t>
            </a:r>
          </a:p>
          <a:p>
            <a:pPr marL="180975" indent="-180975" algn="ctr"/>
            <a:r>
              <a:rPr lang="en-US" dirty="0"/>
              <a:t>○ initial maturity of HTL</a:t>
            </a:r>
          </a:p>
          <a:p>
            <a:pPr marL="180975" indent="-180975" algn="ctr"/>
            <a:r>
              <a:rPr lang="en-US" dirty="0"/>
              <a:t>◉ tipping fee</a:t>
            </a:r>
          </a:p>
        </p:txBody>
      </p:sp>
      <p:sp>
        <p:nvSpPr>
          <p:cNvPr id="25" name="Arrow: Left 4">
            <a:extLst>
              <a:ext uri="{FF2B5EF4-FFF2-40B4-BE49-F238E27FC236}">
                <a16:creationId xmlns:a16="http://schemas.microsoft.com/office/drawing/2014/main" id="{D50B6EA2-7B86-C544-AC39-9181BA805BD7}"/>
              </a:ext>
            </a:extLst>
          </p:cNvPr>
          <p:cNvSpPr/>
          <p:nvPr/>
        </p:nvSpPr>
        <p:spPr>
          <a:xfrm rot="10800000">
            <a:off x="4140135" y="2769387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4">
            <a:extLst>
              <a:ext uri="{FF2B5EF4-FFF2-40B4-BE49-F238E27FC236}">
                <a16:creationId xmlns:a16="http://schemas.microsoft.com/office/drawing/2014/main" id="{9FAA3F91-AC8F-E24E-9618-140C8FC8128E}"/>
              </a:ext>
            </a:extLst>
          </p:cNvPr>
          <p:cNvSpPr/>
          <p:nvPr/>
        </p:nvSpPr>
        <p:spPr>
          <a:xfrm rot="10800000">
            <a:off x="6287975" y="2769387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4">
            <a:extLst>
              <a:ext uri="{FF2B5EF4-FFF2-40B4-BE49-F238E27FC236}">
                <a16:creationId xmlns:a16="http://schemas.microsoft.com/office/drawing/2014/main" id="{3A4840FE-BBAE-674A-8A5E-AA1204DEB9F7}"/>
              </a:ext>
            </a:extLst>
          </p:cNvPr>
          <p:cNvSpPr/>
          <p:nvPr/>
        </p:nvSpPr>
        <p:spPr>
          <a:xfrm rot="10800000">
            <a:off x="8513215" y="2769387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4">
            <a:extLst>
              <a:ext uri="{FF2B5EF4-FFF2-40B4-BE49-F238E27FC236}">
                <a16:creationId xmlns:a16="http://schemas.microsoft.com/office/drawing/2014/main" id="{D8B72C18-CFA9-9446-A19C-992F9D5A5D80}"/>
              </a:ext>
            </a:extLst>
          </p:cNvPr>
          <p:cNvSpPr>
            <a:spLocks/>
          </p:cNvSpPr>
          <p:nvPr/>
        </p:nvSpPr>
        <p:spPr>
          <a:xfrm rot="16200000">
            <a:off x="7572051" y="3441042"/>
            <a:ext cx="519912" cy="246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4">
            <a:extLst>
              <a:ext uri="{FF2B5EF4-FFF2-40B4-BE49-F238E27FC236}">
                <a16:creationId xmlns:a16="http://schemas.microsoft.com/office/drawing/2014/main" id="{451B9FD6-BB4A-0149-B7C7-1187087BFCEF}"/>
              </a:ext>
            </a:extLst>
          </p:cNvPr>
          <p:cNvSpPr>
            <a:spLocks/>
          </p:cNvSpPr>
          <p:nvPr/>
        </p:nvSpPr>
        <p:spPr>
          <a:xfrm rot="16200000">
            <a:off x="7572051" y="4665629"/>
            <a:ext cx="519912" cy="246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E5EF9D-6A51-4C48-9F54-68C696733351}"/>
              </a:ext>
            </a:extLst>
          </p:cNvPr>
          <p:cNvCxnSpPr>
            <a:cxnSpLocks/>
          </p:cNvCxnSpPr>
          <p:nvPr/>
        </p:nvCxnSpPr>
        <p:spPr>
          <a:xfrm flipH="1" flipV="1">
            <a:off x="2801799" y="4741062"/>
            <a:ext cx="5915670" cy="6924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row: Left 4">
            <a:extLst>
              <a:ext uri="{FF2B5EF4-FFF2-40B4-BE49-F238E27FC236}">
                <a16:creationId xmlns:a16="http://schemas.microsoft.com/office/drawing/2014/main" id="{EA74B35C-D364-074E-92A9-DC8C2AC6940E}"/>
              </a:ext>
            </a:extLst>
          </p:cNvPr>
          <p:cNvSpPr/>
          <p:nvPr/>
        </p:nvSpPr>
        <p:spPr>
          <a:xfrm rot="10800000">
            <a:off x="1918580" y="2759790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4">
            <a:extLst>
              <a:ext uri="{FF2B5EF4-FFF2-40B4-BE49-F238E27FC236}">
                <a16:creationId xmlns:a16="http://schemas.microsoft.com/office/drawing/2014/main" id="{2463B43D-BFA9-0F4A-92C8-F54884656FC4}"/>
              </a:ext>
            </a:extLst>
          </p:cNvPr>
          <p:cNvSpPr>
            <a:spLocks/>
          </p:cNvSpPr>
          <p:nvPr/>
        </p:nvSpPr>
        <p:spPr>
          <a:xfrm rot="16200000">
            <a:off x="2603126" y="4042771"/>
            <a:ext cx="1733040" cy="246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C790A12-71DA-4310-8497-31D79643FE7A}"/>
              </a:ext>
            </a:extLst>
          </p:cNvPr>
          <p:cNvSpPr/>
          <p:nvPr/>
        </p:nvSpPr>
        <p:spPr>
          <a:xfrm>
            <a:off x="2818160" y="2576439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Manure Generation per Day (kg d</a:t>
            </a:r>
            <a:r>
              <a:rPr lang="en-US" sz="1400" baseline="30000" dirty="0">
                <a:solidFill>
                  <a:schemeClr val="tx1"/>
                </a:solidFill>
              </a:rPr>
              <a:t>-1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376EF39-D4E6-4635-9962-440C3E4EB9C5}"/>
              </a:ext>
            </a:extLst>
          </p:cNvPr>
          <p:cNvSpPr/>
          <p:nvPr/>
        </p:nvSpPr>
        <p:spPr>
          <a:xfrm rot="10800000">
            <a:off x="4140135" y="2769387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D9A148C-8812-453C-8EFD-7256B0FAC4F1}"/>
              </a:ext>
            </a:extLst>
          </p:cNvPr>
          <p:cNvSpPr/>
          <p:nvPr/>
        </p:nvSpPr>
        <p:spPr>
          <a:xfrm>
            <a:off x="7173471" y="2162577"/>
            <a:ext cx="1317072" cy="11371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Conversion of Manure to Energy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◼︎  ○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4A3507C-8312-4408-8486-C68A302E8483}"/>
              </a:ext>
            </a:extLst>
          </p:cNvPr>
          <p:cNvSpPr/>
          <p:nvPr/>
        </p:nvSpPr>
        <p:spPr>
          <a:xfrm>
            <a:off x="7173471" y="3824442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Residual Collection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DD9AA28-5804-4D4A-B3A6-63D6FF952243}"/>
              </a:ext>
            </a:extLst>
          </p:cNvPr>
          <p:cNvSpPr/>
          <p:nvPr/>
        </p:nvSpPr>
        <p:spPr>
          <a:xfrm>
            <a:off x="9398429" y="2595021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Use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▲ ◆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7465DA9-5568-4887-BA6C-67AF2E4B6DD2}"/>
              </a:ext>
            </a:extLst>
          </p:cNvPr>
          <p:cNvSpPr/>
          <p:nvPr/>
        </p:nvSpPr>
        <p:spPr>
          <a:xfrm>
            <a:off x="7173471" y="5072985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Residual Disposal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◉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9D2DE3-81F3-4419-A91C-80535AD26C57}"/>
              </a:ext>
            </a:extLst>
          </p:cNvPr>
          <p:cNvCxnSpPr>
            <a:cxnSpLocks/>
          </p:cNvCxnSpPr>
          <p:nvPr/>
        </p:nvCxnSpPr>
        <p:spPr>
          <a:xfrm>
            <a:off x="2603125" y="1082351"/>
            <a:ext cx="20546" cy="3658711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F1A5E0-9DD1-4352-BA10-365598AA6E5C}"/>
              </a:ext>
            </a:extLst>
          </p:cNvPr>
          <p:cNvCxnSpPr>
            <a:cxnSpLocks/>
          </p:cNvCxnSpPr>
          <p:nvPr/>
        </p:nvCxnSpPr>
        <p:spPr>
          <a:xfrm>
            <a:off x="8608932" y="1081761"/>
            <a:ext cx="20546" cy="3658711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C5D6B-0149-4D58-8C74-F77D57A74F5B}"/>
              </a:ext>
            </a:extLst>
          </p:cNvPr>
          <p:cNvCxnSpPr>
            <a:cxnSpLocks/>
          </p:cNvCxnSpPr>
          <p:nvPr/>
        </p:nvCxnSpPr>
        <p:spPr>
          <a:xfrm flipH="1" flipV="1">
            <a:off x="2623671" y="4741062"/>
            <a:ext cx="5915670" cy="6924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8F2852-A3DA-4230-935F-DC38F2FFA366}"/>
              </a:ext>
            </a:extLst>
          </p:cNvPr>
          <p:cNvSpPr txBox="1"/>
          <p:nvPr/>
        </p:nvSpPr>
        <p:spPr>
          <a:xfrm>
            <a:off x="3673207" y="1050491"/>
            <a:ext cx="410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Concentrated Animal Feeding Operation (CAFO) physical boundary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AF16F-EB8F-6D44-87C3-6FD42946B58E}"/>
              </a:ext>
            </a:extLst>
          </p:cNvPr>
          <p:cNvSpPr txBox="1"/>
          <p:nvPr/>
        </p:nvSpPr>
        <p:spPr>
          <a:xfrm>
            <a:off x="8903350" y="4192168"/>
            <a:ext cx="2874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/>
            <a:r>
              <a:rPr lang="en-US" b="1" dirty="0"/>
              <a:t>Legend: Influential Factors</a:t>
            </a:r>
          </a:p>
          <a:p>
            <a:pPr marL="180975" indent="-180975" algn="ctr"/>
            <a:endParaRPr lang="en-US" dirty="0"/>
          </a:p>
          <a:p>
            <a:pPr marL="180975" indent="-180975" algn="ctr"/>
            <a:r>
              <a:rPr lang="en-US" dirty="0"/>
              <a:t>◼︎ dwell time</a:t>
            </a:r>
          </a:p>
          <a:p>
            <a:pPr marL="180975" indent="-180975" algn="ctr"/>
            <a:r>
              <a:rPr lang="en-US" dirty="0"/>
              <a:t>▲ RIN price</a:t>
            </a:r>
          </a:p>
          <a:p>
            <a:pPr marL="180975" indent="-180975" algn="ctr"/>
            <a:r>
              <a:rPr lang="en-US" dirty="0"/>
              <a:t>◆ PTC REC price</a:t>
            </a:r>
          </a:p>
          <a:p>
            <a:pPr marL="180975" indent="-180975" algn="ctr"/>
            <a:r>
              <a:rPr lang="en-US" dirty="0"/>
              <a:t>○ initial maturity of HTL</a:t>
            </a:r>
          </a:p>
          <a:p>
            <a:pPr marL="180975" indent="-180975" algn="ctr"/>
            <a:r>
              <a:rPr lang="en-US" dirty="0"/>
              <a:t>◉ tipping fee</a:t>
            </a:r>
          </a:p>
        </p:txBody>
      </p:sp>
      <p:sp>
        <p:nvSpPr>
          <p:cNvPr id="19" name="Arrow: Left 4">
            <a:extLst>
              <a:ext uri="{FF2B5EF4-FFF2-40B4-BE49-F238E27FC236}">
                <a16:creationId xmlns:a16="http://schemas.microsoft.com/office/drawing/2014/main" id="{A1AB33C7-A003-F141-B884-1B109CEACE62}"/>
              </a:ext>
            </a:extLst>
          </p:cNvPr>
          <p:cNvSpPr/>
          <p:nvPr/>
        </p:nvSpPr>
        <p:spPr>
          <a:xfrm rot="10800000">
            <a:off x="6287975" y="2769387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4482849-BE23-4DDA-92A7-814A9D087D90}"/>
              </a:ext>
            </a:extLst>
          </p:cNvPr>
          <p:cNvSpPr/>
          <p:nvPr/>
        </p:nvSpPr>
        <p:spPr>
          <a:xfrm>
            <a:off x="5018530" y="2576439"/>
            <a:ext cx="1317072" cy="7046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Manure Collection and On-Site Storage</a:t>
            </a:r>
          </a:p>
        </p:txBody>
      </p:sp>
      <p:sp>
        <p:nvSpPr>
          <p:cNvPr id="24" name="Arrow: Left 4">
            <a:extLst>
              <a:ext uri="{FF2B5EF4-FFF2-40B4-BE49-F238E27FC236}">
                <a16:creationId xmlns:a16="http://schemas.microsoft.com/office/drawing/2014/main" id="{C85537F8-2ED5-2648-856A-9B14A8376C81}"/>
              </a:ext>
            </a:extLst>
          </p:cNvPr>
          <p:cNvSpPr/>
          <p:nvPr/>
        </p:nvSpPr>
        <p:spPr>
          <a:xfrm rot="10800000">
            <a:off x="8513215" y="2769387"/>
            <a:ext cx="866520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4">
            <a:extLst>
              <a:ext uri="{FF2B5EF4-FFF2-40B4-BE49-F238E27FC236}">
                <a16:creationId xmlns:a16="http://schemas.microsoft.com/office/drawing/2014/main" id="{C4FD7F23-CF7B-384C-8CCA-B47744E2E816}"/>
              </a:ext>
            </a:extLst>
          </p:cNvPr>
          <p:cNvSpPr>
            <a:spLocks/>
          </p:cNvSpPr>
          <p:nvPr/>
        </p:nvSpPr>
        <p:spPr>
          <a:xfrm rot="16200000">
            <a:off x="7572051" y="3441042"/>
            <a:ext cx="519912" cy="246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4">
            <a:extLst>
              <a:ext uri="{FF2B5EF4-FFF2-40B4-BE49-F238E27FC236}">
                <a16:creationId xmlns:a16="http://schemas.microsoft.com/office/drawing/2014/main" id="{8737F2CC-7ECD-AE47-8840-A6905B261C7D}"/>
              </a:ext>
            </a:extLst>
          </p:cNvPr>
          <p:cNvSpPr>
            <a:spLocks/>
          </p:cNvSpPr>
          <p:nvPr/>
        </p:nvSpPr>
        <p:spPr>
          <a:xfrm rot="16200000">
            <a:off x="7572051" y="4665629"/>
            <a:ext cx="519912" cy="246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AFF03E-D03F-4733-96ED-BC5E811525A2}"/>
              </a:ext>
            </a:extLst>
          </p:cNvPr>
          <p:cNvSpPr/>
          <p:nvPr/>
        </p:nvSpPr>
        <p:spPr>
          <a:xfrm>
            <a:off x="3671039" y="3854051"/>
            <a:ext cx="832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*</a:t>
            </a:r>
            <a:r>
              <a:rPr lang="en-US" sz="4800" dirty="0"/>
              <a:t>   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D9A148C-8812-453C-8EFD-7256B0FAC4F1}"/>
              </a:ext>
            </a:extLst>
          </p:cNvPr>
          <p:cNvSpPr/>
          <p:nvPr/>
        </p:nvSpPr>
        <p:spPr>
          <a:xfrm>
            <a:off x="6793642" y="2089749"/>
            <a:ext cx="1317072" cy="100658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Conversion of Waste to Energy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chemeClr val="tx1"/>
                </a:solidFill>
              </a:rPr>
              <a:t> ◼︎  ○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4A3507C-8312-4408-8486-C68A302E8483}"/>
              </a:ext>
            </a:extLst>
          </p:cNvPr>
          <p:cNvSpPr/>
          <p:nvPr/>
        </p:nvSpPr>
        <p:spPr>
          <a:xfrm>
            <a:off x="6793642" y="3525786"/>
            <a:ext cx="1317071" cy="101220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Residual Collection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DD9AA28-5804-4D4A-B3A6-63D6FF952243}"/>
              </a:ext>
            </a:extLst>
          </p:cNvPr>
          <p:cNvSpPr/>
          <p:nvPr/>
        </p:nvSpPr>
        <p:spPr>
          <a:xfrm>
            <a:off x="8544170" y="2089749"/>
            <a:ext cx="1317072" cy="100658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Use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▲ ◆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7465DA9-5568-4887-BA6C-67AF2E4B6DD2}"/>
              </a:ext>
            </a:extLst>
          </p:cNvPr>
          <p:cNvSpPr/>
          <p:nvPr/>
        </p:nvSpPr>
        <p:spPr>
          <a:xfrm>
            <a:off x="6793642" y="4967444"/>
            <a:ext cx="1317071" cy="102458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Residual Disposal 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9D2DE3-81F3-4419-A91C-80535AD26C57}"/>
              </a:ext>
            </a:extLst>
          </p:cNvPr>
          <p:cNvCxnSpPr>
            <a:cxnSpLocks/>
          </p:cNvCxnSpPr>
          <p:nvPr/>
        </p:nvCxnSpPr>
        <p:spPr>
          <a:xfrm>
            <a:off x="3506485" y="1797978"/>
            <a:ext cx="0" cy="2811687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F1A5E0-9DD1-4352-BA10-365598AA6E5C}"/>
              </a:ext>
            </a:extLst>
          </p:cNvPr>
          <p:cNvCxnSpPr>
            <a:cxnSpLocks/>
          </p:cNvCxnSpPr>
          <p:nvPr/>
        </p:nvCxnSpPr>
        <p:spPr>
          <a:xfrm>
            <a:off x="8295475" y="1910374"/>
            <a:ext cx="0" cy="2706893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C5D6B-0149-4D58-8C74-F77D57A74F5B}"/>
              </a:ext>
            </a:extLst>
          </p:cNvPr>
          <p:cNvCxnSpPr>
            <a:cxnSpLocks/>
          </p:cNvCxnSpPr>
          <p:nvPr/>
        </p:nvCxnSpPr>
        <p:spPr>
          <a:xfrm flipH="1">
            <a:off x="3770616" y="4715091"/>
            <a:ext cx="4210469" cy="39625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rrow: Left 4">
            <a:extLst>
              <a:ext uri="{FF2B5EF4-FFF2-40B4-BE49-F238E27FC236}">
                <a16:creationId xmlns:a16="http://schemas.microsoft.com/office/drawing/2014/main" id="{C85537F8-2ED5-2648-856A-9B14A8376C81}"/>
              </a:ext>
            </a:extLst>
          </p:cNvPr>
          <p:cNvSpPr/>
          <p:nvPr/>
        </p:nvSpPr>
        <p:spPr>
          <a:xfrm rot="10800000">
            <a:off x="6349334" y="2469304"/>
            <a:ext cx="433456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CC3FA13-4720-4C49-A97D-E0E2170ED2A5}"/>
              </a:ext>
            </a:extLst>
          </p:cNvPr>
          <p:cNvSpPr/>
          <p:nvPr/>
        </p:nvSpPr>
        <p:spPr>
          <a:xfrm>
            <a:off x="5058665" y="2089749"/>
            <a:ext cx="1317072" cy="100658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CAFO or POTW Resource-Specific Processes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F289F9-34FA-4AD8-B389-C1999E0CEE31}"/>
              </a:ext>
            </a:extLst>
          </p:cNvPr>
          <p:cNvCxnSpPr>
            <a:cxnSpLocks/>
          </p:cNvCxnSpPr>
          <p:nvPr/>
        </p:nvCxnSpPr>
        <p:spPr>
          <a:xfrm flipH="1">
            <a:off x="3770616" y="1696644"/>
            <a:ext cx="4340097" cy="0"/>
          </a:xfrm>
          <a:prstGeom prst="line">
            <a:avLst/>
          </a:prstGeom>
          <a:ln w="762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9C0FE4-B027-4E43-BA27-BFB3D350F297}"/>
              </a:ext>
            </a:extLst>
          </p:cNvPr>
          <p:cNvSpPr/>
          <p:nvPr/>
        </p:nvSpPr>
        <p:spPr>
          <a:xfrm>
            <a:off x="7206757" y="5420641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*</a:t>
            </a:r>
          </a:p>
        </p:txBody>
      </p:sp>
      <p:sp>
        <p:nvSpPr>
          <p:cNvPr id="23" name="Arrow: Left 4">
            <a:extLst>
              <a:ext uri="{FF2B5EF4-FFF2-40B4-BE49-F238E27FC236}">
                <a16:creationId xmlns:a16="http://schemas.microsoft.com/office/drawing/2014/main" id="{8CECF3AF-421B-486D-8E41-E8107F6700D5}"/>
              </a:ext>
            </a:extLst>
          </p:cNvPr>
          <p:cNvSpPr/>
          <p:nvPr/>
        </p:nvSpPr>
        <p:spPr>
          <a:xfrm rot="10800000">
            <a:off x="8110714" y="2469304"/>
            <a:ext cx="433456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4">
            <a:extLst>
              <a:ext uri="{FF2B5EF4-FFF2-40B4-BE49-F238E27FC236}">
                <a16:creationId xmlns:a16="http://schemas.microsoft.com/office/drawing/2014/main" id="{1BA2A72B-51DA-4443-9444-5FF5057528A6}"/>
              </a:ext>
            </a:extLst>
          </p:cNvPr>
          <p:cNvSpPr/>
          <p:nvPr/>
        </p:nvSpPr>
        <p:spPr>
          <a:xfrm rot="16200000">
            <a:off x="7235450" y="3185322"/>
            <a:ext cx="433456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4">
            <a:extLst>
              <a:ext uri="{FF2B5EF4-FFF2-40B4-BE49-F238E27FC236}">
                <a16:creationId xmlns:a16="http://schemas.microsoft.com/office/drawing/2014/main" id="{EEAB3E6B-A967-4292-AEBC-75CA77720DFA}"/>
              </a:ext>
            </a:extLst>
          </p:cNvPr>
          <p:cNvSpPr/>
          <p:nvPr/>
        </p:nvSpPr>
        <p:spPr>
          <a:xfrm rot="16200000">
            <a:off x="7235450" y="4630981"/>
            <a:ext cx="433456" cy="247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AF16F-EB8F-6D44-87C3-6FD42946B58E}"/>
              </a:ext>
            </a:extLst>
          </p:cNvPr>
          <p:cNvSpPr txBox="1"/>
          <p:nvPr/>
        </p:nvSpPr>
        <p:spPr>
          <a:xfrm>
            <a:off x="3688749" y="3082973"/>
            <a:ext cx="3563526" cy="157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sz="1400" b="1" dirty="0"/>
              <a:t>Legend: Influential Factors</a:t>
            </a:r>
          </a:p>
          <a:p>
            <a:pPr marL="180975" indent="-180975">
              <a:lnSpc>
                <a:spcPts val="2000"/>
              </a:lnSpc>
            </a:pPr>
            <a:r>
              <a:rPr lang="en-US" sz="2000" dirty="0"/>
              <a:t> ○</a:t>
            </a:r>
            <a:r>
              <a:rPr lang="en-US" sz="1400" dirty="0"/>
              <a:t>   Initial commercial maturity of HTL</a:t>
            </a:r>
          </a:p>
          <a:p>
            <a:pPr marL="180975" indent="-180975">
              <a:lnSpc>
                <a:spcPts val="2000"/>
              </a:lnSpc>
            </a:pPr>
            <a:r>
              <a:rPr lang="en-US" dirty="0"/>
              <a:t>▲</a:t>
            </a:r>
            <a:r>
              <a:rPr lang="en-US" sz="2000" dirty="0"/>
              <a:t> </a:t>
            </a:r>
            <a:r>
              <a:rPr lang="en-US" sz="1400" dirty="0"/>
              <a:t> RIN multiplier</a:t>
            </a:r>
          </a:p>
          <a:p>
            <a:pPr marL="180975" indent="-180975">
              <a:lnSpc>
                <a:spcPts val="2000"/>
              </a:lnSpc>
            </a:pPr>
            <a:r>
              <a:rPr lang="en-US" dirty="0"/>
              <a:t>◆</a:t>
            </a:r>
            <a:r>
              <a:rPr lang="en-US" sz="1400" dirty="0"/>
              <a:t>  PTC REC multiplier</a:t>
            </a:r>
          </a:p>
          <a:p>
            <a:pPr marL="180975" indent="-180975">
              <a:lnSpc>
                <a:spcPts val="2000"/>
              </a:lnSpc>
            </a:pPr>
            <a:r>
              <a:rPr lang="en-US" sz="1400" dirty="0"/>
              <a:t>	   Disposal cost</a:t>
            </a:r>
          </a:p>
          <a:p>
            <a:pPr marL="180975" indent="-180975">
              <a:lnSpc>
                <a:spcPts val="2000"/>
              </a:lnSpc>
            </a:pPr>
            <a:r>
              <a:rPr lang="en-US" sz="1400" dirty="0"/>
              <a:t>◼︎    Construction duration multiplier</a:t>
            </a:r>
          </a:p>
        </p:txBody>
      </p:sp>
    </p:spTree>
    <p:extLst>
      <p:ext uri="{BB962C8B-B14F-4D97-AF65-F5344CB8AC3E}">
        <p14:creationId xmlns:p14="http://schemas.microsoft.com/office/powerpoint/2010/main" val="163986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C336B-DB75-406F-AF6E-FCFCDF29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2" y="972099"/>
            <a:ext cx="6401355" cy="49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167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Inman, Daniel</dc:creator>
  <cp:lastModifiedBy>Vimmerstedt, Laura</cp:lastModifiedBy>
  <cp:revision>18</cp:revision>
  <dcterms:created xsi:type="dcterms:W3CDTF">2018-12-12T21:10:08Z</dcterms:created>
  <dcterms:modified xsi:type="dcterms:W3CDTF">2019-01-04T05:52:39Z</dcterms:modified>
</cp:coreProperties>
</file>