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16"/>
  </p:notesMasterIdLst>
  <p:sldIdLst>
    <p:sldId id="257" r:id="rId7"/>
    <p:sldId id="259" r:id="rId8"/>
    <p:sldId id="261" r:id="rId9"/>
    <p:sldId id="262" r:id="rId10"/>
    <p:sldId id="263" r:id="rId11"/>
    <p:sldId id="264" r:id="rId12"/>
    <p:sldId id="267" r:id="rId13"/>
    <p:sldId id="266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B7B6B-97C1-4303-A7B7-2C9C73610376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E4D08-E8E5-41B7-BC68-491ACDD03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9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E4D08-E8E5-41B7-BC68-491ACDD035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7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DA6-3380-44D8-BDF2-F2A1164CB801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F71-CC5C-43E6-A765-29FAE47B52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2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DA6-3380-44D8-BDF2-F2A1164CB801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F71-CC5C-43E6-A765-29FAE47B52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5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DA6-3380-44D8-BDF2-F2A1164CB801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F71-CC5C-43E6-A765-29FAE47B52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8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DA6-3380-44D8-BDF2-F2A1164CB801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F71-CC5C-43E6-A765-29FAE47B52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1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DA6-3380-44D8-BDF2-F2A1164CB801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F71-CC5C-43E6-A765-29FAE47B52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2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DA6-3380-44D8-BDF2-F2A1164CB801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F71-CC5C-43E6-A765-29FAE47B52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5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DA6-3380-44D8-BDF2-F2A1164CB801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F71-CC5C-43E6-A765-29FAE47B52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DA6-3380-44D8-BDF2-F2A1164CB801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F71-CC5C-43E6-A765-29FAE47B52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DA6-3380-44D8-BDF2-F2A1164CB801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F71-CC5C-43E6-A765-29FAE47B52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0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DA6-3380-44D8-BDF2-F2A1164CB801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F71-CC5C-43E6-A765-29FAE47B52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9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DA6-3380-44D8-BDF2-F2A1164CB801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F71-CC5C-43E6-A765-29FAE47B52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06DA6-3380-44D8-BDF2-F2A1164CB801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53F71-CC5C-43E6-A765-29FAE47B52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of the Opportunities </a:t>
            </a:r>
            <a:r>
              <a:rPr lang="en-US" dirty="0"/>
              <a:t>and Barriers </a:t>
            </a:r>
            <a:r>
              <a:rPr lang="en-US" dirty="0" smtClean="0"/>
              <a:t>Associated </a:t>
            </a:r>
            <a:r>
              <a:rPr lang="en-US" dirty="0"/>
              <a:t>with </a:t>
            </a:r>
            <a:r>
              <a:rPr lang="en-US" dirty="0" smtClean="0"/>
              <a:t>Producing Transportation Fuels </a:t>
            </a:r>
            <a:r>
              <a:rPr lang="en-US" dirty="0"/>
              <a:t>from </a:t>
            </a:r>
            <a:r>
              <a:rPr lang="en-US" dirty="0" smtClean="0"/>
              <a:t>Waste (Market Analysis)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0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Overview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524000"/>
            <a:ext cx="838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</a:t>
            </a:r>
            <a:r>
              <a:rPr lang="en-US" sz="2800" dirty="0" smtClean="0"/>
              <a:t>xamine </a:t>
            </a:r>
            <a:r>
              <a:rPr lang="en-US" sz="2800" dirty="0"/>
              <a:t>areas where producing transportation fuels from waste is favorable given local/regional market conditions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Examine the challenges </a:t>
            </a:r>
            <a:r>
              <a:rPr lang="en-US" sz="2800" dirty="0"/>
              <a:t>facing the industry, as well as drivers that could help overcome these </a:t>
            </a:r>
            <a:r>
              <a:rPr lang="en-US" sz="2800" dirty="0" smtClean="0"/>
              <a:t>barriers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</a:t>
            </a:r>
            <a:r>
              <a:rPr lang="en-US" sz="2800" dirty="0" smtClean="0"/>
              <a:t>valuate </a:t>
            </a:r>
            <a:r>
              <a:rPr lang="en-US" sz="2800" dirty="0"/>
              <a:t>current competing uses for each feedstock and analyze tradeoffs with biofuel production. </a:t>
            </a:r>
          </a:p>
        </p:txBody>
      </p:sp>
    </p:spTree>
    <p:extLst>
      <p:ext uri="{BB962C8B-B14F-4D97-AF65-F5344CB8AC3E}">
        <p14:creationId xmlns:p14="http://schemas.microsoft.com/office/powerpoint/2010/main" val="46397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Examine the results of wet </a:t>
            </a:r>
            <a:r>
              <a:rPr lang="en-US" dirty="0" err="1" smtClean="0"/>
              <a:t>WtE</a:t>
            </a:r>
            <a:r>
              <a:rPr lang="en-US" dirty="0" smtClean="0"/>
              <a:t> resource assessment and identify areas with adequate resource potential </a:t>
            </a:r>
          </a:p>
          <a:p>
            <a:r>
              <a:rPr lang="en-US" dirty="0" smtClean="0"/>
              <a:t>Examine the following parameters in those areas:</a:t>
            </a:r>
          </a:p>
          <a:p>
            <a:pPr lvl="1"/>
            <a:r>
              <a:rPr lang="en-US" dirty="0" smtClean="0"/>
              <a:t>market conditions in those areas (e.g. current use of these resources, landfill tipping fees, etc.) </a:t>
            </a:r>
          </a:p>
          <a:p>
            <a:pPr lvl="1"/>
            <a:r>
              <a:rPr lang="en-US" dirty="0" smtClean="0"/>
              <a:t>policies (supportive RE, environmental regulations)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xisting infrastructure</a:t>
            </a:r>
          </a:p>
          <a:p>
            <a:r>
              <a:rPr lang="en-US" dirty="0" smtClean="0"/>
              <a:t>Results of this analysis will be combined with efforts in Task 2 and Task 4 to identify “hot spots” for transportation fuels production from waste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0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</a:t>
            </a:r>
            <a:r>
              <a:rPr lang="en-US" dirty="0" smtClean="0"/>
              <a:t>Approach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/>
              <a:t>To examine </a:t>
            </a:r>
            <a:r>
              <a:rPr lang="en-US" dirty="0"/>
              <a:t>the challenges facing the industry, as well as drivers that could help overcome these </a:t>
            </a:r>
            <a:r>
              <a:rPr lang="en-US" dirty="0" smtClean="0"/>
              <a:t>barriers:</a:t>
            </a:r>
          </a:p>
          <a:p>
            <a:pPr marL="742950" lvl="2" indent="-342900"/>
            <a:r>
              <a:rPr lang="en-US" dirty="0" smtClean="0"/>
              <a:t>Survey (questionnaire/interviews)</a:t>
            </a:r>
          </a:p>
          <a:p>
            <a:pPr marL="742950" lvl="2" indent="-342900"/>
            <a:r>
              <a:rPr lang="en-US" dirty="0" smtClean="0"/>
              <a:t>May/June workshop</a:t>
            </a:r>
          </a:p>
          <a:p>
            <a:pPr marL="742950" lvl="2" indent="-342900"/>
            <a:r>
              <a:rPr lang="en-US" dirty="0" smtClean="0"/>
              <a:t>Prepare a white paper (per AOP) or workshop report?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Approach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evaluate </a:t>
            </a:r>
            <a:r>
              <a:rPr lang="en-US" sz="2400" dirty="0"/>
              <a:t>current competing uses for each feedstock and analyze tradeoffs with </a:t>
            </a:r>
            <a:r>
              <a:rPr lang="en-US" sz="2400" dirty="0" smtClean="0"/>
              <a:t>liquid biofuel production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Biogas to electricity/transportation fuel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Fertilizer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Rendering to valuable products and chemicals (FOG)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Liquid biofuels – biodiesel and renewable diesel (FOG)</a:t>
            </a:r>
          </a:p>
          <a:p>
            <a:r>
              <a:rPr lang="en-US" sz="2400" dirty="0" smtClean="0"/>
              <a:t>Tradeoff analysis – economic, environmental? </a:t>
            </a:r>
          </a:p>
          <a:p>
            <a:r>
              <a:rPr lang="en-US" sz="2400" dirty="0" smtClean="0"/>
              <a:t>Synergies with </a:t>
            </a:r>
            <a:r>
              <a:rPr lang="en-US" sz="2400" dirty="0" err="1" smtClean="0"/>
              <a:t>WESyS</a:t>
            </a:r>
            <a:r>
              <a:rPr lang="en-US" sz="2400" dirty="0" smtClean="0"/>
              <a:t> (economic)?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073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Feedstock Supply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58" y="1309433"/>
            <a:ext cx="4387142" cy="26573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We plan to develop supply curves for th</a:t>
            </a:r>
            <a:r>
              <a:rPr lang="en-US" dirty="0" smtClean="0">
                <a:solidFill>
                  <a:schemeClr val="tx2"/>
                </a:solidFill>
              </a:rPr>
              <a:t>e following feedstocks:</a:t>
            </a:r>
          </a:p>
          <a:p>
            <a:r>
              <a:rPr lang="en-US" sz="2800" dirty="0" smtClean="0"/>
              <a:t>Fats, oils, and greases</a:t>
            </a:r>
          </a:p>
          <a:p>
            <a:r>
              <a:rPr lang="en-US" sz="2800" dirty="0" smtClean="0"/>
              <a:t>Wastewater sludge</a:t>
            </a:r>
          </a:p>
          <a:p>
            <a:r>
              <a:rPr lang="en-US" sz="2800" dirty="0" smtClean="0"/>
              <a:t>Animal manure</a:t>
            </a:r>
          </a:p>
          <a:p>
            <a:r>
              <a:rPr lang="en-US" sz="2800" dirty="0" smtClean="0"/>
              <a:t>Food waste</a:t>
            </a:r>
            <a:endParaRPr lang="en-US" sz="2800" dirty="0" smtClean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1320750"/>
            <a:ext cx="4584700" cy="2773680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4084320"/>
            <a:ext cx="4584700" cy="277368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0" y="1338102"/>
            <a:ext cx="2209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FOG Historical Supply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518842" y="4084320"/>
            <a:ext cx="2209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FOG Historical Price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966807"/>
            <a:ext cx="4559299" cy="2906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4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Feedstock Supply </a:t>
            </a:r>
            <a:r>
              <a:rPr lang="en-US" dirty="0" smtClean="0"/>
              <a:t>Curves (cont.)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447800"/>
            <a:ext cx="88773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661177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Source:</a:t>
            </a:r>
            <a:r>
              <a:rPr lang="en-US" sz="1000" dirty="0" smtClean="0"/>
              <a:t> Frame </a:t>
            </a:r>
            <a:r>
              <a:rPr lang="en-US" sz="1000" dirty="0" smtClean="0"/>
              <a:t>C and D – NRA Market reports [5-11]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3059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358436"/>
            <a:ext cx="22043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Data NOT Aggregated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4354839"/>
            <a:ext cx="351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Aggregated Data by Feedstock Type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976805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Each point represents production and price for a feedstock in a single year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2900" y="1066800"/>
            <a:ext cx="4953000" cy="29100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Scope Questions:</a:t>
            </a:r>
          </a:p>
          <a:p>
            <a:r>
              <a:rPr lang="en-US" dirty="0" smtClean="0"/>
              <a:t>What </a:t>
            </a:r>
            <a:r>
              <a:rPr lang="en-US" dirty="0" err="1" smtClean="0"/>
              <a:t>regionality</a:t>
            </a:r>
            <a:r>
              <a:rPr lang="en-US" dirty="0" smtClean="0"/>
              <a:t> is needed?  Would it be different for differen</a:t>
            </a:r>
            <a:r>
              <a:rPr lang="en-US" dirty="0" smtClean="0"/>
              <a:t>t feedstocks?</a:t>
            </a:r>
            <a:endParaRPr lang="en-US" dirty="0" smtClean="0"/>
          </a:p>
          <a:p>
            <a:r>
              <a:rPr lang="en-US" dirty="0" smtClean="0"/>
              <a:t>What years are needed? (Billion Ton 2016 has </a:t>
            </a:r>
            <a:r>
              <a:rPr lang="en-US" dirty="0"/>
              <a:t>$40, $60, or $</a:t>
            </a:r>
            <a:r>
              <a:rPr lang="en-US" dirty="0" smtClean="0"/>
              <a:t>80/</a:t>
            </a:r>
            <a:r>
              <a:rPr lang="en-US" dirty="0" err="1" smtClean="0"/>
              <a:t>dt</a:t>
            </a:r>
            <a:r>
              <a:rPr lang="en-US" dirty="0" smtClean="0"/>
              <a:t> for </a:t>
            </a:r>
            <a:r>
              <a:rPr lang="en-US" dirty="0"/>
              <a:t>the years 2017, 2022, 2025, 2030, 2035, and </a:t>
            </a:r>
            <a:r>
              <a:rPr lang="en-US" dirty="0" smtClean="0"/>
              <a:t>2040)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1143000"/>
            <a:ext cx="38481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06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Feedstock Supply Curves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Relationship Questions:</a:t>
            </a:r>
          </a:p>
          <a:p>
            <a:r>
              <a:rPr lang="en-US" dirty="0" smtClean="0"/>
              <a:t>What impacts projections of production?</a:t>
            </a:r>
          </a:p>
          <a:p>
            <a:pPr lvl="1"/>
            <a:r>
              <a:rPr lang="en-US" dirty="0"/>
              <a:t>Food waste/Wastewater - population</a:t>
            </a:r>
          </a:p>
          <a:p>
            <a:pPr lvl="1"/>
            <a:r>
              <a:rPr lang="en-US" dirty="0"/>
              <a:t>FOG - rendering and animal production and meat production/population (yellow and brown grease)</a:t>
            </a:r>
          </a:p>
          <a:p>
            <a:pPr lvl="1"/>
            <a:r>
              <a:rPr lang="en-US" dirty="0"/>
              <a:t>Animal manure - rendering and animal production and meat production</a:t>
            </a:r>
          </a:p>
          <a:p>
            <a:pPr lvl="1"/>
            <a:r>
              <a:rPr lang="en-US" dirty="0"/>
              <a:t>We should put questions in the presentation - consumption patters (vegetarianism), </a:t>
            </a:r>
            <a:r>
              <a:rPr lang="en-US" dirty="0" smtClean="0"/>
              <a:t>RFS</a:t>
            </a:r>
            <a:endParaRPr lang="en-US" dirty="0" smtClean="0"/>
          </a:p>
          <a:p>
            <a:r>
              <a:rPr lang="en-US" dirty="0" smtClean="0"/>
              <a:t>What impacts projections of price?</a:t>
            </a:r>
          </a:p>
          <a:p>
            <a:pPr lvl="1"/>
            <a:r>
              <a:rPr lang="en-US" dirty="0"/>
              <a:t>Fertilizer (manure/sludge can be converted into fertilizer - but high nitrogen), AD - electricity price, Tipping Fees; </a:t>
            </a:r>
          </a:p>
          <a:p>
            <a:pPr lvl="1"/>
            <a:r>
              <a:rPr lang="en-US" dirty="0"/>
              <a:t>Rendering - price of meat, consumption, plague (mad cow/bird flu), Tipping Fees</a:t>
            </a:r>
          </a:p>
          <a:p>
            <a:pPr lvl="1"/>
            <a:r>
              <a:rPr lang="en-US" dirty="0"/>
              <a:t>Food waste - Tipping Fees (landfills) - 60%, food banks - 2%, swine feeding - 0.2%, composting - 7%, incineration/AD for electricity or biogas (RFS) - the rest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61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381960" y="1965050"/>
            <a:ext cx="1752600" cy="914400"/>
            <a:chOff x="609600" y="1066800"/>
            <a:chExt cx="1752600" cy="914400"/>
          </a:xfrm>
        </p:grpSpPr>
        <p:sp>
          <p:nvSpPr>
            <p:cNvPr id="4" name="Rectangle 3"/>
            <p:cNvSpPr/>
            <p:nvPr/>
          </p:nvSpPr>
          <p:spPr>
            <a:xfrm>
              <a:off x="609600" y="1066800"/>
              <a:ext cx="1752600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40627" y="1339334"/>
              <a:ext cx="1290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Food Waste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06279" y="3124200"/>
            <a:ext cx="1752600" cy="914400"/>
            <a:chOff x="632012" y="990600"/>
            <a:chExt cx="1752600" cy="914400"/>
          </a:xfrm>
        </p:grpSpPr>
        <p:sp>
          <p:nvSpPr>
            <p:cNvPr id="8" name="Rectangle 7"/>
            <p:cNvSpPr/>
            <p:nvPr/>
          </p:nvSpPr>
          <p:spPr>
            <a:xfrm>
              <a:off x="632012" y="990600"/>
              <a:ext cx="1752600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43986" y="1124634"/>
              <a:ext cx="9286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Animal </a:t>
              </a:r>
            </a:p>
            <a:p>
              <a:r>
                <a:rPr lang="en-US" dirty="0" smtClean="0"/>
                <a:t>Manure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06279" y="4343400"/>
            <a:ext cx="1752600" cy="914400"/>
            <a:chOff x="609600" y="3429000"/>
            <a:chExt cx="1752600" cy="914400"/>
          </a:xfrm>
        </p:grpSpPr>
        <p:sp>
          <p:nvSpPr>
            <p:cNvPr id="13" name="Rectangle 12"/>
            <p:cNvSpPr/>
            <p:nvPr/>
          </p:nvSpPr>
          <p:spPr>
            <a:xfrm>
              <a:off x="609600" y="3429000"/>
              <a:ext cx="1752600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3672" y="3563034"/>
              <a:ext cx="13093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Wastewater</a:t>
              </a:r>
            </a:p>
            <a:p>
              <a:r>
                <a:rPr lang="en-US" dirty="0" smtClean="0"/>
                <a:t>Sludge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29000" y="5517776"/>
            <a:ext cx="1752600" cy="914400"/>
            <a:chOff x="587188" y="4724400"/>
            <a:chExt cx="1752600" cy="914400"/>
          </a:xfrm>
        </p:grpSpPr>
        <p:sp>
          <p:nvSpPr>
            <p:cNvPr id="15" name="Rectangle 14"/>
            <p:cNvSpPr/>
            <p:nvPr/>
          </p:nvSpPr>
          <p:spPr>
            <a:xfrm>
              <a:off x="587188" y="4724400"/>
              <a:ext cx="1752600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70202" y="4996934"/>
              <a:ext cx="586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FOG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169660" y="2216062"/>
            <a:ext cx="11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69660" y="3202213"/>
            <a:ext cx="297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Rendering/Animal Production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69660" y="4158734"/>
            <a:ext cx="17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Meat Production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69660" y="5771926"/>
            <a:ext cx="227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Consumption Patterns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69659" y="4939099"/>
            <a:ext cx="95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RFS (All)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8565" y="4347883"/>
            <a:ext cx="178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Tipping Fees (All)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8565" y="2694784"/>
            <a:ext cx="15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Fertilizer Price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8565" y="3514669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Use Price (All)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8565" y="5148444"/>
            <a:ext cx="14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 of Meat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241125" y="2879450"/>
            <a:ext cx="959275" cy="63521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63247" y="2924962"/>
            <a:ext cx="1037153" cy="160758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064282" y="5359568"/>
            <a:ext cx="1176459" cy="61540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5334000" y="5974976"/>
            <a:ext cx="760088" cy="177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2" idx="1"/>
          </p:cNvCxnSpPr>
          <p:nvPr/>
        </p:nvCxnSpPr>
        <p:spPr>
          <a:xfrm flipH="1" flipV="1">
            <a:off x="5257800" y="3581400"/>
            <a:ext cx="911860" cy="237519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5334000" y="4342963"/>
            <a:ext cx="835659" cy="160692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1" idx="1"/>
          </p:cNvCxnSpPr>
          <p:nvPr/>
        </p:nvCxnSpPr>
        <p:spPr>
          <a:xfrm flipH="1" flipV="1">
            <a:off x="5334000" y="3514669"/>
            <a:ext cx="835660" cy="828731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334000" y="3414126"/>
            <a:ext cx="835660" cy="2253146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0" idx="1"/>
          </p:cNvCxnSpPr>
          <p:nvPr/>
        </p:nvCxnSpPr>
        <p:spPr>
          <a:xfrm flipH="1">
            <a:off x="5334000" y="3386879"/>
            <a:ext cx="835660" cy="27247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5334000" y="2400728"/>
            <a:ext cx="836631" cy="21522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9" idx="1"/>
          </p:cNvCxnSpPr>
          <p:nvPr/>
        </p:nvCxnSpPr>
        <p:spPr>
          <a:xfrm flipH="1">
            <a:off x="5257800" y="2400728"/>
            <a:ext cx="911860" cy="2316487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Feedstock Supply Curves (cont.)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115268" y="1574897"/>
            <a:ext cx="4028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What impacts projections of production?</a:t>
            </a:r>
          </a:p>
        </p:txBody>
      </p:sp>
      <p:sp>
        <p:nvSpPr>
          <p:cNvPr id="3" name="Rectangle 2"/>
          <p:cNvSpPr/>
          <p:nvPr/>
        </p:nvSpPr>
        <p:spPr>
          <a:xfrm>
            <a:off x="-4967" y="1589858"/>
            <a:ext cx="3461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What impacts projections of price?</a:t>
            </a:r>
          </a:p>
        </p:txBody>
      </p:sp>
    </p:spTree>
    <p:extLst>
      <p:ext uri="{BB962C8B-B14F-4D97-AF65-F5344CB8AC3E}">
        <p14:creationId xmlns:p14="http://schemas.microsoft.com/office/powerpoint/2010/main" val="155096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7bbd8d32-57eb-4c25-a7af-abe0816fa3e8" ContentTypeId="0x0101" PreviousValue="false"/>
</file>

<file path=customXml/item2.xml><?xml version="1.0" encoding="utf-8"?>
<?mso-contentType ?>
<spe:Receivers xmlns:spe="http://schemas.microsoft.com/sharepoint/event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d9b406-8ab6-4e35-b189-c607f551e6ff"/>
    <_dlc_DocId xmlns="c6d9b406-8ab6-4e35-b189-c607f551e6ff">HNRQDSRFZ5MP-16-288</_dlc_DocId>
    <_dlc_DocIdUrl xmlns="c6d9b406-8ab6-4e35-b189-c607f551e6ff">
      <Url>https://eeredocman.ee.doe.gov/offices/EE-3B/Operations/_layouts/DocIdRedir.aspx?ID=HNRQDSRFZ5MP-16-288</Url>
      <Description>HNRQDSRFZ5MP-16-288</Description>
    </_dlc_DocIdUrl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27CF49A409E54FB5512466FDBA2688" ma:contentTypeVersion="2" ma:contentTypeDescription="Create a new document." ma:contentTypeScope="" ma:versionID="d39105da5312ed53d04170b9ed9439cb">
  <xsd:schema xmlns:xsd="http://www.w3.org/2001/XMLSchema" xmlns:xs="http://www.w3.org/2001/XMLSchema" xmlns:p="http://schemas.microsoft.com/office/2006/metadata/properties" xmlns:ns2="c6d9b406-8ab6-4e35-b189-c607f551e6ff" targetNamespace="http://schemas.microsoft.com/office/2006/metadata/properties" ma:root="true" ma:fieldsID="917ec51bf0e220a77081c0a9d99c1218" ns2:_="">
    <xsd:import namespace="c6d9b406-8ab6-4e35-b189-c607f551e6f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d9b406-8ab6-4e35-b189-c607f551e6f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1" nillable="true" ma:displayName="Taxonomy Catch All Column" ma:hidden="true" ma:list="{1d55f818-a2ca-4dc7-a84a-9a4e61986744}" ma:internalName="TaxCatchAll" ma:showField="CatchAllData" ma:web="1d087245-c717-4f41-907c-087a28f9d9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1d55f818-a2ca-4dc7-a84a-9a4e61986744}" ma:internalName="TaxCatchAllLabel" ma:readOnly="true" ma:showField="CatchAllDataLabel" ma:web="1d087245-c717-4f41-907c-087a28f9d9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D0C522-7048-4F73-8546-7FE5829FA876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DA634D26-6D90-46F5-A0D8-5732D0D2F3E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CE7854CE-D472-4CAC-BAC2-AD53962052E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00D4D69-1FF0-482F-9DBF-029B38A90A3D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c6d9b406-8ab6-4e35-b189-c607f551e6ff"/>
    <ds:schemaRef ds:uri="http://www.w3.org/XML/1998/namespace"/>
    <ds:schemaRef ds:uri="http://purl.org/dc/terms/"/>
  </ds:schemaRefs>
</ds:datastoreItem>
</file>

<file path=customXml/itemProps5.xml><?xml version="1.0" encoding="utf-8"?>
<ds:datastoreItem xmlns:ds="http://schemas.openxmlformats.org/officeDocument/2006/customXml" ds:itemID="{2CEF3142-BB89-4F4E-B463-1A7873F3AD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d9b406-8ab6-4e35-b189-c607f551e6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3830</TotalTime>
  <Words>559</Words>
  <Application>Microsoft Office PowerPoint</Application>
  <PresentationFormat>On-screen Show (4:3)</PresentationFormat>
  <Paragraphs>72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Analysis of the Opportunities and Barriers Associated with Producing Transportation Fuels from Waste (Market Analysis) </vt:lpstr>
      <vt:lpstr>Task Overview</vt:lpstr>
      <vt:lpstr>Analysis Approach</vt:lpstr>
      <vt:lpstr>Analysis Approach (cont.)</vt:lpstr>
      <vt:lpstr>Analysis Approach (cont.)</vt:lpstr>
      <vt:lpstr>Feedstock Supply Curves</vt:lpstr>
      <vt:lpstr>Feedstock Supply Curves (cont.)</vt:lpstr>
      <vt:lpstr>Feedstock Supply Curves (cont.)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Daniel Fishman</dc:creator>
  <cp:lastModifiedBy>ENEWES</cp:lastModifiedBy>
  <cp:revision>158</cp:revision>
  <dcterms:created xsi:type="dcterms:W3CDTF">2012-05-22T13:47:33Z</dcterms:created>
  <dcterms:modified xsi:type="dcterms:W3CDTF">2016-10-31T18:00:14Z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0x010100F527CF49A409E54FB5512466FDBA2688</vt:lpwstr>
  </property>
  <property fmtid="{D5CDD505-2E9C-101B-9397-08002B2CF9AE}" pid="3" name="_dlc_DocIdItemGuid">
    <vt:lpwstr>508cf82c-cbb3-4817-b8fe-f16cd7b9e97f</vt:lpwstr>
  </property>
</Properties>
</file>