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361" r:id="rId2"/>
    <p:sldId id="385" r:id="rId3"/>
    <p:sldId id="379" r:id="rId4"/>
    <p:sldId id="373" r:id="rId5"/>
    <p:sldId id="398" r:id="rId6"/>
    <p:sldId id="380" r:id="rId7"/>
    <p:sldId id="386" r:id="rId8"/>
    <p:sldId id="378" r:id="rId9"/>
    <p:sldId id="375" r:id="rId10"/>
    <p:sldId id="381" r:id="rId11"/>
    <p:sldId id="387" r:id="rId12"/>
    <p:sldId id="389" r:id="rId13"/>
    <p:sldId id="393" r:id="rId14"/>
    <p:sldId id="388" r:id="rId15"/>
    <p:sldId id="396" r:id="rId16"/>
    <p:sldId id="401" r:id="rId17"/>
    <p:sldId id="395" r:id="rId18"/>
    <p:sldId id="399" r:id="rId19"/>
    <p:sldId id="400" r:id="rId20"/>
    <p:sldId id="390" r:id="rId21"/>
    <p:sldId id="391" r:id="rId22"/>
    <p:sldId id="392" r:id="rId23"/>
    <p:sldId id="397" r:id="rId24"/>
    <p:sldId id="367"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REL" initials="N" lastIdx="2" clrIdx="0"/>
  <p:cmAuthor id="1" name="Anelia Milbrandt" initials="AM"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2411"/>
    <a:srgbClr val="282C2F"/>
    <a:srgbClr val="224E47"/>
    <a:srgbClr val="F5F042"/>
    <a:srgbClr val="EC6D1B"/>
    <a:srgbClr val="000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9" autoAdjust="0"/>
    <p:restoredTop sz="89771" autoAdjust="0"/>
  </p:normalViewPr>
  <p:slideViewPr>
    <p:cSldViewPr snapToGrid="0" snapToObjects="1">
      <p:cViewPr varScale="1">
        <p:scale>
          <a:sx n="76" d="100"/>
          <a:sy n="76" d="100"/>
        </p:scale>
        <p:origin x="-1565" y="-77"/>
      </p:cViewPr>
      <p:guideLst>
        <p:guide orient="horz" pos="2051"/>
        <p:guide pos="2550"/>
      </p:guideLst>
    </p:cSldViewPr>
  </p:slideViewPr>
  <p:outlineViewPr>
    <p:cViewPr>
      <p:scale>
        <a:sx n="33" d="100"/>
        <a:sy n="33" d="100"/>
      </p:scale>
      <p:origin x="53" y="0"/>
    </p:cViewPr>
  </p:outlin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63" d="100"/>
          <a:sy n="63" d="100"/>
        </p:scale>
        <p:origin x="-3120" y="-7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abadgett:Desktop:WtE:Feedstock%20Datasets:POTW%20CapEx:POTW%20Cost%20Model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abadgett:Desktop:WtE:Feedstock%20Datasets:Food%20Waste:MRF%20Cost%20Mode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abadgett:Desktop:WtE:Feedstock%20Datasets:Food%20Waste:MRF%20Cost%20Model.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enewes\Documents\Github\epa-biogas-rin\supply%20curves\SC%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Sewage Sludge</a:t>
            </a:r>
            <a:r>
              <a:rPr lang="en-US" baseline="0"/>
              <a:t> Supply Curves</a:t>
            </a:r>
            <a:endParaRPr lang="en-US"/>
          </a:p>
        </c:rich>
      </c:tx>
      <c:layout/>
      <c:overlay val="0"/>
    </c:title>
    <c:autoTitleDeleted val="0"/>
    <c:plotArea>
      <c:layout/>
      <c:scatterChart>
        <c:scatterStyle val="smoothMarker"/>
        <c:varyColors val="0"/>
        <c:ser>
          <c:idx val="3"/>
          <c:order val="0"/>
          <c:tx>
            <c:v>Storage as Additional Cost</c:v>
          </c:tx>
          <c:marker>
            <c:symbol val="none"/>
          </c:marker>
          <c:xVal>
            <c:numRef>
              <c:f>'Supply Curves'!$AD$3:$AD$53</c:f>
              <c:numCache>
                <c:formatCode>0.00</c:formatCode>
                <c:ptCount val="51"/>
                <c:pt idx="0">
                  <c:v>0.2420476382</c:v>
                </c:pt>
                <c:pt idx="1">
                  <c:v>1.9019106985000001</c:v>
                </c:pt>
                <c:pt idx="2">
                  <c:v>3.0819943036000002</c:v>
                </c:pt>
                <c:pt idx="3">
                  <c:v>4.7951247046000001</c:v>
                </c:pt>
                <c:pt idx="4">
                  <c:v>19.0553398586</c:v>
                </c:pt>
                <c:pt idx="5">
                  <c:v>20.810652949600001</c:v>
                </c:pt>
                <c:pt idx="6">
                  <c:v>22.374463768399998</c:v>
                </c:pt>
                <c:pt idx="7">
                  <c:v>23.8599112102</c:v>
                </c:pt>
                <c:pt idx="8">
                  <c:v>24.277883998899998</c:v>
                </c:pt>
                <c:pt idx="9">
                  <c:v>30.8062448419</c:v>
                </c:pt>
                <c:pt idx="10">
                  <c:v>34.039401491900001</c:v>
                </c:pt>
                <c:pt idx="11">
                  <c:v>34.592172621499998</c:v>
                </c:pt>
                <c:pt idx="12">
                  <c:v>36.080546800699999</c:v>
                </c:pt>
                <c:pt idx="13">
                  <c:v>36.630258707000003</c:v>
                </c:pt>
                <c:pt idx="14">
                  <c:v>45.911133589000002</c:v>
                </c:pt>
                <c:pt idx="15">
                  <c:v>49.789845628000002</c:v>
                </c:pt>
                <c:pt idx="16">
                  <c:v>51.017620128200001</c:v>
                </c:pt>
                <c:pt idx="17">
                  <c:v>52.711684608200002</c:v>
                </c:pt>
                <c:pt idx="18">
                  <c:v>54.7850440482</c:v>
                </c:pt>
                <c:pt idx="19">
                  <c:v>57.787185522199998</c:v>
                </c:pt>
                <c:pt idx="20">
                  <c:v>59.6285220862</c:v>
                </c:pt>
                <c:pt idx="21">
                  <c:v>60.174484238200002</c:v>
                </c:pt>
                <c:pt idx="22">
                  <c:v>65.651678240199999</c:v>
                </c:pt>
                <c:pt idx="23">
                  <c:v>67.666820181199995</c:v>
                </c:pt>
                <c:pt idx="24">
                  <c:v>70.908849370199988</c:v>
                </c:pt>
                <c:pt idx="25">
                  <c:v>71.956142012399994</c:v>
                </c:pt>
                <c:pt idx="26">
                  <c:v>72.27622783679999</c:v>
                </c:pt>
                <c:pt idx="27">
                  <c:v>74.897765555799992</c:v>
                </c:pt>
                <c:pt idx="28">
                  <c:v>75.137556917999987</c:v>
                </c:pt>
                <c:pt idx="29">
                  <c:v>75.910957136699992</c:v>
                </c:pt>
                <c:pt idx="30">
                  <c:v>76.30410288649999</c:v>
                </c:pt>
                <c:pt idx="31">
                  <c:v>81.098641444499989</c:v>
                </c:pt>
                <c:pt idx="32">
                  <c:v>81.837804110099995</c:v>
                </c:pt>
                <c:pt idx="33">
                  <c:v>82.957787321599994</c:v>
                </c:pt>
                <c:pt idx="34">
                  <c:v>94.050113169599996</c:v>
                </c:pt>
                <c:pt idx="35">
                  <c:v>101.5862818526</c:v>
                </c:pt>
                <c:pt idx="36">
                  <c:v>103.0708942297</c:v>
                </c:pt>
                <c:pt idx="37">
                  <c:v>104.7410149067</c:v>
                </c:pt>
                <c:pt idx="38">
                  <c:v>111.28110677470001</c:v>
                </c:pt>
                <c:pt idx="39">
                  <c:v>111.8118531288</c:v>
                </c:pt>
                <c:pt idx="40">
                  <c:v>113.83629316779999</c:v>
                </c:pt>
                <c:pt idx="41">
                  <c:v>114.0813398003</c:v>
                </c:pt>
                <c:pt idx="42">
                  <c:v>117.05837720629999</c:v>
                </c:pt>
                <c:pt idx="43">
                  <c:v>127.1974392413</c:v>
                </c:pt>
                <c:pt idx="44">
                  <c:v>128.185944291</c:v>
                </c:pt>
                <c:pt idx="45">
                  <c:v>131.16343536799999</c:v>
                </c:pt>
                <c:pt idx="46">
                  <c:v>131.34783961549999</c:v>
                </c:pt>
                <c:pt idx="47">
                  <c:v>133.9986647385</c:v>
                </c:pt>
                <c:pt idx="48">
                  <c:v>136.60532791450001</c:v>
                </c:pt>
                <c:pt idx="49">
                  <c:v>137.26814259299999</c:v>
                </c:pt>
                <c:pt idx="50">
                  <c:v>137.47683591399999</c:v>
                </c:pt>
              </c:numCache>
            </c:numRef>
          </c:xVal>
          <c:yVal>
            <c:numRef>
              <c:f>'Supply Curves'!$S$2:$S$53</c:f>
              <c:numCache>
                <c:formatCode>General</c:formatCode>
                <c:ptCount val="52"/>
                <c:pt idx="1">
                  <c:v>-49.077376154307487</c:v>
                </c:pt>
                <c:pt idx="2">
                  <c:v>-34.405193568945037</c:v>
                </c:pt>
                <c:pt idx="3">
                  <c:v>-69.474956573196991</c:v>
                </c:pt>
                <c:pt idx="4">
                  <c:v>-74.473950992439313</c:v>
                </c:pt>
                <c:pt idx="5">
                  <c:v>-127.9781388808907</c:v>
                </c:pt>
                <c:pt idx="6">
                  <c:v>-121.1059730229571</c:v>
                </c:pt>
                <c:pt idx="7">
                  <c:v>-190.37304772162759</c:v>
                </c:pt>
                <c:pt idx="8">
                  <c:v>-314.85772905529058</c:v>
                </c:pt>
                <c:pt idx="9">
                  <c:v>-411.97209977315788</c:v>
                </c:pt>
                <c:pt idx="10">
                  <c:v>-437.06825819841828</c:v>
                </c:pt>
                <c:pt idx="11">
                  <c:v>-445.83157033798028</c:v>
                </c:pt>
                <c:pt idx="12">
                  <c:v>-519.15276196849607</c:v>
                </c:pt>
                <c:pt idx="13">
                  <c:v>-551.84397327539136</c:v>
                </c:pt>
                <c:pt idx="14">
                  <c:v>-598.05056604211279</c:v>
                </c:pt>
                <c:pt idx="15">
                  <c:v>-634.71797566060457</c:v>
                </c:pt>
                <c:pt idx="16">
                  <c:v>-647.72406934806304</c:v>
                </c:pt>
                <c:pt idx="17">
                  <c:v>-668.931140421284</c:v>
                </c:pt>
                <c:pt idx="18">
                  <c:v>-665.45445199613528</c:v>
                </c:pt>
                <c:pt idx="19">
                  <c:v>-660.24595178346328</c:v>
                </c:pt>
                <c:pt idx="20">
                  <c:v>-734.46986099958087</c:v>
                </c:pt>
                <c:pt idx="21">
                  <c:v>-754.70223114178566</c:v>
                </c:pt>
                <c:pt idx="22">
                  <c:v>-838.52490150127414</c:v>
                </c:pt>
                <c:pt idx="23">
                  <c:v>-868.011495277927</c:v>
                </c:pt>
                <c:pt idx="24">
                  <c:v>-894.39176407541663</c:v>
                </c:pt>
                <c:pt idx="25">
                  <c:v>-934.81696298964823</c:v>
                </c:pt>
                <c:pt idx="26">
                  <c:v>-961.99029633982855</c:v>
                </c:pt>
                <c:pt idx="27">
                  <c:v>-990.56104542192395</c:v>
                </c:pt>
                <c:pt idx="28">
                  <c:v>-1004.035688997699</c:v>
                </c:pt>
                <c:pt idx="29">
                  <c:v>-803.60122149741846</c:v>
                </c:pt>
                <c:pt idx="30">
                  <c:v>-820.22315627581804</c:v>
                </c:pt>
                <c:pt idx="31">
                  <c:v>-905.06322430981174</c:v>
                </c:pt>
                <c:pt idx="32">
                  <c:v>-976.19937886113678</c:v>
                </c:pt>
                <c:pt idx="33">
                  <c:v>-958.45502743327006</c:v>
                </c:pt>
                <c:pt idx="34">
                  <c:v>-977.360032375316</c:v>
                </c:pt>
                <c:pt idx="35">
                  <c:v>-1037.41874573932</c:v>
                </c:pt>
                <c:pt idx="36">
                  <c:v>-1052.834212310436</c:v>
                </c:pt>
                <c:pt idx="37">
                  <c:v>-1082.495474294881</c:v>
                </c:pt>
                <c:pt idx="38">
                  <c:v>-1094.272397038839</c:v>
                </c:pt>
                <c:pt idx="39">
                  <c:v>-1136.878985411405</c:v>
                </c:pt>
                <c:pt idx="40">
                  <c:v>-1215.482821126772</c:v>
                </c:pt>
                <c:pt idx="41">
                  <c:v>-1223.37742137296</c:v>
                </c:pt>
                <c:pt idx="42">
                  <c:v>-1217.931613818753</c:v>
                </c:pt>
                <c:pt idx="43">
                  <c:v>-1216.133243183591</c:v>
                </c:pt>
                <c:pt idx="44">
                  <c:v>-1219.657487387688</c:v>
                </c:pt>
                <c:pt idx="45">
                  <c:v>-1210.1470174604001</c:v>
                </c:pt>
                <c:pt idx="46">
                  <c:v>-1230.1590346819351</c:v>
                </c:pt>
                <c:pt idx="47">
                  <c:v>-1311.520926404017</c:v>
                </c:pt>
                <c:pt idx="48">
                  <c:v>-1378.477859443341</c:v>
                </c:pt>
                <c:pt idx="49">
                  <c:v>-1440.469634990975</c:v>
                </c:pt>
                <c:pt idx="50">
                  <c:v>-1481.6517087168029</c:v>
                </c:pt>
                <c:pt idx="51">
                  <c:v>-1521.434571408214</c:v>
                </c:pt>
              </c:numCache>
            </c:numRef>
          </c:yVal>
          <c:smooth val="1"/>
        </c:ser>
        <c:ser>
          <c:idx val="0"/>
          <c:order val="1"/>
          <c:tx>
            <c:v>Dewater Additional Cost</c:v>
          </c:tx>
          <c:marker>
            <c:symbol val="none"/>
          </c:marker>
          <c:xVal>
            <c:numRef>
              <c:f>'Supply Curves'!$AD$3:$AD$53</c:f>
              <c:numCache>
                <c:formatCode>0.00</c:formatCode>
                <c:ptCount val="51"/>
                <c:pt idx="0">
                  <c:v>0.2420476382</c:v>
                </c:pt>
                <c:pt idx="1">
                  <c:v>1.9019106985000001</c:v>
                </c:pt>
                <c:pt idx="2">
                  <c:v>3.0819943036000002</c:v>
                </c:pt>
                <c:pt idx="3">
                  <c:v>4.7951247046000001</c:v>
                </c:pt>
                <c:pt idx="4">
                  <c:v>19.0553398586</c:v>
                </c:pt>
                <c:pt idx="5">
                  <c:v>20.810652949600001</c:v>
                </c:pt>
                <c:pt idx="6">
                  <c:v>22.374463768399998</c:v>
                </c:pt>
                <c:pt idx="7">
                  <c:v>23.8599112102</c:v>
                </c:pt>
                <c:pt idx="8">
                  <c:v>24.277883998899998</c:v>
                </c:pt>
                <c:pt idx="9">
                  <c:v>30.8062448419</c:v>
                </c:pt>
                <c:pt idx="10">
                  <c:v>34.039401491900001</c:v>
                </c:pt>
                <c:pt idx="11">
                  <c:v>34.592172621499998</c:v>
                </c:pt>
                <c:pt idx="12">
                  <c:v>36.080546800699999</c:v>
                </c:pt>
                <c:pt idx="13">
                  <c:v>36.630258707000003</c:v>
                </c:pt>
                <c:pt idx="14">
                  <c:v>45.911133589000002</c:v>
                </c:pt>
                <c:pt idx="15">
                  <c:v>49.789845628000002</c:v>
                </c:pt>
                <c:pt idx="16">
                  <c:v>51.017620128200001</c:v>
                </c:pt>
                <c:pt idx="17">
                  <c:v>52.711684608200002</c:v>
                </c:pt>
                <c:pt idx="18">
                  <c:v>54.7850440482</c:v>
                </c:pt>
                <c:pt idx="19">
                  <c:v>57.787185522199998</c:v>
                </c:pt>
                <c:pt idx="20">
                  <c:v>59.6285220862</c:v>
                </c:pt>
                <c:pt idx="21">
                  <c:v>60.174484238200002</c:v>
                </c:pt>
                <c:pt idx="22">
                  <c:v>65.651678240199999</c:v>
                </c:pt>
                <c:pt idx="23">
                  <c:v>67.666820181199995</c:v>
                </c:pt>
                <c:pt idx="24">
                  <c:v>70.908849370199988</c:v>
                </c:pt>
                <c:pt idx="25">
                  <c:v>71.956142012399994</c:v>
                </c:pt>
                <c:pt idx="26">
                  <c:v>72.27622783679999</c:v>
                </c:pt>
                <c:pt idx="27">
                  <c:v>74.897765555799992</c:v>
                </c:pt>
                <c:pt idx="28">
                  <c:v>75.137556917999987</c:v>
                </c:pt>
                <c:pt idx="29">
                  <c:v>75.910957136699992</c:v>
                </c:pt>
                <c:pt idx="30">
                  <c:v>76.30410288649999</c:v>
                </c:pt>
                <c:pt idx="31">
                  <c:v>81.098641444499989</c:v>
                </c:pt>
                <c:pt idx="32">
                  <c:v>81.837804110099995</c:v>
                </c:pt>
                <c:pt idx="33">
                  <c:v>82.957787321599994</c:v>
                </c:pt>
                <c:pt idx="34">
                  <c:v>94.050113169599996</c:v>
                </c:pt>
                <c:pt idx="35">
                  <c:v>101.5862818526</c:v>
                </c:pt>
                <c:pt idx="36">
                  <c:v>103.0708942297</c:v>
                </c:pt>
                <c:pt idx="37">
                  <c:v>104.7410149067</c:v>
                </c:pt>
                <c:pt idx="38">
                  <c:v>111.28110677470001</c:v>
                </c:pt>
                <c:pt idx="39">
                  <c:v>111.8118531288</c:v>
                </c:pt>
                <c:pt idx="40">
                  <c:v>113.83629316779999</c:v>
                </c:pt>
                <c:pt idx="41">
                  <c:v>114.0813398003</c:v>
                </c:pt>
                <c:pt idx="42">
                  <c:v>117.05837720629999</c:v>
                </c:pt>
                <c:pt idx="43">
                  <c:v>127.1974392413</c:v>
                </c:pt>
                <c:pt idx="44">
                  <c:v>128.185944291</c:v>
                </c:pt>
                <c:pt idx="45">
                  <c:v>131.16343536799999</c:v>
                </c:pt>
                <c:pt idx="46">
                  <c:v>131.34783961549999</c:v>
                </c:pt>
                <c:pt idx="47">
                  <c:v>133.9986647385</c:v>
                </c:pt>
                <c:pt idx="48">
                  <c:v>136.60532791450001</c:v>
                </c:pt>
                <c:pt idx="49">
                  <c:v>137.26814259299999</c:v>
                </c:pt>
                <c:pt idx="50">
                  <c:v>137.47683591399999</c:v>
                </c:pt>
              </c:numCache>
            </c:numRef>
          </c:xVal>
          <c:yVal>
            <c:numRef>
              <c:f>'Supply Curves'!$U$3:$U$53</c:f>
              <c:numCache>
                <c:formatCode>General</c:formatCode>
                <c:ptCount val="51"/>
                <c:pt idx="0">
                  <c:v>-88.584943081453915</c:v>
                </c:pt>
                <c:pt idx="1">
                  <c:v>-122.29250273389449</c:v>
                </c:pt>
                <c:pt idx="2">
                  <c:v>-141.78504176634411</c:v>
                </c:pt>
                <c:pt idx="3">
                  <c:v>-186.19586762936811</c:v>
                </c:pt>
                <c:pt idx="4">
                  <c:v>-258.45229560314499</c:v>
                </c:pt>
                <c:pt idx="5">
                  <c:v>-299.1731198415485</c:v>
                </c:pt>
                <c:pt idx="6">
                  <c:v>-394.12060396100458</c:v>
                </c:pt>
                <c:pt idx="7">
                  <c:v>-527.1585454809258</c:v>
                </c:pt>
                <c:pt idx="8">
                  <c:v>-648.19646842734699</c:v>
                </c:pt>
                <c:pt idx="9">
                  <c:v>-702.02711298191332</c:v>
                </c:pt>
                <c:pt idx="10">
                  <c:v>-749.28149707679177</c:v>
                </c:pt>
                <c:pt idx="11">
                  <c:v>-843.16761446568478</c:v>
                </c:pt>
                <c:pt idx="12">
                  <c:v>-853.02843202247652</c:v>
                </c:pt>
                <c:pt idx="13">
                  <c:v>-885.79020831803996</c:v>
                </c:pt>
                <c:pt idx="14">
                  <c:v>-949.361868942451</c:v>
                </c:pt>
                <c:pt idx="15">
                  <c:v>-1001.738406241452</c:v>
                </c:pt>
                <c:pt idx="16">
                  <c:v>-1002.154095139572</c:v>
                </c:pt>
                <c:pt idx="17">
                  <c:v>-1048.8368013359579</c:v>
                </c:pt>
                <c:pt idx="18">
                  <c:v>-1087.6641340391991</c:v>
                </c:pt>
                <c:pt idx="19">
                  <c:v>-1183.9907316705501</c:v>
                </c:pt>
                <c:pt idx="20">
                  <c:v>-1249.562082901002</c:v>
                </c:pt>
                <c:pt idx="21">
                  <c:v>-1317.7156423246649</c:v>
                </c:pt>
                <c:pt idx="22">
                  <c:v>-1341.9345415326859</c:v>
                </c:pt>
                <c:pt idx="23">
                  <c:v>-1404.1597714846671</c:v>
                </c:pt>
                <c:pt idx="24">
                  <c:v>-1447.7893391934131</c:v>
                </c:pt>
                <c:pt idx="25">
                  <c:v>-1462.379551215723</c:v>
                </c:pt>
                <c:pt idx="26">
                  <c:v>-1466.6504868033021</c:v>
                </c:pt>
                <c:pt idx="27">
                  <c:v>-1518.5541992495421</c:v>
                </c:pt>
                <c:pt idx="28">
                  <c:v>-1375.8531679623541</c:v>
                </c:pt>
                <c:pt idx="29">
                  <c:v>-1367.9355047486929</c:v>
                </c:pt>
                <c:pt idx="30">
                  <c:v>-1450.1006472652291</c:v>
                </c:pt>
                <c:pt idx="31">
                  <c:v>-1538.6854570876401</c:v>
                </c:pt>
                <c:pt idx="32">
                  <c:v>-1570.8750660836099</c:v>
                </c:pt>
                <c:pt idx="33">
                  <c:v>-1611.9254662479659</c:v>
                </c:pt>
                <c:pt idx="34">
                  <c:v>-1696.82328959608</c:v>
                </c:pt>
                <c:pt idx="35">
                  <c:v>-1751.1693763676719</c:v>
                </c:pt>
                <c:pt idx="36">
                  <c:v>-1770.575445115081</c:v>
                </c:pt>
                <c:pt idx="37">
                  <c:v>-1823.119767881728</c:v>
                </c:pt>
                <c:pt idx="38">
                  <c:v>-1905.8374651122631</c:v>
                </c:pt>
                <c:pt idx="39">
                  <c:v>-2005.46123378023</c:v>
                </c:pt>
                <c:pt idx="40">
                  <c:v>-2046.810393073315</c:v>
                </c:pt>
                <c:pt idx="41">
                  <c:v>-2091.5036279537849</c:v>
                </c:pt>
                <c:pt idx="42">
                  <c:v>-2133.9566485258169</c:v>
                </c:pt>
                <c:pt idx="43">
                  <c:v>-2176.15979330048</c:v>
                </c:pt>
                <c:pt idx="44">
                  <c:v>-2208.8246319016471</c:v>
                </c:pt>
                <c:pt idx="45">
                  <c:v>-2268.2175651902462</c:v>
                </c:pt>
                <c:pt idx="46">
                  <c:v>-2319.4235587895569</c:v>
                </c:pt>
                <c:pt idx="47">
                  <c:v>-2418.9685352971769</c:v>
                </c:pt>
                <c:pt idx="48">
                  <c:v>-2481.5665497875279</c:v>
                </c:pt>
                <c:pt idx="49">
                  <c:v>-2508.0493495316241</c:v>
                </c:pt>
                <c:pt idx="50">
                  <c:v>-2521.983411996518</c:v>
                </c:pt>
              </c:numCache>
            </c:numRef>
          </c:yVal>
          <c:smooth val="1"/>
        </c:ser>
        <c:ser>
          <c:idx val="1"/>
          <c:order val="2"/>
          <c:tx>
            <c:v>Zero Additional Cost</c:v>
          </c:tx>
          <c:marker>
            <c:symbol val="none"/>
          </c:marker>
          <c:xVal>
            <c:numRef>
              <c:f>'Supply Curves'!$AD$3:$AD$53</c:f>
              <c:numCache>
                <c:formatCode>0.00</c:formatCode>
                <c:ptCount val="51"/>
                <c:pt idx="0">
                  <c:v>0.2420476382</c:v>
                </c:pt>
                <c:pt idx="1">
                  <c:v>1.9019106985000001</c:v>
                </c:pt>
                <c:pt idx="2">
                  <c:v>3.0819943036000002</c:v>
                </c:pt>
                <c:pt idx="3">
                  <c:v>4.7951247046000001</c:v>
                </c:pt>
                <c:pt idx="4">
                  <c:v>19.0553398586</c:v>
                </c:pt>
                <c:pt idx="5">
                  <c:v>20.810652949600001</c:v>
                </c:pt>
                <c:pt idx="6">
                  <c:v>22.374463768399998</c:v>
                </c:pt>
                <c:pt idx="7">
                  <c:v>23.8599112102</c:v>
                </c:pt>
                <c:pt idx="8">
                  <c:v>24.277883998899998</c:v>
                </c:pt>
                <c:pt idx="9">
                  <c:v>30.8062448419</c:v>
                </c:pt>
                <c:pt idx="10">
                  <c:v>34.039401491900001</c:v>
                </c:pt>
                <c:pt idx="11">
                  <c:v>34.592172621499998</c:v>
                </c:pt>
                <c:pt idx="12">
                  <c:v>36.080546800699999</c:v>
                </c:pt>
                <c:pt idx="13">
                  <c:v>36.630258707000003</c:v>
                </c:pt>
                <c:pt idx="14">
                  <c:v>45.911133589000002</c:v>
                </c:pt>
                <c:pt idx="15">
                  <c:v>49.789845628000002</c:v>
                </c:pt>
                <c:pt idx="16">
                  <c:v>51.017620128200001</c:v>
                </c:pt>
                <c:pt idx="17">
                  <c:v>52.711684608200002</c:v>
                </c:pt>
                <c:pt idx="18">
                  <c:v>54.7850440482</c:v>
                </c:pt>
                <c:pt idx="19">
                  <c:v>57.787185522199998</c:v>
                </c:pt>
                <c:pt idx="20">
                  <c:v>59.6285220862</c:v>
                </c:pt>
                <c:pt idx="21">
                  <c:v>60.174484238200002</c:v>
                </c:pt>
                <c:pt idx="22">
                  <c:v>65.651678240199999</c:v>
                </c:pt>
                <c:pt idx="23">
                  <c:v>67.666820181199995</c:v>
                </c:pt>
                <c:pt idx="24">
                  <c:v>70.908849370199988</c:v>
                </c:pt>
                <c:pt idx="25">
                  <c:v>71.956142012399994</c:v>
                </c:pt>
                <c:pt idx="26">
                  <c:v>72.27622783679999</c:v>
                </c:pt>
                <c:pt idx="27">
                  <c:v>74.897765555799992</c:v>
                </c:pt>
                <c:pt idx="28">
                  <c:v>75.137556917999987</c:v>
                </c:pt>
                <c:pt idx="29">
                  <c:v>75.910957136699992</c:v>
                </c:pt>
                <c:pt idx="30">
                  <c:v>76.30410288649999</c:v>
                </c:pt>
                <c:pt idx="31">
                  <c:v>81.098641444499989</c:v>
                </c:pt>
                <c:pt idx="32">
                  <c:v>81.837804110099995</c:v>
                </c:pt>
                <c:pt idx="33">
                  <c:v>82.957787321599994</c:v>
                </c:pt>
                <c:pt idx="34">
                  <c:v>94.050113169599996</c:v>
                </c:pt>
                <c:pt idx="35">
                  <c:v>101.5862818526</c:v>
                </c:pt>
                <c:pt idx="36">
                  <c:v>103.0708942297</c:v>
                </c:pt>
                <c:pt idx="37">
                  <c:v>104.7410149067</c:v>
                </c:pt>
                <c:pt idx="38">
                  <c:v>111.28110677470001</c:v>
                </c:pt>
                <c:pt idx="39">
                  <c:v>111.8118531288</c:v>
                </c:pt>
                <c:pt idx="40">
                  <c:v>113.83629316779999</c:v>
                </c:pt>
                <c:pt idx="41">
                  <c:v>114.0813398003</c:v>
                </c:pt>
                <c:pt idx="42">
                  <c:v>117.05837720629999</c:v>
                </c:pt>
                <c:pt idx="43">
                  <c:v>127.1974392413</c:v>
                </c:pt>
                <c:pt idx="44">
                  <c:v>128.185944291</c:v>
                </c:pt>
                <c:pt idx="45">
                  <c:v>131.16343536799999</c:v>
                </c:pt>
                <c:pt idx="46">
                  <c:v>131.34783961549999</c:v>
                </c:pt>
                <c:pt idx="47">
                  <c:v>133.9986647385</c:v>
                </c:pt>
                <c:pt idx="48">
                  <c:v>136.60532791450001</c:v>
                </c:pt>
                <c:pt idx="49">
                  <c:v>137.26814259299999</c:v>
                </c:pt>
                <c:pt idx="50">
                  <c:v>137.47683591399999</c:v>
                </c:pt>
              </c:numCache>
            </c:numRef>
          </c:xVal>
          <c:yVal>
            <c:numRef>
              <c:f>'Supply Curves'!$V$3:$V$53</c:f>
              <c:numCache>
                <c:formatCode>General</c:formatCode>
                <c:ptCount val="51"/>
                <c:pt idx="0">
                  <c:v>-114.8947475836147</c:v>
                </c:pt>
                <c:pt idx="1">
                  <c:v>-190.34983376240851</c:v>
                </c:pt>
                <c:pt idx="2">
                  <c:v>-282.48699949088001</c:v>
                </c:pt>
                <c:pt idx="3">
                  <c:v>-345.05318231376918</c:v>
                </c:pt>
                <c:pt idx="4">
                  <c:v>-428.61157887780962</c:v>
                </c:pt>
                <c:pt idx="5">
                  <c:v>-507.34720286844799</c:v>
                </c:pt>
                <c:pt idx="6">
                  <c:v>-619.30372647717161</c:v>
                </c:pt>
                <c:pt idx="7">
                  <c:v>-754.9514046726058</c:v>
                </c:pt>
                <c:pt idx="8">
                  <c:v>-886.99844195899402</c:v>
                </c:pt>
                <c:pt idx="9">
                  <c:v>-955.78698848481133</c:v>
                </c:pt>
                <c:pt idx="10">
                  <c:v>-1027.259110881655</c:v>
                </c:pt>
                <c:pt idx="11">
                  <c:v>-1134.763144018938</c:v>
                </c:pt>
                <c:pt idx="12">
                  <c:v>-1262.56008298859</c:v>
                </c:pt>
                <c:pt idx="13">
                  <c:v>-1368.8396478208149</c:v>
                </c:pt>
                <c:pt idx="14">
                  <c:v>-1447.1125773627839</c:v>
                </c:pt>
                <c:pt idx="15">
                  <c:v>-1529.362497480786</c:v>
                </c:pt>
                <c:pt idx="16">
                  <c:v>-1644.7072932107869</c:v>
                </c:pt>
                <c:pt idx="17">
                  <c:v>-1726.623718975165</c:v>
                </c:pt>
                <c:pt idx="18">
                  <c:v>-1795.5136560081351</c:v>
                </c:pt>
                <c:pt idx="19">
                  <c:v>-1903.782039912928</c:v>
                </c:pt>
                <c:pt idx="20">
                  <c:v>-1991.993110346252</c:v>
                </c:pt>
                <c:pt idx="21">
                  <c:v>-2121.6896622925592</c:v>
                </c:pt>
                <c:pt idx="22">
                  <c:v>-2205.6085347881949</c:v>
                </c:pt>
                <c:pt idx="23">
                  <c:v>-2293.5755266017409</c:v>
                </c:pt>
                <c:pt idx="24">
                  <c:v>-2390.601235521975</c:v>
                </c:pt>
                <c:pt idx="25">
                  <c:v>-2475.1691935323911</c:v>
                </c:pt>
                <c:pt idx="26">
                  <c:v>-2595.8962254721209</c:v>
                </c:pt>
                <c:pt idx="27">
                  <c:v>-2675.460823444706</c:v>
                </c:pt>
                <c:pt idx="28">
                  <c:v>-2804.011269151029</c:v>
                </c:pt>
                <c:pt idx="29">
                  <c:v>-2932.4162363568621</c:v>
                </c:pt>
                <c:pt idx="30">
                  <c:v>-3071.136090379006</c:v>
                </c:pt>
                <c:pt idx="31">
                  <c:v>-3169.5009884977758</c:v>
                </c:pt>
                <c:pt idx="32">
                  <c:v>-3240.8366194128139</c:v>
                </c:pt>
                <c:pt idx="33">
                  <c:v>-3294.9636169002438</c:v>
                </c:pt>
                <c:pt idx="34">
                  <c:v>-3394.8943306615138</c:v>
                </c:pt>
                <c:pt idx="35">
                  <c:v>-3475.7743647743</c:v>
                </c:pt>
                <c:pt idx="36">
                  <c:v>-3566.1676083983079</c:v>
                </c:pt>
                <c:pt idx="37">
                  <c:v>-3647.4718240470911</c:v>
                </c:pt>
                <c:pt idx="38">
                  <c:v>-3761.579934296376</c:v>
                </c:pt>
                <c:pt idx="39">
                  <c:v>-3872.5486353353508</c:v>
                </c:pt>
                <c:pt idx="40">
                  <c:v>-3936.5878597630349</c:v>
                </c:pt>
                <c:pt idx="41">
                  <c:v>-4021.4260277684821</c:v>
                </c:pt>
                <c:pt idx="42">
                  <c:v>-4084.8622208475031</c:v>
                </c:pt>
                <c:pt idx="43">
                  <c:v>-4144.801603056977</c:v>
                </c:pt>
                <c:pt idx="44">
                  <c:v>-4204.9025539843869</c:v>
                </c:pt>
                <c:pt idx="45">
                  <c:v>-4283.0052522304677</c:v>
                </c:pt>
                <c:pt idx="46">
                  <c:v>-4451.894254313248</c:v>
                </c:pt>
                <c:pt idx="47">
                  <c:v>-4576.0987820634964</c:v>
                </c:pt>
                <c:pt idx="48">
                  <c:v>-4693.7464782505604</c:v>
                </c:pt>
                <c:pt idx="49">
                  <c:v>-4807.1426263612902</c:v>
                </c:pt>
                <c:pt idx="50">
                  <c:v>-4932.266334744917</c:v>
                </c:pt>
              </c:numCache>
            </c:numRef>
          </c:yVal>
          <c:smooth val="1"/>
        </c:ser>
        <c:ser>
          <c:idx val="2"/>
          <c:order val="3"/>
          <c:tx>
            <c:v>Literature Cost Data</c:v>
          </c:tx>
          <c:marker>
            <c:symbol val="none"/>
          </c:marker>
          <c:xVal>
            <c:numRef>
              <c:f>'Supply Curves'!$AI$16:$AI$31</c:f>
              <c:numCache>
                <c:formatCode>_-* #,##0.00_-;\-* #,##0.00_-;_-* "-"??_-;_-@_-</c:formatCode>
                <c:ptCount val="16"/>
                <c:pt idx="0">
                  <c:v>6.5400918680000002</c:v>
                </c:pt>
                <c:pt idx="1">
                  <c:v>8.2954049590000007</c:v>
                </c:pt>
                <c:pt idx="2">
                  <c:v>18.434466994000001</c:v>
                </c:pt>
                <c:pt idx="3">
                  <c:v>32.694682147999998</c:v>
                </c:pt>
                <c:pt idx="4">
                  <c:v>33.087827897799997</c:v>
                </c:pt>
                <c:pt idx="5">
                  <c:v>33.272232145300002</c:v>
                </c:pt>
                <c:pt idx="6">
                  <c:v>38.749426147299999</c:v>
                </c:pt>
                <c:pt idx="7">
                  <c:v>38.991473785499998</c:v>
                </c:pt>
                <c:pt idx="8">
                  <c:v>40.661594462499998</c:v>
                </c:pt>
                <c:pt idx="9">
                  <c:v>47.1899553055</c:v>
                </c:pt>
                <c:pt idx="10">
                  <c:v>48.903085706500001</c:v>
                </c:pt>
                <c:pt idx="11">
                  <c:v>52.136242356499999</c:v>
                </c:pt>
                <c:pt idx="12">
                  <c:v>54.787067479499989</c:v>
                </c:pt>
                <c:pt idx="13">
                  <c:v>56.628404043499998</c:v>
                </c:pt>
                <c:pt idx="14">
                  <c:v>57.748387254999997</c:v>
                </c:pt>
                <c:pt idx="15">
                  <c:v>58.294349406999999</c:v>
                </c:pt>
              </c:numCache>
            </c:numRef>
          </c:xVal>
          <c:yVal>
            <c:numRef>
              <c:f>'Supply Curves'!$AJ$16:$AJ$31</c:f>
              <c:numCache>
                <c:formatCode>General</c:formatCode>
                <c:ptCount val="16"/>
                <c:pt idx="0">
                  <c:v>-46.857599999999998</c:v>
                </c:pt>
                <c:pt idx="1">
                  <c:v>-96.717600000000004</c:v>
                </c:pt>
                <c:pt idx="2">
                  <c:v>-125.7786</c:v>
                </c:pt>
                <c:pt idx="3">
                  <c:v>-180.369</c:v>
                </c:pt>
                <c:pt idx="4">
                  <c:v>-220.369</c:v>
                </c:pt>
                <c:pt idx="5">
                  <c:v>-313.36900000000003</c:v>
                </c:pt>
                <c:pt idx="6">
                  <c:v>-369.36900000000003</c:v>
                </c:pt>
                <c:pt idx="7">
                  <c:v>-457.36900000000003</c:v>
                </c:pt>
                <c:pt idx="8">
                  <c:v>-597.36900000000003</c:v>
                </c:pt>
                <c:pt idx="9">
                  <c:v>-613.67899999999997</c:v>
                </c:pt>
                <c:pt idx="10">
                  <c:v>-643.67899999999997</c:v>
                </c:pt>
                <c:pt idx="11">
                  <c:v>-675.67899999999997</c:v>
                </c:pt>
                <c:pt idx="12">
                  <c:v>-712.279</c:v>
                </c:pt>
                <c:pt idx="13">
                  <c:v>-750.17899999999997</c:v>
                </c:pt>
                <c:pt idx="14">
                  <c:v>-761.17899999999997</c:v>
                </c:pt>
                <c:pt idx="15">
                  <c:v>-793.67899999999997</c:v>
                </c:pt>
              </c:numCache>
            </c:numRef>
          </c:yVal>
          <c:smooth val="1"/>
        </c:ser>
        <c:dLbls>
          <c:showLegendKey val="0"/>
          <c:showVal val="0"/>
          <c:showCatName val="0"/>
          <c:showSerName val="0"/>
          <c:showPercent val="0"/>
          <c:showBubbleSize val="0"/>
        </c:dLbls>
        <c:axId val="78601216"/>
        <c:axId val="78619776"/>
      </c:scatterChart>
      <c:valAx>
        <c:axId val="78601216"/>
        <c:scaling>
          <c:orientation val="minMax"/>
        </c:scaling>
        <c:delete val="0"/>
        <c:axPos val="b"/>
        <c:title>
          <c:tx>
            <c:rich>
              <a:bodyPr/>
              <a:lstStyle/>
              <a:p>
                <a:pPr>
                  <a:defRPr/>
                </a:pPr>
                <a:r>
                  <a:rPr lang="en-US"/>
                  <a:t>Millions of</a:t>
                </a:r>
                <a:r>
                  <a:rPr lang="en-US" baseline="0"/>
                  <a:t> Wet Tons</a:t>
                </a:r>
                <a:endParaRPr lang="en-US"/>
              </a:p>
            </c:rich>
          </c:tx>
          <c:layout>
            <c:manualLayout>
              <c:xMode val="edge"/>
              <c:yMode val="edge"/>
              <c:x val="0.78907144735203305"/>
              <c:y val="0.13131313131313099"/>
            </c:manualLayout>
          </c:layout>
          <c:overlay val="0"/>
        </c:title>
        <c:numFmt formatCode="_-* #,##0_-;\-* #,##0_-;_-* &quot;-&quot;_-;_-@_-" sourceLinked="0"/>
        <c:majorTickMark val="out"/>
        <c:minorTickMark val="none"/>
        <c:tickLblPos val="high"/>
        <c:crossAx val="78619776"/>
        <c:crosses val="autoZero"/>
        <c:crossBetween val="midCat"/>
      </c:valAx>
      <c:valAx>
        <c:axId val="78619776"/>
        <c:scaling>
          <c:orientation val="minMax"/>
        </c:scaling>
        <c:delete val="0"/>
        <c:axPos val="l"/>
        <c:title>
          <c:tx>
            <c:rich>
              <a:bodyPr rot="0" vert="horz"/>
              <a:lstStyle/>
              <a:p>
                <a:pPr>
                  <a:defRPr/>
                </a:pPr>
                <a:r>
                  <a:rPr lang="en-US"/>
                  <a:t>Cost per wet ton</a:t>
                </a:r>
              </a:p>
            </c:rich>
          </c:tx>
          <c:layout/>
          <c:overlay val="0"/>
        </c:title>
        <c:numFmt formatCode="&quot;$&quot;#,##0" sourceLinked="0"/>
        <c:majorTickMark val="out"/>
        <c:minorTickMark val="none"/>
        <c:tickLblPos val="nextTo"/>
        <c:crossAx val="78601216"/>
        <c:crosses val="autoZero"/>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Sewage Sludge Supply Curves</a:t>
            </a:r>
          </a:p>
        </c:rich>
      </c:tx>
      <c:layout>
        <c:manualLayout>
          <c:xMode val="edge"/>
          <c:yMode val="edge"/>
          <c:x val="0.31922134733158403"/>
          <c:y val="0"/>
        </c:manualLayout>
      </c:layout>
      <c:overlay val="0"/>
    </c:title>
    <c:autoTitleDeleted val="0"/>
    <c:plotArea>
      <c:layout/>
      <c:scatterChart>
        <c:scatterStyle val="smoothMarker"/>
        <c:varyColors val="0"/>
        <c:ser>
          <c:idx val="0"/>
          <c:order val="0"/>
          <c:tx>
            <c:v>Literature Cost Data</c:v>
          </c:tx>
          <c:spPr>
            <a:ln>
              <a:solidFill>
                <a:schemeClr val="accent3"/>
              </a:solidFill>
            </a:ln>
          </c:spPr>
          <c:marker>
            <c:symbol val="none"/>
          </c:marker>
          <c:xVal>
            <c:numRef>
              <c:f>[2]Sheet1!$AL$16:$AL$31</c:f>
              <c:numCache>
                <c:formatCode>_-* #,##0.00_-;\-* #,##0.00_-;_-* "-"??_-;_-@_-</c:formatCode>
                <c:ptCount val="16"/>
                <c:pt idx="0">
                  <c:v>6.5400918680000002</c:v>
                </c:pt>
                <c:pt idx="1">
                  <c:v>8.2954049590000007</c:v>
                </c:pt>
                <c:pt idx="2">
                  <c:v>18.434466994000001</c:v>
                </c:pt>
                <c:pt idx="3">
                  <c:v>32.694682147999998</c:v>
                </c:pt>
                <c:pt idx="4">
                  <c:v>33.087827897799997</c:v>
                </c:pt>
                <c:pt idx="5">
                  <c:v>33.272232145300002</c:v>
                </c:pt>
                <c:pt idx="6">
                  <c:v>38.749426147299999</c:v>
                </c:pt>
                <c:pt idx="7">
                  <c:v>38.991473785499998</c:v>
                </c:pt>
                <c:pt idx="8">
                  <c:v>40.661594462499998</c:v>
                </c:pt>
                <c:pt idx="9">
                  <c:v>47.1899553055</c:v>
                </c:pt>
                <c:pt idx="10">
                  <c:v>48.903085706500001</c:v>
                </c:pt>
                <c:pt idx="11">
                  <c:v>52.136242356499999</c:v>
                </c:pt>
                <c:pt idx="12">
                  <c:v>54.787067479499989</c:v>
                </c:pt>
                <c:pt idx="13">
                  <c:v>56.628404043499998</c:v>
                </c:pt>
                <c:pt idx="14">
                  <c:v>57.748387254999997</c:v>
                </c:pt>
                <c:pt idx="15">
                  <c:v>58.294349406999999</c:v>
                </c:pt>
              </c:numCache>
            </c:numRef>
          </c:xVal>
          <c:yVal>
            <c:numRef>
              <c:f>[2]Sheet1!$AO$16:$AO$31</c:f>
              <c:numCache>
                <c:formatCode>General</c:formatCode>
                <c:ptCount val="16"/>
                <c:pt idx="0">
                  <c:v>-793.67899999999997</c:v>
                </c:pt>
                <c:pt idx="1">
                  <c:v>-761.17899999999997</c:v>
                </c:pt>
                <c:pt idx="2">
                  <c:v>-750.17899999999997</c:v>
                </c:pt>
                <c:pt idx="3">
                  <c:v>-712.279</c:v>
                </c:pt>
                <c:pt idx="4">
                  <c:v>-675.67899999999997</c:v>
                </c:pt>
                <c:pt idx="5">
                  <c:v>-643.67899999999997</c:v>
                </c:pt>
                <c:pt idx="6">
                  <c:v>-613.67899999999997</c:v>
                </c:pt>
                <c:pt idx="7">
                  <c:v>-597.36900000000003</c:v>
                </c:pt>
                <c:pt idx="8">
                  <c:v>-457.36900000000003</c:v>
                </c:pt>
                <c:pt idx="9">
                  <c:v>-369.36900000000003</c:v>
                </c:pt>
                <c:pt idx="10">
                  <c:v>-313.36900000000003</c:v>
                </c:pt>
                <c:pt idx="11">
                  <c:v>-220.369</c:v>
                </c:pt>
                <c:pt idx="12">
                  <c:v>-180.369</c:v>
                </c:pt>
                <c:pt idx="13">
                  <c:v>-125.7786</c:v>
                </c:pt>
                <c:pt idx="14">
                  <c:v>-96.717600000000004</c:v>
                </c:pt>
                <c:pt idx="15">
                  <c:v>-46.857599999999998</c:v>
                </c:pt>
              </c:numCache>
            </c:numRef>
          </c:yVal>
          <c:smooth val="1"/>
        </c:ser>
        <c:ser>
          <c:idx val="1"/>
          <c:order val="1"/>
          <c:tx>
            <c:v>Storage as Additional Cost</c:v>
          </c:tx>
          <c:spPr>
            <a:ln>
              <a:solidFill>
                <a:schemeClr val="accent4"/>
              </a:solidFill>
            </a:ln>
          </c:spPr>
          <c:marker>
            <c:symbol val="none"/>
          </c:marker>
          <c:xVal>
            <c:numRef>
              <c:f>[2]Sheet1!$AG$3:$AG$53</c:f>
              <c:numCache>
                <c:formatCode>0.00</c:formatCode>
                <c:ptCount val="51"/>
                <c:pt idx="0">
                  <c:v>0.2420476382</c:v>
                </c:pt>
                <c:pt idx="1">
                  <c:v>1.9019106985000001</c:v>
                </c:pt>
                <c:pt idx="2">
                  <c:v>3.0819943036000002</c:v>
                </c:pt>
                <c:pt idx="3">
                  <c:v>4.7951247046000001</c:v>
                </c:pt>
                <c:pt idx="4">
                  <c:v>19.0553398586</c:v>
                </c:pt>
                <c:pt idx="5">
                  <c:v>20.810652949600001</c:v>
                </c:pt>
                <c:pt idx="6">
                  <c:v>22.374463768399998</c:v>
                </c:pt>
                <c:pt idx="7">
                  <c:v>23.8599112102</c:v>
                </c:pt>
                <c:pt idx="8">
                  <c:v>24.277883998899998</c:v>
                </c:pt>
                <c:pt idx="9">
                  <c:v>30.8062448419</c:v>
                </c:pt>
                <c:pt idx="10">
                  <c:v>34.039401491900001</c:v>
                </c:pt>
                <c:pt idx="11">
                  <c:v>34.592172621499998</c:v>
                </c:pt>
                <c:pt idx="12">
                  <c:v>36.080546800699999</c:v>
                </c:pt>
                <c:pt idx="13">
                  <c:v>36.630258707000003</c:v>
                </c:pt>
                <c:pt idx="14">
                  <c:v>45.911133589000002</c:v>
                </c:pt>
                <c:pt idx="15">
                  <c:v>49.789845628000002</c:v>
                </c:pt>
                <c:pt idx="16">
                  <c:v>51.017620128200001</c:v>
                </c:pt>
                <c:pt idx="17">
                  <c:v>52.711684608200002</c:v>
                </c:pt>
                <c:pt idx="18">
                  <c:v>54.7850440482</c:v>
                </c:pt>
                <c:pt idx="19">
                  <c:v>57.787185522199998</c:v>
                </c:pt>
                <c:pt idx="20">
                  <c:v>59.6285220862</c:v>
                </c:pt>
                <c:pt idx="21">
                  <c:v>60.174484238200002</c:v>
                </c:pt>
                <c:pt idx="22">
                  <c:v>65.651678240199999</c:v>
                </c:pt>
                <c:pt idx="23">
                  <c:v>67.666820181199995</c:v>
                </c:pt>
                <c:pt idx="24">
                  <c:v>70.908849370199988</c:v>
                </c:pt>
                <c:pt idx="25">
                  <c:v>71.956142012399994</c:v>
                </c:pt>
                <c:pt idx="26">
                  <c:v>72.27622783679999</c:v>
                </c:pt>
                <c:pt idx="27">
                  <c:v>74.897765555799992</c:v>
                </c:pt>
                <c:pt idx="28">
                  <c:v>75.137556917999987</c:v>
                </c:pt>
                <c:pt idx="29">
                  <c:v>75.910957136699992</c:v>
                </c:pt>
                <c:pt idx="30">
                  <c:v>76.30410288649999</c:v>
                </c:pt>
                <c:pt idx="31">
                  <c:v>81.098641444499989</c:v>
                </c:pt>
                <c:pt idx="32">
                  <c:v>81.837804110099995</c:v>
                </c:pt>
                <c:pt idx="33">
                  <c:v>82.957787321599994</c:v>
                </c:pt>
                <c:pt idx="34">
                  <c:v>94.050113169599996</c:v>
                </c:pt>
                <c:pt idx="35">
                  <c:v>101.5862818526</c:v>
                </c:pt>
                <c:pt idx="36">
                  <c:v>103.0708942297</c:v>
                </c:pt>
                <c:pt idx="37">
                  <c:v>104.7410149067</c:v>
                </c:pt>
                <c:pt idx="38">
                  <c:v>111.28110677470001</c:v>
                </c:pt>
                <c:pt idx="39">
                  <c:v>111.8118531288</c:v>
                </c:pt>
                <c:pt idx="40">
                  <c:v>113.83629316779999</c:v>
                </c:pt>
                <c:pt idx="41">
                  <c:v>114.0813398003</c:v>
                </c:pt>
                <c:pt idx="42">
                  <c:v>117.05837720629999</c:v>
                </c:pt>
                <c:pt idx="43">
                  <c:v>127.1974392413</c:v>
                </c:pt>
                <c:pt idx="44">
                  <c:v>128.185944291</c:v>
                </c:pt>
                <c:pt idx="45">
                  <c:v>131.16343536799999</c:v>
                </c:pt>
                <c:pt idx="46">
                  <c:v>131.34783961549999</c:v>
                </c:pt>
                <c:pt idx="47">
                  <c:v>133.9986647385</c:v>
                </c:pt>
                <c:pt idx="48">
                  <c:v>136.60532791450001</c:v>
                </c:pt>
                <c:pt idx="49">
                  <c:v>137.26814259299999</c:v>
                </c:pt>
                <c:pt idx="50">
                  <c:v>137.47683591399999</c:v>
                </c:pt>
              </c:numCache>
            </c:numRef>
          </c:xVal>
          <c:yVal>
            <c:numRef>
              <c:f>[2]Sheet1!$T$3:$T$53</c:f>
              <c:numCache>
                <c:formatCode>General</c:formatCode>
                <c:ptCount val="51"/>
                <c:pt idx="0">
                  <c:v>-1521.434571408214</c:v>
                </c:pt>
                <c:pt idx="1">
                  <c:v>-1481.6517087168029</c:v>
                </c:pt>
                <c:pt idx="2">
                  <c:v>-1440.469634990975</c:v>
                </c:pt>
                <c:pt idx="3">
                  <c:v>-1378.477859443341</c:v>
                </c:pt>
                <c:pt idx="4">
                  <c:v>-1311.520926404017</c:v>
                </c:pt>
                <c:pt idx="5">
                  <c:v>-1230.1590346819351</c:v>
                </c:pt>
                <c:pt idx="6">
                  <c:v>-1223.37742137296</c:v>
                </c:pt>
                <c:pt idx="7">
                  <c:v>-1219.657487387688</c:v>
                </c:pt>
                <c:pt idx="8">
                  <c:v>-1217.931613818753</c:v>
                </c:pt>
                <c:pt idx="9">
                  <c:v>-1216.133243183591</c:v>
                </c:pt>
                <c:pt idx="10">
                  <c:v>-1215.482821126772</c:v>
                </c:pt>
                <c:pt idx="11">
                  <c:v>-1210.1470174604001</c:v>
                </c:pt>
                <c:pt idx="12">
                  <c:v>-1136.878985411405</c:v>
                </c:pt>
                <c:pt idx="13">
                  <c:v>-1094.272397038839</c:v>
                </c:pt>
                <c:pt idx="14">
                  <c:v>-1082.495474294881</c:v>
                </c:pt>
                <c:pt idx="15">
                  <c:v>-1052.834212310436</c:v>
                </c:pt>
                <c:pt idx="16">
                  <c:v>-1037.41874573932</c:v>
                </c:pt>
                <c:pt idx="17">
                  <c:v>-1004.035688997699</c:v>
                </c:pt>
                <c:pt idx="18">
                  <c:v>-990.56104542192395</c:v>
                </c:pt>
                <c:pt idx="19">
                  <c:v>-977.360032375316</c:v>
                </c:pt>
                <c:pt idx="20">
                  <c:v>-976.19937886113678</c:v>
                </c:pt>
                <c:pt idx="21">
                  <c:v>-961.99029633982855</c:v>
                </c:pt>
                <c:pt idx="22">
                  <c:v>-958.45502743327006</c:v>
                </c:pt>
                <c:pt idx="23">
                  <c:v>-934.81696298964823</c:v>
                </c:pt>
                <c:pt idx="24">
                  <c:v>-905.06322430981174</c:v>
                </c:pt>
                <c:pt idx="25">
                  <c:v>-894.39176407541663</c:v>
                </c:pt>
                <c:pt idx="26">
                  <c:v>-868.011495277927</c:v>
                </c:pt>
                <c:pt idx="27">
                  <c:v>-838.52490150127414</c:v>
                </c:pt>
                <c:pt idx="28">
                  <c:v>-820.22315627581804</c:v>
                </c:pt>
                <c:pt idx="29">
                  <c:v>-803.60122149741846</c:v>
                </c:pt>
                <c:pt idx="30">
                  <c:v>-754.70223114178566</c:v>
                </c:pt>
                <c:pt idx="31">
                  <c:v>-734.46986099958087</c:v>
                </c:pt>
                <c:pt idx="32">
                  <c:v>-668.931140421284</c:v>
                </c:pt>
                <c:pt idx="33">
                  <c:v>-665.45445199613528</c:v>
                </c:pt>
                <c:pt idx="34">
                  <c:v>-660.24595178346328</c:v>
                </c:pt>
                <c:pt idx="35">
                  <c:v>-647.72406934806304</c:v>
                </c:pt>
                <c:pt idx="36">
                  <c:v>-634.71797566060457</c:v>
                </c:pt>
                <c:pt idx="37">
                  <c:v>-598.05056604211279</c:v>
                </c:pt>
                <c:pt idx="38">
                  <c:v>-551.84397327539136</c:v>
                </c:pt>
                <c:pt idx="39">
                  <c:v>-519.15276196849607</c:v>
                </c:pt>
                <c:pt idx="40">
                  <c:v>-445.83157033798028</c:v>
                </c:pt>
                <c:pt idx="41">
                  <c:v>-437.06825819841828</c:v>
                </c:pt>
                <c:pt idx="42">
                  <c:v>-411.97209977315788</c:v>
                </c:pt>
                <c:pt idx="43">
                  <c:v>-314.85772905529058</c:v>
                </c:pt>
                <c:pt idx="44">
                  <c:v>-190.37304772162759</c:v>
                </c:pt>
                <c:pt idx="45">
                  <c:v>-127.9781388808907</c:v>
                </c:pt>
                <c:pt idx="46">
                  <c:v>-121.1059730229571</c:v>
                </c:pt>
                <c:pt idx="47">
                  <c:v>-74.473950992439313</c:v>
                </c:pt>
                <c:pt idx="48">
                  <c:v>-69.474956573196991</c:v>
                </c:pt>
                <c:pt idx="49">
                  <c:v>-49.077376154307487</c:v>
                </c:pt>
                <c:pt idx="50">
                  <c:v>-34.405193568945037</c:v>
                </c:pt>
              </c:numCache>
            </c:numRef>
          </c:yVal>
          <c:smooth val="1"/>
        </c:ser>
        <c:ser>
          <c:idx val="2"/>
          <c:order val="2"/>
          <c:tx>
            <c:v>Dewater Additional Cost</c:v>
          </c:tx>
          <c:spPr>
            <a:ln>
              <a:solidFill>
                <a:schemeClr val="accent1"/>
              </a:solidFill>
            </a:ln>
          </c:spPr>
          <c:marker>
            <c:symbol val="none"/>
          </c:marker>
          <c:xVal>
            <c:numRef>
              <c:f>[2]Sheet1!$AG$3:$AG$53</c:f>
              <c:numCache>
                <c:formatCode>0.00</c:formatCode>
                <c:ptCount val="51"/>
                <c:pt idx="0">
                  <c:v>0.2420476382</c:v>
                </c:pt>
                <c:pt idx="1">
                  <c:v>1.9019106985000001</c:v>
                </c:pt>
                <c:pt idx="2">
                  <c:v>3.0819943036000002</c:v>
                </c:pt>
                <c:pt idx="3">
                  <c:v>4.7951247046000001</c:v>
                </c:pt>
                <c:pt idx="4">
                  <c:v>19.0553398586</c:v>
                </c:pt>
                <c:pt idx="5">
                  <c:v>20.810652949600001</c:v>
                </c:pt>
                <c:pt idx="6">
                  <c:v>22.374463768399998</c:v>
                </c:pt>
                <c:pt idx="7">
                  <c:v>23.8599112102</c:v>
                </c:pt>
                <c:pt idx="8">
                  <c:v>24.277883998899998</c:v>
                </c:pt>
                <c:pt idx="9">
                  <c:v>30.8062448419</c:v>
                </c:pt>
                <c:pt idx="10">
                  <c:v>34.039401491900001</c:v>
                </c:pt>
                <c:pt idx="11">
                  <c:v>34.592172621499998</c:v>
                </c:pt>
                <c:pt idx="12">
                  <c:v>36.080546800699999</c:v>
                </c:pt>
                <c:pt idx="13">
                  <c:v>36.630258707000003</c:v>
                </c:pt>
                <c:pt idx="14">
                  <c:v>45.911133589000002</c:v>
                </c:pt>
                <c:pt idx="15">
                  <c:v>49.789845628000002</c:v>
                </c:pt>
                <c:pt idx="16">
                  <c:v>51.017620128200001</c:v>
                </c:pt>
                <c:pt idx="17">
                  <c:v>52.711684608200002</c:v>
                </c:pt>
                <c:pt idx="18">
                  <c:v>54.7850440482</c:v>
                </c:pt>
                <c:pt idx="19">
                  <c:v>57.787185522199998</c:v>
                </c:pt>
                <c:pt idx="20">
                  <c:v>59.6285220862</c:v>
                </c:pt>
                <c:pt idx="21">
                  <c:v>60.174484238200002</c:v>
                </c:pt>
                <c:pt idx="22">
                  <c:v>65.651678240199999</c:v>
                </c:pt>
                <c:pt idx="23">
                  <c:v>67.666820181199995</c:v>
                </c:pt>
                <c:pt idx="24">
                  <c:v>70.908849370199988</c:v>
                </c:pt>
                <c:pt idx="25">
                  <c:v>71.956142012399994</c:v>
                </c:pt>
                <c:pt idx="26">
                  <c:v>72.27622783679999</c:v>
                </c:pt>
                <c:pt idx="27">
                  <c:v>74.897765555799992</c:v>
                </c:pt>
                <c:pt idx="28">
                  <c:v>75.137556917999987</c:v>
                </c:pt>
                <c:pt idx="29">
                  <c:v>75.910957136699992</c:v>
                </c:pt>
                <c:pt idx="30">
                  <c:v>76.30410288649999</c:v>
                </c:pt>
                <c:pt idx="31">
                  <c:v>81.098641444499989</c:v>
                </c:pt>
                <c:pt idx="32">
                  <c:v>81.837804110099995</c:v>
                </c:pt>
                <c:pt idx="33">
                  <c:v>82.957787321599994</c:v>
                </c:pt>
                <c:pt idx="34">
                  <c:v>94.050113169599996</c:v>
                </c:pt>
                <c:pt idx="35">
                  <c:v>101.5862818526</c:v>
                </c:pt>
                <c:pt idx="36">
                  <c:v>103.0708942297</c:v>
                </c:pt>
                <c:pt idx="37">
                  <c:v>104.7410149067</c:v>
                </c:pt>
                <c:pt idx="38">
                  <c:v>111.28110677470001</c:v>
                </c:pt>
                <c:pt idx="39">
                  <c:v>111.8118531288</c:v>
                </c:pt>
                <c:pt idx="40">
                  <c:v>113.83629316779999</c:v>
                </c:pt>
                <c:pt idx="41">
                  <c:v>114.0813398003</c:v>
                </c:pt>
                <c:pt idx="42">
                  <c:v>117.05837720629999</c:v>
                </c:pt>
                <c:pt idx="43">
                  <c:v>127.1974392413</c:v>
                </c:pt>
                <c:pt idx="44">
                  <c:v>128.185944291</c:v>
                </c:pt>
                <c:pt idx="45">
                  <c:v>131.16343536799999</c:v>
                </c:pt>
                <c:pt idx="46">
                  <c:v>131.34783961549999</c:v>
                </c:pt>
                <c:pt idx="47">
                  <c:v>133.9986647385</c:v>
                </c:pt>
                <c:pt idx="48">
                  <c:v>136.60532791450001</c:v>
                </c:pt>
                <c:pt idx="49">
                  <c:v>137.26814259299999</c:v>
                </c:pt>
                <c:pt idx="50">
                  <c:v>137.47683591399999</c:v>
                </c:pt>
              </c:numCache>
            </c:numRef>
          </c:xVal>
          <c:yVal>
            <c:numRef>
              <c:f>[2]Sheet1!$W$3:$W$53</c:f>
              <c:numCache>
                <c:formatCode>General</c:formatCode>
                <c:ptCount val="51"/>
                <c:pt idx="0">
                  <c:v>-2521.983411996518</c:v>
                </c:pt>
                <c:pt idx="1">
                  <c:v>-2508.0493495316241</c:v>
                </c:pt>
                <c:pt idx="2">
                  <c:v>-2481.5665497875279</c:v>
                </c:pt>
                <c:pt idx="3">
                  <c:v>-2418.9685352971769</c:v>
                </c:pt>
                <c:pt idx="4">
                  <c:v>-2319.4235587895569</c:v>
                </c:pt>
                <c:pt idx="5">
                  <c:v>-2268.2175651902462</c:v>
                </c:pt>
                <c:pt idx="6">
                  <c:v>-2208.8246319016471</c:v>
                </c:pt>
                <c:pt idx="7">
                  <c:v>-2176.15979330048</c:v>
                </c:pt>
                <c:pt idx="8">
                  <c:v>-2133.9566485258169</c:v>
                </c:pt>
                <c:pt idx="9">
                  <c:v>-2091.5036279537849</c:v>
                </c:pt>
                <c:pt idx="10">
                  <c:v>-2046.810393073315</c:v>
                </c:pt>
                <c:pt idx="11">
                  <c:v>-2005.46123378023</c:v>
                </c:pt>
                <c:pt idx="12">
                  <c:v>-1905.8374651122631</c:v>
                </c:pt>
                <c:pt idx="13">
                  <c:v>-1823.119767881728</c:v>
                </c:pt>
                <c:pt idx="14">
                  <c:v>-1770.575445115081</c:v>
                </c:pt>
                <c:pt idx="15">
                  <c:v>-1751.1693763676719</c:v>
                </c:pt>
                <c:pt idx="16">
                  <c:v>-1696.82328959608</c:v>
                </c:pt>
                <c:pt idx="17">
                  <c:v>-1611.9254662479659</c:v>
                </c:pt>
                <c:pt idx="18">
                  <c:v>-1570.8750660836099</c:v>
                </c:pt>
                <c:pt idx="19">
                  <c:v>-1538.6854570876401</c:v>
                </c:pt>
                <c:pt idx="20">
                  <c:v>-1518.5541992495421</c:v>
                </c:pt>
                <c:pt idx="21">
                  <c:v>-1466.6504868033021</c:v>
                </c:pt>
                <c:pt idx="22">
                  <c:v>-1462.379551215723</c:v>
                </c:pt>
                <c:pt idx="23">
                  <c:v>-1450.1006472652291</c:v>
                </c:pt>
                <c:pt idx="24">
                  <c:v>-1447.7893391934131</c:v>
                </c:pt>
                <c:pt idx="25">
                  <c:v>-1404.1597714846671</c:v>
                </c:pt>
                <c:pt idx="26">
                  <c:v>-1375.8531679623541</c:v>
                </c:pt>
                <c:pt idx="27">
                  <c:v>-1367.9355047486929</c:v>
                </c:pt>
                <c:pt idx="28">
                  <c:v>-1341.9345415326859</c:v>
                </c:pt>
                <c:pt idx="29">
                  <c:v>-1317.7156423246649</c:v>
                </c:pt>
                <c:pt idx="30">
                  <c:v>-1249.562082901002</c:v>
                </c:pt>
                <c:pt idx="31">
                  <c:v>-1183.9907316705501</c:v>
                </c:pt>
                <c:pt idx="32">
                  <c:v>-1087.6641340391991</c:v>
                </c:pt>
                <c:pt idx="33">
                  <c:v>-1048.8368013359579</c:v>
                </c:pt>
                <c:pt idx="34">
                  <c:v>-1002.154095139572</c:v>
                </c:pt>
                <c:pt idx="35">
                  <c:v>-1001.738406241452</c:v>
                </c:pt>
                <c:pt idx="36">
                  <c:v>-949.361868942451</c:v>
                </c:pt>
                <c:pt idx="37">
                  <c:v>-885.79020831803996</c:v>
                </c:pt>
                <c:pt idx="38">
                  <c:v>-853.02843202247652</c:v>
                </c:pt>
                <c:pt idx="39">
                  <c:v>-843.16761446568478</c:v>
                </c:pt>
                <c:pt idx="40">
                  <c:v>-749.28149707679177</c:v>
                </c:pt>
                <c:pt idx="41">
                  <c:v>-702.02711298191332</c:v>
                </c:pt>
                <c:pt idx="42">
                  <c:v>-648.19646842734699</c:v>
                </c:pt>
                <c:pt idx="43">
                  <c:v>-527.1585454809258</c:v>
                </c:pt>
                <c:pt idx="44">
                  <c:v>-394.12060396100458</c:v>
                </c:pt>
                <c:pt idx="45">
                  <c:v>-299.1731198415485</c:v>
                </c:pt>
                <c:pt idx="46">
                  <c:v>-258.45229560314499</c:v>
                </c:pt>
                <c:pt idx="47">
                  <c:v>-186.19586762936811</c:v>
                </c:pt>
                <c:pt idx="48">
                  <c:v>-141.78504176634411</c:v>
                </c:pt>
                <c:pt idx="49">
                  <c:v>-122.29250273389449</c:v>
                </c:pt>
                <c:pt idx="50">
                  <c:v>-88.584943081453915</c:v>
                </c:pt>
              </c:numCache>
            </c:numRef>
          </c:yVal>
          <c:smooth val="1"/>
        </c:ser>
        <c:ser>
          <c:idx val="3"/>
          <c:order val="3"/>
          <c:tx>
            <c:v>Zero Additional Costs</c:v>
          </c:tx>
          <c:spPr>
            <a:ln>
              <a:solidFill>
                <a:schemeClr val="accent2">
                  <a:lumMod val="60000"/>
                  <a:lumOff val="40000"/>
                </a:schemeClr>
              </a:solidFill>
            </a:ln>
          </c:spPr>
          <c:marker>
            <c:symbol val="none"/>
          </c:marker>
          <c:xVal>
            <c:numRef>
              <c:f>[2]Sheet1!$AG$3:$AG$53</c:f>
              <c:numCache>
                <c:formatCode>0.00</c:formatCode>
                <c:ptCount val="51"/>
                <c:pt idx="0">
                  <c:v>0.2420476382</c:v>
                </c:pt>
                <c:pt idx="1">
                  <c:v>1.9019106985000001</c:v>
                </c:pt>
                <c:pt idx="2">
                  <c:v>3.0819943036000002</c:v>
                </c:pt>
                <c:pt idx="3">
                  <c:v>4.7951247046000001</c:v>
                </c:pt>
                <c:pt idx="4">
                  <c:v>19.0553398586</c:v>
                </c:pt>
                <c:pt idx="5">
                  <c:v>20.810652949600001</c:v>
                </c:pt>
                <c:pt idx="6">
                  <c:v>22.374463768399998</c:v>
                </c:pt>
                <c:pt idx="7">
                  <c:v>23.8599112102</c:v>
                </c:pt>
                <c:pt idx="8">
                  <c:v>24.277883998899998</c:v>
                </c:pt>
                <c:pt idx="9">
                  <c:v>30.8062448419</c:v>
                </c:pt>
                <c:pt idx="10">
                  <c:v>34.039401491900001</c:v>
                </c:pt>
                <c:pt idx="11">
                  <c:v>34.592172621499998</c:v>
                </c:pt>
                <c:pt idx="12">
                  <c:v>36.080546800699999</c:v>
                </c:pt>
                <c:pt idx="13">
                  <c:v>36.630258707000003</c:v>
                </c:pt>
                <c:pt idx="14">
                  <c:v>45.911133589000002</c:v>
                </c:pt>
                <c:pt idx="15">
                  <c:v>49.789845628000002</c:v>
                </c:pt>
                <c:pt idx="16">
                  <c:v>51.017620128200001</c:v>
                </c:pt>
                <c:pt idx="17">
                  <c:v>52.711684608200002</c:v>
                </c:pt>
                <c:pt idx="18">
                  <c:v>54.7850440482</c:v>
                </c:pt>
                <c:pt idx="19">
                  <c:v>57.787185522199998</c:v>
                </c:pt>
                <c:pt idx="20">
                  <c:v>59.6285220862</c:v>
                </c:pt>
                <c:pt idx="21">
                  <c:v>60.174484238200002</c:v>
                </c:pt>
                <c:pt idx="22">
                  <c:v>65.651678240199999</c:v>
                </c:pt>
                <c:pt idx="23">
                  <c:v>67.666820181199995</c:v>
                </c:pt>
                <c:pt idx="24">
                  <c:v>70.908849370199988</c:v>
                </c:pt>
                <c:pt idx="25">
                  <c:v>71.956142012399994</c:v>
                </c:pt>
                <c:pt idx="26">
                  <c:v>72.27622783679999</c:v>
                </c:pt>
                <c:pt idx="27">
                  <c:v>74.897765555799992</c:v>
                </c:pt>
                <c:pt idx="28">
                  <c:v>75.137556917999987</c:v>
                </c:pt>
                <c:pt idx="29">
                  <c:v>75.910957136699992</c:v>
                </c:pt>
                <c:pt idx="30">
                  <c:v>76.30410288649999</c:v>
                </c:pt>
                <c:pt idx="31">
                  <c:v>81.098641444499989</c:v>
                </c:pt>
                <c:pt idx="32">
                  <c:v>81.837804110099995</c:v>
                </c:pt>
                <c:pt idx="33">
                  <c:v>82.957787321599994</c:v>
                </c:pt>
                <c:pt idx="34">
                  <c:v>94.050113169599996</c:v>
                </c:pt>
                <c:pt idx="35">
                  <c:v>101.5862818526</c:v>
                </c:pt>
                <c:pt idx="36">
                  <c:v>103.0708942297</c:v>
                </c:pt>
                <c:pt idx="37">
                  <c:v>104.7410149067</c:v>
                </c:pt>
                <c:pt idx="38">
                  <c:v>111.28110677470001</c:v>
                </c:pt>
                <c:pt idx="39">
                  <c:v>111.8118531288</c:v>
                </c:pt>
                <c:pt idx="40">
                  <c:v>113.83629316779999</c:v>
                </c:pt>
                <c:pt idx="41">
                  <c:v>114.0813398003</c:v>
                </c:pt>
                <c:pt idx="42">
                  <c:v>117.05837720629999</c:v>
                </c:pt>
                <c:pt idx="43">
                  <c:v>127.1974392413</c:v>
                </c:pt>
                <c:pt idx="44">
                  <c:v>128.185944291</c:v>
                </c:pt>
                <c:pt idx="45">
                  <c:v>131.16343536799999</c:v>
                </c:pt>
                <c:pt idx="46">
                  <c:v>131.34783961549999</c:v>
                </c:pt>
                <c:pt idx="47">
                  <c:v>133.9986647385</c:v>
                </c:pt>
                <c:pt idx="48">
                  <c:v>136.60532791450001</c:v>
                </c:pt>
                <c:pt idx="49">
                  <c:v>137.26814259299999</c:v>
                </c:pt>
                <c:pt idx="50">
                  <c:v>137.47683591399999</c:v>
                </c:pt>
              </c:numCache>
            </c:numRef>
          </c:xVal>
          <c:yVal>
            <c:numRef>
              <c:f>[2]Sheet1!$Y$3:$Y$53</c:f>
              <c:numCache>
                <c:formatCode>General</c:formatCode>
                <c:ptCount val="51"/>
                <c:pt idx="0">
                  <c:v>-4932.266334744917</c:v>
                </c:pt>
                <c:pt idx="1">
                  <c:v>-4807.1426263612902</c:v>
                </c:pt>
                <c:pt idx="2">
                  <c:v>-4693.7464782505604</c:v>
                </c:pt>
                <c:pt idx="3">
                  <c:v>-4576.0987820634964</c:v>
                </c:pt>
                <c:pt idx="4">
                  <c:v>-4451.894254313248</c:v>
                </c:pt>
                <c:pt idx="5">
                  <c:v>-4283.0052522304677</c:v>
                </c:pt>
                <c:pt idx="6">
                  <c:v>-4204.9025539843869</c:v>
                </c:pt>
                <c:pt idx="7">
                  <c:v>-4144.801603056977</c:v>
                </c:pt>
                <c:pt idx="8">
                  <c:v>-4084.8622208475031</c:v>
                </c:pt>
                <c:pt idx="9">
                  <c:v>-4021.4260277684821</c:v>
                </c:pt>
                <c:pt idx="10">
                  <c:v>-3936.5878597630349</c:v>
                </c:pt>
                <c:pt idx="11">
                  <c:v>-3872.5486353353508</c:v>
                </c:pt>
                <c:pt idx="12">
                  <c:v>-3761.579934296376</c:v>
                </c:pt>
                <c:pt idx="13">
                  <c:v>-3647.4718240470911</c:v>
                </c:pt>
                <c:pt idx="14">
                  <c:v>-3566.1676083983079</c:v>
                </c:pt>
                <c:pt idx="15">
                  <c:v>-3475.7743647743</c:v>
                </c:pt>
                <c:pt idx="16">
                  <c:v>-3394.8943306615138</c:v>
                </c:pt>
                <c:pt idx="17">
                  <c:v>-3294.9636169002438</c:v>
                </c:pt>
                <c:pt idx="18">
                  <c:v>-3240.8366194128139</c:v>
                </c:pt>
                <c:pt idx="19">
                  <c:v>-3169.5009884977758</c:v>
                </c:pt>
                <c:pt idx="20">
                  <c:v>-3071.136090379006</c:v>
                </c:pt>
                <c:pt idx="21">
                  <c:v>-2932.4162363568621</c:v>
                </c:pt>
                <c:pt idx="22">
                  <c:v>-2804.011269151029</c:v>
                </c:pt>
                <c:pt idx="23">
                  <c:v>-2675.460823444706</c:v>
                </c:pt>
                <c:pt idx="24">
                  <c:v>-2595.8962254721209</c:v>
                </c:pt>
                <c:pt idx="25">
                  <c:v>-2475.1691935323911</c:v>
                </c:pt>
                <c:pt idx="26">
                  <c:v>-2390.601235521975</c:v>
                </c:pt>
                <c:pt idx="27">
                  <c:v>-2293.5755266017409</c:v>
                </c:pt>
                <c:pt idx="28">
                  <c:v>-2205.6085347881949</c:v>
                </c:pt>
                <c:pt idx="29">
                  <c:v>-2121.6896622925592</c:v>
                </c:pt>
                <c:pt idx="30">
                  <c:v>-1991.993110346252</c:v>
                </c:pt>
                <c:pt idx="31">
                  <c:v>-1903.782039912928</c:v>
                </c:pt>
                <c:pt idx="32">
                  <c:v>-1795.5136560081351</c:v>
                </c:pt>
                <c:pt idx="33">
                  <c:v>-1726.623718975165</c:v>
                </c:pt>
                <c:pt idx="34">
                  <c:v>-1644.7072932107869</c:v>
                </c:pt>
                <c:pt idx="35">
                  <c:v>-1529.362497480786</c:v>
                </c:pt>
                <c:pt idx="36">
                  <c:v>-1447.1125773627839</c:v>
                </c:pt>
                <c:pt idx="37">
                  <c:v>-1368.8396478208149</c:v>
                </c:pt>
                <c:pt idx="38">
                  <c:v>-1262.56008298859</c:v>
                </c:pt>
                <c:pt idx="39">
                  <c:v>-1134.763144018938</c:v>
                </c:pt>
                <c:pt idx="40">
                  <c:v>-1027.259110881655</c:v>
                </c:pt>
                <c:pt idx="41">
                  <c:v>-955.78698848481133</c:v>
                </c:pt>
                <c:pt idx="42">
                  <c:v>-886.99844195899402</c:v>
                </c:pt>
                <c:pt idx="43">
                  <c:v>-754.9514046726058</c:v>
                </c:pt>
                <c:pt idx="44">
                  <c:v>-619.30372647717161</c:v>
                </c:pt>
                <c:pt idx="45">
                  <c:v>-507.34720286844799</c:v>
                </c:pt>
                <c:pt idx="46">
                  <c:v>-428.61157887780962</c:v>
                </c:pt>
                <c:pt idx="47">
                  <c:v>-345.05318231376918</c:v>
                </c:pt>
                <c:pt idx="48">
                  <c:v>-282.48699949088001</c:v>
                </c:pt>
                <c:pt idx="49">
                  <c:v>-190.34983376240851</c:v>
                </c:pt>
                <c:pt idx="50">
                  <c:v>-114.8947475836147</c:v>
                </c:pt>
              </c:numCache>
            </c:numRef>
          </c:yVal>
          <c:smooth val="1"/>
        </c:ser>
        <c:dLbls>
          <c:showLegendKey val="0"/>
          <c:showVal val="0"/>
          <c:showCatName val="0"/>
          <c:showSerName val="0"/>
          <c:showPercent val="0"/>
          <c:showBubbleSize val="0"/>
        </c:dLbls>
        <c:axId val="78555392"/>
        <c:axId val="78565760"/>
      </c:scatterChart>
      <c:valAx>
        <c:axId val="78555392"/>
        <c:scaling>
          <c:orientation val="minMax"/>
        </c:scaling>
        <c:delete val="0"/>
        <c:axPos val="b"/>
        <c:title>
          <c:tx>
            <c:rich>
              <a:bodyPr/>
              <a:lstStyle/>
              <a:p>
                <a:pPr>
                  <a:defRPr/>
                </a:pPr>
                <a:r>
                  <a:rPr lang="en-US"/>
                  <a:t>Million</a:t>
                </a:r>
                <a:r>
                  <a:rPr lang="en-US" baseline="0"/>
                  <a:t>s of Wet Tons</a:t>
                </a:r>
                <a:endParaRPr lang="en-US"/>
              </a:p>
            </c:rich>
          </c:tx>
          <c:layout>
            <c:manualLayout>
              <c:xMode val="edge"/>
              <c:yMode val="edge"/>
              <c:x val="0.767307281034315"/>
              <c:y val="0.13942743182082301"/>
            </c:manualLayout>
          </c:layout>
          <c:overlay val="0"/>
        </c:title>
        <c:numFmt formatCode="_-* #,##0.00_-;\-* #,##0.00_-;_-* &quot;-&quot;??_-;_-@_-" sourceLinked="1"/>
        <c:majorTickMark val="out"/>
        <c:minorTickMark val="none"/>
        <c:tickLblPos val="high"/>
        <c:crossAx val="78565760"/>
        <c:crosses val="autoZero"/>
        <c:crossBetween val="midCat"/>
      </c:valAx>
      <c:valAx>
        <c:axId val="78565760"/>
        <c:scaling>
          <c:orientation val="minMax"/>
        </c:scaling>
        <c:delete val="0"/>
        <c:axPos val="l"/>
        <c:title>
          <c:tx>
            <c:rich>
              <a:bodyPr rot="0" vert="horz"/>
              <a:lstStyle/>
              <a:p>
                <a:pPr>
                  <a:defRPr/>
                </a:pPr>
                <a:r>
                  <a:rPr lang="en-US"/>
                  <a:t>Cost per Wet Ton</a:t>
                </a:r>
              </a:p>
            </c:rich>
          </c:tx>
          <c:layout/>
          <c:overlay val="0"/>
        </c:title>
        <c:numFmt formatCode="&quot;$&quot;#,##0" sourceLinked="0"/>
        <c:majorTickMark val="out"/>
        <c:minorTickMark val="none"/>
        <c:tickLblPos val="nextTo"/>
        <c:crossAx val="78555392"/>
        <c:crosses val="autoZero"/>
        <c:crossBetween val="midCat"/>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4"/>
    </mc:Choice>
    <mc:Fallback>
      <c:style val="24"/>
    </mc:Fallback>
  </mc:AlternateContent>
  <c:chart>
    <c:title>
      <c:tx>
        <c:rich>
          <a:bodyPr/>
          <a:lstStyle/>
          <a:p>
            <a:pPr>
              <a:defRPr/>
            </a:pPr>
            <a:r>
              <a:rPr lang="en-US"/>
              <a:t>Food Waste Supply Curve</a:t>
            </a:r>
          </a:p>
        </c:rich>
      </c:tx>
      <c:layout/>
      <c:overlay val="0"/>
    </c:title>
    <c:autoTitleDeleted val="0"/>
    <c:plotArea>
      <c:layout/>
      <c:scatterChart>
        <c:scatterStyle val="smoothMarker"/>
        <c:varyColors val="0"/>
        <c:ser>
          <c:idx val="1"/>
          <c:order val="0"/>
          <c:tx>
            <c:v>States without Organics Ban</c:v>
          </c:tx>
          <c:spPr>
            <a:ln>
              <a:solidFill>
                <a:schemeClr val="accent5"/>
              </a:solidFill>
            </a:ln>
          </c:spPr>
          <c:marker>
            <c:symbol val="none"/>
          </c:marker>
          <c:xVal>
            <c:numRef>
              <c:f>'MRF SORTING'!$M$16:$M$60</c:f>
              <c:numCache>
                <c:formatCode>#,##0.0</c:formatCode>
                <c:ptCount val="45"/>
                <c:pt idx="0">
                  <c:v>10.661191792</c:v>
                </c:pt>
                <c:pt idx="1">
                  <c:v>11.585375237999999</c:v>
                </c:pt>
                <c:pt idx="2">
                  <c:v>12.8511711</c:v>
                </c:pt>
                <c:pt idx="3">
                  <c:v>13.412525371999999</c:v>
                </c:pt>
                <c:pt idx="4">
                  <c:v>14.441413658</c:v>
                </c:pt>
                <c:pt idx="5">
                  <c:v>14.623800318000001</c:v>
                </c:pt>
                <c:pt idx="6">
                  <c:v>14.781194438</c:v>
                </c:pt>
                <c:pt idx="7">
                  <c:v>18.555640398000001</c:v>
                </c:pt>
                <c:pt idx="8">
                  <c:v>20.460332514000001</c:v>
                </c:pt>
                <c:pt idx="9">
                  <c:v>20.750407154000001</c:v>
                </c:pt>
                <c:pt idx="10">
                  <c:v>21.046389474000001</c:v>
                </c:pt>
                <c:pt idx="11">
                  <c:v>23.544967507999999</c:v>
                </c:pt>
                <c:pt idx="12">
                  <c:v>24.818328709999999</c:v>
                </c:pt>
                <c:pt idx="13">
                  <c:v>25.455365063999999</c:v>
                </c:pt>
                <c:pt idx="14">
                  <c:v>26.033738304</c:v>
                </c:pt>
                <c:pt idx="15">
                  <c:v>26.880048009999999</c:v>
                </c:pt>
                <c:pt idx="16">
                  <c:v>27.760166300000002</c:v>
                </c:pt>
                <c:pt idx="17">
                  <c:v>28.023075200000001</c:v>
                </c:pt>
                <c:pt idx="18">
                  <c:v>29.149938219999999</c:v>
                </c:pt>
                <c:pt idx="19">
                  <c:v>31.0199414</c:v>
                </c:pt>
                <c:pt idx="20">
                  <c:v>32.092210948000002</c:v>
                </c:pt>
                <c:pt idx="21">
                  <c:v>32.663390818000003</c:v>
                </c:pt>
                <c:pt idx="22">
                  <c:v>33.847665824000003</c:v>
                </c:pt>
                <c:pt idx="23">
                  <c:v>34.044284032</c:v>
                </c:pt>
                <c:pt idx="24">
                  <c:v>34.430634421999997</c:v>
                </c:pt>
                <c:pt idx="25">
                  <c:v>34.995538975999999</c:v>
                </c:pt>
                <c:pt idx="26">
                  <c:v>35.265733525999998</c:v>
                </c:pt>
                <c:pt idx="27">
                  <c:v>36.959344496</c:v>
                </c:pt>
                <c:pt idx="28">
                  <c:v>37.350445360000002</c:v>
                </c:pt>
                <c:pt idx="29">
                  <c:v>41.132398537999997</c:v>
                </c:pt>
                <c:pt idx="30">
                  <c:v>42.992778960000003</c:v>
                </c:pt>
                <c:pt idx="31">
                  <c:v>43.136708818000002</c:v>
                </c:pt>
                <c:pt idx="32">
                  <c:v>45.407218898000004</c:v>
                </c:pt>
                <c:pt idx="33">
                  <c:v>46.139943606000003</c:v>
                </c:pt>
                <c:pt idx="34">
                  <c:v>48.692751848</c:v>
                </c:pt>
                <c:pt idx="35">
                  <c:v>49.612748404000001</c:v>
                </c:pt>
                <c:pt idx="36">
                  <c:v>49.783124465999997</c:v>
                </c:pt>
                <c:pt idx="37">
                  <c:v>51.048178415999999</c:v>
                </c:pt>
                <c:pt idx="38">
                  <c:v>56.149662939999999</c:v>
                </c:pt>
                <c:pt idx="39">
                  <c:v>56.683317363999997</c:v>
                </c:pt>
                <c:pt idx="40">
                  <c:v>58.281408386000003</c:v>
                </c:pt>
                <c:pt idx="41">
                  <c:v>59.590602101999998</c:v>
                </c:pt>
                <c:pt idx="42">
                  <c:v>59.938870476000012</c:v>
                </c:pt>
                <c:pt idx="43">
                  <c:v>61.084351347999998</c:v>
                </c:pt>
                <c:pt idx="44">
                  <c:v>61.196058487999998</c:v>
                </c:pt>
              </c:numCache>
            </c:numRef>
          </c:xVal>
          <c:yVal>
            <c:numRef>
              <c:f>'MRF SORTING'!$O$16:$O$60</c:f>
              <c:numCache>
                <c:formatCode>General</c:formatCode>
                <c:ptCount val="45"/>
                <c:pt idx="0">
                  <c:v>50.950294009476238</c:v>
                </c:pt>
                <c:pt idx="1">
                  <c:v>111.5706546463276</c:v>
                </c:pt>
                <c:pt idx="2">
                  <c:v>195.77883991999639</c:v>
                </c:pt>
                <c:pt idx="3">
                  <c:v>250.33012048704299</c:v>
                </c:pt>
                <c:pt idx="4">
                  <c:v>330.81735826711508</c:v>
                </c:pt>
                <c:pt idx="5">
                  <c:v>354.48273191528352</c:v>
                </c:pt>
                <c:pt idx="6">
                  <c:v>422.8546810681305</c:v>
                </c:pt>
                <c:pt idx="7">
                  <c:v>481.26985957481639</c:v>
                </c:pt>
                <c:pt idx="8">
                  <c:v>535.65782412281669</c:v>
                </c:pt>
                <c:pt idx="9">
                  <c:v>575.14968579084359</c:v>
                </c:pt>
                <c:pt idx="10">
                  <c:v>629.15444122472275</c:v>
                </c:pt>
                <c:pt idx="11">
                  <c:v>721.52358969260933</c:v>
                </c:pt>
                <c:pt idx="12">
                  <c:v>774.01793220706895</c:v>
                </c:pt>
                <c:pt idx="13">
                  <c:v>820.6141129747283</c:v>
                </c:pt>
                <c:pt idx="14">
                  <c:v>876.54209555189721</c:v>
                </c:pt>
                <c:pt idx="15">
                  <c:v>928.81197995243031</c:v>
                </c:pt>
                <c:pt idx="16">
                  <c:v>982.63887662064133</c:v>
                </c:pt>
                <c:pt idx="17">
                  <c:v>996.37187900170056</c:v>
                </c:pt>
                <c:pt idx="18">
                  <c:v>1032.305855225424</c:v>
                </c:pt>
                <c:pt idx="19">
                  <c:v>1089.1630611528669</c:v>
                </c:pt>
                <c:pt idx="20">
                  <c:v>1153.8316245357171</c:v>
                </c:pt>
                <c:pt idx="21">
                  <c:v>1211.2758286278861</c:v>
                </c:pt>
                <c:pt idx="22">
                  <c:v>1260.7026683727329</c:v>
                </c:pt>
                <c:pt idx="23">
                  <c:v>1334.4726301996061</c:v>
                </c:pt>
                <c:pt idx="24">
                  <c:v>1392.098509054184</c:v>
                </c:pt>
                <c:pt idx="25">
                  <c:v>1474.336892234094</c:v>
                </c:pt>
                <c:pt idx="26">
                  <c:v>1491.802085922279</c:v>
                </c:pt>
                <c:pt idx="27">
                  <c:v>1538.4298280186911</c:v>
                </c:pt>
                <c:pt idx="28">
                  <c:v>1611.8637746074489</c:v>
                </c:pt>
                <c:pt idx="29">
                  <c:v>1695.5082553770351</c:v>
                </c:pt>
                <c:pt idx="30">
                  <c:v>1737.4312490158279</c:v>
                </c:pt>
                <c:pt idx="31">
                  <c:v>1798.772343018607</c:v>
                </c:pt>
                <c:pt idx="32">
                  <c:v>1860.5267965024909</c:v>
                </c:pt>
                <c:pt idx="33">
                  <c:v>1927.0268279438139</c:v>
                </c:pt>
                <c:pt idx="34">
                  <c:v>1957.83667675732</c:v>
                </c:pt>
                <c:pt idx="35">
                  <c:v>2003.392607551699</c:v>
                </c:pt>
                <c:pt idx="36">
                  <c:v>2043.9607001444149</c:v>
                </c:pt>
                <c:pt idx="37">
                  <c:v>2093.06524290576</c:v>
                </c:pt>
                <c:pt idx="38">
                  <c:v>2160.702780152691</c:v>
                </c:pt>
                <c:pt idx="39">
                  <c:v>2241.0269819874779</c:v>
                </c:pt>
                <c:pt idx="40">
                  <c:v>2277.4719605212799</c:v>
                </c:pt>
                <c:pt idx="41">
                  <c:v>2322.2121065114338</c:v>
                </c:pt>
                <c:pt idx="42">
                  <c:v>2351.4638664269878</c:v>
                </c:pt>
                <c:pt idx="43">
                  <c:v>2392.1401135846709</c:v>
                </c:pt>
                <c:pt idx="44">
                  <c:v>2457.0648927388261</c:v>
                </c:pt>
              </c:numCache>
            </c:numRef>
          </c:yVal>
          <c:smooth val="1"/>
        </c:ser>
        <c:ser>
          <c:idx val="0"/>
          <c:order val="1"/>
          <c:tx>
            <c:v>States with Organics Bans</c:v>
          </c:tx>
          <c:spPr>
            <a:ln>
              <a:solidFill>
                <a:schemeClr val="accent4">
                  <a:lumMod val="75000"/>
                </a:schemeClr>
              </a:solidFill>
            </a:ln>
          </c:spPr>
          <c:marker>
            <c:symbol val="none"/>
          </c:marker>
          <c:xVal>
            <c:numRef>
              <c:f>'MRF SORTING'!$M$8:$M$14</c:f>
              <c:numCache>
                <c:formatCode>#,##0.0</c:formatCode>
                <c:ptCount val="7"/>
                <c:pt idx="0">
                  <c:v>0.75385387999999998</c:v>
                </c:pt>
                <c:pt idx="1">
                  <c:v>0.96371574999999998</c:v>
                </c:pt>
                <c:pt idx="2">
                  <c:v>8.3361134420000003</c:v>
                </c:pt>
                <c:pt idx="3">
                  <c:v>9.0344845120000006</c:v>
                </c:pt>
                <c:pt idx="4">
                  <c:v>9.1605319260000009</c:v>
                </c:pt>
                <c:pt idx="5">
                  <c:v>10.525465576</c:v>
                </c:pt>
                <c:pt idx="6">
                  <c:v>10.5</c:v>
                </c:pt>
              </c:numCache>
            </c:numRef>
          </c:xVal>
          <c:yVal>
            <c:numRef>
              <c:f>'MRF SORTING'!$O$8:$O$14</c:f>
              <c:numCache>
                <c:formatCode>General</c:formatCode>
                <c:ptCount val="7"/>
                <c:pt idx="0">
                  <c:v>-35.524591378934488</c:v>
                </c:pt>
                <c:pt idx="1">
                  <c:v>-107.3710837356254</c:v>
                </c:pt>
                <c:pt idx="2">
                  <c:v>-152.31277170173831</c:v>
                </c:pt>
                <c:pt idx="3">
                  <c:v>-231.5950683701364</c:v>
                </c:pt>
                <c:pt idx="4">
                  <c:v>-313.65205797773638</c:v>
                </c:pt>
                <c:pt idx="5">
                  <c:v>-381.76713054464739</c:v>
                </c:pt>
                <c:pt idx="6">
                  <c:v>50.950294009476238</c:v>
                </c:pt>
              </c:numCache>
            </c:numRef>
          </c:yVal>
          <c:smooth val="1"/>
        </c:ser>
        <c:dLbls>
          <c:showLegendKey val="0"/>
          <c:showVal val="0"/>
          <c:showCatName val="0"/>
          <c:showSerName val="0"/>
          <c:showPercent val="0"/>
          <c:showBubbleSize val="0"/>
        </c:dLbls>
        <c:axId val="76962432"/>
        <c:axId val="76964608"/>
      </c:scatterChart>
      <c:valAx>
        <c:axId val="76962432"/>
        <c:scaling>
          <c:orientation val="minMax"/>
        </c:scaling>
        <c:delete val="0"/>
        <c:axPos val="b"/>
        <c:title>
          <c:tx>
            <c:rich>
              <a:bodyPr/>
              <a:lstStyle/>
              <a:p>
                <a:pPr>
                  <a:defRPr/>
                </a:pPr>
                <a:r>
                  <a:rPr lang="en-US"/>
                  <a:t>Millions of Wet</a:t>
                </a:r>
                <a:r>
                  <a:rPr lang="en-US" baseline="0"/>
                  <a:t> Tons</a:t>
                </a:r>
                <a:endParaRPr lang="en-US"/>
              </a:p>
            </c:rich>
          </c:tx>
          <c:layout/>
          <c:overlay val="0"/>
        </c:title>
        <c:numFmt formatCode="#,##0.0" sourceLinked="1"/>
        <c:majorTickMark val="out"/>
        <c:minorTickMark val="none"/>
        <c:tickLblPos val="nextTo"/>
        <c:crossAx val="76964608"/>
        <c:crosses val="autoZero"/>
        <c:crossBetween val="midCat"/>
      </c:valAx>
      <c:valAx>
        <c:axId val="76964608"/>
        <c:scaling>
          <c:orientation val="minMax"/>
        </c:scaling>
        <c:delete val="0"/>
        <c:axPos val="l"/>
        <c:title>
          <c:tx>
            <c:rich>
              <a:bodyPr rot="0" vert="horz"/>
              <a:lstStyle/>
              <a:p>
                <a:pPr>
                  <a:defRPr/>
                </a:pPr>
                <a:r>
                  <a:rPr lang="en-US"/>
                  <a:t>Cost per Wet Ton</a:t>
                </a:r>
              </a:p>
            </c:rich>
          </c:tx>
          <c:layout>
            <c:manualLayout>
              <c:xMode val="edge"/>
              <c:yMode val="edge"/>
              <c:x val="1.7509727626459099E-2"/>
              <c:y val="0.50319410319410296"/>
            </c:manualLayout>
          </c:layout>
          <c:overlay val="0"/>
        </c:title>
        <c:numFmt formatCode="&quot;$&quot;#,##0" sourceLinked="0"/>
        <c:majorTickMark val="out"/>
        <c:minorTickMark val="none"/>
        <c:tickLblPos val="nextTo"/>
        <c:crossAx val="76962432"/>
        <c:crosses val="autoZero"/>
        <c:crossBetween val="midCat"/>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0"/>
    <c:plotArea>
      <c:layout/>
      <c:scatterChart>
        <c:scatterStyle val="smoothMarker"/>
        <c:varyColors val="0"/>
        <c:ser>
          <c:idx val="0"/>
          <c:order val="0"/>
          <c:spPr>
            <a:ln w="38100"/>
          </c:spPr>
          <c:xVal>
            <c:numRef>
              <c:f>'FOG SC'!$H$3:$H$7</c:f>
              <c:numCache>
                <c:formatCode>#,##0</c:formatCode>
                <c:ptCount val="5"/>
                <c:pt idx="0">
                  <c:v>7473595.3188209897</c:v>
                </c:pt>
                <c:pt idx="1">
                  <c:v>4293113.1079399996</c:v>
                </c:pt>
                <c:pt idx="2">
                  <c:v>3462249.10794</c:v>
                </c:pt>
                <c:pt idx="3">
                  <c:v>2770450.10794</c:v>
                </c:pt>
                <c:pt idx="4">
                  <c:v>1666258.1169799999</c:v>
                </c:pt>
              </c:numCache>
            </c:numRef>
          </c:xVal>
          <c:yVal>
            <c:numRef>
              <c:f>'FOG SC'!$I$3:$I$7</c:f>
              <c:numCache>
                <c:formatCode>#,##0</c:formatCode>
                <c:ptCount val="5"/>
                <c:pt idx="0">
                  <c:v>527</c:v>
                </c:pt>
                <c:pt idx="1">
                  <c:v>455</c:v>
                </c:pt>
                <c:pt idx="2">
                  <c:v>452</c:v>
                </c:pt>
                <c:pt idx="3">
                  <c:v>419</c:v>
                </c:pt>
                <c:pt idx="4" formatCode="General">
                  <c:v>320</c:v>
                </c:pt>
              </c:numCache>
            </c:numRef>
          </c:yVal>
          <c:smooth val="1"/>
        </c:ser>
        <c:dLbls>
          <c:showLegendKey val="0"/>
          <c:showVal val="0"/>
          <c:showCatName val="0"/>
          <c:showSerName val="0"/>
          <c:showPercent val="0"/>
          <c:showBubbleSize val="0"/>
        </c:dLbls>
        <c:axId val="77030144"/>
        <c:axId val="77032448"/>
      </c:scatterChart>
      <c:valAx>
        <c:axId val="77030144"/>
        <c:scaling>
          <c:orientation val="minMax"/>
        </c:scaling>
        <c:delete val="0"/>
        <c:axPos val="b"/>
        <c:title>
          <c:tx>
            <c:rich>
              <a:bodyPr/>
              <a:lstStyle/>
              <a:p>
                <a:pPr>
                  <a:defRPr/>
                </a:pPr>
                <a:r>
                  <a:rPr lang="en-US" dirty="0" smtClean="0"/>
                  <a:t>Million</a:t>
                </a:r>
                <a:r>
                  <a:rPr lang="en-US" baseline="0" dirty="0" smtClean="0"/>
                  <a:t> </a:t>
                </a:r>
                <a:r>
                  <a:rPr lang="en-US" dirty="0" smtClean="0"/>
                  <a:t>tons</a:t>
                </a:r>
                <a:endParaRPr lang="en-US" dirty="0"/>
              </a:p>
            </c:rich>
          </c:tx>
          <c:layout/>
          <c:overlay val="0"/>
        </c:title>
        <c:numFmt formatCode="#,##0" sourceLinked="1"/>
        <c:majorTickMark val="out"/>
        <c:minorTickMark val="none"/>
        <c:tickLblPos val="nextTo"/>
        <c:crossAx val="77032448"/>
        <c:crosses val="autoZero"/>
        <c:crossBetween val="midCat"/>
        <c:dispUnits>
          <c:builtInUnit val="millions"/>
        </c:dispUnits>
      </c:valAx>
      <c:valAx>
        <c:axId val="77032448"/>
        <c:scaling>
          <c:orientation val="minMax"/>
        </c:scaling>
        <c:delete val="0"/>
        <c:axPos val="l"/>
        <c:majorGridlines/>
        <c:title>
          <c:tx>
            <c:rich>
              <a:bodyPr rot="-5400000" vert="horz"/>
              <a:lstStyle/>
              <a:p>
                <a:pPr>
                  <a:defRPr/>
                </a:pPr>
                <a:r>
                  <a:rPr lang="en-US"/>
                  <a:t>$/ton</a:t>
                </a:r>
              </a:p>
            </c:rich>
          </c:tx>
          <c:layout/>
          <c:overlay val="0"/>
        </c:title>
        <c:numFmt formatCode="#,##0" sourceLinked="1"/>
        <c:majorTickMark val="out"/>
        <c:minorTickMark val="none"/>
        <c:tickLblPos val="nextTo"/>
        <c:crossAx val="77030144"/>
        <c:crosses val="autoZero"/>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0.26599</cdr:x>
      <cdr:y>0.42773</cdr:y>
    </cdr:from>
    <cdr:to>
      <cdr:x>0.29259</cdr:x>
      <cdr:y>0.58594</cdr:y>
    </cdr:to>
    <cdr:cxnSp macro="">
      <cdr:nvCxnSpPr>
        <cdr:cNvPr id="3" name="Straight Arrow Connector 2"/>
        <cdr:cNvCxnSpPr/>
      </cdr:nvCxnSpPr>
      <cdr:spPr>
        <a:xfrm xmlns:a="http://schemas.openxmlformats.org/drawingml/2006/main" flipV="1">
          <a:off x="2110154" y="2200589"/>
          <a:ext cx="211016" cy="813917"/>
        </a:xfrm>
        <a:prstGeom xmlns:a="http://schemas.openxmlformats.org/drawingml/2006/main" prst="straightConnector1">
          <a:avLst/>
        </a:prstGeom>
        <a:ln xmlns:a="http://schemas.openxmlformats.org/drawingml/2006/main" w="19050">
          <a:tailEnd type="arrow"/>
        </a:ln>
      </cdr:spPr>
      <cdr:style>
        <a:lnRef xmlns:a="http://schemas.openxmlformats.org/drawingml/2006/main" idx="1">
          <a:schemeClr val="accent6"/>
        </a:lnRef>
        <a:fillRef xmlns:a="http://schemas.openxmlformats.org/drawingml/2006/main" idx="0">
          <a:schemeClr val="accent6"/>
        </a:fillRef>
        <a:effectRef xmlns:a="http://schemas.openxmlformats.org/drawingml/2006/main" idx="0">
          <a:schemeClr val="accent6"/>
        </a:effectRef>
        <a:fontRef xmlns:a="http://schemas.openxmlformats.org/drawingml/2006/main" idx="minor">
          <a:schemeClr val="tx1"/>
        </a:fontRef>
      </cdr:style>
    </cdr:cxnSp>
  </cdr:relSizeAnchor>
  <cdr:relSizeAnchor xmlns:cdr="http://schemas.openxmlformats.org/drawingml/2006/chartDrawing">
    <cdr:from>
      <cdr:x>0.19886</cdr:x>
      <cdr:y>0.59375</cdr:y>
    </cdr:from>
    <cdr:to>
      <cdr:x>0.34452</cdr:x>
      <cdr:y>0.66016</cdr:y>
    </cdr:to>
    <cdr:sp macro="" textlink="">
      <cdr:nvSpPr>
        <cdr:cNvPr id="9" name="TextBox 8"/>
        <cdr:cNvSpPr txBox="1"/>
      </cdr:nvSpPr>
      <cdr:spPr>
        <a:xfrm xmlns:a="http://schemas.openxmlformats.org/drawingml/2006/main">
          <a:off x="1577590" y="3054699"/>
          <a:ext cx="1155561" cy="34164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smtClean="0"/>
            <a:t>Brown Grease</a:t>
          </a:r>
          <a:endParaRPr lang="en-US" sz="1400" dirty="0"/>
        </a:p>
      </cdr:txBody>
    </cdr:sp>
  </cdr:relSizeAnchor>
  <cdr:relSizeAnchor xmlns:cdr="http://schemas.openxmlformats.org/drawingml/2006/chartDrawing">
    <cdr:from>
      <cdr:x>0.33967</cdr:x>
      <cdr:y>0.39877</cdr:y>
    </cdr:from>
    <cdr:to>
      <cdr:x>0.48533</cdr:x>
      <cdr:y>0.46517</cdr:y>
    </cdr:to>
    <cdr:sp macro="" textlink="">
      <cdr:nvSpPr>
        <cdr:cNvPr id="11" name="TextBox 10"/>
        <cdr:cNvSpPr txBox="1"/>
      </cdr:nvSpPr>
      <cdr:spPr>
        <a:xfrm xmlns:a="http://schemas.openxmlformats.org/drawingml/2006/main">
          <a:off x="2694628" y="2051555"/>
          <a:ext cx="1155546" cy="34161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smtClean="0"/>
            <a:t>Yellow Grease</a:t>
          </a:r>
          <a:endParaRPr lang="en-US" sz="1400" dirty="0"/>
        </a:p>
      </cdr:txBody>
    </cdr:sp>
  </cdr:relSizeAnchor>
  <cdr:relSizeAnchor xmlns:cdr="http://schemas.openxmlformats.org/drawingml/2006/chartDrawing">
    <cdr:from>
      <cdr:x>0.28668</cdr:x>
      <cdr:y>0.11589</cdr:y>
    </cdr:from>
    <cdr:to>
      <cdr:x>0.49905</cdr:x>
      <cdr:y>0.18229</cdr:y>
    </cdr:to>
    <cdr:sp macro="" textlink="">
      <cdr:nvSpPr>
        <cdr:cNvPr id="13" name="TextBox 12"/>
        <cdr:cNvSpPr txBox="1"/>
      </cdr:nvSpPr>
      <cdr:spPr>
        <a:xfrm xmlns:a="http://schemas.openxmlformats.org/drawingml/2006/main">
          <a:off x="2274312" y="596223"/>
          <a:ext cx="1684768" cy="34161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smtClean="0"/>
            <a:t>Choice White Grease</a:t>
          </a:r>
          <a:endParaRPr lang="en-US" sz="1400" dirty="0"/>
        </a:p>
      </cdr:txBody>
    </cdr:sp>
  </cdr:relSizeAnchor>
  <cdr:relSizeAnchor xmlns:cdr="http://schemas.openxmlformats.org/drawingml/2006/chartDrawing">
    <cdr:from>
      <cdr:x>0.68461</cdr:x>
      <cdr:y>0.25683</cdr:y>
    </cdr:from>
    <cdr:to>
      <cdr:x>0.81317</cdr:x>
      <cdr:y>0.32325</cdr:y>
    </cdr:to>
    <cdr:sp macro="" textlink="">
      <cdr:nvSpPr>
        <cdr:cNvPr id="18" name="TextBox 17"/>
        <cdr:cNvSpPr txBox="1"/>
      </cdr:nvSpPr>
      <cdr:spPr>
        <a:xfrm xmlns:a="http://schemas.openxmlformats.org/drawingml/2006/main">
          <a:off x="5431138" y="1321353"/>
          <a:ext cx="1019889" cy="34166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smtClean="0"/>
            <a:t>Inedible Fat</a:t>
          </a:r>
          <a:endParaRPr lang="en-US" sz="1400" dirty="0"/>
        </a:p>
      </cdr:txBody>
    </cdr:sp>
  </cdr:relSizeAnchor>
  <cdr:relSizeAnchor xmlns:cdr="http://schemas.openxmlformats.org/drawingml/2006/chartDrawing">
    <cdr:from>
      <cdr:x>0.46316</cdr:x>
      <cdr:y>0.31381</cdr:y>
    </cdr:from>
    <cdr:to>
      <cdr:x>0.59173</cdr:x>
      <cdr:y>0.38021</cdr:y>
    </cdr:to>
    <cdr:sp macro="" textlink="">
      <cdr:nvSpPr>
        <cdr:cNvPr id="21" name="TextBox 20"/>
        <cdr:cNvSpPr txBox="1"/>
      </cdr:nvSpPr>
      <cdr:spPr>
        <a:xfrm xmlns:a="http://schemas.openxmlformats.org/drawingml/2006/main">
          <a:off x="3674318" y="1614451"/>
          <a:ext cx="1019968" cy="34161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smtClean="0"/>
            <a:t>Poultry Fat</a:t>
          </a:r>
          <a:endParaRPr lang="en-US" sz="1400" dirty="0"/>
        </a:p>
      </cdr:txBody>
    </cdr:sp>
  </cdr:relSizeAnchor>
  <cdr:relSizeAnchor xmlns:cdr="http://schemas.openxmlformats.org/drawingml/2006/chartDrawing">
    <cdr:from>
      <cdr:x>0.31213</cdr:x>
      <cdr:y>0.34027</cdr:y>
    </cdr:from>
    <cdr:to>
      <cdr:x>0.42543</cdr:x>
      <cdr:y>0.40033</cdr:y>
    </cdr:to>
    <cdr:sp macro="" textlink="">
      <cdr:nvSpPr>
        <cdr:cNvPr id="4" name="Right Brace 3"/>
        <cdr:cNvSpPr/>
      </cdr:nvSpPr>
      <cdr:spPr>
        <a:xfrm xmlns:a="http://schemas.openxmlformats.org/drawingml/2006/main" rot="3152443">
          <a:off x="2771115" y="1455692"/>
          <a:ext cx="308968" cy="898836"/>
        </a:xfrm>
        <a:prstGeom xmlns:a="http://schemas.openxmlformats.org/drawingml/2006/main" prst="rightBrace">
          <a:avLst>
            <a:gd name="adj1" fmla="val 8333"/>
            <a:gd name="adj2" fmla="val 51779"/>
          </a:avLst>
        </a:prstGeom>
        <a:ln xmlns:a="http://schemas.openxmlformats.org/drawingml/2006/main" w="28575"/>
      </cdr:spPr>
      <cdr:style>
        <a:lnRef xmlns:a="http://schemas.openxmlformats.org/drawingml/2006/main" idx="1">
          <a:schemeClr val="accent6"/>
        </a:lnRef>
        <a:fillRef xmlns:a="http://schemas.openxmlformats.org/drawingml/2006/main" idx="0">
          <a:schemeClr val="accent6"/>
        </a:fillRef>
        <a:effectRef xmlns:a="http://schemas.openxmlformats.org/drawingml/2006/main" idx="0">
          <a:schemeClr val="accent6"/>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ln w="38100">
              <a:solidFill>
                <a:schemeClr val="tx1"/>
              </a:solidFill>
            </a:ln>
          </a:endParaRPr>
        </a:p>
      </cdr:txBody>
    </cdr:sp>
  </cdr:relSizeAnchor>
  <cdr:relSizeAnchor xmlns:cdr="http://schemas.openxmlformats.org/drawingml/2006/chartDrawing">
    <cdr:from>
      <cdr:x>0.39437</cdr:x>
      <cdr:y>0.19</cdr:y>
    </cdr:from>
    <cdr:to>
      <cdr:x>0.46143</cdr:x>
      <cdr:y>0.25018</cdr:y>
    </cdr:to>
    <cdr:sp macro="" textlink="">
      <cdr:nvSpPr>
        <cdr:cNvPr id="14" name="Right Brace 13"/>
        <cdr:cNvSpPr/>
      </cdr:nvSpPr>
      <cdr:spPr>
        <a:xfrm xmlns:a="http://schemas.openxmlformats.org/drawingml/2006/main" rot="14583334">
          <a:off x="3239792" y="866285"/>
          <a:ext cx="309608" cy="532038"/>
        </a:xfrm>
        <a:prstGeom xmlns:a="http://schemas.openxmlformats.org/drawingml/2006/main" prst="rightBrace">
          <a:avLst>
            <a:gd name="adj1" fmla="val 8333"/>
            <a:gd name="adj2" fmla="val 50313"/>
          </a:avLst>
        </a:prstGeom>
        <a:ln xmlns:a="http://schemas.openxmlformats.org/drawingml/2006/main" w="28575"/>
      </cdr:spPr>
      <cdr:style>
        <a:lnRef xmlns:a="http://schemas.openxmlformats.org/drawingml/2006/main" idx="1">
          <a:schemeClr val="accent6"/>
        </a:lnRef>
        <a:fillRef xmlns:a="http://schemas.openxmlformats.org/drawingml/2006/main" idx="0">
          <a:schemeClr val="accent6"/>
        </a:fillRef>
        <a:effectRef xmlns:a="http://schemas.openxmlformats.org/drawingml/2006/main" idx="0">
          <a:schemeClr val="accent6"/>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ln w="38100">
              <a:solidFill>
                <a:schemeClr val="tx1"/>
              </a:solidFill>
            </a:ln>
          </a:endParaRPr>
        </a:p>
      </cdr:txBody>
    </cdr:sp>
  </cdr:relSizeAnchor>
  <cdr:relSizeAnchor xmlns:cdr="http://schemas.openxmlformats.org/drawingml/2006/chartDrawing">
    <cdr:from>
      <cdr:x>0.48324</cdr:x>
      <cdr:y>0.23915</cdr:y>
    </cdr:from>
    <cdr:to>
      <cdr:x>0.55031</cdr:x>
      <cdr:y>0.29933</cdr:y>
    </cdr:to>
    <cdr:sp macro="" textlink="">
      <cdr:nvSpPr>
        <cdr:cNvPr id="15" name="Right Brace 14"/>
        <cdr:cNvSpPr/>
      </cdr:nvSpPr>
      <cdr:spPr>
        <a:xfrm xmlns:a="http://schemas.openxmlformats.org/drawingml/2006/main" rot="5169847">
          <a:off x="3944850" y="1119168"/>
          <a:ext cx="309608" cy="532038"/>
        </a:xfrm>
        <a:prstGeom xmlns:a="http://schemas.openxmlformats.org/drawingml/2006/main" prst="rightBrace">
          <a:avLst>
            <a:gd name="adj1" fmla="val 8333"/>
            <a:gd name="adj2" fmla="val 50313"/>
          </a:avLst>
        </a:prstGeom>
        <a:ln xmlns:a="http://schemas.openxmlformats.org/drawingml/2006/main" w="28575"/>
      </cdr:spPr>
      <cdr:style>
        <a:lnRef xmlns:a="http://schemas.openxmlformats.org/drawingml/2006/main" idx="1">
          <a:schemeClr val="accent6"/>
        </a:lnRef>
        <a:fillRef xmlns:a="http://schemas.openxmlformats.org/drawingml/2006/main" idx="0">
          <a:schemeClr val="accent6"/>
        </a:fillRef>
        <a:effectRef xmlns:a="http://schemas.openxmlformats.org/drawingml/2006/main" idx="0">
          <a:schemeClr val="accent6"/>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ln w="38100">
              <a:solidFill>
                <a:schemeClr val="tx1"/>
              </a:solidFill>
            </a:ln>
          </a:endParaRPr>
        </a:p>
      </cdr:txBody>
    </cdr:sp>
  </cdr:relSizeAnchor>
  <cdr:relSizeAnchor xmlns:cdr="http://schemas.openxmlformats.org/drawingml/2006/chartDrawing">
    <cdr:from>
      <cdr:x>0.56286</cdr:x>
      <cdr:y>0.18378</cdr:y>
    </cdr:from>
    <cdr:to>
      <cdr:x>0.87693</cdr:x>
      <cdr:y>0.23892</cdr:y>
    </cdr:to>
    <cdr:sp macro="" textlink="">
      <cdr:nvSpPr>
        <cdr:cNvPr id="17" name="Right Brace 16"/>
        <cdr:cNvSpPr/>
      </cdr:nvSpPr>
      <cdr:spPr>
        <a:xfrm xmlns:a="http://schemas.openxmlformats.org/drawingml/2006/main" rot="4613492">
          <a:off x="5569206" y="-158435"/>
          <a:ext cx="283690" cy="2491517"/>
        </a:xfrm>
        <a:prstGeom xmlns:a="http://schemas.openxmlformats.org/drawingml/2006/main" prst="rightBrace">
          <a:avLst>
            <a:gd name="adj1" fmla="val 8333"/>
            <a:gd name="adj2" fmla="val 48753"/>
          </a:avLst>
        </a:prstGeom>
        <a:ln xmlns:a="http://schemas.openxmlformats.org/drawingml/2006/main" w="28575"/>
      </cdr:spPr>
      <cdr:style>
        <a:lnRef xmlns:a="http://schemas.openxmlformats.org/drawingml/2006/main" idx="1">
          <a:schemeClr val="accent6"/>
        </a:lnRef>
        <a:fillRef xmlns:a="http://schemas.openxmlformats.org/drawingml/2006/main" idx="0">
          <a:schemeClr val="accent6"/>
        </a:fillRef>
        <a:effectRef xmlns:a="http://schemas.openxmlformats.org/drawingml/2006/main" idx="0">
          <a:schemeClr val="accent6"/>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ln w="38100">
              <a:solidFill>
                <a:schemeClr val="tx1"/>
              </a:solidFill>
            </a:ln>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4A2DCE88-7797-456C-A0C6-F29864AD7F93}" type="datetimeFigureOut">
              <a:rPr lang="en-US" smtClean="0"/>
              <a:t>7/31/2017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36D8E9D5-C64F-48F7-9527-F6955330CB36}" type="slidenum">
              <a:rPr lang="en-US" smtClean="0"/>
              <a:t>‹#›</a:t>
            </a:fld>
            <a:endParaRPr lang="en-US"/>
          </a:p>
        </p:txBody>
      </p:sp>
    </p:spTree>
    <p:extLst>
      <p:ext uri="{BB962C8B-B14F-4D97-AF65-F5344CB8AC3E}">
        <p14:creationId xmlns:p14="http://schemas.microsoft.com/office/powerpoint/2010/main" val="961142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atin typeface="Arial"/>
              </a:defRPr>
            </a:lvl1pPr>
          </a:lstStyle>
          <a:p>
            <a:fld id="{B376CFEB-F550-4D62-BF2B-5D5CD8BA2F55}" type="datetimeFigureOut">
              <a:rPr lang="en-US" smtClean="0"/>
              <a:pPr/>
              <a:t>7/31/2017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atin typeface="Arial"/>
              </a:defRPr>
            </a:lvl1pPr>
          </a:lstStyle>
          <a:p>
            <a:fld id="{741BEC74-3D1D-45FD-80C7-5381F9E2D383}" type="slidenum">
              <a:rPr lang="en-US" smtClean="0"/>
              <a:pPr/>
              <a:t>‹#›</a:t>
            </a:fld>
            <a:endParaRPr lang="en-US" dirty="0"/>
          </a:p>
        </p:txBody>
      </p:sp>
    </p:spTree>
    <p:extLst>
      <p:ext uri="{BB962C8B-B14F-4D97-AF65-F5344CB8AC3E}">
        <p14:creationId xmlns:p14="http://schemas.microsoft.com/office/powerpoint/2010/main" val="97368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a:ea typeface="+mn-ea"/>
        <a:cs typeface="+mn-cs"/>
      </a:defRPr>
    </a:lvl1pPr>
    <a:lvl2pPr marL="457200" algn="l" defTabSz="914400" rtl="0" eaLnBrk="1" latinLnBrk="0" hangingPunct="1">
      <a:defRPr sz="1200" kern="1200">
        <a:solidFill>
          <a:schemeClr val="tx1"/>
        </a:solidFill>
        <a:latin typeface="Arial"/>
        <a:ea typeface="+mn-ea"/>
        <a:cs typeface="+mn-cs"/>
      </a:defRPr>
    </a:lvl2pPr>
    <a:lvl3pPr marL="914400" algn="l" defTabSz="914400" rtl="0" eaLnBrk="1" latinLnBrk="0" hangingPunct="1">
      <a:defRPr sz="1200" kern="1200">
        <a:solidFill>
          <a:schemeClr val="tx1"/>
        </a:solidFill>
        <a:latin typeface="Arial"/>
        <a:ea typeface="+mn-ea"/>
        <a:cs typeface="+mn-cs"/>
      </a:defRPr>
    </a:lvl3pPr>
    <a:lvl4pPr marL="1371600" algn="l" defTabSz="914400" rtl="0" eaLnBrk="1" latinLnBrk="0" hangingPunct="1">
      <a:defRPr sz="1200" kern="1200">
        <a:solidFill>
          <a:schemeClr val="tx1"/>
        </a:solidFill>
        <a:latin typeface="Arial"/>
        <a:ea typeface="+mn-ea"/>
        <a:cs typeface="+mn-cs"/>
      </a:defRPr>
    </a:lvl4pPr>
    <a:lvl5pPr marL="1828800" algn="l" defTabSz="914400" rtl="0" eaLnBrk="1" latinLnBrk="0" hangingPunct="1">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1</a:t>
            </a:fld>
            <a:endParaRPr lang="en-US" dirty="0"/>
          </a:p>
        </p:txBody>
      </p:sp>
    </p:spTree>
    <p:extLst>
      <p:ext uri="{BB962C8B-B14F-4D97-AF65-F5344CB8AC3E}">
        <p14:creationId xmlns:p14="http://schemas.microsoft.com/office/powerpoint/2010/main" val="1081369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the modeled sludge process flow, showing the avoided costs and additional costs experienced if diverting sludge for WtE use. It should be noted that many POTWs already use dewatering technologies to reduce the amount of biosolids being produced and to reduce the cost of transporting them. </a:t>
            </a:r>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3</a:t>
            </a:fld>
            <a:endParaRPr lang="en-US" dirty="0"/>
          </a:p>
        </p:txBody>
      </p:sp>
    </p:spTree>
    <p:extLst>
      <p:ext uri="{BB962C8B-B14F-4D97-AF65-F5344CB8AC3E}">
        <p14:creationId xmlns:p14="http://schemas.microsoft.com/office/powerpoint/2010/main" val="36223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Supply curves created</a:t>
            </a:r>
            <a:r>
              <a:rPr lang="en-US" baseline="0" dirty="0" smtClean="0"/>
              <a:t> with two different sources of data: </a:t>
            </a:r>
          </a:p>
          <a:p>
            <a:r>
              <a:rPr lang="en-US" baseline="0" dirty="0" smtClean="0"/>
              <a:t>-Production values sourced from PNNL study quantifying the amounts of sludge produced across the united states. Production of primary and secondary sludge was provided for each state.</a:t>
            </a:r>
          </a:p>
          <a:p>
            <a:r>
              <a:rPr lang="en-US" baseline="0" dirty="0" smtClean="0"/>
              <a:t>-Cost of individual components of the wastewater treatment process was determined based on EPA economic models. Models give cost per ton of each process as a function of plant inflow. These costs were modeled based on a POTW inflow of 50 MGD. Component costs were added/subtracted as shown in the equation on the next slide. </a:t>
            </a:r>
          </a:p>
          <a:p>
            <a:endParaRPr lang="en-US" baseline="0" dirty="0" smtClean="0"/>
          </a:p>
          <a:p>
            <a:r>
              <a:rPr lang="en-US" baseline="0" dirty="0" smtClean="0"/>
              <a:t>Real cost data was compiled and graphed in conjunction with the PNNL production data. This method of verification is subject to lots of variance in available data. Some states average the cost of disposal across all POTWs, while some state values had to be based on information for a single plant within the state. </a:t>
            </a:r>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4</a:t>
            </a:fld>
            <a:endParaRPr lang="en-US" dirty="0"/>
          </a:p>
        </p:txBody>
      </p:sp>
    </p:spTree>
    <p:extLst>
      <p:ext uri="{BB962C8B-B14F-4D97-AF65-F5344CB8AC3E}">
        <p14:creationId xmlns:p14="http://schemas.microsoft.com/office/powerpoint/2010/main" val="279400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Supply curves created</a:t>
            </a:r>
            <a:r>
              <a:rPr lang="en-US" baseline="0" dirty="0" smtClean="0"/>
              <a:t> with two different sources of data: </a:t>
            </a:r>
          </a:p>
          <a:p>
            <a:r>
              <a:rPr lang="en-US" baseline="0" dirty="0" smtClean="0"/>
              <a:t>-Production values sourced from PNNL study quantifying the amounts of sludge produced across the united states. Production of primary and secondary sludge was provided for each state.</a:t>
            </a:r>
          </a:p>
          <a:p>
            <a:r>
              <a:rPr lang="en-US" baseline="0" dirty="0" smtClean="0"/>
              <a:t>-Cost of individual components of the wastewater treatment process was determined based on EPA economic models. Models give cost per ton of each process as a function of plant inflow. These costs were modeled based on a POTW inflow of 50 MGD. Component costs were added/subtracted as shown in the equation on the next slide. </a:t>
            </a:r>
          </a:p>
          <a:p>
            <a:endParaRPr lang="en-US" baseline="0" dirty="0" smtClean="0"/>
          </a:p>
          <a:p>
            <a:r>
              <a:rPr lang="en-US" baseline="0" dirty="0" smtClean="0"/>
              <a:t>Real cost data was compiled and graphed in conjunction with the PNNL production data. This method of verification is subject to lots of variance in available data. Some states average the cost of disposal across all POTWs, while some state values had to be based on information for a single plant within the state. </a:t>
            </a:r>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5</a:t>
            </a:fld>
            <a:endParaRPr lang="en-US" dirty="0"/>
          </a:p>
        </p:txBody>
      </p:sp>
    </p:spTree>
    <p:extLst>
      <p:ext uri="{BB962C8B-B14F-4D97-AF65-F5344CB8AC3E}">
        <p14:creationId xmlns:p14="http://schemas.microsoft.com/office/powerpoint/2010/main" val="279400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15</a:t>
            </a:fld>
            <a:endParaRPr lang="en-US" dirty="0"/>
          </a:p>
        </p:txBody>
      </p:sp>
    </p:spTree>
    <p:extLst>
      <p:ext uri="{BB962C8B-B14F-4D97-AF65-F5344CB8AC3E}">
        <p14:creationId xmlns:p14="http://schemas.microsoft.com/office/powerpoint/2010/main" val="3622339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18</a:t>
            </a:fld>
            <a:endParaRPr lang="en-US" dirty="0"/>
          </a:p>
        </p:txBody>
      </p:sp>
    </p:spTree>
    <p:extLst>
      <p:ext uri="{BB962C8B-B14F-4D97-AF65-F5344CB8AC3E}">
        <p14:creationId xmlns:p14="http://schemas.microsoft.com/office/powerpoint/2010/main" val="3364553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19</a:t>
            </a:fld>
            <a:endParaRPr lang="en-US" dirty="0"/>
          </a:p>
        </p:txBody>
      </p:sp>
    </p:spTree>
    <p:extLst>
      <p:ext uri="{BB962C8B-B14F-4D97-AF65-F5344CB8AC3E}">
        <p14:creationId xmlns:p14="http://schemas.microsoft.com/office/powerpoint/2010/main" val="3364553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Title &amp; Content - Bar Layout">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2761708" y="3564061"/>
            <a:ext cx="5139372" cy="880866"/>
          </a:xfrm>
          <a:prstGeom prst="rect">
            <a:avLst/>
          </a:prstGeom>
        </p:spPr>
        <p:txBody>
          <a:bodyPr vert="horz" lIns="91440" tIns="45720" rIns="91440" bIns="45720" rtlCol="0" anchor="t">
            <a:normAutofit/>
          </a:bodyPr>
          <a:lstStyle>
            <a:lvl1pPr>
              <a:lnSpc>
                <a:spcPct val="90000"/>
              </a:lnSpc>
              <a:defRPr sz="3200" b="1">
                <a:latin typeface="+mj-lt"/>
                <a:cs typeface="Calibri"/>
              </a:defRPr>
            </a:lvl1pPr>
          </a:lstStyle>
          <a:p>
            <a:r>
              <a:rPr lang="en-US" dirty="0" smtClean="0"/>
              <a:t>Title</a:t>
            </a:r>
            <a:br>
              <a:rPr lang="en-US" dirty="0" smtClean="0"/>
            </a:br>
            <a:endParaRPr lang="en-US" dirty="0"/>
          </a:p>
        </p:txBody>
      </p:sp>
      <p:sp>
        <p:nvSpPr>
          <p:cNvPr id="7" name="Text Placeholder 8"/>
          <p:cNvSpPr>
            <a:spLocks noGrp="1"/>
          </p:cNvSpPr>
          <p:nvPr>
            <p:ph type="body" sz="quarter" idx="10" hasCustomPrompt="1"/>
          </p:nvPr>
        </p:nvSpPr>
        <p:spPr>
          <a:xfrm>
            <a:off x="2761708" y="4522268"/>
            <a:ext cx="5139372" cy="682929"/>
          </a:xfrm>
        </p:spPr>
        <p:txBody>
          <a:bodyPr>
            <a:noAutofit/>
          </a:bodyPr>
          <a:lstStyle>
            <a:lvl1pPr>
              <a:buNone/>
              <a:defRPr sz="2000" b="0">
                <a:latin typeface="Calibri"/>
                <a:cs typeface="Calibri"/>
              </a:defRPr>
            </a:lvl1pPr>
          </a:lstStyle>
          <a:p>
            <a:pPr lvl="0"/>
            <a:r>
              <a:rPr lang="en-US" dirty="0" smtClean="0"/>
              <a:t>Presenter</a:t>
            </a:r>
          </a:p>
        </p:txBody>
      </p:sp>
      <p:sp>
        <p:nvSpPr>
          <p:cNvPr id="8" name="Text Placeholder 8"/>
          <p:cNvSpPr>
            <a:spLocks noGrp="1"/>
          </p:cNvSpPr>
          <p:nvPr>
            <p:ph type="body" sz="quarter" idx="11" hasCustomPrompt="1"/>
          </p:nvPr>
        </p:nvSpPr>
        <p:spPr>
          <a:xfrm>
            <a:off x="2768155" y="6097518"/>
            <a:ext cx="5144986" cy="243016"/>
          </a:xfrm>
        </p:spPr>
        <p:txBody>
          <a:bodyPr>
            <a:noAutofit/>
          </a:bodyPr>
          <a:lstStyle>
            <a:lvl1pPr>
              <a:buNone/>
              <a:defRPr sz="1100" b="0">
                <a:latin typeface="Calibri"/>
                <a:cs typeface="Calibri"/>
              </a:defRPr>
            </a:lvl1pPr>
          </a:lstStyle>
          <a:p>
            <a:pPr lvl="0"/>
            <a:r>
              <a:rPr lang="en-US" dirty="0" smtClean="0"/>
              <a:t>Publication No. </a:t>
            </a:r>
          </a:p>
        </p:txBody>
      </p:sp>
      <p:sp>
        <p:nvSpPr>
          <p:cNvPr id="9" name="Text Placeholder 8"/>
          <p:cNvSpPr>
            <a:spLocks noGrp="1"/>
          </p:cNvSpPr>
          <p:nvPr>
            <p:ph type="body" sz="quarter" idx="12" hasCustomPrompt="1"/>
          </p:nvPr>
        </p:nvSpPr>
        <p:spPr>
          <a:xfrm>
            <a:off x="2767322" y="5261812"/>
            <a:ext cx="5139372" cy="682929"/>
          </a:xfrm>
        </p:spPr>
        <p:txBody>
          <a:bodyPr>
            <a:noAutofit/>
          </a:bodyPr>
          <a:lstStyle>
            <a:lvl1pPr>
              <a:buNone/>
              <a:defRPr sz="1400" b="0">
                <a:latin typeface="Calibri"/>
                <a:cs typeface="Calibri"/>
              </a:defRPr>
            </a:lvl1pPr>
          </a:lstStyle>
          <a:p>
            <a:pPr lvl="0"/>
            <a:r>
              <a:rPr lang="en-US" dirty="0" smtClean="0"/>
              <a:t>Month Day, Year</a:t>
            </a:r>
          </a:p>
        </p:txBody>
      </p:sp>
      <p:pic>
        <p:nvPicPr>
          <p:cNvPr id="2" name="Picture 1" descr="40.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92461" y="440904"/>
            <a:ext cx="3127556" cy="747292"/>
          </a:xfrm>
          <a:prstGeom prst="rect">
            <a:avLst/>
          </a:prstGeom>
        </p:spPr>
      </p:pic>
      <p:pic>
        <p:nvPicPr>
          <p:cNvPr id="3" name="Picture 2" descr="1.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74049232"/>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Box 4"/>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extLst>
      <p:ext uri="{BB962C8B-B14F-4D97-AF65-F5344CB8AC3E}">
        <p14:creationId xmlns:p14="http://schemas.microsoft.com/office/powerpoint/2010/main" val="179108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6_Title &amp; Content - Bar Layout">
    <p:spTree>
      <p:nvGrpSpPr>
        <p:cNvPr id="1" name=""/>
        <p:cNvGrpSpPr/>
        <p:nvPr/>
      </p:nvGrpSpPr>
      <p:grpSpPr>
        <a:xfrm>
          <a:off x="0" y="0"/>
          <a:ext cx="0" cy="0"/>
          <a:chOff x="0" y="0"/>
          <a:chExt cx="0" cy="0"/>
        </a:xfrm>
      </p:grpSpPr>
      <p:pic>
        <p:nvPicPr>
          <p:cNvPr id="10" name="Picture 9" descr="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
        <p:nvSpPr>
          <p:cNvPr id="3" name="Content Placeholder 2"/>
          <p:cNvSpPr>
            <a:spLocks noGrp="1"/>
          </p:cNvSpPr>
          <p:nvPr>
            <p:ph idx="1" hasCustomPrompt="1"/>
          </p:nvPr>
        </p:nvSpPr>
        <p:spPr/>
        <p:txBody>
          <a:bodyPr/>
          <a:lstStyle>
            <a:lvl1pPr>
              <a:defRPr sz="2200"/>
            </a:lvl1pPr>
            <a:lvl2pPr marL="742575" indent="-285606">
              <a:buSzPct val="80000"/>
              <a:buFont typeface="Arial"/>
              <a:buChar char="•"/>
              <a:defRPr sz="2000"/>
            </a:lvl2pPr>
            <a:lvl3pPr>
              <a:buFont typeface="Calibri" pitchFamily="34" charset="0"/>
              <a:buChar char="–"/>
              <a:defRPr sz="1800"/>
            </a:lvl3pPr>
            <a:lvl4pPr>
              <a:buFont typeface="Wingdings" pitchFamily="2" charset="2"/>
              <a:buChar cha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23090" y="6660445"/>
            <a:ext cx="9224818"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8" name="TextBox 7"/>
          <p:cNvSpPr txBox="1"/>
          <p:nvPr userDrawn="1"/>
        </p:nvSpPr>
        <p:spPr>
          <a:xfrm>
            <a:off x="348075" y="6655741"/>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9" name="TextBox 8"/>
          <p:cNvSpPr txBox="1"/>
          <p:nvPr userDrawn="1"/>
        </p:nvSpPr>
        <p:spPr>
          <a:xfrm>
            <a:off x="8452439" y="6655741"/>
            <a:ext cx="325637" cy="230786"/>
          </a:xfrm>
          <a:prstGeom prst="rect">
            <a:avLst/>
          </a:prstGeom>
          <a:noFill/>
        </p:spPr>
        <p:txBody>
          <a:bodyPr wrap="none" lIns="91394" tIns="45697" rIns="91394" bIns="45697" rtlCol="0">
            <a:spAutoFit/>
          </a:bodyPr>
          <a:lstStyle/>
          <a:p>
            <a:pPr algn="r"/>
            <a:fld id="{1EACFCF3-982C-4B40-877B-11AE90AD0EA1}" type="slidenum">
              <a:rPr lang="en-US" sz="900" smtClean="0">
                <a:solidFill>
                  <a:schemeClr val="bg1"/>
                </a:solidFill>
                <a:latin typeface="Arial"/>
              </a:rPr>
              <a:t>‹#›</a:t>
            </a:fld>
            <a:endParaRPr lang="en-US" sz="900" dirty="0">
              <a:solidFill>
                <a:schemeClr val="bg1"/>
              </a:solidFill>
              <a:latin typeface="Arial"/>
            </a:endParaRPr>
          </a:p>
        </p:txBody>
      </p:sp>
    </p:spTree>
    <p:extLst>
      <p:ext uri="{BB962C8B-B14F-4D97-AF65-F5344CB8AC3E}">
        <p14:creationId xmlns:p14="http://schemas.microsoft.com/office/powerpoint/2010/main" val="1957492222"/>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0_Title &amp; Content - Bar Layou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sz="2200"/>
            </a:lvl1pPr>
            <a:lvl2pPr marL="742575" indent="-285606">
              <a:buSzPct val="80000"/>
              <a:buFont typeface="Arial"/>
              <a:buChar char="•"/>
              <a:defRPr sz="2000"/>
            </a:lvl2pPr>
            <a:lvl3pPr>
              <a:buFont typeface="Calibri" pitchFamily="34" charset="0"/>
              <a:buChar char="–"/>
              <a:defRPr sz="1800"/>
            </a:lvl3pPr>
            <a:lvl4pPr>
              <a:buFont typeface="Wingdings" pitchFamily="2" charset="2"/>
              <a:buChar cha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23090" y="6660445"/>
            <a:ext cx="9224818"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8" name="TextBox 7"/>
          <p:cNvSpPr txBox="1"/>
          <p:nvPr userDrawn="1"/>
        </p:nvSpPr>
        <p:spPr>
          <a:xfrm>
            <a:off x="348075" y="6655741"/>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9" name="TextBox 8"/>
          <p:cNvSpPr txBox="1"/>
          <p:nvPr userDrawn="1"/>
        </p:nvSpPr>
        <p:spPr>
          <a:xfrm>
            <a:off x="8452439" y="6655741"/>
            <a:ext cx="325637" cy="230786"/>
          </a:xfrm>
          <a:prstGeom prst="rect">
            <a:avLst/>
          </a:prstGeom>
          <a:noFill/>
        </p:spPr>
        <p:txBody>
          <a:bodyPr wrap="none" lIns="91394" tIns="45697" rIns="91394" bIns="45697" rtlCol="0">
            <a:spAutoFit/>
          </a:bodyPr>
          <a:lstStyle/>
          <a:p>
            <a:pPr algn="r"/>
            <a:fld id="{1EACFCF3-982C-4B40-877B-11AE90AD0EA1}" type="slidenum">
              <a:rPr lang="en-US" sz="900" smtClean="0">
                <a:solidFill>
                  <a:schemeClr val="bg1"/>
                </a:solidFill>
                <a:latin typeface="Arial"/>
              </a:rPr>
              <a:t>‹#›</a:t>
            </a:fld>
            <a:endParaRPr lang="en-US" sz="900" dirty="0">
              <a:solidFill>
                <a:schemeClr val="bg1"/>
              </a:solidFill>
              <a:latin typeface="Arial"/>
            </a:endParaRPr>
          </a:p>
        </p:txBody>
      </p:sp>
      <p:pic>
        <p:nvPicPr>
          <p:cNvPr id="10" name="Picture 9" descr="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Tree>
    <p:extLst>
      <p:ext uri="{BB962C8B-B14F-4D97-AF65-F5344CB8AC3E}">
        <p14:creationId xmlns:p14="http://schemas.microsoft.com/office/powerpoint/2010/main" val="733043866"/>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mp; Content - Bar Layout">
    <p:spTree>
      <p:nvGrpSpPr>
        <p:cNvPr id="1" name=""/>
        <p:cNvGrpSpPr/>
        <p:nvPr/>
      </p:nvGrpSpPr>
      <p:grpSpPr>
        <a:xfrm>
          <a:off x="0" y="0"/>
          <a:ext cx="0" cy="0"/>
          <a:chOff x="0" y="0"/>
          <a:chExt cx="0" cy="0"/>
        </a:xfrm>
      </p:grpSpPr>
      <p:pic>
        <p:nvPicPr>
          <p:cNvPr id="7" name="Picture 6" descr="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
        <p:nvSpPr>
          <p:cNvPr id="8" name="Rectangle 7"/>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1" name="TextBox 10"/>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2"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latin typeface="Calibri"/>
                <a:cs typeface="Calibri"/>
              </a:defRPr>
            </a:lvl1pPr>
          </a:lstStyle>
          <a:p>
            <a:r>
              <a:rPr lang="en-US" dirty="0" smtClean="0"/>
              <a:t>CLICK TO EDIT MASTER TITLE STYLE</a:t>
            </a:r>
            <a:endParaRPr lang="en-US" dirty="0"/>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extLst>
      <p:ext uri="{BB962C8B-B14F-4D97-AF65-F5344CB8AC3E}">
        <p14:creationId xmlns:p14="http://schemas.microsoft.com/office/powerpoint/2010/main" val="3897709825"/>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mp; Content - Bar Layout">
    <p:spTree>
      <p:nvGrpSpPr>
        <p:cNvPr id="1" name=""/>
        <p:cNvGrpSpPr/>
        <p:nvPr/>
      </p:nvGrpSpPr>
      <p:grpSpPr>
        <a:xfrm>
          <a:off x="0" y="0"/>
          <a:ext cx="0" cy="0"/>
          <a:chOff x="0" y="0"/>
          <a:chExt cx="0" cy="0"/>
        </a:xfrm>
      </p:grpSpPr>
      <p:pic>
        <p:nvPicPr>
          <p:cNvPr id="5" name="Picture 4" descr="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
        <p:nvSpPr>
          <p:cNvPr id="8" name="Rectangle 7"/>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1" name="TextBox 10"/>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3" name="Content Placeholder 2"/>
          <p:cNvSpPr>
            <a:spLocks noGrp="1"/>
          </p:cNvSpPr>
          <p:nvPr>
            <p:ph idx="1" hasCustomPrompt="1"/>
          </p:nvPr>
        </p:nvSpPr>
        <p:spPr/>
        <p:txBody>
          <a:bodyPr/>
          <a:lstStyle>
            <a:lvl1pPr>
              <a:defRPr sz="2800">
                <a:solidFill>
                  <a:srgbClr val="353A3E"/>
                </a:solidFill>
              </a:defRPr>
            </a:lvl1pPr>
            <a:lvl2pPr>
              <a:buSzPct val="80000"/>
              <a:buFont typeface="Courier New" pitchFamily="49" charset="0"/>
              <a:buChar char="o"/>
              <a:defRPr sz="2600">
                <a:solidFill>
                  <a:srgbClr val="353A3E"/>
                </a:solidFill>
              </a:defRPr>
            </a:lvl2pPr>
            <a:lvl3pPr>
              <a:buFont typeface="Calibri" pitchFamily="34" charset="0"/>
              <a:buChar char="–"/>
              <a:defRPr>
                <a:solidFill>
                  <a:srgbClr val="353A3E"/>
                </a:solidFill>
              </a:defRPr>
            </a:lvl3pPr>
            <a:lvl4pPr>
              <a:buFont typeface="Wingdings" pitchFamily="2" charset="2"/>
              <a:buChar char="§"/>
              <a:defRPr>
                <a:solidFill>
                  <a:srgbClr val="353A3E"/>
                </a:solidFill>
              </a:defRPr>
            </a:lvl4pPr>
            <a:lvl5pPr>
              <a:defRPr>
                <a:solidFill>
                  <a:srgbClr val="353A3E"/>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latin typeface="Calibri"/>
                <a:cs typeface="Calibri"/>
              </a:defRPr>
            </a:lvl1pPr>
          </a:lstStyle>
          <a:p>
            <a:r>
              <a:rPr lang="en-US" dirty="0" smtClean="0"/>
              <a:t>CLICK TO EDIT MASTER TITLE STYLE</a:t>
            </a:r>
            <a:endParaRPr lang="en-US" dirty="0"/>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Rectangle 9"/>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1" name="TextBox 10"/>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6" name="Rectangle 5"/>
          <p:cNvSpPr/>
          <p:nvPr userDrawn="1"/>
        </p:nvSpPr>
        <p:spPr>
          <a:xfrm>
            <a:off x="0" y="0"/>
            <a:ext cx="9144000" cy="760746"/>
          </a:xfrm>
          <a:prstGeom prst="rect">
            <a:avLst/>
          </a:prstGeom>
          <a:gradFill flip="none" rotWithShape="1">
            <a:gsLst>
              <a:gs pos="100000">
                <a:schemeClr val="tx1">
                  <a:lumMod val="60000"/>
                  <a:lumOff val="40000"/>
                </a:schemeClr>
              </a:gs>
              <a:gs pos="69000">
                <a:schemeClr val="tx1"/>
              </a:gs>
            </a:gsLst>
            <a:lin ang="189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4" name="TextBox 3"/>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
        <p:nvSpPr>
          <p:cNvPr id="7"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4706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0" y="-14111"/>
            <a:ext cx="4203323" cy="687211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5" name="TextBox 4"/>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
        <p:nvSpPr>
          <p:cNvPr id="7" name="Title 1"/>
          <p:cNvSpPr>
            <a:spLocks noGrp="1"/>
          </p:cNvSpPr>
          <p:nvPr>
            <p:ph type="title" hasCustomPrompt="1"/>
          </p:nvPr>
        </p:nvSpPr>
        <p:spPr>
          <a:xfrm>
            <a:off x="244979" y="309457"/>
            <a:ext cx="3855195" cy="1618198"/>
          </a:xfrm>
        </p:spPr>
        <p:txBody>
          <a:bodyPr anchor="t">
            <a:normAutofit/>
          </a:bodyPr>
          <a:lstStyle>
            <a:lvl1pPr algn="l">
              <a:defRPr sz="28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0"/>
          </p:nvPr>
        </p:nvSpPr>
        <p:spPr>
          <a:xfrm>
            <a:off x="244475" y="2030806"/>
            <a:ext cx="3855699" cy="453869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015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 name="Picture 1" descr="transition.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4" name="Title 1"/>
          <p:cNvSpPr>
            <a:spLocks noGrp="1"/>
          </p:cNvSpPr>
          <p:nvPr>
            <p:ph type="title" hasCustomPrompt="1"/>
          </p:nvPr>
        </p:nvSpPr>
        <p:spPr>
          <a:xfrm>
            <a:off x="457200" y="1828800"/>
            <a:ext cx="8229600" cy="563562"/>
          </a:xfrm>
          <a:prstGeom prst="rect">
            <a:avLst/>
          </a:prstGeom>
        </p:spPr>
        <p:txBody>
          <a:bodyPr>
            <a:noAutofit/>
          </a:bodyPr>
          <a:lstStyle>
            <a:lvl1pPr algn="ctr">
              <a:defRPr sz="4000">
                <a:solidFill>
                  <a:schemeClr val="bg1"/>
                </a:solidFill>
                <a:latin typeface="Calibri"/>
                <a:cs typeface="Calibri"/>
              </a:defRPr>
            </a:lvl1pPr>
          </a:lstStyle>
          <a:p>
            <a:r>
              <a:rPr lang="en-US" dirty="0" smtClean="0"/>
              <a:t>Transition Title</a:t>
            </a:r>
            <a:endParaRPr lang="en-US" dirty="0"/>
          </a:p>
        </p:txBody>
      </p:sp>
    </p:spTree>
    <p:extLst>
      <p:ext uri="{BB962C8B-B14F-4D97-AF65-F5344CB8AC3E}">
        <p14:creationId xmlns:p14="http://schemas.microsoft.com/office/powerpoint/2010/main" val="216981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 Bar Layout">
    <p:spTree>
      <p:nvGrpSpPr>
        <p:cNvPr id="1" name=""/>
        <p:cNvGrpSpPr/>
        <p:nvPr/>
      </p:nvGrpSpPr>
      <p:grpSpPr>
        <a:xfrm>
          <a:off x="0" y="0"/>
          <a:ext cx="0" cy="0"/>
          <a:chOff x="0" y="0"/>
          <a:chExt cx="0" cy="0"/>
        </a:xfrm>
      </p:grpSpPr>
      <p:sp>
        <p:nvSpPr>
          <p:cNvPr id="11" name="Rectangle 10"/>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4" name="TextBox 13"/>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2" name="Title 1"/>
          <p:cNvSpPr>
            <a:spLocks noGrp="1"/>
          </p:cNvSpPr>
          <p:nvPr>
            <p:ph type="title" hasCustomPrompt="1"/>
          </p:nvPr>
        </p:nvSpPr>
        <p:spPr/>
        <p:txBody>
          <a:bodyPr/>
          <a:lstStyle>
            <a:lvl1pPr>
              <a:defRPr>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905000"/>
            <a:ext cx="4038600" cy="4267200"/>
          </a:xfrm>
        </p:spPr>
        <p:txBody>
          <a:bodyPr/>
          <a:lstStyle>
            <a:lvl1pPr>
              <a:defRPr sz="2000" b="0" baseline="0">
                <a:solidFill>
                  <a:srgbClr val="353A3E"/>
                </a:solidFill>
                <a:latin typeface="Calibri"/>
                <a:cs typeface="Calibri"/>
              </a:defRPr>
            </a:lvl1pPr>
            <a:lvl2pPr>
              <a:buSzPct val="80000"/>
              <a:buFont typeface="Courier New" pitchFamily="49" charset="0"/>
              <a:buChar char="o"/>
              <a:defRPr lang="en-US" sz="2000" kern="1200" dirty="0" smtClean="0">
                <a:solidFill>
                  <a:srgbClr val="353A3E"/>
                </a:solidFill>
                <a:latin typeface="Calibri"/>
                <a:ea typeface="+mn-ea"/>
                <a:cs typeface="Calibri"/>
              </a:defRPr>
            </a:lvl2pPr>
            <a:lvl3pPr>
              <a:buFont typeface="Calibri" pitchFamily="34" charset="0"/>
              <a:buChar char="–"/>
              <a:defRPr sz="1800">
                <a:solidFill>
                  <a:srgbClr val="353A3E"/>
                </a:solidFill>
                <a:latin typeface="Calibri"/>
                <a:cs typeface="Calibri"/>
              </a:defRPr>
            </a:lvl3pPr>
            <a:lvl4pPr>
              <a:buFont typeface="Wingdings" pitchFamily="2" charset="2"/>
              <a:buChar char="§"/>
              <a:defRPr sz="1600">
                <a:solidFill>
                  <a:srgbClr val="353A3E"/>
                </a:solidFill>
                <a:latin typeface="Calibri"/>
                <a:cs typeface="Calibri"/>
              </a:defRPr>
            </a:lvl4pPr>
            <a:lvl5pPr>
              <a:defRPr sz="1400">
                <a:solidFill>
                  <a:srgbClr val="353A3E"/>
                </a:solidFill>
                <a:latin typeface="Calibri"/>
                <a:cs typeface="Calibri"/>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05000"/>
            <a:ext cx="4038600" cy="4267200"/>
          </a:xfrm>
        </p:spPr>
        <p:txBody>
          <a:bodyPr/>
          <a:lstStyle>
            <a:lvl1pPr>
              <a:defRPr sz="2000" b="0">
                <a:solidFill>
                  <a:srgbClr val="353A3E"/>
                </a:solidFill>
                <a:latin typeface="Calibri"/>
                <a:cs typeface="Calibri"/>
              </a:defRPr>
            </a:lvl1pPr>
            <a:lvl2pPr>
              <a:buSzPct val="80000"/>
              <a:buFont typeface="Courier New" pitchFamily="49" charset="0"/>
              <a:buChar char="o"/>
              <a:defRPr sz="2000">
                <a:solidFill>
                  <a:srgbClr val="353A3E"/>
                </a:solidFill>
                <a:latin typeface="Calibri"/>
                <a:cs typeface="Calibri"/>
              </a:defRPr>
            </a:lvl2pPr>
            <a:lvl3pPr>
              <a:buFont typeface="Calibri" pitchFamily="34" charset="0"/>
              <a:buChar char="–"/>
              <a:defRPr sz="1800">
                <a:solidFill>
                  <a:srgbClr val="353A3E"/>
                </a:solidFill>
                <a:latin typeface="Calibri"/>
                <a:cs typeface="Calibri"/>
              </a:defRPr>
            </a:lvl3pPr>
            <a:lvl4pPr>
              <a:buFont typeface="Wingdings" pitchFamily="2" charset="2"/>
              <a:buChar char="§"/>
              <a:defRPr sz="1600">
                <a:solidFill>
                  <a:srgbClr val="353A3E"/>
                </a:solidFill>
                <a:latin typeface="Calibri"/>
                <a:cs typeface="Calibri"/>
              </a:defRPr>
            </a:lvl4pPr>
            <a:lvl5pPr>
              <a:defRPr sz="1400">
                <a:solidFill>
                  <a:srgbClr val="353A3E"/>
                </a:solidFill>
                <a:latin typeface="Calibri"/>
                <a:cs typeface="Calibri"/>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8"/>
          <p:cNvSpPr>
            <a:spLocks noGrp="1"/>
          </p:cNvSpPr>
          <p:nvPr>
            <p:ph type="body" sz="quarter" idx="10"/>
          </p:nvPr>
        </p:nvSpPr>
        <p:spPr>
          <a:xfrm>
            <a:off x="457200" y="1295400"/>
            <a:ext cx="4038600" cy="457200"/>
          </a:xfrm>
        </p:spPr>
        <p:txBody>
          <a:bodyPr>
            <a:noAutofit/>
          </a:bodyPr>
          <a:lstStyle>
            <a:lvl1pPr>
              <a:buNone/>
              <a:defRPr sz="2000" b="0">
                <a:solidFill>
                  <a:srgbClr val="353A3E"/>
                </a:solidFill>
                <a:latin typeface="Calibri"/>
                <a:cs typeface="Calibri"/>
              </a:defRPr>
            </a:lvl1pPr>
          </a:lstStyle>
          <a:p>
            <a:pPr lvl="0"/>
            <a:r>
              <a:rPr lang="en-US" smtClean="0"/>
              <a:t>Click to edit Master text styles</a:t>
            </a:r>
          </a:p>
        </p:txBody>
      </p:sp>
      <p:sp>
        <p:nvSpPr>
          <p:cNvPr id="8" name="Text Placeholder 8"/>
          <p:cNvSpPr>
            <a:spLocks noGrp="1"/>
          </p:cNvSpPr>
          <p:nvPr>
            <p:ph type="body" sz="quarter" idx="11"/>
          </p:nvPr>
        </p:nvSpPr>
        <p:spPr>
          <a:xfrm>
            <a:off x="4648200" y="1295400"/>
            <a:ext cx="4038600" cy="457200"/>
          </a:xfrm>
        </p:spPr>
        <p:txBody>
          <a:bodyPr>
            <a:noAutofit/>
          </a:bodyPr>
          <a:lstStyle>
            <a:lvl1pPr>
              <a:buNone/>
              <a:defRPr sz="2000" b="0">
                <a:solidFill>
                  <a:srgbClr val="353A3E"/>
                </a:solidFill>
                <a:latin typeface="Calibri"/>
                <a:cs typeface="Calibri"/>
              </a:defRPr>
            </a:lvl1pPr>
          </a:lstStyle>
          <a:p>
            <a:pPr lvl="0"/>
            <a:r>
              <a:rPr lang="en-US" smtClean="0"/>
              <a:t>Click to edit Master text styles</a:t>
            </a:r>
          </a:p>
        </p:txBody>
      </p:sp>
      <p:sp>
        <p:nvSpPr>
          <p:cNvPr id="12" name="TextBox 11"/>
          <p:cNvSpPr txBox="1"/>
          <p:nvPr userDrawn="1"/>
        </p:nvSpPr>
        <p:spPr>
          <a:xfrm>
            <a:off x="8465170" y="6655741"/>
            <a:ext cx="312906"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Calibri"/>
                <a:cs typeface="Calibri"/>
              </a:rPr>
              <a:t>‹#›</a:t>
            </a:fld>
            <a:endParaRPr lang="en-US" sz="850" dirty="0">
              <a:solidFill>
                <a:schemeClr val="bg1"/>
              </a:solidFill>
              <a:latin typeface="Calibri"/>
              <a:cs typeface="Calibri"/>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Screen Shot 2017-03-06 at 3.55.17 PM.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6407"/>
          </a:xfrm>
          <a:prstGeom prst="rect">
            <a:avLst/>
          </a:prstGeom>
        </p:spPr>
      </p:pic>
      <p:sp>
        <p:nvSpPr>
          <p:cNvPr id="2" name="Title 1"/>
          <p:cNvSpPr>
            <a:spLocks noGrp="1"/>
          </p:cNvSpPr>
          <p:nvPr>
            <p:ph type="title" hasCustomPrompt="1"/>
          </p:nvPr>
        </p:nvSpPr>
        <p:spPr>
          <a:xfrm>
            <a:off x="1993900" y="993658"/>
            <a:ext cx="5102225" cy="870181"/>
          </a:xfrm>
        </p:spPr>
        <p:txBody>
          <a:bodyPr/>
          <a:lstStyle>
            <a:lvl1pPr algn="ctr">
              <a:defRPr>
                <a:solidFill>
                  <a:srgbClr val="353A3E"/>
                </a:solidFill>
              </a:defRPr>
            </a:lvl1pPr>
          </a:lstStyle>
          <a:p>
            <a:r>
              <a:rPr lang="en-US" dirty="0" smtClean="0"/>
              <a:t>Thank you!</a:t>
            </a:r>
            <a:endParaRPr lang="en-US" dirty="0"/>
          </a:p>
        </p:txBody>
      </p:sp>
      <p:pic>
        <p:nvPicPr>
          <p:cNvPr id="5" name="Picture 4" descr="white-logo.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104925" y="5520328"/>
            <a:ext cx="2296996" cy="606028"/>
          </a:xfrm>
          <a:prstGeom prst="rect">
            <a:avLst/>
          </a:prstGeom>
        </p:spPr>
      </p:pic>
      <p:sp>
        <p:nvSpPr>
          <p:cNvPr id="7" name="TextBox 6"/>
          <p:cNvSpPr txBox="1"/>
          <p:nvPr userDrawn="1"/>
        </p:nvSpPr>
        <p:spPr>
          <a:xfrm>
            <a:off x="6016477" y="4796015"/>
            <a:ext cx="2296996" cy="369332"/>
          </a:xfrm>
          <a:prstGeom prst="rect">
            <a:avLst/>
          </a:prstGeom>
          <a:noFill/>
        </p:spPr>
        <p:txBody>
          <a:bodyPr wrap="square" rtlCol="0">
            <a:spAutoFit/>
          </a:bodyPr>
          <a:lstStyle/>
          <a:p>
            <a:r>
              <a:rPr lang="en-US" dirty="0" err="1" smtClean="0">
                <a:solidFill>
                  <a:schemeClr val="bg1"/>
                </a:solidFill>
              </a:rPr>
              <a:t>www.nrel.gov</a:t>
            </a:r>
            <a:endParaRPr lang="en-US" dirty="0">
              <a:solidFill>
                <a:schemeClr val="bg1"/>
              </a:solidFill>
            </a:endParaRPr>
          </a:p>
        </p:txBody>
      </p:sp>
      <p:sp>
        <p:nvSpPr>
          <p:cNvPr id="8" name="Rectangle 7"/>
          <p:cNvSpPr/>
          <p:nvPr userDrawn="1"/>
        </p:nvSpPr>
        <p:spPr>
          <a:xfrm>
            <a:off x="84153" y="6531838"/>
            <a:ext cx="8989082" cy="246221"/>
          </a:xfrm>
          <a:prstGeom prst="rect">
            <a:avLst/>
          </a:prstGeom>
        </p:spPr>
        <p:txBody>
          <a:bodyPr wrap="square">
            <a:spAutoFit/>
          </a:bodyPr>
          <a:lstStyle/>
          <a:p>
            <a:pPr algn="ctr"/>
            <a:r>
              <a:rPr lang="en-US" sz="1000" dirty="0" smtClean="0">
                <a:solidFill>
                  <a:srgbClr val="FFFFFF"/>
                </a:solidFill>
              </a:rPr>
              <a:t>NREL is a national laboratory of the U.S. Department of Energy, Office of Energy Efficiency and Renewable Energy, operated by the Alliance for Sustainable Energy, LLC.</a:t>
            </a:r>
            <a:endParaRPr lang="en-US" sz="1000" dirty="0">
              <a:solidFill>
                <a:srgbClr val="FFFFFF"/>
              </a:solidFill>
            </a:endParaRPr>
          </a:p>
        </p:txBody>
      </p:sp>
    </p:spTree>
    <p:extLst>
      <p:ext uri="{BB962C8B-B14F-4D97-AF65-F5344CB8AC3E}">
        <p14:creationId xmlns:p14="http://schemas.microsoft.com/office/powerpoint/2010/main" val="326545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mp; Content - Bar Layout">
    <p:spTree>
      <p:nvGrpSpPr>
        <p:cNvPr id="1" name=""/>
        <p:cNvGrpSpPr/>
        <p:nvPr/>
      </p:nvGrpSpPr>
      <p:grpSpPr>
        <a:xfrm>
          <a:off x="0" y="0"/>
          <a:ext cx="0" cy="0"/>
          <a:chOff x="0" y="0"/>
          <a:chExt cx="0" cy="0"/>
        </a:xfrm>
      </p:grpSpPr>
      <p:sp>
        <p:nvSpPr>
          <p:cNvPr id="7" name="Rectangle 6"/>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0" name="TextBox 9"/>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3" name="Content Placeholder 2"/>
          <p:cNvSpPr>
            <a:spLocks noGrp="1"/>
          </p:cNvSpPr>
          <p:nvPr>
            <p:ph idx="1"/>
          </p:nvPr>
        </p:nvSpPr>
        <p:spPr/>
        <p:txBody>
          <a:bodyPr/>
          <a:lstStyle>
            <a:lvl1pPr>
              <a:defRPr sz="2800">
                <a:solidFill>
                  <a:schemeClr val="accent6">
                    <a:lumMod val="50000"/>
                  </a:schemeClr>
                </a:solidFill>
              </a:defRPr>
            </a:lvl1pPr>
            <a:lvl2pPr>
              <a:buSzPct val="80000"/>
              <a:buFont typeface="Courier New" pitchFamily="49" charset="0"/>
              <a:buChar char="o"/>
              <a:defRPr sz="2600">
                <a:solidFill>
                  <a:schemeClr val="accent6">
                    <a:lumMod val="50000"/>
                  </a:schemeClr>
                </a:solidFill>
              </a:defRPr>
            </a:lvl2pPr>
            <a:lvl3pPr>
              <a:buFont typeface="Calibri" pitchFamily="34" charset="0"/>
              <a:buChar char="–"/>
              <a:defRPr>
                <a:solidFill>
                  <a:schemeClr val="accent6">
                    <a:lumMod val="50000"/>
                  </a:schemeClr>
                </a:solidFill>
              </a:defRPr>
            </a:lvl3pPr>
            <a:lvl4pPr>
              <a:buFont typeface="Wingdings" pitchFamily="2" charset="2"/>
              <a:buChar char="§"/>
              <a:defRPr>
                <a:solidFill>
                  <a:schemeClr val="accent6">
                    <a:lumMod val="50000"/>
                  </a:schemeClr>
                </a:solidFill>
              </a:defRPr>
            </a:lvl4pPr>
            <a:lvl5pPr>
              <a:defRPr>
                <a:solidFill>
                  <a:schemeClr val="accent6">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57200" y="118872"/>
            <a:ext cx="8229600" cy="566928"/>
          </a:xfrm>
        </p:spPr>
        <p:txBody>
          <a:bodyPr>
            <a:normAutofit/>
          </a:bodyPr>
          <a:lstStyle>
            <a:lvl1pPr algn="l">
              <a:defRPr sz="3000">
                <a:solidFill>
                  <a:schemeClr val="tx1"/>
                </a:solidFill>
              </a:defRPr>
            </a:lvl1pPr>
          </a:lstStyle>
          <a:p>
            <a:r>
              <a:rPr lang="en-US" smtClean="0"/>
              <a:t>Click to edit Master title style</a:t>
            </a:r>
            <a:endParaRPr lang="en-US" dirty="0"/>
          </a:p>
        </p:txBody>
      </p:sp>
      <p:sp>
        <p:nvSpPr>
          <p:cNvPr id="8" name="TextBox 7"/>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extLst>
      <p:ext uri="{BB962C8B-B14F-4D97-AF65-F5344CB8AC3E}">
        <p14:creationId xmlns:p14="http://schemas.microsoft.com/office/powerpoint/2010/main" val="555848910"/>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Layout">
    <p:spTree>
      <p:nvGrpSpPr>
        <p:cNvPr id="1" name=""/>
        <p:cNvGrpSpPr/>
        <p:nvPr/>
      </p:nvGrpSpPr>
      <p:grpSpPr>
        <a:xfrm>
          <a:off x="0" y="0"/>
          <a:ext cx="0" cy="0"/>
          <a:chOff x="0" y="0"/>
          <a:chExt cx="0" cy="0"/>
        </a:xfrm>
      </p:grpSpPr>
      <p:sp>
        <p:nvSpPr>
          <p:cNvPr id="8" name="Rectangle 7"/>
          <p:cNvSpPr/>
          <p:nvPr userDrawn="1"/>
        </p:nvSpPr>
        <p:spPr>
          <a:xfrm>
            <a:off x="0" y="6647995"/>
            <a:ext cx="9144000" cy="2184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94" tIns="45697" rIns="91394" bIns="45697" rtlCol="0" anchor="ctr"/>
          <a:lstStyle/>
          <a:p>
            <a:pPr algn="ctr"/>
            <a:endParaRPr lang="en-US" dirty="0">
              <a:latin typeface="Arial"/>
            </a:endParaRPr>
          </a:p>
        </p:txBody>
      </p:sp>
      <p:sp>
        <p:nvSpPr>
          <p:cNvPr id="11" name="TextBox 10"/>
          <p:cNvSpPr txBox="1"/>
          <p:nvPr userDrawn="1"/>
        </p:nvSpPr>
        <p:spPr>
          <a:xfrm>
            <a:off x="348075" y="6637066"/>
            <a:ext cx="2826322" cy="230786"/>
          </a:xfrm>
          <a:prstGeom prst="rect">
            <a:avLst/>
          </a:prstGeom>
          <a:noFill/>
        </p:spPr>
        <p:txBody>
          <a:bodyPr wrap="none" lIns="91394" tIns="45697" rIns="91394" bIns="45697" rtlCol="0">
            <a:spAutoFit/>
          </a:bodyPr>
          <a:lstStyle/>
          <a:p>
            <a:r>
              <a:rPr lang="en-US" sz="900" dirty="0" smtClean="0">
                <a:solidFill>
                  <a:schemeClr val="bg1"/>
                </a:solidFill>
                <a:latin typeface="Arial"/>
              </a:rPr>
              <a:t>NATIONAL RENEWABLE ENERGY LABORATORY</a:t>
            </a:r>
            <a:endParaRPr lang="en-US" sz="900" dirty="0">
              <a:solidFill>
                <a:schemeClr val="bg1"/>
              </a:solidFill>
              <a:latin typeface="Arial"/>
            </a:endParaRPr>
          </a:p>
        </p:txBody>
      </p:sp>
      <p:sp>
        <p:nvSpPr>
          <p:cNvPr id="2" name="Title 1"/>
          <p:cNvSpPr>
            <a:spLocks noGrp="1"/>
          </p:cNvSpPr>
          <p:nvPr>
            <p:ph type="title" hasCustomPrompt="1"/>
          </p:nvPr>
        </p:nvSpPr>
        <p:spPr>
          <a:xfrm>
            <a:off x="457200" y="1828800"/>
            <a:ext cx="8229600" cy="563562"/>
          </a:xfrm>
        </p:spPr>
        <p:txBody>
          <a:bodyPr/>
          <a:lstStyle>
            <a:lvl1pPr algn="ctr">
              <a:defRPr/>
            </a:lvl1pPr>
          </a:lstStyle>
          <a:p>
            <a:r>
              <a:rPr lang="en-US" dirty="0" smtClean="0"/>
              <a:t>CLICK TO EDIT MASTER TITLE STYLE</a:t>
            </a:r>
            <a:endParaRPr lang="en-US" dirty="0"/>
          </a:p>
        </p:txBody>
      </p:sp>
      <p:sp>
        <p:nvSpPr>
          <p:cNvPr id="3" name="Rectangle 2"/>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5" name="Text Placeholder 4"/>
          <p:cNvSpPr>
            <a:spLocks noGrp="1"/>
          </p:cNvSpPr>
          <p:nvPr>
            <p:ph type="body" sz="quarter" idx="10"/>
          </p:nvPr>
        </p:nvSpPr>
        <p:spPr>
          <a:xfrm>
            <a:off x="457200" y="2590800"/>
            <a:ext cx="8229600" cy="609600"/>
          </a:xfrm>
        </p:spPr>
        <p:txBody>
          <a:bodyPr>
            <a:normAutofit/>
          </a:bodyPr>
          <a:lstStyle>
            <a:lvl1pPr algn="ctr">
              <a:buNone/>
              <a:defRPr sz="2400">
                <a:solidFill>
                  <a:schemeClr val="accent6">
                    <a:lumMod val="50000"/>
                  </a:schemeClr>
                </a:solidFill>
              </a:defRPr>
            </a:lvl1pPr>
          </a:lstStyle>
          <a:p>
            <a:pPr lvl="0"/>
            <a:r>
              <a:rPr lang="en-US" smtClean="0"/>
              <a:t>Click to edit Master text styles</a:t>
            </a:r>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56944"/>
            <a:ext cx="8229600" cy="563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82296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p:nvSpPr>
        <p:spPr>
          <a:xfrm>
            <a:off x="6423960" y="6400801"/>
            <a:ext cx="2720040" cy="369332"/>
          </a:xfrm>
          <a:prstGeom prst="rect">
            <a:avLst/>
          </a:prstGeom>
          <a:noFill/>
        </p:spPr>
        <p:txBody>
          <a:bodyPr wrap="none" rtlCol="0">
            <a:spAutoFit/>
          </a:bodyPr>
          <a:lstStyle/>
          <a:p>
            <a:r>
              <a:rPr lang="en-US" b="1" dirty="0" smtClean="0">
                <a:solidFill>
                  <a:srgbClr val="FF0000"/>
                </a:solidFill>
              </a:rPr>
              <a:t>DRAFT – Do Not Distribute</a:t>
            </a:r>
            <a:endParaRPr lang="en-US" b="1" dirty="0">
              <a:solidFill>
                <a:srgbClr val="FF0000"/>
              </a:solidFill>
            </a:endParaRPr>
          </a:p>
        </p:txBody>
      </p:sp>
    </p:spTree>
  </p:cSld>
  <p:clrMap bg1="dk1" tx1="lt1" bg2="dk2" tx2="lt2" accent1="accent1" accent2="accent2" accent3="accent3" accent4="accent4" accent5="accent5" accent6="accent6" hlink="hlink" folHlink="folHlink"/>
  <p:sldLayoutIdLst>
    <p:sldLayoutId id="2147483673" r:id="rId1"/>
    <p:sldLayoutId id="2147483650" r:id="rId2"/>
    <p:sldLayoutId id="2147483676" r:id="rId3"/>
    <p:sldLayoutId id="2147483677" r:id="rId4"/>
    <p:sldLayoutId id="2147483675" r:id="rId5"/>
    <p:sldLayoutId id="2147483652" r:id="rId6"/>
    <p:sldLayoutId id="2147483674" r:id="rId7"/>
    <p:sldLayoutId id="2147483670" r:id="rId8"/>
    <p:sldLayoutId id="2147483667" r:id="rId9"/>
    <p:sldLayoutId id="2147483678" r:id="rId10"/>
    <p:sldLayoutId id="2147483686" r:id="rId11"/>
    <p:sldLayoutId id="2147483689" r:id="rId12"/>
    <p:sldLayoutId id="2147483691" r:id="rId13"/>
  </p:sldLayoutIdLst>
  <p:timing>
    <p:tnLst>
      <p:par>
        <p:cTn id="1" dur="indefinite" restart="never" nodeType="tmRoot"/>
      </p:par>
    </p:tnLst>
  </p:timing>
  <p:hf hdr="0" ftr="0" dt="0"/>
  <p:txStyles>
    <p:titleStyle>
      <a:lvl1pPr algn="l" defTabSz="914400" rtl="0" eaLnBrk="1" latinLnBrk="0" hangingPunct="1">
        <a:spcBef>
          <a:spcPct val="0"/>
        </a:spcBef>
        <a:buNone/>
        <a:defRPr sz="3000" b="0" kern="1200">
          <a:solidFill>
            <a:schemeClr val="tx1"/>
          </a:solidFill>
          <a:latin typeface="Calibri"/>
          <a:ea typeface="+mj-ea"/>
          <a:cs typeface="Calibri"/>
        </a:defRPr>
      </a:lvl1pPr>
    </p:titleStyle>
    <p:bodyStyle>
      <a:lvl1pPr marL="342900" indent="-342900" algn="l" defTabSz="914400" rtl="0" eaLnBrk="1" latinLnBrk="0" hangingPunct="1">
        <a:spcBef>
          <a:spcPct val="20000"/>
        </a:spcBef>
        <a:buFont typeface="Arial" pitchFamily="34" charset="0"/>
        <a:buChar char="•"/>
        <a:defRPr sz="2800" b="0" kern="1200">
          <a:solidFill>
            <a:schemeClr val="accent6">
              <a:lumMod val="50000"/>
            </a:schemeClr>
          </a:solidFill>
          <a:latin typeface="Calibri"/>
          <a:ea typeface="+mn-ea"/>
          <a:cs typeface="Calibri"/>
        </a:defRPr>
      </a:lvl1pPr>
      <a:lvl2pPr marL="742950" indent="-285750" algn="l" defTabSz="914400" rtl="0" eaLnBrk="1" latinLnBrk="0" hangingPunct="1">
        <a:spcBef>
          <a:spcPct val="20000"/>
        </a:spcBef>
        <a:buFont typeface="Arial" pitchFamily="34" charset="0"/>
        <a:buChar char="–"/>
        <a:defRPr sz="2600" kern="1200">
          <a:solidFill>
            <a:schemeClr val="accent6">
              <a:lumMod val="50000"/>
            </a:schemeClr>
          </a:solidFill>
          <a:latin typeface="Calibri"/>
          <a:ea typeface="+mn-ea"/>
          <a:cs typeface="Calibri"/>
        </a:defRPr>
      </a:lvl2pPr>
      <a:lvl3pPr marL="1143000" indent="-228600" algn="l" defTabSz="914400" rtl="0" eaLnBrk="1" latinLnBrk="0" hangingPunct="1">
        <a:spcBef>
          <a:spcPct val="20000"/>
        </a:spcBef>
        <a:buFont typeface="Arial" pitchFamily="34" charset="0"/>
        <a:buChar char="•"/>
        <a:defRPr sz="2400" kern="1200">
          <a:solidFill>
            <a:schemeClr val="accent6">
              <a:lumMod val="50000"/>
            </a:schemeClr>
          </a:solidFill>
          <a:latin typeface="Calibri"/>
          <a:ea typeface="+mn-ea"/>
          <a:cs typeface="Calibri"/>
        </a:defRPr>
      </a:lvl3pPr>
      <a:lvl4pPr marL="16002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pubs.rendermagazine.com/2016-04/pubData/source/Render_Apr16.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hoards.com/article-16269-calculating-manure%E2%80%99s-price-tag.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www.bae.ncsu.edu/topic/waste-mgmt-center/CWMTF-report/CWMTF%20Report%20Appendix%20B.2006A-522%20Final%20Report.pdf" TargetMode="External"/><Relationship Id="rId5" Type="http://schemas.openxmlformats.org/officeDocument/2006/relationships/hyperlink" Target="https://www.bae.ncsu.edu/topic/waste-mgmt-center/agreement.html" TargetMode="External"/><Relationship Id="rId4" Type="http://schemas.openxmlformats.org/officeDocument/2006/relationships/hyperlink" Target="http://www.porknetwork.com/pork-magazine/features/manure-matters-114019804.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2438" y="3443538"/>
            <a:ext cx="5139372" cy="880866"/>
          </a:xfrm>
        </p:spPr>
        <p:txBody>
          <a:bodyPr>
            <a:normAutofit fontScale="90000"/>
          </a:bodyPr>
          <a:lstStyle/>
          <a:p>
            <a:r>
              <a:rPr lang="en-US" dirty="0" smtClean="0"/>
              <a:t>Wet Waste-to-Energy Feedstock Supply Curves</a:t>
            </a:r>
            <a:endParaRPr lang="en-US" dirty="0"/>
          </a:p>
        </p:txBody>
      </p:sp>
      <p:sp>
        <p:nvSpPr>
          <p:cNvPr id="3" name="Text Placeholder 2"/>
          <p:cNvSpPr>
            <a:spLocks noGrp="1"/>
          </p:cNvSpPr>
          <p:nvPr>
            <p:ph type="body" sz="quarter" idx="10"/>
          </p:nvPr>
        </p:nvSpPr>
        <p:spPr>
          <a:xfrm>
            <a:off x="2761708" y="4438829"/>
            <a:ext cx="5139372" cy="682929"/>
          </a:xfrm>
        </p:spPr>
        <p:txBody>
          <a:bodyPr/>
          <a:lstStyle/>
          <a:p>
            <a:r>
              <a:rPr lang="en-US" dirty="0" smtClean="0"/>
              <a:t>Alex Badgett, Emily Newes, Anelia Milbrandt</a:t>
            </a:r>
            <a:endParaRPr lang="en-US" dirty="0"/>
          </a:p>
        </p:txBody>
      </p:sp>
      <p:sp>
        <p:nvSpPr>
          <p:cNvPr id="5" name="Text Placeholder 4"/>
          <p:cNvSpPr>
            <a:spLocks noGrp="1"/>
          </p:cNvSpPr>
          <p:nvPr>
            <p:ph type="body" sz="quarter" idx="12"/>
          </p:nvPr>
        </p:nvSpPr>
        <p:spPr>
          <a:xfrm>
            <a:off x="2767322" y="5178373"/>
            <a:ext cx="5139372" cy="682929"/>
          </a:xfrm>
        </p:spPr>
        <p:txBody>
          <a:bodyPr/>
          <a:lstStyle/>
          <a:p>
            <a:r>
              <a:rPr lang="en-US" dirty="0" smtClean="0"/>
              <a:t>August 1, 2017</a:t>
            </a:r>
            <a:endParaRPr lang="en-US" dirty="0"/>
          </a:p>
        </p:txBody>
      </p:sp>
    </p:spTree>
    <p:extLst>
      <p:ext uri="{BB962C8B-B14F-4D97-AF65-F5344CB8AC3E}">
        <p14:creationId xmlns:p14="http://schemas.microsoft.com/office/powerpoint/2010/main" val="3423203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States with organic waste bans are presumed to have sorting costs equal to zero</a:t>
            </a:r>
          </a:p>
          <a:p>
            <a:r>
              <a:rPr lang="en-US" dirty="0" smtClean="0"/>
              <a:t>Very little literature exists on the cost of organics sorting facilities-</a:t>
            </a:r>
            <a:r>
              <a:rPr lang="en-US" dirty="0" smtClean="0">
                <a:solidFill>
                  <a:srgbClr val="FF0000"/>
                </a:solidFill>
              </a:rPr>
              <a:t>costs were assumed to be similar to recycling facilities (MRFs)</a:t>
            </a:r>
            <a:r>
              <a:rPr lang="en-US" baseline="30000" dirty="0" smtClean="0">
                <a:solidFill>
                  <a:srgbClr val="FF0000"/>
                </a:solidFill>
              </a:rPr>
              <a:t>1</a:t>
            </a:r>
          </a:p>
          <a:p>
            <a:r>
              <a:rPr lang="en-US" dirty="0" smtClean="0">
                <a:solidFill>
                  <a:srgbClr val="FF0000"/>
                </a:solidFill>
              </a:rPr>
              <a:t>Once sorted, organics were </a:t>
            </a:r>
            <a:r>
              <a:rPr lang="en-US" dirty="0" err="1" smtClean="0">
                <a:solidFill>
                  <a:srgbClr val="FF0000"/>
                </a:solidFill>
              </a:rPr>
              <a:t>depackaged</a:t>
            </a:r>
            <a:r>
              <a:rPr lang="en-US" dirty="0" smtClean="0">
                <a:solidFill>
                  <a:srgbClr val="FF0000"/>
                </a:solidFill>
              </a:rPr>
              <a:t> and blended into a slurry, considered as an additional cost</a:t>
            </a:r>
          </a:p>
          <a:p>
            <a:r>
              <a:rPr lang="en-US" dirty="0" smtClean="0">
                <a:solidFill>
                  <a:srgbClr val="FF0000"/>
                </a:solidFill>
              </a:rPr>
              <a:t>Future work: refine sorting cost model to reflect organics processing, validate with economic values from literature</a:t>
            </a:r>
          </a:p>
        </p:txBody>
      </p:sp>
      <p:sp>
        <p:nvSpPr>
          <p:cNvPr id="3" name="Title 2"/>
          <p:cNvSpPr>
            <a:spLocks noGrp="1"/>
          </p:cNvSpPr>
          <p:nvPr>
            <p:ph type="title"/>
          </p:nvPr>
        </p:nvSpPr>
        <p:spPr/>
        <p:txBody>
          <a:bodyPr/>
          <a:lstStyle/>
          <a:p>
            <a:r>
              <a:rPr lang="en-US" dirty="0"/>
              <a:t>Supply Curve Construction: </a:t>
            </a:r>
            <a:r>
              <a:rPr lang="en-US" dirty="0" smtClean="0"/>
              <a:t>Food Waste</a:t>
            </a:r>
            <a:endParaRPr lang="en-US" dirty="0"/>
          </a:p>
        </p:txBody>
      </p:sp>
      <p:sp>
        <p:nvSpPr>
          <p:cNvPr id="4" name="TextBox 3"/>
          <p:cNvSpPr txBox="1"/>
          <p:nvPr/>
        </p:nvSpPr>
        <p:spPr>
          <a:xfrm>
            <a:off x="457200" y="6276167"/>
            <a:ext cx="8819708" cy="461665"/>
          </a:xfrm>
          <a:prstGeom prst="rect">
            <a:avLst/>
          </a:prstGeom>
          <a:noFill/>
        </p:spPr>
        <p:txBody>
          <a:bodyPr wrap="square" rtlCol="0">
            <a:spAutoFit/>
          </a:bodyPr>
          <a:lstStyle/>
          <a:p>
            <a:r>
              <a:rPr lang="en-US" sz="800" baseline="30000" dirty="0" smtClean="0">
                <a:solidFill>
                  <a:srgbClr val="282C2F"/>
                </a:solidFill>
              </a:rPr>
              <a:t>1</a:t>
            </a:r>
            <a:r>
              <a:rPr lang="en-US" sz="800" dirty="0" smtClean="0">
                <a:solidFill>
                  <a:srgbClr val="282C2F"/>
                </a:solidFill>
              </a:rPr>
              <a:t>Robert Hallenbeck, Personal Communication</a:t>
            </a:r>
          </a:p>
          <a:p>
            <a:r>
              <a:rPr lang="en-US" sz="800" baseline="30000" dirty="0" smtClean="0">
                <a:solidFill>
                  <a:srgbClr val="282C2F"/>
                </a:solidFill>
              </a:rPr>
              <a:t>2”</a:t>
            </a:r>
            <a:r>
              <a:rPr lang="en-US" sz="800" dirty="0" smtClean="0">
                <a:solidFill>
                  <a:srgbClr val="282C2F"/>
                </a:solidFill>
              </a:rPr>
              <a:t>Summary </a:t>
            </a:r>
            <a:r>
              <a:rPr lang="en-US" sz="800" dirty="0">
                <a:solidFill>
                  <a:srgbClr val="282C2F"/>
                </a:solidFill>
              </a:rPr>
              <a:t>of Food De-Packaging Technologies.” 2014. Recycling Works Massachusetts</a:t>
            </a:r>
            <a:r>
              <a:rPr lang="en-US" sz="800" dirty="0" smtClean="0">
                <a:solidFill>
                  <a:srgbClr val="282C2F"/>
                </a:solidFill>
              </a:rPr>
              <a:t>.</a:t>
            </a:r>
            <a:endParaRPr lang="en-US" sz="800" dirty="0">
              <a:solidFill>
                <a:srgbClr val="282C2F"/>
              </a:solidFill>
            </a:endParaRPr>
          </a:p>
          <a:p>
            <a:endParaRPr lang="en-US" sz="800" dirty="0">
              <a:solidFill>
                <a:srgbClr val="282C2F"/>
              </a:solidFill>
            </a:endParaRPr>
          </a:p>
        </p:txBody>
      </p:sp>
    </p:spTree>
    <p:extLst>
      <p:ext uri="{BB962C8B-B14F-4D97-AF65-F5344CB8AC3E}">
        <p14:creationId xmlns:p14="http://schemas.microsoft.com/office/powerpoint/2010/main" val="36901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Fats, Oils and Greases (FOG)</a:t>
            </a:r>
            <a:endParaRPr lang="en-US" dirty="0"/>
          </a:p>
        </p:txBody>
      </p:sp>
    </p:spTree>
    <p:extLst>
      <p:ext uri="{BB962C8B-B14F-4D97-AF65-F5344CB8AC3E}">
        <p14:creationId xmlns:p14="http://schemas.microsoft.com/office/powerpoint/2010/main" val="4022038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FOG Supply Curve</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3463346116"/>
              </p:ext>
            </p:extLst>
          </p:nvPr>
        </p:nvGraphicFramePr>
        <p:xfrm>
          <a:off x="753626" y="874207"/>
          <a:ext cx="7933174" cy="51447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0889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3652562"/>
          </a:xfrm>
        </p:spPr>
        <p:txBody>
          <a:bodyPr/>
          <a:lstStyle/>
          <a:p>
            <a:r>
              <a:rPr lang="en-US" dirty="0" smtClean="0"/>
              <a:t>Used national production and </a:t>
            </a:r>
            <a:r>
              <a:rPr lang="en-US" dirty="0" smtClean="0"/>
              <a:t>price – could disaggregate to state-level</a:t>
            </a:r>
            <a:endParaRPr lang="en-US" dirty="0" smtClean="0"/>
          </a:p>
          <a:p>
            <a:r>
              <a:rPr lang="en-US" dirty="0" smtClean="0"/>
              <a:t>Price does not vary greatly by region</a:t>
            </a:r>
          </a:p>
          <a:p>
            <a:r>
              <a:rPr lang="en-US" dirty="0" smtClean="0"/>
              <a:t>There is no additional supply to satisfy higher demand (even at a higher price).</a:t>
            </a:r>
          </a:p>
        </p:txBody>
      </p:sp>
      <p:sp>
        <p:nvSpPr>
          <p:cNvPr id="3" name="Title 2"/>
          <p:cNvSpPr>
            <a:spLocks noGrp="1"/>
          </p:cNvSpPr>
          <p:nvPr>
            <p:ph type="title"/>
          </p:nvPr>
        </p:nvSpPr>
        <p:spPr/>
        <p:txBody>
          <a:bodyPr/>
          <a:lstStyle/>
          <a:p>
            <a:r>
              <a:rPr lang="en-US" dirty="0"/>
              <a:t>Supply Curve Construction: </a:t>
            </a:r>
            <a:r>
              <a:rPr lang="en-US" dirty="0" smtClean="0"/>
              <a:t>FOG</a:t>
            </a:r>
            <a:endParaRPr lang="en-US" dirty="0"/>
          </a:p>
        </p:txBody>
      </p:sp>
      <p:sp>
        <p:nvSpPr>
          <p:cNvPr id="4" name="TextBox 3"/>
          <p:cNvSpPr txBox="1"/>
          <p:nvPr/>
        </p:nvSpPr>
        <p:spPr>
          <a:xfrm>
            <a:off x="0" y="5024162"/>
            <a:ext cx="9144000" cy="1569660"/>
          </a:xfrm>
          <a:prstGeom prst="rect">
            <a:avLst/>
          </a:prstGeom>
          <a:noFill/>
        </p:spPr>
        <p:txBody>
          <a:bodyPr wrap="square" rtlCol="0">
            <a:spAutoFit/>
          </a:bodyPr>
          <a:lstStyle/>
          <a:p>
            <a:r>
              <a:rPr lang="en-US" sz="1200" b="1" dirty="0" smtClean="0"/>
              <a:t>Sources:</a:t>
            </a:r>
          </a:p>
          <a:p>
            <a:pPr marL="457200" indent="-457200"/>
            <a:r>
              <a:rPr lang="en-US" sz="1200" dirty="0" smtClean="0"/>
              <a:t>Milbrandt</a:t>
            </a:r>
            <a:r>
              <a:rPr lang="en-US" sz="1200" dirty="0"/>
              <a:t>, A. </a:t>
            </a:r>
            <a:r>
              <a:rPr lang="en-US" sz="1200" dirty="0" err="1"/>
              <a:t>Seiple</a:t>
            </a:r>
            <a:r>
              <a:rPr lang="en-US" sz="1200" dirty="0"/>
              <a:t>, T., </a:t>
            </a:r>
            <a:r>
              <a:rPr lang="en-US" sz="1200" dirty="0" err="1"/>
              <a:t>Heimiller</a:t>
            </a:r>
            <a:r>
              <a:rPr lang="en-US" sz="1200" dirty="0"/>
              <a:t>, D., Coleman, A., Skaggs, R. (2017). “Wet Waste-to-Energy Resource Assessment”. Pending publication. </a:t>
            </a:r>
            <a:r>
              <a:rPr lang="en-US" sz="1200" i="1" dirty="0"/>
              <a:t>Biomass and Bioenergy Journal</a:t>
            </a:r>
            <a:r>
              <a:rPr lang="en-US" sz="1200" dirty="0" smtClean="0"/>
              <a:t>.</a:t>
            </a:r>
          </a:p>
          <a:p>
            <a:pPr marL="457200" indent="-457200"/>
            <a:r>
              <a:rPr lang="en-US" sz="1200" dirty="0" smtClean="0"/>
              <a:t>Smith, D. (2017). Baker Commodities, Personal Communication.</a:t>
            </a:r>
          </a:p>
          <a:p>
            <a:pPr marL="457200" indent="-457200"/>
            <a:r>
              <a:rPr lang="en-US" sz="1200" dirty="0" smtClean="0"/>
              <a:t>Swisher</a:t>
            </a:r>
            <a:r>
              <a:rPr lang="en-US" sz="1200" dirty="0"/>
              <a:t>, K. (2016). Market Report. Renderer Magazine. April 2016. </a:t>
            </a:r>
            <a:r>
              <a:rPr lang="en-US" sz="1200" u="sng" dirty="0">
                <a:hlinkClick r:id="rId2"/>
              </a:rPr>
              <a:t>http://pubs.rendermagazine.com/2016-04/pubData/source/Render_Apr16.pdf</a:t>
            </a:r>
            <a:r>
              <a:rPr lang="en-US" sz="1200" dirty="0"/>
              <a:t> </a:t>
            </a:r>
          </a:p>
          <a:p>
            <a:pPr marL="457200" indent="-457200"/>
            <a:r>
              <a:rPr lang="en-US" sz="1200" dirty="0"/>
              <a:t>Wang, </a:t>
            </a:r>
            <a:r>
              <a:rPr lang="en-US" sz="1200" dirty="0" err="1"/>
              <a:t>Lijun</a:t>
            </a:r>
            <a:r>
              <a:rPr lang="en-US" sz="1200" dirty="0"/>
              <a:t>. (2014)."Food Processing Wastes as an Energy Feedstock: Availability and Sustainability." Sustainable Bioenergy Production. Boca Raton: CRC, Taylor &amp; Francis </a:t>
            </a:r>
          </a:p>
        </p:txBody>
      </p:sp>
    </p:spTree>
    <p:extLst>
      <p:ext uri="{BB962C8B-B14F-4D97-AF65-F5344CB8AC3E}">
        <p14:creationId xmlns:p14="http://schemas.microsoft.com/office/powerpoint/2010/main" val="3619476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Manure</a:t>
            </a:r>
            <a:endParaRPr lang="en-US" dirty="0"/>
          </a:p>
        </p:txBody>
      </p:sp>
    </p:spTree>
    <p:extLst>
      <p:ext uri="{BB962C8B-B14F-4D97-AF65-F5344CB8AC3E}">
        <p14:creationId xmlns:p14="http://schemas.microsoft.com/office/powerpoint/2010/main" val="4022038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Manure Process Flow</a:t>
            </a:r>
            <a:endParaRPr lang="en-US" dirty="0"/>
          </a:p>
        </p:txBody>
      </p:sp>
      <p:sp>
        <p:nvSpPr>
          <p:cNvPr id="3" name="Rounded Rectangle 2"/>
          <p:cNvSpPr/>
          <p:nvPr/>
        </p:nvSpPr>
        <p:spPr>
          <a:xfrm>
            <a:off x="538756" y="1931872"/>
            <a:ext cx="1688954" cy="9089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Collection</a:t>
            </a:r>
            <a:endParaRPr lang="en-US" dirty="0"/>
          </a:p>
        </p:txBody>
      </p:sp>
      <p:sp>
        <p:nvSpPr>
          <p:cNvPr id="4" name="Rounded Rectangle 3"/>
          <p:cNvSpPr/>
          <p:nvPr/>
        </p:nvSpPr>
        <p:spPr>
          <a:xfrm>
            <a:off x="2513443" y="1947034"/>
            <a:ext cx="1688954" cy="9013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Storage</a:t>
            </a:r>
            <a:endParaRPr lang="en-US" dirty="0"/>
          </a:p>
        </p:txBody>
      </p:sp>
      <p:sp>
        <p:nvSpPr>
          <p:cNvPr id="5" name="Rounded Rectangle 4"/>
          <p:cNvSpPr/>
          <p:nvPr/>
        </p:nvSpPr>
        <p:spPr>
          <a:xfrm>
            <a:off x="6789908" y="1978207"/>
            <a:ext cx="1688954" cy="9013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Land Application</a:t>
            </a:r>
            <a:endParaRPr lang="en-US" dirty="0"/>
          </a:p>
        </p:txBody>
      </p:sp>
      <p:sp>
        <p:nvSpPr>
          <p:cNvPr id="7" name="Rounded Rectangle 6"/>
          <p:cNvSpPr/>
          <p:nvPr/>
        </p:nvSpPr>
        <p:spPr>
          <a:xfrm>
            <a:off x="2513443" y="3673676"/>
            <a:ext cx="1688954" cy="90137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Sale to Outside Consumers</a:t>
            </a:r>
            <a:endParaRPr lang="en-US" dirty="0"/>
          </a:p>
        </p:txBody>
      </p:sp>
      <p:cxnSp>
        <p:nvCxnSpPr>
          <p:cNvPr id="9" name="Straight Arrow Connector 8"/>
          <p:cNvCxnSpPr>
            <a:stCxn id="3" idx="3"/>
            <a:endCxn id="4" idx="1"/>
          </p:cNvCxnSpPr>
          <p:nvPr/>
        </p:nvCxnSpPr>
        <p:spPr>
          <a:xfrm>
            <a:off x="2227710" y="2386351"/>
            <a:ext cx="285733" cy="113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4" idx="3"/>
          </p:cNvCxnSpPr>
          <p:nvPr/>
        </p:nvCxnSpPr>
        <p:spPr>
          <a:xfrm>
            <a:off x="4202397" y="2397723"/>
            <a:ext cx="4361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2"/>
            <a:endCxn id="7" idx="0"/>
          </p:cNvCxnSpPr>
          <p:nvPr/>
        </p:nvCxnSpPr>
        <p:spPr>
          <a:xfrm>
            <a:off x="3357920" y="2848411"/>
            <a:ext cx="0" cy="825265"/>
          </a:xfrm>
          <a:prstGeom prst="straightConnector1">
            <a:avLst/>
          </a:prstGeom>
          <a:ln>
            <a:solidFill>
              <a:srgbClr val="2F4B19"/>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787749" y="1090427"/>
            <a:ext cx="1541903" cy="369332"/>
          </a:xfrm>
          <a:prstGeom prst="rect">
            <a:avLst/>
          </a:prstGeom>
          <a:noFill/>
        </p:spPr>
        <p:txBody>
          <a:bodyPr wrap="square" rtlCol="0">
            <a:spAutoFit/>
          </a:bodyPr>
          <a:lstStyle/>
          <a:p>
            <a:r>
              <a:rPr lang="en-US" dirty="0" smtClean="0"/>
              <a:t>Avoided Costs</a:t>
            </a:r>
            <a:endParaRPr lang="en-US" dirty="0"/>
          </a:p>
        </p:txBody>
      </p:sp>
      <p:sp>
        <p:nvSpPr>
          <p:cNvPr id="26" name="TextBox 25"/>
          <p:cNvSpPr txBox="1"/>
          <p:nvPr/>
        </p:nvSpPr>
        <p:spPr>
          <a:xfrm>
            <a:off x="249262" y="4602066"/>
            <a:ext cx="8229600" cy="1954381"/>
          </a:xfrm>
          <a:prstGeom prst="rect">
            <a:avLst/>
          </a:prstGeom>
          <a:noFill/>
        </p:spPr>
        <p:txBody>
          <a:bodyPr wrap="square" rtlCol="0">
            <a:spAutoFit/>
          </a:bodyPr>
          <a:lstStyle/>
          <a:p>
            <a:r>
              <a:rPr lang="en-US" sz="1100" dirty="0" smtClean="0"/>
              <a:t>Sources: </a:t>
            </a:r>
            <a:endParaRPr lang="en-US" sz="1100" dirty="0" smtClean="0"/>
          </a:p>
          <a:p>
            <a:pPr marL="457200" indent="-457200"/>
            <a:r>
              <a:rPr lang="en-US" sz="1100" dirty="0" smtClean="0"/>
              <a:t>Bentley</a:t>
            </a:r>
            <a:r>
              <a:rPr lang="en-US" sz="1100" dirty="0"/>
              <a:t>, J., </a:t>
            </a:r>
            <a:r>
              <a:rPr lang="en-US" sz="1100" dirty="0" err="1"/>
              <a:t>Tranel</a:t>
            </a:r>
            <a:r>
              <a:rPr lang="en-US" sz="1100" dirty="0"/>
              <a:t>, L. (2015). “Calculating manure’s price tag”. Hoard’s Dairyman. July 2015. </a:t>
            </a:r>
            <a:r>
              <a:rPr lang="en-US" sz="1100" u="sng" dirty="0">
                <a:hlinkClick r:id="rId3"/>
              </a:rPr>
              <a:t>http://</a:t>
            </a:r>
            <a:r>
              <a:rPr lang="en-US" sz="1100" u="sng" dirty="0" smtClean="0">
                <a:hlinkClick r:id="rId3"/>
              </a:rPr>
              <a:t>hoards.com/article-16269-calculating-manure%E2%80%99s-price-tag.html</a:t>
            </a:r>
            <a:endParaRPr lang="en-US" sz="1100" u="sng" dirty="0" smtClean="0"/>
          </a:p>
          <a:p>
            <a:pPr marL="457200" indent="-457200"/>
            <a:r>
              <a:rPr lang="en-US" sz="1100" dirty="0" err="1"/>
              <a:t>Jordahi</a:t>
            </a:r>
            <a:r>
              <a:rPr lang="en-US" sz="1100" dirty="0"/>
              <a:t>, R. (2011).  “Manure Matters.” Pork Network. January 2011. </a:t>
            </a:r>
            <a:r>
              <a:rPr lang="en-US" sz="1100" u="sng" dirty="0">
                <a:hlinkClick r:id="rId4"/>
              </a:rPr>
              <a:t>http://www.porknetwork.com/pork-magazine/features/manure-matters-114019804.html</a:t>
            </a:r>
            <a:r>
              <a:rPr lang="en-US" sz="1100" dirty="0"/>
              <a:t> </a:t>
            </a:r>
            <a:endParaRPr lang="en-US" sz="1100" dirty="0" smtClean="0"/>
          </a:p>
          <a:p>
            <a:pPr marL="457200" indent="-457200"/>
            <a:r>
              <a:rPr lang="en-US" sz="1100" dirty="0" smtClean="0"/>
              <a:t>MacDonald, J., M. </a:t>
            </a:r>
            <a:r>
              <a:rPr lang="en-US" sz="1100" dirty="0" err="1" smtClean="0"/>
              <a:t>Rivaudo</a:t>
            </a:r>
            <a:r>
              <a:rPr lang="en-US" sz="1100" dirty="0" smtClean="0"/>
              <a:t>, M. Livingston, J. Beckman, and W. Huang. (2009). “Manure Uses for Fertilizer and for Energy: Report </a:t>
            </a:r>
            <a:r>
              <a:rPr lang="en-US" sz="1100" dirty="0"/>
              <a:t>to Congress.”. https://www.ers.usda.gov/webdocs/publications/42731/16739_ap037fm_1_.pdf?v=41055</a:t>
            </a:r>
          </a:p>
          <a:p>
            <a:pPr marL="457200" indent="-457200"/>
            <a:r>
              <a:rPr lang="en-US" sz="1100" dirty="0" smtClean="0"/>
              <a:t>North </a:t>
            </a:r>
            <a:r>
              <a:rPr lang="en-US" sz="1100" dirty="0"/>
              <a:t>Carolina State University. (2004). Project </a:t>
            </a:r>
            <a:r>
              <a:rPr lang="en-US" sz="1100" dirty="0" smtClean="0"/>
              <a:t>Reports. </a:t>
            </a:r>
            <a:r>
              <a:rPr lang="en-US" sz="1100" u="sng" dirty="0" smtClean="0">
                <a:hlinkClick r:id="rId5"/>
              </a:rPr>
              <a:t>https</a:t>
            </a:r>
            <a:r>
              <a:rPr lang="en-US" sz="1100" u="sng" dirty="0">
                <a:hlinkClick r:id="rId5"/>
              </a:rPr>
              <a:t>://www.bae.ncsu.edu/topic/waste-mgmt-center/agreement.html</a:t>
            </a:r>
            <a:r>
              <a:rPr lang="en-US" sz="1100" dirty="0"/>
              <a:t> </a:t>
            </a:r>
          </a:p>
          <a:p>
            <a:pPr marL="457200" indent="-457200"/>
            <a:r>
              <a:rPr lang="en-US" sz="1100" dirty="0"/>
              <a:t>North Carolina State University. (2013). “Cost and Returns Analysis of the Terra Blue Generation 3 Manure Management System Evaluated at Jernigan Farms in North Carolina in 2012”. </a:t>
            </a:r>
            <a:r>
              <a:rPr lang="en-US" sz="1100" u="sng" dirty="0">
                <a:hlinkClick r:id="rId6"/>
              </a:rPr>
              <a:t>https://www.bae.ncsu.edu/topic//</a:t>
            </a:r>
            <a:r>
              <a:rPr lang="en-US" sz="1100" u="sng" dirty="0" smtClean="0">
                <a:hlinkClick r:id="rId6"/>
              </a:rPr>
              <a:t>waste-mgmt-center/CWMTF-report/CWMTF%20Report%20Appendix%20B.2006A-522%20Final%20Report.pdf</a:t>
            </a:r>
            <a:endParaRPr lang="en-US" sz="1100" dirty="0"/>
          </a:p>
        </p:txBody>
      </p:sp>
      <p:sp>
        <p:nvSpPr>
          <p:cNvPr id="45" name="TextBox 44"/>
          <p:cNvSpPr txBox="1"/>
          <p:nvPr/>
        </p:nvSpPr>
        <p:spPr>
          <a:xfrm>
            <a:off x="457200" y="2910225"/>
            <a:ext cx="1789008" cy="646331"/>
          </a:xfrm>
          <a:prstGeom prst="rect">
            <a:avLst/>
          </a:prstGeom>
          <a:noFill/>
        </p:spPr>
        <p:txBody>
          <a:bodyPr wrap="square" rtlCol="0">
            <a:spAutoFit/>
          </a:bodyPr>
          <a:lstStyle/>
          <a:p>
            <a:r>
              <a:rPr lang="en-US" dirty="0" smtClean="0"/>
              <a:t>For swine: solid, slurry or lagoon</a:t>
            </a:r>
            <a:endParaRPr lang="en-US" dirty="0"/>
          </a:p>
        </p:txBody>
      </p:sp>
      <p:sp>
        <p:nvSpPr>
          <p:cNvPr id="20" name="Rounded Rectangle 19"/>
          <p:cNvSpPr/>
          <p:nvPr/>
        </p:nvSpPr>
        <p:spPr>
          <a:xfrm>
            <a:off x="4638541" y="1967284"/>
            <a:ext cx="1688954" cy="9013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Transportation</a:t>
            </a:r>
            <a:endParaRPr lang="en-US" dirty="0"/>
          </a:p>
        </p:txBody>
      </p:sp>
      <p:cxnSp>
        <p:nvCxnSpPr>
          <p:cNvPr id="21" name="Straight Arrow Connector 20"/>
          <p:cNvCxnSpPr/>
          <p:nvPr/>
        </p:nvCxnSpPr>
        <p:spPr>
          <a:xfrm>
            <a:off x="6327495" y="2422322"/>
            <a:ext cx="4361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ight Brace 21"/>
          <p:cNvSpPr/>
          <p:nvPr/>
        </p:nvSpPr>
        <p:spPr>
          <a:xfrm rot="16200000">
            <a:off x="6417485" y="-236058"/>
            <a:ext cx="282433" cy="3840321"/>
          </a:xfrm>
          <a:prstGeom prst="rightBrace">
            <a:avLst/>
          </a:prstGeom>
          <a:ln>
            <a:solidFill>
              <a:srgbClr val="2F4B19"/>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67385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Supply Curve Construction: </a:t>
            </a:r>
            <a:r>
              <a:rPr lang="en-US" dirty="0" smtClean="0"/>
              <a:t>Manure</a:t>
            </a:r>
            <a:endParaRPr lang="en-US" dirty="0"/>
          </a:p>
        </p:txBody>
      </p:sp>
      <p:pic>
        <p:nvPicPr>
          <p:cNvPr id="2051"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 y="737018"/>
            <a:ext cx="5137629" cy="2990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38954" y="737018"/>
            <a:ext cx="5168348" cy="2990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371410" y="3653059"/>
            <a:ext cx="5105777" cy="2958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11015" y="3898760"/>
            <a:ext cx="1790490" cy="369332"/>
          </a:xfrm>
          <a:prstGeom prst="rect">
            <a:avLst/>
          </a:prstGeom>
          <a:noFill/>
        </p:spPr>
        <p:txBody>
          <a:bodyPr wrap="none" rtlCol="0">
            <a:spAutoFit/>
          </a:bodyPr>
          <a:lstStyle/>
          <a:p>
            <a:r>
              <a:rPr lang="en-US" dirty="0" smtClean="0"/>
              <a:t>AU = Animal Unit</a:t>
            </a:r>
            <a:endParaRPr lang="en-US" dirty="0"/>
          </a:p>
        </p:txBody>
      </p:sp>
    </p:spTree>
    <p:extLst>
      <p:ext uri="{BB962C8B-B14F-4D97-AF65-F5344CB8AC3E}">
        <p14:creationId xmlns:p14="http://schemas.microsoft.com/office/powerpoint/2010/main" val="3904881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4352"/>
            <a:ext cx="8229600" cy="5395964"/>
          </a:xfrm>
        </p:spPr>
        <p:txBody>
          <a:bodyPr>
            <a:normAutofit/>
          </a:bodyPr>
          <a:lstStyle/>
          <a:p>
            <a:r>
              <a:rPr lang="en-US" dirty="0" smtClean="0"/>
              <a:t>Only 20% of nearby farms will accept manure.</a:t>
            </a:r>
          </a:p>
          <a:p>
            <a:r>
              <a:rPr lang="en-US" dirty="0" smtClean="0"/>
              <a:t>Farmers who obtain manure many times only pay for transportation; some are paid to take the manure.</a:t>
            </a:r>
          </a:p>
          <a:p>
            <a:endParaRPr lang="en-US" dirty="0" smtClean="0"/>
          </a:p>
          <a:p>
            <a:pPr marL="0" indent="0">
              <a:buNone/>
            </a:pPr>
            <a:endParaRPr lang="en-US" dirty="0" smtClean="0"/>
          </a:p>
        </p:txBody>
      </p:sp>
      <p:sp>
        <p:nvSpPr>
          <p:cNvPr id="3" name="Title 2"/>
          <p:cNvSpPr>
            <a:spLocks noGrp="1"/>
          </p:cNvSpPr>
          <p:nvPr>
            <p:ph type="title"/>
          </p:nvPr>
        </p:nvSpPr>
        <p:spPr/>
        <p:txBody>
          <a:bodyPr/>
          <a:lstStyle/>
          <a:p>
            <a:r>
              <a:rPr lang="en-US" dirty="0"/>
              <a:t>Supply Curve Construction: </a:t>
            </a:r>
            <a:r>
              <a:rPr lang="en-US" dirty="0" smtClean="0"/>
              <a:t>Manure</a:t>
            </a:r>
            <a:endParaRPr 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65225" y="3004666"/>
            <a:ext cx="681355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8460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4352"/>
            <a:ext cx="8229600" cy="5395964"/>
          </a:xfrm>
        </p:spPr>
        <p:txBody>
          <a:bodyPr>
            <a:normAutofit fontScale="92500" lnSpcReduction="20000"/>
          </a:bodyPr>
          <a:lstStyle/>
          <a:p>
            <a:pPr marL="0" indent="0">
              <a:buNone/>
            </a:pPr>
            <a:r>
              <a:rPr lang="en-US" dirty="0"/>
              <a:t>Dairy Manure</a:t>
            </a:r>
          </a:p>
          <a:p>
            <a:r>
              <a:rPr lang="en-US" dirty="0"/>
              <a:t>Based on </a:t>
            </a:r>
            <a:r>
              <a:rPr lang="en-US" dirty="0" smtClean="0"/>
              <a:t>transportation + application </a:t>
            </a:r>
            <a:r>
              <a:rPr lang="en-US" dirty="0"/>
              <a:t>costs from Iowa ($6.88/ton) – the farmer will always need to collect and store the manure</a:t>
            </a:r>
          </a:p>
          <a:p>
            <a:r>
              <a:rPr lang="en-US" dirty="0"/>
              <a:t>Labor is only 17% of costs, and it is the main factor that varies among states.</a:t>
            </a:r>
          </a:p>
          <a:p>
            <a:r>
              <a:rPr lang="en-US" dirty="0"/>
              <a:t>However, we need to gain a better understanding around the value of application to dairy farmers</a:t>
            </a:r>
          </a:p>
          <a:p>
            <a:r>
              <a:rPr lang="en-US" dirty="0"/>
              <a:t>The cost of moving and storing manure is </a:t>
            </a:r>
            <a:r>
              <a:rPr lang="en-US" dirty="0">
                <a:solidFill>
                  <a:srgbClr val="342411"/>
                </a:solidFill>
              </a:rPr>
              <a:t>$4.44/ton </a:t>
            </a:r>
          </a:p>
          <a:p>
            <a:r>
              <a:rPr lang="en-US" dirty="0"/>
              <a:t>Price of manure in Iowa is $</a:t>
            </a:r>
            <a:r>
              <a:rPr lang="en-US" dirty="0" smtClean="0"/>
              <a:t>2-4/ton</a:t>
            </a:r>
          </a:p>
          <a:p>
            <a:r>
              <a:rPr lang="en-US" dirty="0" smtClean="0"/>
              <a:t>5% </a:t>
            </a:r>
            <a:r>
              <a:rPr lang="en-US" dirty="0"/>
              <a:t>of dairy </a:t>
            </a:r>
            <a:r>
              <a:rPr lang="en-US" dirty="0" smtClean="0"/>
              <a:t>farms remove </a:t>
            </a:r>
            <a:r>
              <a:rPr lang="en-US" dirty="0"/>
              <a:t>any manure from the </a:t>
            </a:r>
            <a:r>
              <a:rPr lang="en-US" dirty="0" smtClean="0"/>
              <a:t>farm</a:t>
            </a:r>
          </a:p>
          <a:p>
            <a:r>
              <a:rPr lang="en-US" dirty="0" smtClean="0"/>
              <a:t>19% of </a:t>
            </a:r>
            <a:r>
              <a:rPr lang="en-US" dirty="0"/>
              <a:t>all manure is </a:t>
            </a:r>
            <a:r>
              <a:rPr lang="en-US" dirty="0" smtClean="0"/>
              <a:t>removed</a:t>
            </a:r>
          </a:p>
          <a:p>
            <a:r>
              <a:rPr lang="en-US" dirty="0" smtClean="0"/>
              <a:t>Farms in </a:t>
            </a:r>
            <a:r>
              <a:rPr lang="en-US" dirty="0"/>
              <a:t>the largest class (2,000 animal units, about 1,500 cows) remove nearly </a:t>
            </a:r>
            <a:r>
              <a:rPr lang="en-US" dirty="0" smtClean="0"/>
              <a:t>half of </a:t>
            </a:r>
            <a:r>
              <a:rPr lang="en-US" dirty="0"/>
              <a:t>their manure.</a:t>
            </a:r>
            <a:endParaRPr lang="en-US" dirty="0"/>
          </a:p>
        </p:txBody>
      </p:sp>
      <p:sp>
        <p:nvSpPr>
          <p:cNvPr id="3" name="Title 2"/>
          <p:cNvSpPr>
            <a:spLocks noGrp="1"/>
          </p:cNvSpPr>
          <p:nvPr>
            <p:ph type="title"/>
          </p:nvPr>
        </p:nvSpPr>
        <p:spPr/>
        <p:txBody>
          <a:bodyPr/>
          <a:lstStyle/>
          <a:p>
            <a:r>
              <a:rPr lang="en-US" dirty="0"/>
              <a:t>Supply Curve Construction: </a:t>
            </a:r>
            <a:r>
              <a:rPr lang="en-US" dirty="0" smtClean="0"/>
              <a:t>Manure</a:t>
            </a:r>
            <a:endParaRPr lang="en-US" dirty="0"/>
          </a:p>
        </p:txBody>
      </p:sp>
    </p:spTree>
    <p:extLst>
      <p:ext uri="{BB962C8B-B14F-4D97-AF65-F5344CB8AC3E}">
        <p14:creationId xmlns:p14="http://schemas.microsoft.com/office/powerpoint/2010/main" val="1198356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4352"/>
            <a:ext cx="8229600" cy="5395964"/>
          </a:xfrm>
        </p:spPr>
        <p:txBody>
          <a:bodyPr>
            <a:normAutofit/>
          </a:bodyPr>
          <a:lstStyle/>
          <a:p>
            <a:pPr marL="0" indent="0">
              <a:buNone/>
            </a:pPr>
            <a:r>
              <a:rPr lang="en-US" dirty="0" smtClean="0"/>
              <a:t>Swine Manure</a:t>
            </a:r>
          </a:p>
          <a:p>
            <a:r>
              <a:rPr lang="en-US" dirty="0" smtClean="0"/>
              <a:t>22% of market hog production occurs on farms without crops.</a:t>
            </a:r>
          </a:p>
          <a:p>
            <a:r>
              <a:rPr lang="en-US" dirty="0" smtClean="0"/>
              <a:t>16% of farms remove manure</a:t>
            </a:r>
          </a:p>
          <a:p>
            <a:r>
              <a:rPr lang="en-US" dirty="0" smtClean="0"/>
              <a:t>26% of </a:t>
            </a:r>
            <a:r>
              <a:rPr lang="en-US" dirty="0"/>
              <a:t>all manure is </a:t>
            </a:r>
            <a:r>
              <a:rPr lang="en-US" dirty="0" smtClean="0"/>
              <a:t>removed</a:t>
            </a:r>
          </a:p>
          <a:p>
            <a:r>
              <a:rPr lang="en-US" dirty="0"/>
              <a:t>The largest operations (at </a:t>
            </a:r>
            <a:r>
              <a:rPr lang="en-US" dirty="0" smtClean="0"/>
              <a:t>least 1,000 </a:t>
            </a:r>
            <a:r>
              <a:rPr lang="en-US" dirty="0"/>
              <a:t>animal units, or 6,000-7,000 market hogs removed in a year) </a:t>
            </a:r>
            <a:r>
              <a:rPr lang="en-US" dirty="0" smtClean="0"/>
              <a:t>remove 1/3 </a:t>
            </a:r>
            <a:r>
              <a:rPr lang="en-US" dirty="0"/>
              <a:t>of all the manure generated on the farm.</a:t>
            </a:r>
            <a:endParaRPr lang="en-US" dirty="0" smtClean="0"/>
          </a:p>
        </p:txBody>
      </p:sp>
      <p:sp>
        <p:nvSpPr>
          <p:cNvPr id="3" name="Title 2"/>
          <p:cNvSpPr>
            <a:spLocks noGrp="1"/>
          </p:cNvSpPr>
          <p:nvPr>
            <p:ph type="title"/>
          </p:nvPr>
        </p:nvSpPr>
        <p:spPr/>
        <p:txBody>
          <a:bodyPr/>
          <a:lstStyle/>
          <a:p>
            <a:r>
              <a:rPr lang="en-US" dirty="0"/>
              <a:t>Supply Curve Construction: </a:t>
            </a:r>
            <a:r>
              <a:rPr lang="en-US" dirty="0" smtClean="0"/>
              <a:t>Manure</a:t>
            </a:r>
            <a:endParaRPr lang="en-US" dirty="0"/>
          </a:p>
        </p:txBody>
      </p:sp>
    </p:spTree>
    <p:extLst>
      <p:ext uri="{BB962C8B-B14F-4D97-AF65-F5344CB8AC3E}">
        <p14:creationId xmlns:p14="http://schemas.microsoft.com/office/powerpoint/2010/main" val="337422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Sludge</a:t>
            </a:r>
            <a:endParaRPr lang="en-US" dirty="0"/>
          </a:p>
        </p:txBody>
      </p:sp>
    </p:spTree>
    <p:extLst>
      <p:ext uri="{BB962C8B-B14F-4D97-AF65-F5344CB8AC3E}">
        <p14:creationId xmlns:p14="http://schemas.microsoft.com/office/powerpoint/2010/main" val="1985089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93064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84564"/>
            <a:ext cx="8229600" cy="4800600"/>
          </a:xfrm>
        </p:spPr>
        <p:txBody>
          <a:bodyPr>
            <a:normAutofit lnSpcReduction="10000"/>
          </a:bodyPr>
          <a:lstStyle/>
          <a:p>
            <a:pPr marL="0" indent="0">
              <a:buNone/>
            </a:pPr>
            <a:r>
              <a:rPr lang="en-US" dirty="0" smtClean="0"/>
              <a:t>FY2017 </a:t>
            </a:r>
            <a:r>
              <a:rPr lang="en-US" dirty="0" smtClean="0">
                <a:solidFill>
                  <a:srgbClr val="FF0000"/>
                </a:solidFill>
              </a:rPr>
              <a:t>(September 2017)</a:t>
            </a:r>
          </a:p>
          <a:p>
            <a:r>
              <a:rPr lang="en-US" dirty="0" smtClean="0">
                <a:solidFill>
                  <a:srgbClr val="FF0000"/>
                </a:solidFill>
              </a:rPr>
              <a:t>Finalize national supply curves and </a:t>
            </a:r>
            <a:r>
              <a:rPr lang="en-US" dirty="0" smtClean="0"/>
              <a:t>explore appropriate regionalization </a:t>
            </a:r>
          </a:p>
          <a:p>
            <a:r>
              <a:rPr lang="en-US" dirty="0" smtClean="0"/>
              <a:t>Vet supply curves with industry experts</a:t>
            </a:r>
          </a:p>
          <a:p>
            <a:pPr marL="0" indent="0">
              <a:buNone/>
            </a:pPr>
            <a:endParaRPr lang="en-US" dirty="0" smtClean="0"/>
          </a:p>
          <a:p>
            <a:pPr marL="0" indent="0">
              <a:buNone/>
            </a:pPr>
            <a:r>
              <a:rPr lang="en-US" dirty="0" smtClean="0">
                <a:solidFill>
                  <a:srgbClr val="FF0000"/>
                </a:solidFill>
              </a:rPr>
              <a:t>FY17 carryover (December 2017)</a:t>
            </a:r>
          </a:p>
          <a:p>
            <a:r>
              <a:rPr lang="en-US" dirty="0" smtClean="0"/>
              <a:t>Create regional supply curves</a:t>
            </a:r>
          </a:p>
          <a:p>
            <a:pPr marL="0" indent="0">
              <a:buNone/>
            </a:pPr>
            <a:endParaRPr lang="en-US" dirty="0"/>
          </a:p>
          <a:p>
            <a:pPr marL="0" indent="0">
              <a:buNone/>
            </a:pPr>
            <a:r>
              <a:rPr lang="en-US" dirty="0" smtClean="0">
                <a:solidFill>
                  <a:schemeClr val="accent6">
                    <a:lumMod val="50000"/>
                  </a:schemeClr>
                </a:solidFill>
              </a:rPr>
              <a:t>FY18</a:t>
            </a:r>
            <a:r>
              <a:rPr lang="en-US" dirty="0" smtClean="0">
                <a:solidFill>
                  <a:srgbClr val="FF0000"/>
                </a:solidFill>
              </a:rPr>
              <a:t>?</a:t>
            </a:r>
          </a:p>
          <a:p>
            <a:r>
              <a:rPr lang="en-US" dirty="0"/>
              <a:t>S</a:t>
            </a:r>
            <a:r>
              <a:rPr lang="en-US" dirty="0" smtClean="0"/>
              <a:t>upply curve projections and scenarios</a:t>
            </a:r>
          </a:p>
        </p:txBody>
      </p:sp>
      <p:sp>
        <p:nvSpPr>
          <p:cNvPr id="3" name="Title 2"/>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3525310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345" y="1246909"/>
            <a:ext cx="3969327" cy="5029200"/>
          </a:xfrm>
        </p:spPr>
        <p:txBody>
          <a:bodyPr>
            <a:normAutofit/>
          </a:bodyPr>
          <a:lstStyle/>
          <a:p>
            <a:r>
              <a:rPr lang="en-US" dirty="0" smtClean="0"/>
              <a:t>Every effort will be made to generate state-level supply curves</a:t>
            </a:r>
          </a:p>
          <a:p>
            <a:r>
              <a:rPr lang="en-US" dirty="0" smtClean="0"/>
              <a:t>Initial approach will be to work with the identified 12 regions</a:t>
            </a:r>
          </a:p>
          <a:p>
            <a:r>
              <a:rPr lang="en-US" dirty="0" smtClean="0"/>
              <a:t>FOG may present a challenge as there is not much difference in prices between states.</a:t>
            </a:r>
          </a:p>
        </p:txBody>
      </p:sp>
      <p:sp>
        <p:nvSpPr>
          <p:cNvPr id="3" name="Title 2"/>
          <p:cNvSpPr>
            <a:spLocks noGrp="1"/>
          </p:cNvSpPr>
          <p:nvPr>
            <p:ph type="title"/>
          </p:nvPr>
        </p:nvSpPr>
        <p:spPr/>
        <p:txBody>
          <a:bodyPr/>
          <a:lstStyle/>
          <a:p>
            <a:r>
              <a:rPr lang="en-US" dirty="0" smtClean="0"/>
              <a:t>Possible Regionalization of Supply Curves</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979107" y="1880763"/>
            <a:ext cx="5056094" cy="3906981"/>
          </a:xfrm>
          <a:prstGeom prst="rect">
            <a:avLst/>
          </a:prstGeom>
        </p:spPr>
      </p:pic>
      <p:sp>
        <p:nvSpPr>
          <p:cNvPr id="5" name="TextBox 4"/>
          <p:cNvSpPr txBox="1"/>
          <p:nvPr/>
        </p:nvSpPr>
        <p:spPr>
          <a:xfrm>
            <a:off x="4012800" y="1511431"/>
            <a:ext cx="5102359" cy="369332"/>
          </a:xfrm>
          <a:prstGeom prst="rect">
            <a:avLst/>
          </a:prstGeom>
          <a:noFill/>
        </p:spPr>
        <p:txBody>
          <a:bodyPr wrap="none" rtlCol="0">
            <a:spAutoFit/>
          </a:bodyPr>
          <a:lstStyle/>
          <a:p>
            <a:r>
              <a:rPr lang="en-US" dirty="0" smtClean="0">
                <a:solidFill>
                  <a:srgbClr val="342411"/>
                </a:solidFill>
              </a:rPr>
              <a:t>Proposed Regions for WTE Feedstock Supply Curves</a:t>
            </a:r>
            <a:endParaRPr lang="en-US" dirty="0">
              <a:solidFill>
                <a:srgbClr val="342411"/>
              </a:solidFill>
            </a:endParaRPr>
          </a:p>
        </p:txBody>
      </p:sp>
    </p:spTree>
    <p:extLst>
      <p:ext uri="{BB962C8B-B14F-4D97-AF65-F5344CB8AC3E}">
        <p14:creationId xmlns:p14="http://schemas.microsoft.com/office/powerpoint/2010/main" val="1443788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99457"/>
            <a:ext cx="8229600" cy="5072743"/>
          </a:xfrm>
        </p:spPr>
        <p:txBody>
          <a:bodyPr>
            <a:normAutofit fontScale="92500" lnSpcReduction="20000"/>
          </a:bodyPr>
          <a:lstStyle/>
          <a:p>
            <a:pPr marL="0" indent="0">
              <a:buNone/>
            </a:pPr>
            <a:r>
              <a:rPr lang="en-US" dirty="0">
                <a:solidFill>
                  <a:srgbClr val="282C2F"/>
                </a:solidFill>
              </a:rPr>
              <a:t>S</a:t>
            </a:r>
            <a:r>
              <a:rPr lang="en-US" dirty="0" smtClean="0">
                <a:solidFill>
                  <a:srgbClr val="282C2F"/>
                </a:solidFill>
              </a:rPr>
              <a:t>pecial thanks </a:t>
            </a:r>
            <a:r>
              <a:rPr lang="en-US" dirty="0">
                <a:solidFill>
                  <a:srgbClr val="282C2F"/>
                </a:solidFill>
              </a:rPr>
              <a:t>to </a:t>
            </a:r>
            <a:r>
              <a:rPr lang="en-US" dirty="0" smtClean="0">
                <a:solidFill>
                  <a:srgbClr val="282C2F"/>
                </a:solidFill>
              </a:rPr>
              <a:t>the following individuals </a:t>
            </a:r>
            <a:r>
              <a:rPr lang="en-US" dirty="0">
                <a:solidFill>
                  <a:srgbClr val="282C2F"/>
                </a:solidFill>
              </a:rPr>
              <a:t>for their contributions to this </a:t>
            </a:r>
            <a:r>
              <a:rPr lang="en-US" dirty="0" smtClean="0">
                <a:solidFill>
                  <a:srgbClr val="282C2F"/>
                </a:solidFill>
              </a:rPr>
              <a:t>work:</a:t>
            </a:r>
          </a:p>
          <a:p>
            <a:pPr marL="0" indent="0">
              <a:buNone/>
            </a:pPr>
            <a:endParaRPr lang="en-US" dirty="0" smtClean="0">
              <a:solidFill>
                <a:srgbClr val="282C2F"/>
              </a:solidFill>
            </a:endParaRPr>
          </a:p>
          <a:p>
            <a:r>
              <a:rPr lang="en-US" dirty="0" smtClean="0">
                <a:solidFill>
                  <a:srgbClr val="282C2F"/>
                </a:solidFill>
              </a:rPr>
              <a:t>Greg </a:t>
            </a:r>
            <a:r>
              <a:rPr lang="en-US" dirty="0" err="1" smtClean="0">
                <a:solidFill>
                  <a:srgbClr val="282C2F"/>
                </a:solidFill>
              </a:rPr>
              <a:t>Kester</a:t>
            </a:r>
            <a:r>
              <a:rPr lang="en-US" dirty="0" smtClean="0">
                <a:solidFill>
                  <a:srgbClr val="282C2F"/>
                </a:solidFill>
              </a:rPr>
              <a:t>, California Association of Sanitation Agencies</a:t>
            </a:r>
          </a:p>
          <a:p>
            <a:r>
              <a:rPr lang="en-US" dirty="0" smtClean="0">
                <a:solidFill>
                  <a:srgbClr val="282C2F"/>
                </a:solidFill>
              </a:rPr>
              <a:t>Mark Rice and </a:t>
            </a:r>
            <a:r>
              <a:rPr lang="en-US" dirty="0"/>
              <a:t>Kelly </a:t>
            </a:r>
            <a:r>
              <a:rPr lang="en-US" dirty="0" err="1"/>
              <a:t>Zering</a:t>
            </a:r>
            <a:r>
              <a:rPr lang="en-US" dirty="0" smtClean="0">
                <a:solidFill>
                  <a:srgbClr val="282C2F"/>
                </a:solidFill>
              </a:rPr>
              <a:t>, North Carolina State University</a:t>
            </a:r>
          </a:p>
          <a:p>
            <a:r>
              <a:rPr lang="en-US" dirty="0"/>
              <a:t>Larry Tranel, Iowa State University</a:t>
            </a:r>
          </a:p>
          <a:p>
            <a:r>
              <a:rPr lang="en-US" dirty="0">
                <a:solidFill>
                  <a:srgbClr val="282C2F"/>
                </a:solidFill>
              </a:rPr>
              <a:t>Mark </a:t>
            </a:r>
            <a:r>
              <a:rPr lang="en-US" dirty="0" err="1">
                <a:solidFill>
                  <a:srgbClr val="282C2F"/>
                </a:solidFill>
              </a:rPr>
              <a:t>Stoermann</a:t>
            </a:r>
            <a:r>
              <a:rPr lang="en-US" dirty="0">
                <a:solidFill>
                  <a:srgbClr val="282C2F"/>
                </a:solidFill>
              </a:rPr>
              <a:t>, </a:t>
            </a:r>
            <a:r>
              <a:rPr lang="en-US" dirty="0" err="1">
                <a:solidFill>
                  <a:srgbClr val="282C2F"/>
                </a:solidFill>
              </a:rPr>
              <a:t>Newtrient</a:t>
            </a:r>
            <a:r>
              <a:rPr lang="en-US" dirty="0">
                <a:solidFill>
                  <a:srgbClr val="282C2F"/>
                </a:solidFill>
              </a:rPr>
              <a:t> </a:t>
            </a:r>
            <a:r>
              <a:rPr lang="en-US" dirty="0" smtClean="0">
                <a:solidFill>
                  <a:srgbClr val="282C2F"/>
                </a:solidFill>
              </a:rPr>
              <a:t>LLC</a:t>
            </a:r>
          </a:p>
          <a:p>
            <a:r>
              <a:rPr lang="en-US" dirty="0" smtClean="0">
                <a:solidFill>
                  <a:srgbClr val="282C2F"/>
                </a:solidFill>
              </a:rPr>
              <a:t>Doug </a:t>
            </a:r>
            <a:r>
              <a:rPr lang="en-US" dirty="0">
                <a:solidFill>
                  <a:srgbClr val="282C2F"/>
                </a:solidFill>
              </a:rPr>
              <a:t>Smith, </a:t>
            </a:r>
            <a:r>
              <a:rPr lang="en-US" dirty="0" smtClean="0">
                <a:solidFill>
                  <a:srgbClr val="282C2F"/>
                </a:solidFill>
              </a:rPr>
              <a:t>Baker Commodities, Inc.</a:t>
            </a:r>
          </a:p>
          <a:p>
            <a:r>
              <a:rPr lang="en-US" dirty="0" smtClean="0">
                <a:solidFill>
                  <a:srgbClr val="282C2F"/>
                </a:solidFill>
              </a:rPr>
              <a:t>Wendy </a:t>
            </a:r>
            <a:r>
              <a:rPr lang="en-US" dirty="0">
                <a:solidFill>
                  <a:srgbClr val="282C2F"/>
                </a:solidFill>
              </a:rPr>
              <a:t>Barrott, Great Lakes Water Authority </a:t>
            </a:r>
          </a:p>
          <a:p>
            <a:r>
              <a:rPr lang="en-US" dirty="0"/>
              <a:t>John Hake, </a:t>
            </a:r>
            <a:r>
              <a:rPr lang="en-US" dirty="0" smtClean="0"/>
              <a:t>EBMUD</a:t>
            </a:r>
            <a:endParaRPr lang="en-US" dirty="0" smtClean="0">
              <a:solidFill>
                <a:srgbClr val="282C2F"/>
              </a:solidFill>
            </a:endParaRPr>
          </a:p>
          <a:p>
            <a:r>
              <a:rPr lang="en-US" dirty="0" smtClean="0">
                <a:solidFill>
                  <a:srgbClr val="282C2F"/>
                </a:solidFill>
              </a:rPr>
              <a:t>Robert Hallenbeck, Waste Management</a:t>
            </a:r>
            <a:endParaRPr lang="en-US" dirty="0"/>
          </a:p>
        </p:txBody>
      </p:sp>
      <p:sp>
        <p:nvSpPr>
          <p:cNvPr id="3" name="Title 2"/>
          <p:cNvSpPr>
            <a:spLocks noGrp="1"/>
          </p:cNvSpPr>
          <p:nvPr>
            <p:ph type="title"/>
          </p:nvPr>
        </p:nvSpPr>
        <p:spPr/>
        <p:txBody>
          <a:bodyPr/>
          <a:lstStyle/>
          <a:p>
            <a:r>
              <a:rPr lang="en-US" dirty="0" smtClean="0"/>
              <a:t>Acknowledgments</a:t>
            </a:r>
            <a:endParaRPr lang="en-US" dirty="0"/>
          </a:p>
        </p:txBody>
      </p:sp>
    </p:spTree>
    <p:extLst>
      <p:ext uri="{BB962C8B-B14F-4D97-AF65-F5344CB8AC3E}">
        <p14:creationId xmlns:p14="http://schemas.microsoft.com/office/powerpoint/2010/main" val="4127959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80339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Sewage Sludge Process Flow</a:t>
            </a:r>
            <a:endParaRPr lang="en-US" dirty="0"/>
          </a:p>
        </p:txBody>
      </p:sp>
      <p:sp>
        <p:nvSpPr>
          <p:cNvPr id="3" name="Rounded Rectangle 2"/>
          <p:cNvSpPr/>
          <p:nvPr/>
        </p:nvSpPr>
        <p:spPr>
          <a:xfrm>
            <a:off x="156484" y="1591924"/>
            <a:ext cx="1688954" cy="9089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Primary </a:t>
            </a:r>
            <a:r>
              <a:rPr lang="en-US" dirty="0"/>
              <a:t>&amp;</a:t>
            </a:r>
            <a:r>
              <a:rPr lang="en-US" dirty="0" smtClean="0"/>
              <a:t> Secondary Treatment</a:t>
            </a:r>
            <a:endParaRPr lang="en-US" dirty="0"/>
          </a:p>
        </p:txBody>
      </p:sp>
      <p:sp>
        <p:nvSpPr>
          <p:cNvPr id="5" name="Rounded Rectangle 4"/>
          <p:cNvSpPr/>
          <p:nvPr/>
        </p:nvSpPr>
        <p:spPr>
          <a:xfrm>
            <a:off x="6802025" y="1862612"/>
            <a:ext cx="1688954" cy="901377"/>
          </a:xfrm>
          <a:prstGeom prst="roundRect">
            <a:avLst/>
          </a:prstGeom>
          <a:solidFill>
            <a:schemeClr val="bg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Land Application</a:t>
            </a:r>
            <a:endParaRPr lang="en-US" dirty="0"/>
          </a:p>
        </p:txBody>
      </p:sp>
      <p:sp>
        <p:nvSpPr>
          <p:cNvPr id="6" name="Rounded Rectangle 5"/>
          <p:cNvSpPr/>
          <p:nvPr/>
        </p:nvSpPr>
        <p:spPr>
          <a:xfrm>
            <a:off x="4380172" y="1594734"/>
            <a:ext cx="1688954" cy="9013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Hauling</a:t>
            </a:r>
            <a:endParaRPr lang="en-US" dirty="0"/>
          </a:p>
        </p:txBody>
      </p:sp>
      <p:sp>
        <p:nvSpPr>
          <p:cNvPr id="7" name="Rounded Rectangle 6"/>
          <p:cNvSpPr/>
          <p:nvPr/>
        </p:nvSpPr>
        <p:spPr>
          <a:xfrm>
            <a:off x="2235080" y="1609896"/>
            <a:ext cx="1688954" cy="901377"/>
          </a:xfrm>
          <a:prstGeom prst="roundRect">
            <a:avLst/>
          </a:prstGeom>
          <a:solidFill>
            <a:schemeClr val="accent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Dewatering</a:t>
            </a:r>
            <a:endParaRPr lang="en-US" dirty="0"/>
          </a:p>
        </p:txBody>
      </p:sp>
      <p:sp>
        <p:nvSpPr>
          <p:cNvPr id="8" name="Rounded Rectangle 7"/>
          <p:cNvSpPr/>
          <p:nvPr/>
        </p:nvSpPr>
        <p:spPr>
          <a:xfrm>
            <a:off x="2238089" y="2843236"/>
            <a:ext cx="1688954" cy="750833"/>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Storage</a:t>
            </a:r>
            <a:endParaRPr lang="en-US" dirty="0"/>
          </a:p>
        </p:txBody>
      </p:sp>
      <p:cxnSp>
        <p:nvCxnSpPr>
          <p:cNvPr id="9" name="Straight Arrow Connector 8"/>
          <p:cNvCxnSpPr/>
          <p:nvPr/>
        </p:nvCxnSpPr>
        <p:spPr>
          <a:xfrm>
            <a:off x="1845438" y="2056794"/>
            <a:ext cx="389642" cy="37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958216" y="2045423"/>
            <a:ext cx="4361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5" idx="1"/>
          </p:cNvCxnSpPr>
          <p:nvPr/>
        </p:nvCxnSpPr>
        <p:spPr>
          <a:xfrm>
            <a:off x="6069126" y="2045423"/>
            <a:ext cx="732899" cy="267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a:endCxn id="8" idx="0"/>
          </p:cNvCxnSpPr>
          <p:nvPr/>
        </p:nvCxnSpPr>
        <p:spPr>
          <a:xfrm>
            <a:off x="3079557" y="2511273"/>
            <a:ext cx="3009" cy="331963"/>
          </a:xfrm>
          <a:prstGeom prst="straightConnector1">
            <a:avLst/>
          </a:prstGeom>
          <a:ln>
            <a:solidFill>
              <a:srgbClr val="2F4B19"/>
            </a:solidFill>
            <a:tailEnd type="arrow"/>
          </a:ln>
        </p:spPr>
        <p:style>
          <a:lnRef idx="2">
            <a:schemeClr val="accent1"/>
          </a:lnRef>
          <a:fillRef idx="0">
            <a:schemeClr val="accent1"/>
          </a:fillRef>
          <a:effectRef idx="1">
            <a:schemeClr val="accent1"/>
          </a:effectRef>
          <a:fontRef idx="minor">
            <a:schemeClr val="tx1"/>
          </a:fontRef>
        </p:style>
      </p:cxnSp>
      <p:sp>
        <p:nvSpPr>
          <p:cNvPr id="14" name="Right Brace 13"/>
          <p:cNvSpPr/>
          <p:nvPr/>
        </p:nvSpPr>
        <p:spPr>
          <a:xfrm rot="5400000">
            <a:off x="6218338" y="2159248"/>
            <a:ext cx="491220" cy="405406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5692996" y="4438404"/>
            <a:ext cx="1541903" cy="369332"/>
          </a:xfrm>
          <a:prstGeom prst="rect">
            <a:avLst/>
          </a:prstGeom>
          <a:noFill/>
        </p:spPr>
        <p:txBody>
          <a:bodyPr wrap="square" rtlCol="0">
            <a:spAutoFit/>
          </a:bodyPr>
          <a:lstStyle/>
          <a:p>
            <a:r>
              <a:rPr lang="en-US" dirty="0" smtClean="0"/>
              <a:t>Avoided Costs</a:t>
            </a:r>
            <a:endParaRPr lang="en-US" dirty="0"/>
          </a:p>
        </p:txBody>
      </p:sp>
      <p:sp>
        <p:nvSpPr>
          <p:cNvPr id="18" name="Rectangle 17"/>
          <p:cNvSpPr/>
          <p:nvPr/>
        </p:nvSpPr>
        <p:spPr>
          <a:xfrm>
            <a:off x="351305" y="5110273"/>
            <a:ext cx="8335494" cy="923330"/>
          </a:xfrm>
          <a:prstGeom prst="rect">
            <a:avLst/>
          </a:prstGeom>
        </p:spPr>
        <p:txBody>
          <a:bodyPr wrap="square">
            <a:spAutoFit/>
          </a:bodyPr>
          <a:lstStyle/>
          <a:p>
            <a:pPr marL="285750" indent="-285750">
              <a:buFont typeface="Arial"/>
              <a:buChar char="•"/>
            </a:pPr>
            <a:r>
              <a:rPr lang="en-US" dirty="0">
                <a:solidFill>
                  <a:srgbClr val="282C2F"/>
                </a:solidFill>
              </a:rPr>
              <a:t>EPA cost models</a:t>
            </a:r>
            <a:r>
              <a:rPr lang="en-US" baseline="30000" dirty="0">
                <a:solidFill>
                  <a:srgbClr val="282C2F"/>
                </a:solidFill>
              </a:rPr>
              <a:t>1</a:t>
            </a:r>
            <a:r>
              <a:rPr lang="en-US" dirty="0">
                <a:solidFill>
                  <a:srgbClr val="282C2F"/>
                </a:solidFill>
              </a:rPr>
              <a:t> for sludge management techniques were digitized and costs updated for inflation</a:t>
            </a:r>
          </a:p>
          <a:p>
            <a:pPr marL="285750" indent="-285750">
              <a:buFont typeface="Arial"/>
              <a:buChar char="•"/>
            </a:pPr>
            <a:r>
              <a:rPr lang="en-US" dirty="0">
                <a:solidFill>
                  <a:srgbClr val="282C2F"/>
                </a:solidFill>
              </a:rPr>
              <a:t>Sludge used will be primary or </a:t>
            </a:r>
            <a:r>
              <a:rPr lang="en-US" dirty="0" smtClean="0">
                <a:solidFill>
                  <a:srgbClr val="282C2F"/>
                </a:solidFill>
              </a:rPr>
              <a:t>secondary</a:t>
            </a:r>
            <a:r>
              <a:rPr lang="en-US" baseline="30000" dirty="0" smtClean="0">
                <a:solidFill>
                  <a:srgbClr val="282C2F"/>
                </a:solidFill>
              </a:rPr>
              <a:t>2</a:t>
            </a:r>
            <a:endParaRPr lang="en-US" dirty="0">
              <a:solidFill>
                <a:srgbClr val="282C2F"/>
              </a:solidFill>
            </a:endParaRPr>
          </a:p>
        </p:txBody>
      </p:sp>
      <p:cxnSp>
        <p:nvCxnSpPr>
          <p:cNvPr id="20" name="Straight Connector 19"/>
          <p:cNvCxnSpPr/>
          <p:nvPr/>
        </p:nvCxnSpPr>
        <p:spPr>
          <a:xfrm>
            <a:off x="0" y="4983274"/>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57200" y="6166556"/>
            <a:ext cx="8229600" cy="461665"/>
          </a:xfrm>
          <a:prstGeom prst="rect">
            <a:avLst/>
          </a:prstGeom>
          <a:noFill/>
        </p:spPr>
        <p:txBody>
          <a:bodyPr wrap="square" rtlCol="0">
            <a:spAutoFit/>
          </a:bodyPr>
          <a:lstStyle/>
          <a:p>
            <a:r>
              <a:rPr lang="en-US" sz="800" baseline="30000" dirty="0" smtClean="0">
                <a:solidFill>
                  <a:srgbClr val="282C2F"/>
                </a:solidFill>
              </a:rPr>
              <a:t>1</a:t>
            </a:r>
            <a:r>
              <a:rPr lang="en-US" sz="800" dirty="0" smtClean="0">
                <a:solidFill>
                  <a:srgbClr val="282C2F"/>
                </a:solidFill>
              </a:rPr>
              <a:t>“</a:t>
            </a:r>
            <a:r>
              <a:rPr lang="en-US" sz="800" dirty="0">
                <a:solidFill>
                  <a:srgbClr val="282C2F"/>
                </a:solidFill>
              </a:rPr>
              <a:t>Handbook: Estimating Sludge Management Costs.” 1985. EPA/625/6-85/010. United States Environmental Protection Agency.</a:t>
            </a:r>
          </a:p>
          <a:p>
            <a:r>
              <a:rPr lang="en-US" sz="800" baseline="30000" dirty="0" smtClean="0">
                <a:solidFill>
                  <a:srgbClr val="282C2F"/>
                </a:solidFill>
              </a:rPr>
              <a:t>2</a:t>
            </a:r>
            <a:r>
              <a:rPr lang="en-US" sz="800" dirty="0" smtClean="0">
                <a:solidFill>
                  <a:srgbClr val="282C2F"/>
                </a:solidFill>
              </a:rPr>
              <a:t>Snowden</a:t>
            </a:r>
            <a:r>
              <a:rPr lang="en-US" sz="800" dirty="0">
                <a:solidFill>
                  <a:srgbClr val="282C2F"/>
                </a:solidFill>
              </a:rPr>
              <a:t>-Swan, LJ, Y Zhu, SB Jones, DC Elliott, AJ Schmidt, RT </a:t>
            </a:r>
            <a:r>
              <a:rPr lang="en-US" sz="800" dirty="0" err="1">
                <a:solidFill>
                  <a:srgbClr val="282C2F"/>
                </a:solidFill>
              </a:rPr>
              <a:t>Hallen</a:t>
            </a:r>
            <a:r>
              <a:rPr lang="en-US" sz="800" dirty="0">
                <a:solidFill>
                  <a:srgbClr val="282C2F"/>
                </a:solidFill>
              </a:rPr>
              <a:t>, JM Billing, TR Hart, SP Fox, and GD Maupin. 2016. “Hydrothermal </a:t>
            </a:r>
            <a:r>
              <a:rPr lang="en-US" sz="800" dirty="0" err="1">
                <a:solidFill>
                  <a:srgbClr val="282C2F"/>
                </a:solidFill>
              </a:rPr>
              <a:t>Liqefaction</a:t>
            </a:r>
            <a:r>
              <a:rPr lang="en-US" sz="800" dirty="0">
                <a:solidFill>
                  <a:srgbClr val="282C2F"/>
                </a:solidFill>
              </a:rPr>
              <a:t> and Upgrading of Municipal Wastewater Treatment Plant Sludge: A Preliminary Techno-Economic Analysis.” PNNL-25464. Pacific Northwest National Laboratory. </a:t>
            </a:r>
          </a:p>
        </p:txBody>
      </p:sp>
      <p:sp>
        <p:nvSpPr>
          <p:cNvPr id="27" name="Rounded Rectangle 26"/>
          <p:cNvSpPr/>
          <p:nvPr/>
        </p:nvSpPr>
        <p:spPr>
          <a:xfrm>
            <a:off x="6802025" y="785005"/>
            <a:ext cx="1688954" cy="9013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Landfill</a:t>
            </a:r>
            <a:endParaRPr lang="en-US" dirty="0"/>
          </a:p>
        </p:txBody>
      </p:sp>
      <p:cxnSp>
        <p:nvCxnSpPr>
          <p:cNvPr id="28" name="Straight Arrow Connector 27"/>
          <p:cNvCxnSpPr>
            <a:stCxn id="6" idx="3"/>
            <a:endCxn id="27" idx="1"/>
          </p:cNvCxnSpPr>
          <p:nvPr/>
        </p:nvCxnSpPr>
        <p:spPr>
          <a:xfrm flipV="1">
            <a:off x="6069126" y="1235694"/>
            <a:ext cx="732899" cy="8097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51305" y="3549522"/>
            <a:ext cx="1403713" cy="369332"/>
          </a:xfrm>
          <a:prstGeom prst="rect">
            <a:avLst/>
          </a:prstGeom>
          <a:noFill/>
          <a:ln>
            <a:solidFill>
              <a:schemeClr val="tx1"/>
            </a:solidFill>
          </a:ln>
        </p:spPr>
        <p:txBody>
          <a:bodyPr wrap="square" rtlCol="0">
            <a:spAutoFit/>
          </a:bodyPr>
          <a:lstStyle/>
          <a:p>
            <a:r>
              <a:rPr lang="en-US" dirty="0" smtClean="0"/>
              <a:t>Added Costs</a:t>
            </a:r>
            <a:endParaRPr lang="en-US" dirty="0"/>
          </a:p>
        </p:txBody>
      </p:sp>
      <p:sp>
        <p:nvSpPr>
          <p:cNvPr id="4" name="Oval 3"/>
          <p:cNvSpPr/>
          <p:nvPr/>
        </p:nvSpPr>
        <p:spPr>
          <a:xfrm>
            <a:off x="1914463" y="1070021"/>
            <a:ext cx="2378852" cy="290602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43" idx="3"/>
            <a:endCxn id="4" idx="3"/>
          </p:cNvCxnSpPr>
          <p:nvPr/>
        </p:nvCxnSpPr>
        <p:spPr>
          <a:xfrm flipV="1">
            <a:off x="1755018" y="3550471"/>
            <a:ext cx="507820" cy="183717"/>
          </a:xfrm>
          <a:prstGeom prst="line">
            <a:avLst/>
          </a:prstGeom>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6802025" y="2928872"/>
            <a:ext cx="1688954" cy="901377"/>
          </a:xfrm>
          <a:prstGeom prst="roundRect">
            <a:avLst/>
          </a:prstGeom>
          <a:solidFill>
            <a:schemeClr val="bg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Incineration</a:t>
            </a:r>
            <a:endParaRPr lang="en-US" dirty="0"/>
          </a:p>
        </p:txBody>
      </p:sp>
    </p:spTree>
    <p:extLst>
      <p:ext uri="{BB962C8B-B14F-4D97-AF65-F5344CB8AC3E}">
        <p14:creationId xmlns:p14="http://schemas.microsoft.com/office/powerpoint/2010/main" val="3183752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Sewage Sludge Supply Curves</a:t>
            </a:r>
            <a:endParaRPr lang="en-US" dirty="0"/>
          </a:p>
        </p:txBody>
      </p:sp>
      <p:sp>
        <p:nvSpPr>
          <p:cNvPr id="2" name="TextBox 1"/>
          <p:cNvSpPr txBox="1"/>
          <p:nvPr/>
        </p:nvSpPr>
        <p:spPr>
          <a:xfrm>
            <a:off x="457200" y="6232769"/>
            <a:ext cx="9160733" cy="338554"/>
          </a:xfrm>
          <a:prstGeom prst="rect">
            <a:avLst/>
          </a:prstGeom>
          <a:noFill/>
        </p:spPr>
        <p:txBody>
          <a:bodyPr wrap="square" rtlCol="0">
            <a:spAutoFit/>
          </a:bodyPr>
          <a:lstStyle/>
          <a:p>
            <a:r>
              <a:rPr lang="en-US" sz="800" baseline="30000" dirty="0">
                <a:solidFill>
                  <a:srgbClr val="282C2F"/>
                </a:solidFill>
              </a:rPr>
              <a:t>1</a:t>
            </a:r>
            <a:r>
              <a:rPr lang="en-US" sz="800" dirty="0">
                <a:solidFill>
                  <a:srgbClr val="282C2F"/>
                </a:solidFill>
              </a:rPr>
              <a:t>“Handbook: Estimating Sludge Management Costs.” 1985. EPA/625/6-85/010. United States Environmental Protection Agency.</a:t>
            </a:r>
          </a:p>
          <a:p>
            <a:r>
              <a:rPr lang="en-US" sz="800" baseline="30000" dirty="0">
                <a:solidFill>
                  <a:srgbClr val="282C2F"/>
                </a:solidFill>
              </a:rPr>
              <a:t>2</a:t>
            </a:r>
            <a:r>
              <a:rPr lang="en-US" sz="800" dirty="0">
                <a:solidFill>
                  <a:srgbClr val="282C2F"/>
                </a:solidFill>
              </a:rPr>
              <a:t>Seiple, Timothy E., Andre M. Coleman, and Richard L. Skaggs. 2017. “Municipal Wastewater Sludge as a Sustainable </a:t>
            </a:r>
            <a:r>
              <a:rPr lang="en-US" sz="800" dirty="0" err="1">
                <a:solidFill>
                  <a:srgbClr val="282C2F"/>
                </a:solidFill>
              </a:rPr>
              <a:t>Bioresource</a:t>
            </a:r>
            <a:r>
              <a:rPr lang="en-US" sz="800" dirty="0">
                <a:solidFill>
                  <a:srgbClr val="282C2F"/>
                </a:solidFill>
              </a:rPr>
              <a:t> in the United States.” </a:t>
            </a:r>
            <a:r>
              <a:rPr lang="en-US" sz="800" i="1" dirty="0">
                <a:solidFill>
                  <a:srgbClr val="282C2F"/>
                </a:solidFill>
              </a:rPr>
              <a:t>Journal of Environmental Management</a:t>
            </a:r>
            <a:r>
              <a:rPr lang="en-US" sz="800" dirty="0">
                <a:solidFill>
                  <a:srgbClr val="282C2F"/>
                </a:solidFill>
              </a:rPr>
              <a:t> 197: 673–80</a:t>
            </a:r>
            <a:r>
              <a:rPr lang="en-US" sz="800" dirty="0" smtClean="0">
                <a:solidFill>
                  <a:srgbClr val="282C2F"/>
                </a:solidFill>
              </a:rPr>
              <a:t>.</a:t>
            </a:r>
            <a:endParaRPr lang="en-US" sz="800" dirty="0">
              <a:solidFill>
                <a:srgbClr val="282C2F"/>
              </a:solidFill>
            </a:endParaRPr>
          </a:p>
        </p:txBody>
      </p:sp>
      <p:graphicFrame>
        <p:nvGraphicFramePr>
          <p:cNvPr id="7" name="Chart 6"/>
          <p:cNvGraphicFramePr>
            <a:graphicFrameLocks/>
          </p:cNvGraphicFramePr>
          <p:nvPr>
            <p:extLst>
              <p:ext uri="{D42A27DB-BD31-4B8C-83A1-F6EECF244321}">
                <p14:modId xmlns:p14="http://schemas.microsoft.com/office/powerpoint/2010/main" val="1634262538"/>
              </p:ext>
            </p:extLst>
          </p:nvPr>
        </p:nvGraphicFramePr>
        <p:xfrm>
          <a:off x="457200" y="805523"/>
          <a:ext cx="8229600" cy="54272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83578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Sewage Sludge Supply Curves</a:t>
            </a:r>
            <a:endParaRPr lang="en-US" dirty="0"/>
          </a:p>
        </p:txBody>
      </p:sp>
      <p:sp>
        <p:nvSpPr>
          <p:cNvPr id="2" name="TextBox 1"/>
          <p:cNvSpPr txBox="1"/>
          <p:nvPr/>
        </p:nvSpPr>
        <p:spPr>
          <a:xfrm>
            <a:off x="457200" y="6232769"/>
            <a:ext cx="9160733" cy="338554"/>
          </a:xfrm>
          <a:prstGeom prst="rect">
            <a:avLst/>
          </a:prstGeom>
          <a:noFill/>
        </p:spPr>
        <p:txBody>
          <a:bodyPr wrap="square" rtlCol="0">
            <a:spAutoFit/>
          </a:bodyPr>
          <a:lstStyle/>
          <a:p>
            <a:r>
              <a:rPr lang="en-US" sz="800" baseline="30000" dirty="0">
                <a:solidFill>
                  <a:srgbClr val="282C2F"/>
                </a:solidFill>
              </a:rPr>
              <a:t>1</a:t>
            </a:r>
            <a:r>
              <a:rPr lang="en-US" sz="800" dirty="0">
                <a:solidFill>
                  <a:srgbClr val="282C2F"/>
                </a:solidFill>
              </a:rPr>
              <a:t>“Handbook: Estimating Sludge Management Costs.” 1985. EPA/625/6-85/010. United States Environmental Protection Agency.</a:t>
            </a:r>
          </a:p>
          <a:p>
            <a:r>
              <a:rPr lang="en-US" sz="800" baseline="30000" dirty="0">
                <a:solidFill>
                  <a:srgbClr val="282C2F"/>
                </a:solidFill>
              </a:rPr>
              <a:t>2</a:t>
            </a:r>
            <a:r>
              <a:rPr lang="en-US" sz="800" dirty="0">
                <a:solidFill>
                  <a:srgbClr val="282C2F"/>
                </a:solidFill>
              </a:rPr>
              <a:t>Seiple, Timothy E., Andre M. Coleman, and Richard L. Skaggs. 2017. “Municipal Wastewater Sludge as a Sustainable </a:t>
            </a:r>
            <a:r>
              <a:rPr lang="en-US" sz="800" dirty="0" err="1">
                <a:solidFill>
                  <a:srgbClr val="282C2F"/>
                </a:solidFill>
              </a:rPr>
              <a:t>Bioresource</a:t>
            </a:r>
            <a:r>
              <a:rPr lang="en-US" sz="800" dirty="0">
                <a:solidFill>
                  <a:srgbClr val="282C2F"/>
                </a:solidFill>
              </a:rPr>
              <a:t> in the United States.” </a:t>
            </a:r>
            <a:r>
              <a:rPr lang="en-US" sz="800" i="1" dirty="0">
                <a:solidFill>
                  <a:srgbClr val="282C2F"/>
                </a:solidFill>
              </a:rPr>
              <a:t>Journal of Environmental Management</a:t>
            </a:r>
            <a:r>
              <a:rPr lang="en-US" sz="800" dirty="0">
                <a:solidFill>
                  <a:srgbClr val="282C2F"/>
                </a:solidFill>
              </a:rPr>
              <a:t> 197: 673–80</a:t>
            </a:r>
            <a:r>
              <a:rPr lang="en-US" sz="800" dirty="0" smtClean="0">
                <a:solidFill>
                  <a:srgbClr val="282C2F"/>
                </a:solidFill>
              </a:rPr>
              <a:t>.</a:t>
            </a:r>
            <a:endParaRPr lang="en-US" sz="800" dirty="0">
              <a:solidFill>
                <a:srgbClr val="282C2F"/>
              </a:solidFill>
            </a:endParaRPr>
          </a:p>
        </p:txBody>
      </p:sp>
      <p:graphicFrame>
        <p:nvGraphicFramePr>
          <p:cNvPr id="5" name="Chart 4"/>
          <p:cNvGraphicFramePr>
            <a:graphicFrameLocks/>
          </p:cNvGraphicFramePr>
          <p:nvPr>
            <p:extLst>
              <p:ext uri="{D42A27DB-BD31-4B8C-83A1-F6EECF244321}">
                <p14:modId xmlns:p14="http://schemas.microsoft.com/office/powerpoint/2010/main" val="2219720939"/>
              </p:ext>
            </p:extLst>
          </p:nvPr>
        </p:nvGraphicFramePr>
        <p:xfrm>
          <a:off x="457200" y="966402"/>
          <a:ext cx="8229600" cy="50252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8030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The assumed sludge process flow is likely to vary between plants, with some employing alternative treatment technologies not considered in the cost model</a:t>
            </a:r>
          </a:p>
          <a:p>
            <a:r>
              <a:rPr lang="en-US" dirty="0" smtClean="0"/>
              <a:t>Model currently assumes sludge is hauled to a landfill for disposal</a:t>
            </a:r>
            <a:r>
              <a:rPr lang="en-US" dirty="0" smtClean="0">
                <a:solidFill>
                  <a:srgbClr val="FF0000"/>
                </a:solidFill>
              </a:rPr>
              <a:t>, however many states land apply or incinerate</a:t>
            </a:r>
          </a:p>
          <a:p>
            <a:r>
              <a:rPr lang="en-US" dirty="0" smtClean="0">
                <a:solidFill>
                  <a:srgbClr val="FF0000"/>
                </a:solidFill>
              </a:rPr>
              <a:t>Sludge hauling distance assumed to be 100 miles</a:t>
            </a:r>
          </a:p>
          <a:p>
            <a:r>
              <a:rPr lang="en-US" dirty="0" smtClean="0">
                <a:solidFill>
                  <a:srgbClr val="FF0000"/>
                </a:solidFill>
              </a:rPr>
              <a:t>Dewatering and storage facilities may or may not already be included in plant operational costs</a:t>
            </a:r>
          </a:p>
          <a:p>
            <a:r>
              <a:rPr lang="en-US" dirty="0" smtClean="0">
                <a:solidFill>
                  <a:srgbClr val="FF0000"/>
                </a:solidFill>
              </a:rPr>
              <a:t>Future work: regionalizing disposal methods, understanding currently deployed dewatering and storage technologies by region</a:t>
            </a:r>
          </a:p>
          <a:p>
            <a:endParaRPr lang="en-US" dirty="0"/>
          </a:p>
        </p:txBody>
      </p:sp>
      <p:sp>
        <p:nvSpPr>
          <p:cNvPr id="3" name="Title 2"/>
          <p:cNvSpPr>
            <a:spLocks noGrp="1"/>
          </p:cNvSpPr>
          <p:nvPr>
            <p:ph type="title"/>
          </p:nvPr>
        </p:nvSpPr>
        <p:spPr/>
        <p:txBody>
          <a:bodyPr/>
          <a:lstStyle/>
          <a:p>
            <a:r>
              <a:rPr lang="en-US" dirty="0" smtClean="0"/>
              <a:t>Supply Curve Construction: Sewage Sludge</a:t>
            </a:r>
            <a:endParaRPr lang="en-US" dirty="0"/>
          </a:p>
        </p:txBody>
      </p:sp>
      <p:sp>
        <p:nvSpPr>
          <p:cNvPr id="4" name="TextBox 3"/>
          <p:cNvSpPr txBox="1"/>
          <p:nvPr/>
        </p:nvSpPr>
        <p:spPr>
          <a:xfrm>
            <a:off x="224290" y="6276167"/>
            <a:ext cx="8819708" cy="461665"/>
          </a:xfrm>
          <a:prstGeom prst="rect">
            <a:avLst/>
          </a:prstGeom>
          <a:noFill/>
        </p:spPr>
        <p:txBody>
          <a:bodyPr wrap="square" rtlCol="0">
            <a:spAutoFit/>
          </a:bodyPr>
          <a:lstStyle/>
          <a:p>
            <a:r>
              <a:rPr lang="en-US" sz="800" dirty="0" smtClean="0">
                <a:solidFill>
                  <a:srgbClr val="282C2F"/>
                </a:solidFill>
              </a:rPr>
              <a:t>Snowden</a:t>
            </a:r>
            <a:r>
              <a:rPr lang="en-US" sz="800" dirty="0">
                <a:solidFill>
                  <a:srgbClr val="282C2F"/>
                </a:solidFill>
              </a:rPr>
              <a:t>-Swan, LJ, Y Zhu, SB Jones, DC Elliott, AJ Schmidt, RT </a:t>
            </a:r>
            <a:r>
              <a:rPr lang="en-US" sz="800" dirty="0" err="1">
                <a:solidFill>
                  <a:srgbClr val="282C2F"/>
                </a:solidFill>
              </a:rPr>
              <a:t>Hallen</a:t>
            </a:r>
            <a:r>
              <a:rPr lang="en-US" sz="800" dirty="0">
                <a:solidFill>
                  <a:srgbClr val="282C2F"/>
                </a:solidFill>
              </a:rPr>
              <a:t>, JM Billing, TR Hart, SP Fox, and GD Maupin. 2016. “Hydrothermal </a:t>
            </a:r>
            <a:r>
              <a:rPr lang="en-US" sz="800" dirty="0" err="1">
                <a:solidFill>
                  <a:srgbClr val="282C2F"/>
                </a:solidFill>
              </a:rPr>
              <a:t>Liqefaction</a:t>
            </a:r>
            <a:r>
              <a:rPr lang="en-US" sz="800" dirty="0">
                <a:solidFill>
                  <a:srgbClr val="282C2F"/>
                </a:solidFill>
              </a:rPr>
              <a:t> and Upgrading of Municipal Wastewater Treatment Plant Sludge: A Preliminary Techno-Economic Analysis.” PNNL-25464. Pacific Northwest National Laboratory. http://</a:t>
            </a:r>
            <a:r>
              <a:rPr lang="en-US" sz="800" dirty="0" err="1">
                <a:solidFill>
                  <a:srgbClr val="282C2F"/>
                </a:solidFill>
              </a:rPr>
              <a:t>www.pnnl.gov</a:t>
            </a:r>
            <a:r>
              <a:rPr lang="en-US" sz="800" dirty="0">
                <a:solidFill>
                  <a:srgbClr val="282C2F"/>
                </a:solidFill>
              </a:rPr>
              <a:t>/main/publications/external/</a:t>
            </a:r>
            <a:r>
              <a:rPr lang="en-US" sz="800" dirty="0" err="1">
                <a:solidFill>
                  <a:srgbClr val="282C2F"/>
                </a:solidFill>
              </a:rPr>
              <a:t>technical_reports</a:t>
            </a:r>
            <a:r>
              <a:rPr lang="en-US" sz="800" dirty="0">
                <a:solidFill>
                  <a:srgbClr val="282C2F"/>
                </a:solidFill>
              </a:rPr>
              <a:t>/PNNL-25464.pdf.</a:t>
            </a:r>
          </a:p>
          <a:p>
            <a:endParaRPr lang="en-US" sz="800" dirty="0">
              <a:solidFill>
                <a:srgbClr val="282C2F"/>
              </a:solidFill>
            </a:endParaRPr>
          </a:p>
        </p:txBody>
      </p:sp>
    </p:spTree>
    <p:extLst>
      <p:ext uri="{BB962C8B-B14F-4D97-AF65-F5344CB8AC3E}">
        <p14:creationId xmlns:p14="http://schemas.microsoft.com/office/powerpoint/2010/main" val="3774071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Waste</a:t>
            </a:r>
            <a:endParaRPr lang="en-US" dirty="0"/>
          </a:p>
        </p:txBody>
      </p:sp>
    </p:spTree>
    <p:extLst>
      <p:ext uri="{BB962C8B-B14F-4D97-AF65-F5344CB8AC3E}">
        <p14:creationId xmlns:p14="http://schemas.microsoft.com/office/powerpoint/2010/main" val="87781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Food Waste Process Flow</a:t>
            </a:r>
            <a:endParaRPr lang="en-US" dirty="0"/>
          </a:p>
        </p:txBody>
      </p:sp>
      <p:sp>
        <p:nvSpPr>
          <p:cNvPr id="3" name="Rounded Rectangle 2"/>
          <p:cNvSpPr/>
          <p:nvPr/>
        </p:nvSpPr>
        <p:spPr>
          <a:xfrm>
            <a:off x="479331" y="1796080"/>
            <a:ext cx="1560618" cy="894764"/>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Collection</a:t>
            </a:r>
            <a:endParaRPr lang="en-US" dirty="0"/>
          </a:p>
        </p:txBody>
      </p:sp>
      <p:sp>
        <p:nvSpPr>
          <p:cNvPr id="6" name="Rounded Rectangle 5"/>
          <p:cNvSpPr/>
          <p:nvPr/>
        </p:nvSpPr>
        <p:spPr>
          <a:xfrm>
            <a:off x="2944465" y="1789467"/>
            <a:ext cx="1688954" cy="901377"/>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Transfer Station</a:t>
            </a:r>
          </a:p>
          <a:p>
            <a:pPr algn="ctr"/>
            <a:r>
              <a:rPr lang="en-US" dirty="0" smtClean="0"/>
              <a:t>(Sorting)</a:t>
            </a:r>
            <a:endParaRPr lang="en-US" dirty="0"/>
          </a:p>
        </p:txBody>
      </p:sp>
      <p:sp>
        <p:nvSpPr>
          <p:cNvPr id="7" name="Rounded Rectangle 6"/>
          <p:cNvSpPr/>
          <p:nvPr/>
        </p:nvSpPr>
        <p:spPr>
          <a:xfrm>
            <a:off x="6105636" y="1244394"/>
            <a:ext cx="1406991" cy="657147"/>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Landfill</a:t>
            </a:r>
            <a:endParaRPr lang="en-US" dirty="0"/>
          </a:p>
        </p:txBody>
      </p:sp>
      <p:cxnSp>
        <p:nvCxnSpPr>
          <p:cNvPr id="12" name="Straight Arrow Connector 11"/>
          <p:cNvCxnSpPr>
            <a:endCxn id="6" idx="1"/>
          </p:cNvCxnSpPr>
          <p:nvPr/>
        </p:nvCxnSpPr>
        <p:spPr>
          <a:xfrm>
            <a:off x="2050934" y="2236364"/>
            <a:ext cx="893531" cy="3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55034" y="3808502"/>
            <a:ext cx="1798955" cy="369332"/>
          </a:xfrm>
          <a:prstGeom prst="rect">
            <a:avLst/>
          </a:prstGeom>
          <a:noFill/>
        </p:spPr>
        <p:txBody>
          <a:bodyPr wrap="square" rtlCol="0">
            <a:spAutoFit/>
          </a:bodyPr>
          <a:lstStyle/>
          <a:p>
            <a:pPr algn="ctr"/>
            <a:r>
              <a:rPr lang="en-US" dirty="0" smtClean="0"/>
              <a:t>Added Costs</a:t>
            </a:r>
            <a:endParaRPr lang="en-US" dirty="0"/>
          </a:p>
        </p:txBody>
      </p:sp>
      <p:sp>
        <p:nvSpPr>
          <p:cNvPr id="19" name="Rounded Rectangle 18"/>
          <p:cNvSpPr/>
          <p:nvPr/>
        </p:nvSpPr>
        <p:spPr>
          <a:xfrm>
            <a:off x="6105635" y="2829282"/>
            <a:ext cx="1406975" cy="599716"/>
          </a:xfrm>
          <a:prstGeom prst="roundRect">
            <a:avLst/>
          </a:prstGeom>
          <a:solidFill>
            <a:schemeClr val="bg2">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Compost</a:t>
            </a:r>
            <a:endParaRPr lang="en-US" dirty="0"/>
          </a:p>
        </p:txBody>
      </p:sp>
      <p:sp>
        <p:nvSpPr>
          <p:cNvPr id="53" name="Rounded Rectangle 52"/>
          <p:cNvSpPr/>
          <p:nvPr/>
        </p:nvSpPr>
        <p:spPr>
          <a:xfrm>
            <a:off x="2502417" y="3130277"/>
            <a:ext cx="2568352" cy="894064"/>
          </a:xfrm>
          <a:prstGeom prst="round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De-packaging/Slurry </a:t>
            </a:r>
            <a:r>
              <a:rPr lang="en-US" dirty="0"/>
              <a:t>D</a:t>
            </a:r>
            <a:r>
              <a:rPr lang="en-US" dirty="0" smtClean="0"/>
              <a:t>evelopment</a:t>
            </a:r>
            <a:endParaRPr lang="en-US" dirty="0"/>
          </a:p>
        </p:txBody>
      </p:sp>
      <p:sp>
        <p:nvSpPr>
          <p:cNvPr id="67" name="Right Brace 66"/>
          <p:cNvSpPr/>
          <p:nvPr/>
        </p:nvSpPr>
        <p:spPr>
          <a:xfrm>
            <a:off x="7700196" y="1254785"/>
            <a:ext cx="400441" cy="295353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TextBox 67"/>
          <p:cNvSpPr txBox="1"/>
          <p:nvPr/>
        </p:nvSpPr>
        <p:spPr>
          <a:xfrm rot="5400000">
            <a:off x="7504393" y="2555636"/>
            <a:ext cx="1798955" cy="369332"/>
          </a:xfrm>
          <a:prstGeom prst="rect">
            <a:avLst/>
          </a:prstGeom>
          <a:noFill/>
        </p:spPr>
        <p:txBody>
          <a:bodyPr wrap="square" rtlCol="0">
            <a:spAutoFit/>
          </a:bodyPr>
          <a:lstStyle/>
          <a:p>
            <a:pPr algn="ctr"/>
            <a:r>
              <a:rPr lang="en-US" dirty="0" smtClean="0"/>
              <a:t>Avoided Cost</a:t>
            </a:r>
            <a:endParaRPr lang="en-US" dirty="0"/>
          </a:p>
        </p:txBody>
      </p:sp>
      <p:cxnSp>
        <p:nvCxnSpPr>
          <p:cNvPr id="5" name="Straight Connector 4"/>
          <p:cNvCxnSpPr/>
          <p:nvPr/>
        </p:nvCxnSpPr>
        <p:spPr>
          <a:xfrm flipH="1">
            <a:off x="-10391" y="5801712"/>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93861" y="5858156"/>
            <a:ext cx="8335495" cy="1661993"/>
          </a:xfrm>
          <a:prstGeom prst="rect">
            <a:avLst/>
          </a:prstGeom>
          <a:noFill/>
        </p:spPr>
        <p:txBody>
          <a:bodyPr wrap="square" rtlCol="0">
            <a:spAutoFit/>
          </a:bodyPr>
          <a:lstStyle/>
          <a:p>
            <a:pPr marL="285750" indent="-285750">
              <a:buFont typeface="Arial"/>
              <a:buChar char="•"/>
            </a:pPr>
            <a:r>
              <a:rPr lang="en-US" sz="1600" dirty="0">
                <a:solidFill>
                  <a:srgbClr val="282C2F"/>
                </a:solidFill>
              </a:rPr>
              <a:t>Material will be diverted at </a:t>
            </a:r>
            <a:r>
              <a:rPr lang="en-US" sz="1600" dirty="0" smtClean="0">
                <a:solidFill>
                  <a:srgbClr val="282C2F"/>
                </a:solidFill>
              </a:rPr>
              <a:t>transfer station </a:t>
            </a:r>
            <a:r>
              <a:rPr lang="en-US" sz="1600" dirty="0" smtClean="0">
                <a:solidFill>
                  <a:srgbClr val="FF0000"/>
                </a:solidFill>
              </a:rPr>
              <a:t>or other intermediate facility</a:t>
            </a:r>
          </a:p>
          <a:p>
            <a:pPr marL="285750" indent="-285750">
              <a:buFont typeface="Arial"/>
              <a:buChar char="•"/>
            </a:pPr>
            <a:r>
              <a:rPr lang="en-US" sz="1600" dirty="0" smtClean="0">
                <a:solidFill>
                  <a:srgbClr val="FF0000"/>
                </a:solidFill>
              </a:rPr>
              <a:t>Sorting and pre</a:t>
            </a:r>
            <a:r>
              <a:rPr lang="en-US" sz="1600" dirty="0">
                <a:solidFill>
                  <a:srgbClr val="282C2F"/>
                </a:solidFill>
              </a:rPr>
              <a:t>-processing of organics is necessary prior to its use as a WtE </a:t>
            </a:r>
            <a:r>
              <a:rPr lang="en-US" sz="1600" dirty="0" smtClean="0">
                <a:solidFill>
                  <a:srgbClr val="282C2F"/>
                </a:solidFill>
              </a:rPr>
              <a:t>feedstock in states without organic waste bans</a:t>
            </a:r>
            <a:endParaRPr lang="en-US" sz="1600" dirty="0">
              <a:solidFill>
                <a:srgbClr val="282C2F"/>
              </a:solidFill>
            </a:endParaRPr>
          </a:p>
          <a:p>
            <a:pPr marL="285750" indent="-285750">
              <a:buFont typeface="Arial"/>
              <a:buChar char="•"/>
            </a:pPr>
            <a:endParaRPr lang="en-US" dirty="0" smtClean="0">
              <a:solidFill>
                <a:srgbClr val="282C2F"/>
              </a:solidFill>
            </a:endParaRPr>
          </a:p>
          <a:p>
            <a:pPr marL="285750" indent="-285750">
              <a:buFont typeface="Arial"/>
              <a:buChar char="•"/>
            </a:pPr>
            <a:endParaRPr lang="en-US" dirty="0">
              <a:solidFill>
                <a:srgbClr val="282C2F"/>
              </a:solidFill>
            </a:endParaRPr>
          </a:p>
          <a:p>
            <a:endParaRPr lang="en-US" dirty="0"/>
          </a:p>
        </p:txBody>
      </p:sp>
      <p:cxnSp>
        <p:nvCxnSpPr>
          <p:cNvPr id="26" name="Straight Arrow Connector 25"/>
          <p:cNvCxnSpPr>
            <a:stCxn id="6" idx="2"/>
            <a:endCxn id="53" idx="0"/>
          </p:cNvCxnSpPr>
          <p:nvPr/>
        </p:nvCxnSpPr>
        <p:spPr>
          <a:xfrm flipH="1">
            <a:off x="3786593" y="2690844"/>
            <a:ext cx="2349" cy="439433"/>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6105652" y="2026230"/>
            <a:ext cx="1406975" cy="657688"/>
          </a:xfrm>
          <a:prstGeom prst="roundRect">
            <a:avLst/>
          </a:prstGeom>
          <a:solidFill>
            <a:schemeClr val="bg2">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WTE -Incineration  </a:t>
            </a:r>
            <a:endParaRPr lang="en-US" dirty="0"/>
          </a:p>
        </p:txBody>
      </p:sp>
      <p:sp>
        <p:nvSpPr>
          <p:cNvPr id="47" name="Rounded Rectangle 46"/>
          <p:cNvSpPr/>
          <p:nvPr/>
        </p:nvSpPr>
        <p:spPr>
          <a:xfrm>
            <a:off x="6105652" y="3553690"/>
            <a:ext cx="1406975" cy="657688"/>
          </a:xfrm>
          <a:prstGeom prst="roundRect">
            <a:avLst/>
          </a:prstGeom>
          <a:solidFill>
            <a:schemeClr val="bg2">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WTE-AD  </a:t>
            </a:r>
            <a:endParaRPr lang="en-US" dirty="0"/>
          </a:p>
        </p:txBody>
      </p:sp>
      <p:sp>
        <p:nvSpPr>
          <p:cNvPr id="144" name="Oval 143"/>
          <p:cNvSpPr/>
          <p:nvPr/>
        </p:nvSpPr>
        <p:spPr>
          <a:xfrm>
            <a:off x="2242549" y="901491"/>
            <a:ext cx="3129556" cy="42112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Arrow Connector 144"/>
          <p:cNvCxnSpPr/>
          <p:nvPr/>
        </p:nvCxnSpPr>
        <p:spPr>
          <a:xfrm flipV="1">
            <a:off x="2102034" y="4024340"/>
            <a:ext cx="327557" cy="1"/>
          </a:xfrm>
          <a:prstGeom prst="straightConnector1">
            <a:avLst/>
          </a:prstGeom>
          <a:ln>
            <a:solidFill>
              <a:srgbClr val="2F4B1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365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Food Waste Supply Curve</a:t>
            </a:r>
            <a:endParaRPr lang="en-US" dirty="0"/>
          </a:p>
        </p:txBody>
      </p:sp>
      <p:sp>
        <p:nvSpPr>
          <p:cNvPr id="7" name="TextBox 6"/>
          <p:cNvSpPr txBox="1"/>
          <p:nvPr/>
        </p:nvSpPr>
        <p:spPr>
          <a:xfrm>
            <a:off x="648559" y="6186309"/>
            <a:ext cx="8038241" cy="584776"/>
          </a:xfrm>
          <a:prstGeom prst="rect">
            <a:avLst/>
          </a:prstGeom>
          <a:noFill/>
        </p:spPr>
        <p:txBody>
          <a:bodyPr wrap="square" rtlCol="0">
            <a:spAutoFit/>
          </a:bodyPr>
          <a:lstStyle/>
          <a:p>
            <a:r>
              <a:rPr lang="en-US" sz="800" dirty="0" err="1" smtClean="0">
                <a:solidFill>
                  <a:srgbClr val="282C2F"/>
                </a:solidFill>
              </a:rPr>
              <a:t>Nishtala</a:t>
            </a:r>
            <a:r>
              <a:rPr lang="en-US" sz="800" dirty="0">
                <a:solidFill>
                  <a:srgbClr val="282C2F"/>
                </a:solidFill>
              </a:rPr>
              <a:t>, </a:t>
            </a:r>
            <a:r>
              <a:rPr lang="en-US" sz="800" dirty="0" err="1">
                <a:solidFill>
                  <a:srgbClr val="282C2F"/>
                </a:solidFill>
              </a:rPr>
              <a:t>Subba</a:t>
            </a:r>
            <a:r>
              <a:rPr lang="en-US" sz="800" dirty="0">
                <a:solidFill>
                  <a:srgbClr val="282C2F"/>
                </a:solidFill>
              </a:rPr>
              <a:t>, and Eric Solano-Mora. 1997. </a:t>
            </a:r>
            <a:r>
              <a:rPr lang="en-US" sz="800" dirty="0" smtClean="0">
                <a:solidFill>
                  <a:srgbClr val="282C2F"/>
                </a:solidFill>
              </a:rPr>
              <a:t>“Description </a:t>
            </a:r>
            <a:r>
              <a:rPr lang="en-US" sz="800" dirty="0">
                <a:solidFill>
                  <a:srgbClr val="282C2F"/>
                </a:solidFill>
              </a:rPr>
              <a:t>of the Material Recovery Facilities Process Model: Design, Cost and Life-Cycle Inventory.” Research Triangle Institute. https://</a:t>
            </a:r>
            <a:r>
              <a:rPr lang="en-US" sz="800" dirty="0" err="1">
                <a:solidFill>
                  <a:srgbClr val="282C2F"/>
                </a:solidFill>
              </a:rPr>
              <a:t>mswdst.rti.org</a:t>
            </a:r>
            <a:r>
              <a:rPr lang="en-US" sz="800" dirty="0">
                <a:solidFill>
                  <a:srgbClr val="282C2F"/>
                </a:solidFill>
              </a:rPr>
              <a:t>/docs/</a:t>
            </a:r>
            <a:r>
              <a:rPr lang="en-US" sz="800" dirty="0" err="1">
                <a:solidFill>
                  <a:srgbClr val="282C2F"/>
                </a:solidFill>
              </a:rPr>
              <a:t>MRF_Model_OCR.pdf</a:t>
            </a:r>
            <a:r>
              <a:rPr lang="en-US" sz="800" dirty="0" smtClean="0">
                <a:solidFill>
                  <a:srgbClr val="282C2F"/>
                </a:solidFill>
              </a:rPr>
              <a:t>.</a:t>
            </a:r>
          </a:p>
          <a:p>
            <a:r>
              <a:rPr lang="en-US" sz="800" dirty="0">
                <a:solidFill>
                  <a:srgbClr val="282C2F"/>
                </a:solidFill>
              </a:rPr>
              <a:t>“Summary of Food De-Packaging Technologies.” 2014. Recycling Works Massachusetts.</a:t>
            </a:r>
          </a:p>
          <a:p>
            <a:endParaRPr lang="en-US" sz="800" dirty="0">
              <a:solidFill>
                <a:srgbClr val="282C2F"/>
              </a:solidFill>
            </a:endParaRPr>
          </a:p>
        </p:txBody>
      </p:sp>
      <p:graphicFrame>
        <p:nvGraphicFramePr>
          <p:cNvPr id="5" name="Chart 4"/>
          <p:cNvGraphicFramePr>
            <a:graphicFrameLocks/>
          </p:cNvGraphicFramePr>
          <p:nvPr>
            <p:extLst>
              <p:ext uri="{D42A27DB-BD31-4B8C-83A1-F6EECF244321}">
                <p14:modId xmlns:p14="http://schemas.microsoft.com/office/powerpoint/2010/main" val="3797103274"/>
              </p:ext>
            </p:extLst>
          </p:nvPr>
        </p:nvGraphicFramePr>
        <p:xfrm>
          <a:off x="457200" y="938790"/>
          <a:ext cx="8229600" cy="52737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8001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TO_Supply_Curves_20170801_am">
  <a:themeElements>
    <a:clrScheme name="Custom 2">
      <a:dk1>
        <a:srgbClr val="FFFFFF"/>
      </a:dk1>
      <a:lt1>
        <a:srgbClr val="0079C1"/>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BETO_Supply_Curves_20170801_am</Template>
  <TotalTime>2099</TotalTime>
  <Words>1732</Words>
  <Application>Microsoft Office PowerPoint</Application>
  <PresentationFormat>On-screen Show (4:3)</PresentationFormat>
  <Paragraphs>165</Paragraphs>
  <Slides>24</Slides>
  <Notes>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BETO_Supply_Curves_20170801_am</vt:lpstr>
      <vt:lpstr>Wet Waste-to-Energy Feedstock Supply Curves</vt:lpstr>
      <vt:lpstr>Sludge</vt:lpstr>
      <vt:lpstr>Sewage Sludge Process Flow</vt:lpstr>
      <vt:lpstr>Sewage Sludge Supply Curves</vt:lpstr>
      <vt:lpstr>Sewage Sludge Supply Curves</vt:lpstr>
      <vt:lpstr>Supply Curve Construction: Sewage Sludge</vt:lpstr>
      <vt:lpstr>Food Waste</vt:lpstr>
      <vt:lpstr> Food Waste Process Flow</vt:lpstr>
      <vt:lpstr>Food Waste Supply Curve</vt:lpstr>
      <vt:lpstr>Supply Curve Construction: Food Waste</vt:lpstr>
      <vt:lpstr>Fats, Oils and Greases (FOG)</vt:lpstr>
      <vt:lpstr>FOG Supply Curve</vt:lpstr>
      <vt:lpstr>Supply Curve Construction: FOG</vt:lpstr>
      <vt:lpstr>Manure</vt:lpstr>
      <vt:lpstr>Manure Process Flow</vt:lpstr>
      <vt:lpstr>Supply Curve Construction: Manure</vt:lpstr>
      <vt:lpstr>Supply Curve Construction: Manure</vt:lpstr>
      <vt:lpstr>Supply Curve Construction: Manure</vt:lpstr>
      <vt:lpstr>Supply Curve Construction: Manure</vt:lpstr>
      <vt:lpstr>Next Steps</vt:lpstr>
      <vt:lpstr>Next Steps</vt:lpstr>
      <vt:lpstr>Possible Regionalization of Supply Curves</vt:lpstr>
      <vt:lpstr>Acknowledgments</vt:lpstr>
      <vt:lpstr>Thank you!</vt:lpstr>
    </vt:vector>
  </TitlesOfParts>
  <Company>NREL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Wet Waste-to-Energy Feedstock Supply Curves</dc:title>
  <dc:creator>Anelia Milbrandt</dc:creator>
  <cp:lastModifiedBy>Enewes</cp:lastModifiedBy>
  <cp:revision>106</cp:revision>
  <cp:lastPrinted>2017-01-16T22:28:52Z</cp:lastPrinted>
  <dcterms:created xsi:type="dcterms:W3CDTF">2017-07-27T13:16:58Z</dcterms:created>
  <dcterms:modified xsi:type="dcterms:W3CDTF">2017-07-31T07:05:07Z</dcterms:modified>
</cp:coreProperties>
</file>