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6" r:id="rId4"/>
    <p:sldId id="267" r:id="rId5"/>
    <p:sldId id="268" r:id="rId6"/>
    <p:sldId id="269" r:id="rId7"/>
    <p:sldId id="270" r:id="rId8"/>
    <p:sldId id="264" r:id="rId9"/>
    <p:sldId id="271" r:id="rId10"/>
    <p:sldId id="272" r:id="rId11"/>
    <p:sldId id="27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23B6D691-2EF7-4238-93F5-2EFCEDFC625A}"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8AD27-ACFD-4FFA-B1AA-4616FB3F859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B6D691-2EF7-4238-93F5-2EFCEDFC625A}"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8AD27-ACFD-4FFA-B1AA-4616FB3F85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B6D691-2EF7-4238-93F5-2EFCEDFC625A}"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8AD27-ACFD-4FFA-B1AA-4616FB3F85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B6D691-2EF7-4238-93F5-2EFCEDFC625A}"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8AD27-ACFD-4FFA-B1AA-4616FB3F85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23B6D691-2EF7-4238-93F5-2EFCEDFC625A}"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8AD27-ACFD-4FFA-B1AA-4616FB3F859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B6D691-2EF7-4238-93F5-2EFCEDFC625A}"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8AD27-ACFD-4FFA-B1AA-4616FB3F8590}"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B6D691-2EF7-4238-93F5-2EFCEDFC625A}" type="datetimeFigureOut">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B8AD27-ACFD-4FFA-B1AA-4616FB3F859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B6D691-2EF7-4238-93F5-2EFCEDFC625A}"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B8AD27-ACFD-4FFA-B1AA-4616FB3F859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6D691-2EF7-4238-93F5-2EFCEDFC625A}" type="datetimeFigureOut">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B8AD27-ACFD-4FFA-B1AA-4616FB3F85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23B6D691-2EF7-4238-93F5-2EFCEDFC625A}" type="datetimeFigureOut">
              <a:rPr lang="en-US" smtClean="0"/>
              <a:t>8/21/2019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6B8AD27-ACFD-4FFA-B1AA-4616FB3F859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B6D691-2EF7-4238-93F5-2EFCEDFC625A}"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8AD27-ACFD-4FFA-B1AA-4616FB3F859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3B6D691-2EF7-4238-93F5-2EFCEDFC625A}" type="datetimeFigureOut">
              <a:rPr lang="en-US" smtClean="0"/>
              <a:t>8/21/2019</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6B8AD27-ACFD-4FFA-B1AA-4616FB3F859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People.Services@nrel.go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TSIA Group Meeting</a:t>
            </a:r>
          </a:p>
        </p:txBody>
      </p:sp>
      <p:sp>
        <p:nvSpPr>
          <p:cNvPr id="3" name="Subtitle 2"/>
          <p:cNvSpPr>
            <a:spLocks noGrp="1"/>
          </p:cNvSpPr>
          <p:nvPr>
            <p:ph type="subTitle" idx="1"/>
          </p:nvPr>
        </p:nvSpPr>
        <p:spPr/>
        <p:txBody>
          <a:bodyPr/>
          <a:lstStyle/>
          <a:p>
            <a:r>
              <a:rPr lang="en-US" dirty="0"/>
              <a:t>August 22, 2019</a:t>
            </a:r>
          </a:p>
        </p:txBody>
      </p:sp>
    </p:spTree>
    <p:extLst>
      <p:ext uri="{BB962C8B-B14F-4D97-AF65-F5344CB8AC3E}">
        <p14:creationId xmlns:p14="http://schemas.microsoft.com/office/powerpoint/2010/main" val="1332694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548640"/>
          </a:xfrm>
        </p:spPr>
        <p:txBody>
          <a:bodyPr/>
          <a:lstStyle/>
          <a:p>
            <a:r>
              <a:rPr lang="en-US" dirty="0"/>
              <a:t>NREL Financials</a:t>
            </a:r>
          </a:p>
        </p:txBody>
      </p:sp>
      <p:sp>
        <p:nvSpPr>
          <p:cNvPr id="3" name="Content Placeholder 2"/>
          <p:cNvSpPr>
            <a:spLocks noGrp="1"/>
          </p:cNvSpPr>
          <p:nvPr>
            <p:ph idx="1"/>
          </p:nvPr>
        </p:nvSpPr>
        <p:spPr>
          <a:xfrm>
            <a:off x="822960" y="1143000"/>
            <a:ext cx="7459980" cy="5349240"/>
          </a:xfrm>
          <a:solidFill>
            <a:schemeClr val="bg1"/>
          </a:solidFill>
        </p:spPr>
        <p:txBody>
          <a:bodyPr>
            <a:normAutofit/>
          </a:bodyPr>
          <a:lstStyle/>
          <a:p>
            <a:pPr>
              <a:buClr>
                <a:schemeClr val="accent2"/>
              </a:buClr>
              <a:buFont typeface="Wingdings" panose="05000000000000000000" pitchFamily="2" charset="2"/>
              <a:buChar char="§"/>
            </a:pPr>
            <a:r>
              <a:rPr lang="en-US" sz="2400" dirty="0"/>
              <a:t>Business volume: $</a:t>
            </a:r>
            <a:r>
              <a:rPr lang="en-US" sz="2400" dirty="0" err="1"/>
              <a:t>485M</a:t>
            </a:r>
            <a:r>
              <a:rPr lang="en-US" sz="2400" dirty="0"/>
              <a:t> for </a:t>
            </a:r>
            <a:r>
              <a:rPr lang="en-US" sz="2400" dirty="0" err="1"/>
              <a:t>FY19</a:t>
            </a:r>
            <a:r>
              <a:rPr lang="en-US" sz="2400" dirty="0"/>
              <a:t>, </a:t>
            </a:r>
          </a:p>
          <a:p>
            <a:pPr>
              <a:buClr>
                <a:schemeClr val="accent2"/>
              </a:buClr>
              <a:buFont typeface="Wingdings" panose="05000000000000000000" pitchFamily="2" charset="2"/>
              <a:buChar char="§"/>
            </a:pPr>
            <a:endParaRPr lang="en-US" sz="2400" dirty="0"/>
          </a:p>
          <a:p>
            <a:pPr>
              <a:buClr>
                <a:schemeClr val="accent2"/>
              </a:buClr>
              <a:buFont typeface="Wingdings" panose="05000000000000000000" pitchFamily="2" charset="2"/>
              <a:buChar char="§"/>
            </a:pPr>
            <a:r>
              <a:rPr lang="en-US" sz="2400" dirty="0"/>
              <a:t>Working to set the rates now – Direct Labor Multiplier will remain at 2.45</a:t>
            </a:r>
          </a:p>
          <a:p>
            <a:pPr marL="0" indent="0">
              <a:buClr>
                <a:schemeClr val="accent2"/>
              </a:buClr>
            </a:pPr>
            <a:endParaRPr lang="en-US" sz="2400" dirty="0"/>
          </a:p>
          <a:p>
            <a:pPr>
              <a:buClr>
                <a:schemeClr val="accent2"/>
              </a:buClr>
              <a:buFont typeface="Wingdings" panose="05000000000000000000" pitchFamily="2" charset="2"/>
              <a:buChar char="§"/>
            </a:pPr>
            <a:r>
              <a:rPr lang="en-US" sz="2400" dirty="0"/>
              <a:t>Business volume forecast will be up 6% to $</a:t>
            </a:r>
            <a:r>
              <a:rPr lang="en-US" sz="2400" dirty="0" err="1"/>
              <a:t>508M</a:t>
            </a:r>
            <a:endParaRPr lang="en-US" sz="2400" dirty="0"/>
          </a:p>
          <a:p>
            <a:pPr marL="0" indent="0">
              <a:buClr>
                <a:schemeClr val="accent2"/>
              </a:buClr>
            </a:pPr>
            <a:endParaRPr lang="en-US" sz="2400" dirty="0"/>
          </a:p>
          <a:p>
            <a:pPr>
              <a:buClr>
                <a:schemeClr val="accent2"/>
              </a:buClr>
              <a:buFont typeface="Wingdings" panose="05000000000000000000" pitchFamily="2" charset="2"/>
              <a:buChar char="§"/>
            </a:pPr>
            <a:r>
              <a:rPr lang="en-US" sz="2400" dirty="0"/>
              <a:t>We are not looking to reduce overhead rates at all.</a:t>
            </a:r>
          </a:p>
          <a:p>
            <a:pPr>
              <a:buClr>
                <a:schemeClr val="accent2"/>
              </a:buClr>
              <a:buFont typeface="Wingdings" panose="05000000000000000000" pitchFamily="2" charset="2"/>
              <a:buChar char="§"/>
            </a:pPr>
            <a:endParaRPr lang="en-US" sz="2400" dirty="0"/>
          </a:p>
          <a:p>
            <a:pPr>
              <a:buClr>
                <a:schemeClr val="accent2"/>
              </a:buClr>
              <a:buFont typeface="Wingdings" panose="05000000000000000000" pitchFamily="2" charset="2"/>
              <a:buChar char="§"/>
            </a:pPr>
            <a:r>
              <a:rPr lang="en-US" sz="2400" dirty="0"/>
              <a:t>We need to position ourselves to be the best lab for renewables and climate and really be ready for the next big changes that might come. </a:t>
            </a:r>
            <a:endParaRPr lang="en-US" sz="3600" b="0" dirty="0"/>
          </a:p>
        </p:txBody>
      </p:sp>
    </p:spTree>
    <p:extLst>
      <p:ext uri="{BB962C8B-B14F-4D97-AF65-F5344CB8AC3E}">
        <p14:creationId xmlns:p14="http://schemas.microsoft.com/office/powerpoint/2010/main" val="214802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548640"/>
          </a:xfrm>
        </p:spPr>
        <p:txBody>
          <a:bodyPr/>
          <a:lstStyle/>
          <a:p>
            <a:r>
              <a:rPr lang="en-US" dirty="0" err="1"/>
              <a:t>Fy20</a:t>
            </a:r>
            <a:r>
              <a:rPr lang="en-US" dirty="0"/>
              <a:t> planning</a:t>
            </a:r>
          </a:p>
        </p:txBody>
      </p:sp>
      <p:sp>
        <p:nvSpPr>
          <p:cNvPr id="3" name="Content Placeholder 2"/>
          <p:cNvSpPr>
            <a:spLocks noGrp="1"/>
          </p:cNvSpPr>
          <p:nvPr>
            <p:ph idx="1"/>
          </p:nvPr>
        </p:nvSpPr>
        <p:spPr>
          <a:xfrm>
            <a:off x="822960" y="1143000"/>
            <a:ext cx="7459980" cy="5349240"/>
          </a:xfrm>
          <a:solidFill>
            <a:schemeClr val="bg1"/>
          </a:solidFill>
        </p:spPr>
        <p:txBody>
          <a:bodyPr>
            <a:normAutofit/>
          </a:bodyPr>
          <a:lstStyle/>
          <a:p>
            <a:pPr>
              <a:buClr>
                <a:schemeClr val="accent2"/>
              </a:buClr>
              <a:buFont typeface="Wingdings" panose="05000000000000000000" pitchFamily="2" charset="2"/>
              <a:buChar char="§"/>
            </a:pPr>
            <a:r>
              <a:rPr lang="en-US" sz="3200" b="0" dirty="0"/>
              <a:t>Please do not plan yourself at 100%</a:t>
            </a:r>
          </a:p>
          <a:p>
            <a:pPr>
              <a:buClr>
                <a:schemeClr val="accent2"/>
              </a:buClr>
              <a:buFont typeface="Wingdings" panose="05000000000000000000" pitchFamily="2" charset="2"/>
              <a:buChar char="§"/>
            </a:pPr>
            <a:r>
              <a:rPr lang="en-US" sz="3200" b="0" dirty="0"/>
              <a:t>Start thinking about time allocation for next year – does it move you in the direction of your career goals?</a:t>
            </a:r>
          </a:p>
          <a:p>
            <a:pPr>
              <a:buClr>
                <a:schemeClr val="accent2"/>
              </a:buClr>
              <a:buFont typeface="Wingdings" panose="05000000000000000000" pitchFamily="2" charset="2"/>
              <a:buChar char="§"/>
            </a:pPr>
            <a:r>
              <a:rPr lang="en-US" sz="3200" b="0" dirty="0"/>
              <a:t>PIs – </a:t>
            </a:r>
            <a:r>
              <a:rPr lang="en-US" sz="3200" b="0" dirty="0" err="1"/>
              <a:t>FY20</a:t>
            </a:r>
            <a:r>
              <a:rPr lang="en-US" sz="3200" b="0" dirty="0"/>
              <a:t> Plans due in EPP by 8/27!</a:t>
            </a:r>
          </a:p>
          <a:p>
            <a:pPr marL="461963" lvl="2" indent="-223838">
              <a:buFont typeface="Arial" panose="020B0604020202020204" pitchFamily="34" charset="0"/>
              <a:buChar char="•"/>
            </a:pPr>
            <a:r>
              <a:rPr lang="en-US" sz="2000" dirty="0"/>
              <a:t>DOE work – Enter best estimates based on current information available. Update EPP plans as </a:t>
            </a:r>
            <a:r>
              <a:rPr lang="en-US" sz="2000" dirty="0" err="1"/>
              <a:t>AOPs</a:t>
            </a:r>
            <a:r>
              <a:rPr lang="en-US" sz="2000" dirty="0"/>
              <a:t> are finalized in the coming months.</a:t>
            </a:r>
          </a:p>
          <a:p>
            <a:pPr marL="461963" lvl="2" indent="-223838">
              <a:buFont typeface="Arial" panose="020B0604020202020204" pitchFamily="34" charset="0"/>
              <a:buChar char="•"/>
            </a:pPr>
            <a:r>
              <a:rPr lang="en-US" sz="2000" dirty="0" err="1"/>
              <a:t>SPPs</a:t>
            </a:r>
            <a:r>
              <a:rPr lang="en-US" sz="2000" dirty="0"/>
              <a:t> – There is nearly </a:t>
            </a:r>
            <a:r>
              <a:rPr lang="en-US" sz="2000" u="sng" dirty="0"/>
              <a:t>$</a:t>
            </a:r>
            <a:r>
              <a:rPr lang="en-US" sz="2000" u="sng" dirty="0" err="1"/>
              <a:t>7M</a:t>
            </a:r>
            <a:r>
              <a:rPr lang="en-US" sz="2000" dirty="0"/>
              <a:t> of awarded </a:t>
            </a:r>
            <a:r>
              <a:rPr lang="en-US" sz="2000" dirty="0" err="1"/>
              <a:t>SCEA</a:t>
            </a:r>
            <a:r>
              <a:rPr lang="en-US" sz="2000" dirty="0"/>
              <a:t> led </a:t>
            </a:r>
            <a:r>
              <a:rPr lang="en-US" sz="2000" dirty="0" err="1"/>
              <a:t>SPP</a:t>
            </a:r>
            <a:r>
              <a:rPr lang="en-US" sz="2000" dirty="0"/>
              <a:t> work that is unplanned. </a:t>
            </a:r>
            <a:r>
              <a:rPr lang="en-US" sz="2000" dirty="0" err="1"/>
              <a:t>LDRDs</a:t>
            </a:r>
            <a:endParaRPr lang="en-US" sz="2000" dirty="0"/>
          </a:p>
          <a:p>
            <a:pPr marL="461963" lvl="2" indent="-223838">
              <a:buFont typeface="Arial" panose="020B0604020202020204" pitchFamily="34" charset="0"/>
              <a:buChar char="•"/>
            </a:pPr>
            <a:r>
              <a:rPr lang="en-US" sz="2000" dirty="0"/>
              <a:t>Please plan all ongoing or newly awarded </a:t>
            </a:r>
            <a:r>
              <a:rPr lang="en-US" sz="2000" dirty="0" err="1"/>
              <a:t>FY20</a:t>
            </a:r>
            <a:r>
              <a:rPr lang="en-US" sz="2000" dirty="0"/>
              <a:t> projects at the approved budget amounts.</a:t>
            </a:r>
            <a:endParaRPr lang="en-US" sz="5400" dirty="0"/>
          </a:p>
        </p:txBody>
      </p:sp>
    </p:spTree>
    <p:extLst>
      <p:ext uri="{BB962C8B-B14F-4D97-AF65-F5344CB8AC3E}">
        <p14:creationId xmlns:p14="http://schemas.microsoft.com/office/powerpoint/2010/main" val="1692876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feedback development plan (</a:t>
            </a:r>
            <a:r>
              <a:rPr lang="en-US" dirty="0" err="1"/>
              <a:t>PFDP</a:t>
            </a:r>
            <a:r>
              <a:rPr lang="en-US" dirty="0"/>
              <a:t>)</a:t>
            </a:r>
          </a:p>
        </p:txBody>
      </p:sp>
      <p:sp>
        <p:nvSpPr>
          <p:cNvPr id="3" name="Content Placeholder 2"/>
          <p:cNvSpPr>
            <a:spLocks noGrp="1"/>
          </p:cNvSpPr>
          <p:nvPr>
            <p:ph idx="1"/>
          </p:nvPr>
        </p:nvSpPr>
        <p:spPr>
          <a:xfrm>
            <a:off x="762000" y="1371600"/>
            <a:ext cx="7520940" cy="5120640"/>
          </a:xfrm>
          <a:solidFill>
            <a:schemeClr val="bg1"/>
          </a:solidFill>
        </p:spPr>
        <p:txBody>
          <a:bodyPr>
            <a:normAutofit lnSpcReduction="10000"/>
          </a:bodyPr>
          <a:lstStyle/>
          <a:p>
            <a:r>
              <a:rPr lang="en-US" dirty="0"/>
              <a:t>Scope </a:t>
            </a:r>
            <a:endParaRPr lang="en-US" b="0" dirty="0"/>
          </a:p>
          <a:p>
            <a:r>
              <a:rPr lang="en-US" b="0" dirty="0"/>
              <a:t>• Regular and limited-term employees, postdocs, and interns hired before July 1, 2019 </a:t>
            </a:r>
          </a:p>
          <a:p>
            <a:r>
              <a:rPr lang="en-US" b="0" dirty="0"/>
              <a:t>• Performance is tracked by fiscal year (October 1–September 30), and evaluations occur each fall. </a:t>
            </a:r>
          </a:p>
          <a:p>
            <a:r>
              <a:rPr lang="en-US" sz="1800" dirty="0"/>
              <a:t> </a:t>
            </a:r>
            <a:endParaRPr lang="en-US" b="0" dirty="0"/>
          </a:p>
          <a:p>
            <a:r>
              <a:rPr lang="en-US" b="0" dirty="0"/>
              <a:t> </a:t>
            </a:r>
            <a:r>
              <a:rPr lang="en-US" dirty="0"/>
              <a:t>Purpose </a:t>
            </a:r>
            <a:endParaRPr lang="en-US" b="0" dirty="0"/>
          </a:p>
          <a:p>
            <a:r>
              <a:rPr lang="en-US" b="0" dirty="0"/>
              <a:t>To help members of </a:t>
            </a:r>
            <a:r>
              <a:rPr lang="en-US" b="0" dirty="0" err="1"/>
              <a:t>SCEA</a:t>
            </a:r>
            <a:r>
              <a:rPr lang="en-US" b="0" dirty="0"/>
              <a:t> effectively complete the performance appraisal process. Through this process, we aim to: </a:t>
            </a:r>
          </a:p>
          <a:p>
            <a:r>
              <a:rPr lang="en-US" b="0" dirty="0"/>
              <a:t>• Provide feedback on how well individuals are meeting performance expectations </a:t>
            </a:r>
          </a:p>
          <a:p>
            <a:r>
              <a:rPr lang="en-US" b="0" dirty="0"/>
              <a:t>• Inform salary increases in a manner consistent with assessed performance </a:t>
            </a:r>
          </a:p>
          <a:p>
            <a:r>
              <a:rPr lang="en-US" b="0" dirty="0"/>
              <a:t>• Be fair, consistent, inclusive, and data-driven </a:t>
            </a:r>
          </a:p>
          <a:p>
            <a:r>
              <a:rPr lang="en-US" b="0" dirty="0"/>
              <a:t>• Provide guidance on planning and professional development needs for the following fiscal year </a:t>
            </a:r>
          </a:p>
          <a:p>
            <a:r>
              <a:rPr lang="en-US" b="0" dirty="0"/>
              <a:t>• Support individuals’ long-term professional development </a:t>
            </a:r>
          </a:p>
          <a:p>
            <a:r>
              <a:rPr lang="en-US" b="0" dirty="0"/>
              <a:t>• Identify candidates for promotion </a:t>
            </a:r>
          </a:p>
        </p:txBody>
      </p:sp>
    </p:spTree>
    <p:extLst>
      <p:ext uri="{BB962C8B-B14F-4D97-AF65-F5344CB8AC3E}">
        <p14:creationId xmlns:p14="http://schemas.microsoft.com/office/powerpoint/2010/main" val="85023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feedback development plan (</a:t>
            </a:r>
            <a:r>
              <a:rPr lang="en-US" dirty="0" err="1"/>
              <a:t>PFDP</a:t>
            </a:r>
            <a:r>
              <a:rPr lang="en-US" dirty="0"/>
              <a:t>)</a:t>
            </a:r>
          </a:p>
        </p:txBody>
      </p:sp>
      <p:sp>
        <p:nvSpPr>
          <p:cNvPr id="3" name="Content Placeholder 2"/>
          <p:cNvSpPr>
            <a:spLocks noGrp="1"/>
          </p:cNvSpPr>
          <p:nvPr>
            <p:ph idx="1"/>
          </p:nvPr>
        </p:nvSpPr>
        <p:spPr>
          <a:xfrm>
            <a:off x="762000" y="1371600"/>
            <a:ext cx="7520940" cy="5120640"/>
          </a:xfrm>
          <a:solidFill>
            <a:schemeClr val="bg1"/>
          </a:solidFill>
        </p:spPr>
        <p:txBody>
          <a:bodyPr>
            <a:normAutofit/>
          </a:bodyPr>
          <a:lstStyle/>
          <a:p>
            <a:r>
              <a:rPr lang="en-US" dirty="0"/>
              <a:t>Principles </a:t>
            </a:r>
            <a:endParaRPr lang="en-US" b="0" dirty="0"/>
          </a:p>
          <a:p>
            <a:r>
              <a:rPr lang="en-US" b="0" dirty="0"/>
              <a:t>• At least two levels of management will be engaged in each review; no review result will be determined by a single individual. </a:t>
            </a:r>
          </a:p>
          <a:p>
            <a:r>
              <a:rPr lang="en-US" b="0" dirty="0"/>
              <a:t>• Performance will be assessed relative to peers and HR level guides (not absolute with respect to goals). </a:t>
            </a:r>
          </a:p>
          <a:p>
            <a:r>
              <a:rPr lang="en-US" b="0" dirty="0"/>
              <a:t>• Centers should display results in a manner that shows they are internally consistent. </a:t>
            </a:r>
          </a:p>
          <a:p>
            <a:r>
              <a:rPr lang="en-US" b="0" dirty="0"/>
              <a:t>• It is expected that candidates for promotion will have demonstrated multiyear, sustained high performance at their current level. In most cases this will be reflected in “exceptional” ratings, but there may be exceptions to this to accommodate unusual circumstances. </a:t>
            </a:r>
          </a:p>
          <a:p>
            <a:r>
              <a:rPr lang="en-US" b="0" dirty="0"/>
              <a:t>• Decisions in the review process will reflect </a:t>
            </a:r>
            <a:r>
              <a:rPr lang="en-US" b="0" dirty="0" err="1"/>
              <a:t>NREL’s</a:t>
            </a:r>
            <a:r>
              <a:rPr lang="en-US" b="0" dirty="0"/>
              <a:t> values concerning diversity, equity, and inclusion. </a:t>
            </a:r>
          </a:p>
          <a:p>
            <a:r>
              <a:rPr lang="en-US" b="0" dirty="0"/>
              <a:t>• </a:t>
            </a:r>
            <a:r>
              <a:rPr lang="en-US" b="0" dirty="0" err="1"/>
              <a:t>SCEA</a:t>
            </a:r>
            <a:r>
              <a:rPr lang="en-US" b="0" dirty="0"/>
              <a:t> will observe Lab expectations with respect to the process and timeline. </a:t>
            </a:r>
          </a:p>
          <a:p>
            <a:endParaRPr lang="en-US" b="0" dirty="0"/>
          </a:p>
        </p:txBody>
      </p:sp>
    </p:spTree>
    <p:extLst>
      <p:ext uri="{BB962C8B-B14F-4D97-AF65-F5344CB8AC3E}">
        <p14:creationId xmlns:p14="http://schemas.microsoft.com/office/powerpoint/2010/main" val="386717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PFDP</a:t>
            </a:r>
            <a:endParaRPr lang="en-US" dirty="0"/>
          </a:p>
        </p:txBody>
      </p:sp>
      <p:pic>
        <p:nvPicPr>
          <p:cNvPr id="6" name="Picture 5">
            <a:extLst>
              <a:ext uri="{FF2B5EF4-FFF2-40B4-BE49-F238E27FC236}">
                <a16:creationId xmlns:a16="http://schemas.microsoft.com/office/drawing/2014/main" id="{D2B35739-0D05-415C-9475-8C922F9E71AA}"/>
              </a:ext>
            </a:extLst>
          </p:cNvPr>
          <p:cNvPicPr>
            <a:picLocks noChangeAspect="1"/>
          </p:cNvPicPr>
          <p:nvPr/>
        </p:nvPicPr>
        <p:blipFill>
          <a:blip r:embed="rId2"/>
          <a:stretch>
            <a:fillRect/>
          </a:stretch>
        </p:blipFill>
        <p:spPr>
          <a:xfrm>
            <a:off x="1981200" y="152400"/>
            <a:ext cx="7049142" cy="6516759"/>
          </a:xfrm>
          <a:prstGeom prst="rect">
            <a:avLst/>
          </a:prstGeom>
        </p:spPr>
      </p:pic>
    </p:spTree>
    <p:extLst>
      <p:ext uri="{BB962C8B-B14F-4D97-AF65-F5344CB8AC3E}">
        <p14:creationId xmlns:p14="http://schemas.microsoft.com/office/powerpoint/2010/main" val="839178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548640"/>
          </a:xfrm>
        </p:spPr>
        <p:txBody>
          <a:bodyPr/>
          <a:lstStyle/>
          <a:p>
            <a:r>
              <a:rPr lang="en-US" dirty="0"/>
              <a:t>The reality of promotions and raises at NREL – from Karlynn </a:t>
            </a:r>
            <a:r>
              <a:rPr lang="en-US" dirty="0" err="1"/>
              <a:t>cory</a:t>
            </a:r>
            <a:endParaRPr lang="en-US" dirty="0"/>
          </a:p>
        </p:txBody>
      </p:sp>
      <p:sp>
        <p:nvSpPr>
          <p:cNvPr id="3" name="Content Placeholder 2"/>
          <p:cNvSpPr>
            <a:spLocks noGrp="1"/>
          </p:cNvSpPr>
          <p:nvPr>
            <p:ph idx="1"/>
          </p:nvPr>
        </p:nvSpPr>
        <p:spPr>
          <a:xfrm>
            <a:off x="762000" y="1371600"/>
            <a:ext cx="7520940" cy="5120640"/>
          </a:xfrm>
          <a:solidFill>
            <a:schemeClr val="bg1"/>
          </a:solidFill>
        </p:spPr>
        <p:txBody>
          <a:bodyPr>
            <a:normAutofit/>
          </a:bodyPr>
          <a:lstStyle/>
          <a:p>
            <a:pPr marL="0" indent="0"/>
            <a:r>
              <a:rPr lang="en-US" sz="1800" b="0" dirty="0"/>
              <a:t>We wish we could give everyone that deserved them promotions or big raises, but we are constrained</a:t>
            </a:r>
          </a:p>
          <a:p>
            <a:pPr marL="461963" indent="-344488">
              <a:buClr>
                <a:schemeClr val="accent2"/>
              </a:buClr>
              <a:buFont typeface="Wingdings" panose="05000000000000000000" pitchFamily="2" charset="2"/>
              <a:buChar char="q"/>
            </a:pPr>
            <a:r>
              <a:rPr lang="en-US" sz="1800" b="0" dirty="0"/>
              <a:t>The prime contract between DOE-NREL controls raises, cost of living adjustments, promotions, etc.</a:t>
            </a:r>
          </a:p>
          <a:p>
            <a:pPr marL="461963" indent="-344488">
              <a:buClr>
                <a:schemeClr val="accent2"/>
              </a:buClr>
              <a:buFont typeface="Wingdings" panose="05000000000000000000" pitchFamily="2" charset="2"/>
              <a:buChar char="q"/>
            </a:pPr>
            <a:r>
              <a:rPr lang="en-US" sz="1800" b="0" dirty="0"/>
              <a:t>Only about 10%-15% of the lab gets “Exceptional” every year. </a:t>
            </a:r>
          </a:p>
          <a:p>
            <a:pPr marL="461963" lvl="1" indent="-344488">
              <a:buFont typeface="Wingdings" panose="05000000000000000000" pitchFamily="2" charset="2"/>
              <a:buChar char="q"/>
            </a:pPr>
            <a:r>
              <a:rPr lang="en-US" sz="1800" dirty="0"/>
              <a:t>And thus, 85%-90% “Meet/Exceed Expectations.</a:t>
            </a:r>
          </a:p>
          <a:p>
            <a:pPr marL="631825" lvl="3" indent="-285750">
              <a:buFont typeface="Franklin Gothic Book" panose="020B0503020102020204" pitchFamily="34" charset="0"/>
              <a:buChar char="―"/>
            </a:pPr>
            <a:r>
              <a:rPr lang="en-US" sz="1800" dirty="0"/>
              <a:t>The reality is well over half (3/4? All?) of NREL staff would be exceptional anywhere else</a:t>
            </a:r>
          </a:p>
          <a:p>
            <a:pPr marL="403225" lvl="1" indent="-285750">
              <a:buFont typeface="Wingdings" panose="05000000000000000000" pitchFamily="2" charset="2"/>
              <a:buChar char="q"/>
            </a:pPr>
            <a:endParaRPr lang="en-US" sz="1800" dirty="0"/>
          </a:p>
          <a:p>
            <a:pPr marL="461963" lvl="1" indent="-344488">
              <a:buFont typeface="Wingdings" panose="05000000000000000000" pitchFamily="2" charset="2"/>
              <a:buChar char="q"/>
            </a:pPr>
            <a:r>
              <a:rPr lang="en-US" sz="1800" dirty="0"/>
              <a:t>Only 4%-5% of any team can get a promotion any year</a:t>
            </a:r>
          </a:p>
          <a:p>
            <a:pPr marL="631825" lvl="3" indent="-285750">
              <a:buFont typeface="Franklin Gothic Book" panose="020B0503020102020204" pitchFamily="34" charset="0"/>
              <a:buChar char="―"/>
            </a:pPr>
            <a:r>
              <a:rPr lang="en-US" sz="1800" dirty="0"/>
              <a:t>4-5 people in a center of 100</a:t>
            </a:r>
          </a:p>
          <a:p>
            <a:pPr marL="403225" lvl="1" indent="-285750">
              <a:buFont typeface="Wingdings" panose="05000000000000000000" pitchFamily="2" charset="2"/>
              <a:buChar char="q"/>
            </a:pPr>
            <a:endParaRPr lang="en-US" sz="1800" dirty="0"/>
          </a:p>
          <a:p>
            <a:pPr marL="461963" indent="-344488">
              <a:buClr>
                <a:schemeClr val="accent2"/>
              </a:buClr>
              <a:buFont typeface="Wingdings" panose="05000000000000000000" pitchFamily="2" charset="2"/>
              <a:buChar char="q"/>
            </a:pPr>
            <a:r>
              <a:rPr lang="en-US" sz="1800" b="0" dirty="0"/>
              <a:t>We know many more deserve recognition.</a:t>
            </a:r>
          </a:p>
          <a:p>
            <a:pPr marL="461963" indent="-344488">
              <a:buClr>
                <a:schemeClr val="accent2"/>
              </a:buClr>
              <a:buFont typeface="Wingdings" panose="05000000000000000000" pitchFamily="2" charset="2"/>
              <a:buChar char="q"/>
            </a:pPr>
            <a:r>
              <a:rPr lang="en-US" sz="1800" b="0" dirty="0"/>
              <a:t>We are frustrated that we cannot give more out.</a:t>
            </a:r>
            <a:endParaRPr lang="en-US" b="0" dirty="0"/>
          </a:p>
        </p:txBody>
      </p:sp>
    </p:spTree>
    <p:extLst>
      <p:ext uri="{BB962C8B-B14F-4D97-AF65-F5344CB8AC3E}">
        <p14:creationId xmlns:p14="http://schemas.microsoft.com/office/powerpoint/2010/main" val="3290291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548640"/>
          </a:xfrm>
        </p:spPr>
        <p:txBody>
          <a:bodyPr/>
          <a:lstStyle/>
          <a:p>
            <a:r>
              <a:rPr lang="en-US" dirty="0" err="1"/>
              <a:t>PFDP</a:t>
            </a:r>
            <a:r>
              <a:rPr lang="en-US" dirty="0"/>
              <a:t> Writing – from Karlynn </a:t>
            </a:r>
            <a:r>
              <a:rPr lang="en-US" dirty="0" err="1"/>
              <a:t>cory</a:t>
            </a:r>
            <a:endParaRPr lang="en-US" dirty="0"/>
          </a:p>
        </p:txBody>
      </p:sp>
      <p:sp>
        <p:nvSpPr>
          <p:cNvPr id="3" name="Content Placeholder 2"/>
          <p:cNvSpPr>
            <a:spLocks noGrp="1"/>
          </p:cNvSpPr>
          <p:nvPr>
            <p:ph idx="1"/>
          </p:nvPr>
        </p:nvSpPr>
        <p:spPr>
          <a:xfrm>
            <a:off x="762000" y="1371600"/>
            <a:ext cx="7520940" cy="5120640"/>
          </a:xfrm>
          <a:solidFill>
            <a:schemeClr val="bg1"/>
          </a:solidFill>
        </p:spPr>
        <p:txBody>
          <a:bodyPr>
            <a:normAutofit lnSpcReduction="10000"/>
          </a:bodyPr>
          <a:lstStyle/>
          <a:p>
            <a:r>
              <a:rPr lang="en-US" dirty="0"/>
              <a:t>Be Concise.</a:t>
            </a:r>
          </a:p>
          <a:p>
            <a:pPr>
              <a:buFont typeface="Arial" panose="020B0604020202020204" pitchFamily="34" charset="0"/>
              <a:buChar char="•"/>
            </a:pPr>
            <a:r>
              <a:rPr lang="en-US" b="0" dirty="0"/>
              <a:t>Your manager has to read all </a:t>
            </a:r>
            <a:r>
              <a:rPr lang="en-US" b="0" dirty="0" err="1"/>
              <a:t>PFDPs</a:t>
            </a:r>
            <a:r>
              <a:rPr lang="en-US" b="0" dirty="0"/>
              <a:t> and peer reviews for everyone in your group. It takes a lot of time. </a:t>
            </a:r>
          </a:p>
          <a:p>
            <a:pPr>
              <a:buFont typeface="Arial" panose="020B0604020202020204" pitchFamily="34" charset="0"/>
              <a:buChar char="•"/>
            </a:pPr>
            <a:r>
              <a:rPr lang="en-US" b="0" dirty="0"/>
              <a:t>If you like to use your </a:t>
            </a:r>
            <a:r>
              <a:rPr lang="en-US" b="0" dirty="0" err="1"/>
              <a:t>PFDP</a:t>
            </a:r>
            <a:r>
              <a:rPr lang="en-US" b="0" dirty="0"/>
              <a:t> as a record of all of your accomplishments, provide an executive summary.</a:t>
            </a:r>
          </a:p>
          <a:p>
            <a:r>
              <a:rPr lang="en-US" dirty="0"/>
              <a:t>Talk about Impact.</a:t>
            </a:r>
          </a:p>
          <a:p>
            <a:pPr>
              <a:buFont typeface="Arial" panose="020B0604020202020204" pitchFamily="34" charset="0"/>
              <a:buChar char="•"/>
            </a:pPr>
            <a:r>
              <a:rPr lang="en-US" b="0" dirty="0"/>
              <a:t>Don’t just say what you did but talk about why it mattered and to whom.</a:t>
            </a:r>
          </a:p>
          <a:p>
            <a:r>
              <a:rPr lang="en-US" dirty="0"/>
              <a:t>Quantify When Possible.</a:t>
            </a:r>
          </a:p>
          <a:p>
            <a:pPr>
              <a:buFont typeface="Arial" panose="020B0604020202020204" pitchFamily="34" charset="0"/>
              <a:buChar char="•"/>
            </a:pPr>
            <a:r>
              <a:rPr lang="en-US" b="0" dirty="0"/>
              <a:t>“Submit X journal articles, published Y journal articles and published Z NREL technical reports.”</a:t>
            </a:r>
          </a:p>
          <a:p>
            <a:pPr>
              <a:buFont typeface="Arial" panose="020B0604020202020204" pitchFamily="34" charset="0"/>
              <a:buChar char="•"/>
            </a:pPr>
            <a:r>
              <a:rPr lang="en-US" b="0" dirty="0"/>
              <a:t>“My analysis showed $</a:t>
            </a:r>
            <a:r>
              <a:rPr lang="en-US" b="0" dirty="0" err="1"/>
              <a:t>XMM</a:t>
            </a:r>
            <a:r>
              <a:rPr lang="en-US" b="0" dirty="0"/>
              <a:t> -$</a:t>
            </a:r>
            <a:r>
              <a:rPr lang="en-US" b="0" dirty="0" err="1"/>
              <a:t>YMM</a:t>
            </a:r>
            <a:r>
              <a:rPr lang="en-US" b="0" dirty="0"/>
              <a:t> of savings to &lt;client&gt;.”</a:t>
            </a:r>
          </a:p>
          <a:p>
            <a:pPr>
              <a:buFont typeface="Arial" panose="020B0604020202020204" pitchFamily="34" charset="0"/>
              <a:buChar char="•"/>
            </a:pPr>
            <a:r>
              <a:rPr lang="en-US" b="0" dirty="0"/>
              <a:t>“The client decided to include Z technology in their research program as a direct result of my analysis.”</a:t>
            </a:r>
          </a:p>
          <a:p>
            <a:r>
              <a:rPr lang="en-US" dirty="0"/>
              <a:t>Balance What with How.</a:t>
            </a:r>
          </a:p>
          <a:p>
            <a:pPr>
              <a:buFont typeface="Arial" panose="020B0604020202020204" pitchFamily="34" charset="0"/>
              <a:buChar char="•"/>
            </a:pPr>
            <a:r>
              <a:rPr lang="en-US" b="0" dirty="0"/>
              <a:t>How you do things is as important as what you do. Add how you work with others on your </a:t>
            </a:r>
            <a:r>
              <a:rPr lang="en-US" b="0" dirty="0" err="1"/>
              <a:t>PFDP</a:t>
            </a:r>
            <a:r>
              <a:rPr lang="en-US" b="0" dirty="0"/>
              <a:t>. Talk about how your unique capabilities and solutions positively impact the team.</a:t>
            </a:r>
          </a:p>
        </p:txBody>
      </p:sp>
    </p:spTree>
    <p:extLst>
      <p:ext uri="{BB962C8B-B14F-4D97-AF65-F5344CB8AC3E}">
        <p14:creationId xmlns:p14="http://schemas.microsoft.com/office/powerpoint/2010/main" val="369876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548640"/>
          </a:xfrm>
        </p:spPr>
        <p:txBody>
          <a:bodyPr/>
          <a:lstStyle/>
          <a:p>
            <a:r>
              <a:rPr lang="en-US" dirty="0" err="1"/>
              <a:t>PFDP</a:t>
            </a:r>
            <a:r>
              <a:rPr lang="en-US" dirty="0"/>
              <a:t> Writing – from Karlynn </a:t>
            </a:r>
            <a:r>
              <a:rPr lang="en-US" dirty="0" err="1"/>
              <a:t>cory</a:t>
            </a:r>
            <a:endParaRPr lang="en-US" dirty="0"/>
          </a:p>
        </p:txBody>
      </p:sp>
      <p:sp>
        <p:nvSpPr>
          <p:cNvPr id="3" name="Content Placeholder 2"/>
          <p:cNvSpPr>
            <a:spLocks noGrp="1"/>
          </p:cNvSpPr>
          <p:nvPr>
            <p:ph idx="1"/>
          </p:nvPr>
        </p:nvSpPr>
        <p:spPr>
          <a:xfrm>
            <a:off x="762000" y="1371600"/>
            <a:ext cx="7520940" cy="5120640"/>
          </a:xfrm>
          <a:solidFill>
            <a:schemeClr val="bg1"/>
          </a:solidFill>
        </p:spPr>
        <p:txBody>
          <a:bodyPr>
            <a:normAutofit/>
          </a:bodyPr>
          <a:lstStyle/>
          <a:p>
            <a:r>
              <a:rPr lang="en-US" sz="2400" dirty="0"/>
              <a:t>Create a Brag Folder. </a:t>
            </a:r>
          </a:p>
          <a:p>
            <a:pPr>
              <a:buFont typeface="Arial" panose="020B0604020202020204" pitchFamily="34" charset="0"/>
              <a:buChar char="•"/>
            </a:pPr>
            <a:r>
              <a:rPr lang="en-US" sz="2400" b="0" dirty="0"/>
              <a:t>Put all those accolades you get throughout the year from everything into a brag folder (thanks Maggie Mann!). Then they are then ready for your </a:t>
            </a:r>
            <a:r>
              <a:rPr lang="en-US" sz="2400" b="0" dirty="0" err="1"/>
              <a:t>PFDP</a:t>
            </a:r>
            <a:r>
              <a:rPr lang="en-US" sz="2400" b="0" dirty="0"/>
              <a:t>. </a:t>
            </a:r>
          </a:p>
          <a:p>
            <a:r>
              <a:rPr lang="en-US" sz="2400" dirty="0"/>
              <a:t>Gather Quotes.</a:t>
            </a:r>
          </a:p>
          <a:p>
            <a:pPr>
              <a:buFont typeface="Arial" panose="020B0604020202020204" pitchFamily="34" charset="0"/>
              <a:buChar char="•"/>
            </a:pPr>
            <a:r>
              <a:rPr lang="en-US" sz="2400" b="0" dirty="0"/>
              <a:t>Client/colleague quotes are helpful, Even “Thank you!”</a:t>
            </a:r>
          </a:p>
          <a:p>
            <a:r>
              <a:rPr lang="en-US" sz="2400" dirty="0"/>
              <a:t>Go Ahead and Brag.</a:t>
            </a:r>
            <a:endParaRPr lang="en-US" sz="2400" b="0" dirty="0"/>
          </a:p>
          <a:p>
            <a:pPr>
              <a:buFont typeface="Arial" panose="020B0604020202020204" pitchFamily="34" charset="0"/>
              <a:buChar char="•"/>
            </a:pPr>
            <a:r>
              <a:rPr lang="en-US" sz="2400" b="0" dirty="0"/>
              <a:t>Don’t assume your manager will remember that key awesome thing you did –remind them.</a:t>
            </a:r>
          </a:p>
          <a:p>
            <a:pPr>
              <a:buFont typeface="Arial" panose="020B0604020202020204" pitchFamily="34" charset="0"/>
              <a:buChar char="•"/>
            </a:pPr>
            <a:r>
              <a:rPr lang="en-US" sz="2400" b="0" dirty="0"/>
              <a:t>When showcasing yourself –don’t be shy! </a:t>
            </a:r>
          </a:p>
          <a:p>
            <a:endParaRPr lang="en-US" sz="2400" b="0" dirty="0"/>
          </a:p>
        </p:txBody>
      </p:sp>
    </p:spTree>
    <p:extLst>
      <p:ext uri="{BB962C8B-B14F-4D97-AF65-F5344CB8AC3E}">
        <p14:creationId xmlns:p14="http://schemas.microsoft.com/office/powerpoint/2010/main" val="339162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152400"/>
            <a:ext cx="7520940" cy="548640"/>
          </a:xfrm>
          <a:ln>
            <a:noFill/>
          </a:ln>
          <a:effectLst/>
        </p:spPr>
        <p:txBody>
          <a:bodyPr>
            <a:normAutofit/>
          </a:bodyPr>
          <a:lstStyle/>
          <a:p>
            <a:r>
              <a:rPr lang="en-US" sz="2400" dirty="0"/>
              <a:t>SEAC Headcount – excluding interns</a:t>
            </a:r>
          </a:p>
        </p:txBody>
      </p:sp>
      <p:sp>
        <p:nvSpPr>
          <p:cNvPr id="68" name="TextBox 67">
            <a:extLst>
              <a:ext uri="{FF2B5EF4-FFF2-40B4-BE49-F238E27FC236}">
                <a16:creationId xmlns:a16="http://schemas.microsoft.com/office/drawing/2014/main" id="{0AA3054C-48A4-4370-A492-55A6B7FCC07E}"/>
              </a:ext>
            </a:extLst>
          </p:cNvPr>
          <p:cNvSpPr txBox="1"/>
          <p:nvPr/>
        </p:nvSpPr>
        <p:spPr>
          <a:xfrm>
            <a:off x="420480" y="4772365"/>
            <a:ext cx="8020875" cy="1200329"/>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Calibri"/>
                <a:ea typeface="+mn-ea"/>
                <a:cs typeface="+mn-cs"/>
              </a:rPr>
              <a:t>Transfer adjustments: -1 to ESI, -1 to IPID, -4 to MTES, -1 to IPO = -7 total</a:t>
            </a:r>
          </a:p>
          <a:p>
            <a:pPr marL="285750" indent="-285750">
              <a:buFont typeface="Arial" panose="020B0604020202020204" pitchFamily="34" charset="0"/>
              <a:buChar char="•"/>
            </a:pPr>
            <a:r>
              <a:rPr lang="en-US" dirty="0"/>
              <a:t>Hiring exceeded T1 target!</a:t>
            </a:r>
          </a:p>
          <a:p>
            <a:pPr marL="742950" lvl="1" indent="-285750">
              <a:buFont typeface="Courier New" panose="02070309020205020404" pitchFamily="49" charset="0"/>
              <a:buChar char="o"/>
            </a:pPr>
            <a:r>
              <a:rPr lang="en-US" dirty="0"/>
              <a:t>Staff growth of 14 compared to T1 target of 8</a:t>
            </a:r>
          </a:p>
          <a:p>
            <a:pPr marL="742950" marR="0" lvl="1" indent="-28575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800" b="0" i="0" u="none" strike="noStrike" kern="1200" cap="none" spc="0" normalizeH="0" baseline="0" noProof="0" dirty="0">
              <a:ln>
                <a:noFill/>
              </a:ln>
              <a:solidFill>
                <a:srgbClr val="333333"/>
              </a:solidFill>
              <a:effectLst/>
              <a:uLnTx/>
              <a:uFillTx/>
              <a:latin typeface="Calibri"/>
              <a:ea typeface="+mn-ea"/>
              <a:cs typeface="+mn-cs"/>
            </a:endParaRPr>
          </a:p>
        </p:txBody>
      </p:sp>
      <p:pic>
        <p:nvPicPr>
          <p:cNvPr id="70" name="Picture 69">
            <a:extLst>
              <a:ext uri="{FF2B5EF4-FFF2-40B4-BE49-F238E27FC236}">
                <a16:creationId xmlns:a16="http://schemas.microsoft.com/office/drawing/2014/main" id="{094B7978-3C03-4349-B179-A955EB92BD97}"/>
              </a:ext>
            </a:extLst>
          </p:cNvPr>
          <p:cNvPicPr>
            <a:picLocks noChangeAspect="1"/>
          </p:cNvPicPr>
          <p:nvPr/>
        </p:nvPicPr>
        <p:blipFill>
          <a:blip r:embed="rId2"/>
          <a:stretch>
            <a:fillRect/>
          </a:stretch>
        </p:blipFill>
        <p:spPr>
          <a:xfrm>
            <a:off x="420480" y="893960"/>
            <a:ext cx="8020875" cy="3690088"/>
          </a:xfrm>
          <a:prstGeom prst="rect">
            <a:avLst/>
          </a:prstGeom>
        </p:spPr>
      </p:pic>
    </p:spTree>
    <p:extLst>
      <p:ext uri="{BB962C8B-B14F-4D97-AF65-F5344CB8AC3E}">
        <p14:creationId xmlns:p14="http://schemas.microsoft.com/office/powerpoint/2010/main" val="3385428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548640"/>
          </a:xfrm>
        </p:spPr>
        <p:txBody>
          <a:bodyPr/>
          <a:lstStyle/>
          <a:p>
            <a:r>
              <a:rPr lang="en-US" dirty="0"/>
              <a:t>Process change – details and </a:t>
            </a:r>
            <a:r>
              <a:rPr lang="en-US" dirty="0" err="1"/>
              <a:t>ipas</a:t>
            </a:r>
            <a:endParaRPr lang="en-US" dirty="0"/>
          </a:p>
        </p:txBody>
      </p:sp>
      <p:sp>
        <p:nvSpPr>
          <p:cNvPr id="3" name="Content Placeholder 2"/>
          <p:cNvSpPr>
            <a:spLocks noGrp="1"/>
          </p:cNvSpPr>
          <p:nvPr>
            <p:ph idx="1"/>
          </p:nvPr>
        </p:nvSpPr>
        <p:spPr>
          <a:xfrm>
            <a:off x="822960" y="1143000"/>
            <a:ext cx="7459980" cy="5349240"/>
          </a:xfrm>
          <a:solidFill>
            <a:schemeClr val="bg1"/>
          </a:solidFill>
        </p:spPr>
        <p:txBody>
          <a:bodyPr>
            <a:normAutofit fontScale="92500" lnSpcReduction="10000"/>
          </a:bodyPr>
          <a:lstStyle/>
          <a:p>
            <a:r>
              <a:rPr lang="en-US" b="0" dirty="0"/>
              <a:t>This process change now requires NREL to comply with the following effective immediately:</a:t>
            </a:r>
            <a:endParaRPr lang="en-US" sz="2400" b="0" dirty="0"/>
          </a:p>
          <a:p>
            <a:pPr marL="166688" lvl="0" indent="-166688">
              <a:buClr>
                <a:schemeClr val="accent2"/>
              </a:buClr>
              <a:buFont typeface="Wingdings" panose="05000000000000000000" pitchFamily="2" charset="2"/>
              <a:buChar char="§"/>
            </a:pPr>
            <a:r>
              <a:rPr lang="en-US" b="0" dirty="0"/>
              <a:t>All detail assignments including strategic partnership projects (</a:t>
            </a:r>
            <a:r>
              <a:rPr lang="en-US" b="0" dirty="0" err="1"/>
              <a:t>SPP</a:t>
            </a:r>
            <a:r>
              <a:rPr lang="en-US" b="0" dirty="0"/>
              <a:t>) and management and operations (</a:t>
            </a:r>
            <a:r>
              <a:rPr lang="en-US" b="0" dirty="0" err="1"/>
              <a:t>M&amp;O</a:t>
            </a:r>
            <a:r>
              <a:rPr lang="en-US" b="0" dirty="0"/>
              <a:t>) need Contracting Officer approval</a:t>
            </a:r>
            <a:endParaRPr lang="en-US" sz="2400" b="0" dirty="0"/>
          </a:p>
          <a:p>
            <a:pPr marL="166688" lvl="0" indent="-166688">
              <a:buClr>
                <a:schemeClr val="accent2"/>
              </a:buClr>
              <a:buFont typeface="Wingdings" panose="05000000000000000000" pitchFamily="2" charset="2"/>
              <a:buChar char="§"/>
            </a:pPr>
            <a:r>
              <a:rPr lang="en-US" b="0" dirty="0"/>
              <a:t>Details include all assignments to any other place of employment including </a:t>
            </a:r>
            <a:r>
              <a:rPr lang="en-US" b="0" dirty="0" err="1"/>
              <a:t>EERE</a:t>
            </a:r>
            <a:r>
              <a:rPr lang="en-US" b="0" dirty="0"/>
              <a:t> technology offices</a:t>
            </a:r>
            <a:endParaRPr lang="en-US" sz="2400" b="0" dirty="0"/>
          </a:p>
          <a:p>
            <a:pPr marL="166688" lvl="0" indent="-166688">
              <a:buClr>
                <a:schemeClr val="accent2"/>
              </a:buClr>
              <a:buFont typeface="Wingdings" panose="05000000000000000000" pitchFamily="2" charset="2"/>
              <a:buChar char="§"/>
            </a:pPr>
            <a:r>
              <a:rPr lang="en-US" b="0" dirty="0"/>
              <a:t>Process requires EE-1 (Assistant Secretary, </a:t>
            </a:r>
            <a:r>
              <a:rPr lang="en-US" b="0" dirty="0" err="1"/>
              <a:t>EERE</a:t>
            </a:r>
            <a:r>
              <a:rPr lang="en-US" b="0" dirty="0"/>
              <a:t>) review and approval and 10 days' notice to S-3 (Office of the Under Secretary of Energy)</a:t>
            </a:r>
            <a:endParaRPr lang="en-US" sz="2400" b="0" dirty="0"/>
          </a:p>
          <a:p>
            <a:pPr marL="166688" lvl="0" indent="-166688">
              <a:buClr>
                <a:schemeClr val="accent2"/>
              </a:buClr>
              <a:buFont typeface="Wingdings" panose="05000000000000000000" pitchFamily="2" charset="2"/>
              <a:buChar char="§"/>
            </a:pPr>
            <a:r>
              <a:rPr lang="en-US" b="0" i="1" dirty="0"/>
              <a:t>No detail assignments will be permitted to start until Contracting Officer approval is received in writing.</a:t>
            </a:r>
            <a:endParaRPr lang="en-US" sz="2400" b="0" dirty="0"/>
          </a:p>
          <a:p>
            <a:r>
              <a:rPr lang="en-US" b="0" dirty="0"/>
              <a:t>What does this mean?</a:t>
            </a:r>
            <a:endParaRPr lang="en-US" sz="2400" b="0" dirty="0"/>
          </a:p>
          <a:p>
            <a:pPr lvl="0"/>
            <a:r>
              <a:rPr lang="en-US" b="0" dirty="0"/>
              <a:t>All new detail assignments and assignments needing extension requests: </a:t>
            </a:r>
            <a:endParaRPr lang="en-US" sz="2400" b="0" dirty="0"/>
          </a:p>
          <a:p>
            <a:pPr lvl="1"/>
            <a:r>
              <a:rPr lang="en-US" dirty="0"/>
              <a:t>Must go through HR </a:t>
            </a:r>
            <a:r>
              <a:rPr lang="en-US" u="sng" dirty="0">
                <a:hlinkClick r:id="rId2"/>
              </a:rPr>
              <a:t>People.Services@nrel.gov</a:t>
            </a:r>
            <a:endParaRPr lang="en-US" sz="2400" dirty="0"/>
          </a:p>
          <a:p>
            <a:pPr lvl="1"/>
            <a:r>
              <a:rPr lang="en-US" dirty="0"/>
              <a:t>Must include justification with cost estimate and any relocation information for the assignment, if any</a:t>
            </a:r>
            <a:endParaRPr lang="en-US" sz="2400" dirty="0"/>
          </a:p>
          <a:p>
            <a:pPr lvl="0"/>
            <a:r>
              <a:rPr lang="en-US" b="0" dirty="0"/>
              <a:t>HR will process the request for Deputy Director/COO signature and transmittal to Contracting Officer for approval</a:t>
            </a:r>
            <a:endParaRPr lang="en-US" sz="2400" b="0" dirty="0"/>
          </a:p>
          <a:p>
            <a:pPr lvl="0"/>
            <a:r>
              <a:rPr lang="en-US" b="0" dirty="0"/>
              <a:t>Once Deputy Director/COO receives approval from Contracting Officer, HR will inform the requestor of the approval/disapproval</a:t>
            </a:r>
            <a:endParaRPr lang="en-US" sz="2400" b="0" dirty="0"/>
          </a:p>
          <a:p>
            <a:pPr lvl="0"/>
            <a:r>
              <a:rPr lang="en-US" b="0" dirty="0"/>
              <a:t>HR will process any actions relating to the assignment and relocation, as appropriate.</a:t>
            </a:r>
            <a:endParaRPr lang="en-US" sz="2400" b="0" dirty="0"/>
          </a:p>
          <a:p>
            <a:endParaRPr lang="en-US" sz="2400" b="0" dirty="0"/>
          </a:p>
        </p:txBody>
      </p:sp>
    </p:spTree>
    <p:extLst>
      <p:ext uri="{BB962C8B-B14F-4D97-AF65-F5344CB8AC3E}">
        <p14:creationId xmlns:p14="http://schemas.microsoft.com/office/powerpoint/2010/main" val="25210432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70</TotalTime>
  <Words>1051</Words>
  <Application>Microsoft Office PowerPoint</Application>
  <PresentationFormat>On-screen Show (4:3)</PresentationFormat>
  <Paragraphs>90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Franklin Gothic Book</vt:lpstr>
      <vt:lpstr>Franklin Gothic Medium</vt:lpstr>
      <vt:lpstr>Wingdings</vt:lpstr>
      <vt:lpstr>Angles</vt:lpstr>
      <vt:lpstr>TSIA Group Meeting</vt:lpstr>
      <vt:lpstr>Performance feedback development plan (PFDP)</vt:lpstr>
      <vt:lpstr>Performance feedback development plan (PFDP)</vt:lpstr>
      <vt:lpstr>PFDP</vt:lpstr>
      <vt:lpstr>The reality of promotions and raises at NREL – from Karlynn cory</vt:lpstr>
      <vt:lpstr>PFDP Writing – from Karlynn cory</vt:lpstr>
      <vt:lpstr>PFDP Writing – from Karlynn cory</vt:lpstr>
      <vt:lpstr>SEAC Headcount – excluding interns</vt:lpstr>
      <vt:lpstr>Process change – details and ipas</vt:lpstr>
      <vt:lpstr>NREL Financials</vt:lpstr>
      <vt:lpstr>Fy20 planning</vt:lpstr>
    </vt:vector>
  </TitlesOfParts>
  <Company>NREL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TSIA Group Meeting</dc:title>
  <dc:creator>NREL</dc:creator>
  <cp:lastModifiedBy>enewes</cp:lastModifiedBy>
  <cp:revision>15</cp:revision>
  <dcterms:created xsi:type="dcterms:W3CDTF">2017-04-26T06:36:40Z</dcterms:created>
  <dcterms:modified xsi:type="dcterms:W3CDTF">2019-08-22T06:03:14Z</dcterms:modified>
</cp:coreProperties>
</file>