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6" r:id="rId1"/>
  </p:sldMasterIdLst>
  <p:notesMasterIdLst>
    <p:notesMasterId r:id="rId102"/>
  </p:notesMasterIdLst>
  <p:handoutMasterIdLst>
    <p:handoutMasterId r:id="rId103"/>
  </p:handoutMasterIdLst>
  <p:sldIdLst>
    <p:sldId id="262" r:id="rId2"/>
    <p:sldId id="502" r:id="rId3"/>
    <p:sldId id="503" r:id="rId4"/>
    <p:sldId id="504" r:id="rId5"/>
    <p:sldId id="505" r:id="rId6"/>
    <p:sldId id="506" r:id="rId7"/>
    <p:sldId id="507" r:id="rId8"/>
    <p:sldId id="471" r:id="rId9"/>
    <p:sldId id="421" r:id="rId10"/>
    <p:sldId id="432" r:id="rId11"/>
    <p:sldId id="519" r:id="rId12"/>
    <p:sldId id="520" r:id="rId13"/>
    <p:sldId id="521" r:id="rId14"/>
    <p:sldId id="522" r:id="rId15"/>
    <p:sldId id="523" r:id="rId16"/>
    <p:sldId id="620" r:id="rId17"/>
    <p:sldId id="619" r:id="rId18"/>
    <p:sldId id="524" r:id="rId19"/>
    <p:sldId id="525" r:id="rId20"/>
    <p:sldId id="526" r:id="rId21"/>
    <p:sldId id="527" r:id="rId22"/>
    <p:sldId id="528" r:id="rId23"/>
    <p:sldId id="529" r:id="rId24"/>
    <p:sldId id="530" r:id="rId25"/>
    <p:sldId id="531" r:id="rId26"/>
    <p:sldId id="532" r:id="rId27"/>
    <p:sldId id="533" r:id="rId28"/>
    <p:sldId id="534" r:id="rId29"/>
    <p:sldId id="535" r:id="rId30"/>
    <p:sldId id="536" r:id="rId31"/>
    <p:sldId id="537" r:id="rId32"/>
    <p:sldId id="538" r:id="rId33"/>
    <p:sldId id="539" r:id="rId34"/>
    <p:sldId id="540" r:id="rId35"/>
    <p:sldId id="541" r:id="rId36"/>
    <p:sldId id="542" r:id="rId37"/>
    <p:sldId id="543" r:id="rId38"/>
    <p:sldId id="544" r:id="rId39"/>
    <p:sldId id="545" r:id="rId40"/>
    <p:sldId id="546" r:id="rId41"/>
    <p:sldId id="547" r:id="rId42"/>
    <p:sldId id="549" r:id="rId43"/>
    <p:sldId id="550" r:id="rId44"/>
    <p:sldId id="551" r:id="rId45"/>
    <p:sldId id="552" r:id="rId46"/>
    <p:sldId id="553" r:id="rId47"/>
    <p:sldId id="554" r:id="rId48"/>
    <p:sldId id="556" r:id="rId49"/>
    <p:sldId id="557" r:id="rId50"/>
    <p:sldId id="558" r:id="rId51"/>
    <p:sldId id="559" r:id="rId52"/>
    <p:sldId id="560" r:id="rId53"/>
    <p:sldId id="561" r:id="rId54"/>
    <p:sldId id="562" r:id="rId55"/>
    <p:sldId id="563" r:id="rId56"/>
    <p:sldId id="569" r:id="rId57"/>
    <p:sldId id="570" r:id="rId58"/>
    <p:sldId id="571" r:id="rId59"/>
    <p:sldId id="572" r:id="rId60"/>
    <p:sldId id="573" r:id="rId61"/>
    <p:sldId id="574" r:id="rId62"/>
    <p:sldId id="625" r:id="rId63"/>
    <p:sldId id="626" r:id="rId64"/>
    <p:sldId id="615" r:id="rId65"/>
    <p:sldId id="618" r:id="rId66"/>
    <p:sldId id="578" r:id="rId67"/>
    <p:sldId id="579" r:id="rId68"/>
    <p:sldId id="580" r:id="rId69"/>
    <p:sldId id="581" r:id="rId70"/>
    <p:sldId id="582" r:id="rId71"/>
    <p:sldId id="583" r:id="rId72"/>
    <p:sldId id="584" r:id="rId73"/>
    <p:sldId id="585" r:id="rId74"/>
    <p:sldId id="586" r:id="rId75"/>
    <p:sldId id="587" r:id="rId76"/>
    <p:sldId id="622" r:id="rId77"/>
    <p:sldId id="623" r:id="rId78"/>
    <p:sldId id="624" r:id="rId79"/>
    <p:sldId id="609" r:id="rId80"/>
    <p:sldId id="621" r:id="rId81"/>
    <p:sldId id="616" r:id="rId82"/>
    <p:sldId id="617" r:id="rId83"/>
    <p:sldId id="610" r:id="rId84"/>
    <p:sldId id="611" r:id="rId85"/>
    <p:sldId id="612" r:id="rId86"/>
    <p:sldId id="613" r:id="rId87"/>
    <p:sldId id="614" r:id="rId88"/>
    <p:sldId id="603" r:id="rId89"/>
    <p:sldId id="604" r:id="rId90"/>
    <p:sldId id="605" r:id="rId91"/>
    <p:sldId id="606" r:id="rId92"/>
    <p:sldId id="607" r:id="rId93"/>
    <p:sldId id="608" r:id="rId94"/>
    <p:sldId id="591" r:id="rId95"/>
    <p:sldId id="592" r:id="rId96"/>
    <p:sldId id="593" r:id="rId97"/>
    <p:sldId id="594" r:id="rId98"/>
    <p:sldId id="597" r:id="rId99"/>
    <p:sldId id="599" r:id="rId100"/>
    <p:sldId id="600" r:id="rId101"/>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B9CC"/>
    <a:srgbClr val="AEE7EC"/>
    <a:srgbClr val="BED6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6090" autoAdjust="0"/>
    <p:restoredTop sz="94660"/>
  </p:normalViewPr>
  <p:slideViewPr>
    <p:cSldViewPr snapToGrid="0">
      <p:cViewPr>
        <p:scale>
          <a:sx n="70" d="100"/>
          <a:sy n="70" d="100"/>
        </p:scale>
        <p:origin x="-1756" y="-32"/>
      </p:cViewPr>
      <p:guideLst>
        <p:guide orient="horz" pos="2160"/>
        <p:guide pos="2880"/>
      </p:guideLst>
    </p:cSldViewPr>
  </p:slideViewPr>
  <p:notesTextViewPr>
    <p:cViewPr>
      <p:scale>
        <a:sx n="1" d="1"/>
        <a:sy n="1" d="1"/>
      </p:scale>
      <p:origin x="0" y="0"/>
    </p:cViewPr>
  </p:notesTextViewPr>
  <p:sorterViewPr>
    <p:cViewPr>
      <p:scale>
        <a:sx n="100" d="100"/>
        <a:sy n="100" d="100"/>
      </p:scale>
      <p:origin x="0" y="2108"/>
    </p:cViewPr>
  </p:sorterViewPr>
  <p:notesViewPr>
    <p:cSldViewPr snapToGrid="0">
      <p:cViewPr varScale="1">
        <p:scale>
          <a:sx n="70" d="100"/>
          <a:sy n="70" d="100"/>
        </p:scale>
        <p:origin x="2268" y="6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7311"/>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sz="quarter" idx="1"/>
          </p:nvPr>
        </p:nvSpPr>
        <p:spPr>
          <a:xfrm>
            <a:off x="3884614" y="0"/>
            <a:ext cx="2971800" cy="467311"/>
          </a:xfrm>
          <a:prstGeom prst="rect">
            <a:avLst/>
          </a:prstGeom>
        </p:spPr>
        <p:txBody>
          <a:bodyPr vert="horz" lIns="92492" tIns="46246" rIns="92492" bIns="46246" rtlCol="0"/>
          <a:lstStyle>
            <a:lvl1pPr algn="r">
              <a:defRPr sz="1200"/>
            </a:lvl1pPr>
          </a:lstStyle>
          <a:p>
            <a:fld id="{95FCA5DB-3AB1-41E2-8C9B-250DDD462770}" type="datetimeFigureOut">
              <a:rPr lang="en-US" smtClean="0"/>
              <a:t>10/8/2019</a:t>
            </a:fld>
            <a:endParaRPr lang="en-US"/>
          </a:p>
        </p:txBody>
      </p:sp>
      <p:sp>
        <p:nvSpPr>
          <p:cNvPr id="4" name="Footer Placeholder 3"/>
          <p:cNvSpPr>
            <a:spLocks noGrp="1"/>
          </p:cNvSpPr>
          <p:nvPr>
            <p:ph type="ftr" sz="quarter" idx="2"/>
          </p:nvPr>
        </p:nvSpPr>
        <p:spPr>
          <a:xfrm>
            <a:off x="0" y="8846555"/>
            <a:ext cx="2971800" cy="467310"/>
          </a:xfrm>
          <a:prstGeom prst="rect">
            <a:avLst/>
          </a:prstGeom>
        </p:spPr>
        <p:txBody>
          <a:bodyPr vert="horz" lIns="92492" tIns="46246" rIns="92492" bIns="46246" rtlCol="0" anchor="b"/>
          <a:lstStyle>
            <a:lvl1pPr algn="l">
              <a:defRPr sz="1200"/>
            </a:lvl1pPr>
          </a:lstStyle>
          <a:p>
            <a:endParaRPr lang="en-US"/>
          </a:p>
        </p:txBody>
      </p:sp>
      <p:sp>
        <p:nvSpPr>
          <p:cNvPr id="5" name="Slide Number Placeholder 4"/>
          <p:cNvSpPr>
            <a:spLocks noGrp="1"/>
          </p:cNvSpPr>
          <p:nvPr>
            <p:ph type="sldNum" sz="quarter" idx="3"/>
          </p:nvPr>
        </p:nvSpPr>
        <p:spPr>
          <a:xfrm>
            <a:off x="3884614" y="8846555"/>
            <a:ext cx="2971800" cy="467310"/>
          </a:xfrm>
          <a:prstGeom prst="rect">
            <a:avLst/>
          </a:prstGeom>
        </p:spPr>
        <p:txBody>
          <a:bodyPr vert="horz" lIns="92492" tIns="46246" rIns="92492" bIns="46246" rtlCol="0" anchor="b"/>
          <a:lstStyle>
            <a:lvl1pPr algn="r">
              <a:defRPr sz="1200"/>
            </a:lvl1pPr>
          </a:lstStyle>
          <a:p>
            <a:fld id="{103368D2-CD9A-4B8C-A224-FDFB7317F5C5}" type="slidenum">
              <a:rPr lang="en-US" smtClean="0"/>
              <a:t>‹#›</a:t>
            </a:fld>
            <a:endParaRPr lang="en-US"/>
          </a:p>
        </p:txBody>
      </p:sp>
    </p:spTree>
    <p:extLst>
      <p:ext uri="{BB962C8B-B14F-4D97-AF65-F5344CB8AC3E}">
        <p14:creationId xmlns:p14="http://schemas.microsoft.com/office/powerpoint/2010/main" val="30090118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7311"/>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idx="1"/>
          </p:nvPr>
        </p:nvSpPr>
        <p:spPr>
          <a:xfrm>
            <a:off x="3884614" y="0"/>
            <a:ext cx="2971800" cy="467311"/>
          </a:xfrm>
          <a:prstGeom prst="rect">
            <a:avLst/>
          </a:prstGeom>
        </p:spPr>
        <p:txBody>
          <a:bodyPr vert="horz" lIns="92492" tIns="46246" rIns="92492" bIns="46246" rtlCol="0"/>
          <a:lstStyle>
            <a:lvl1pPr algn="r">
              <a:defRPr sz="1200"/>
            </a:lvl1pPr>
          </a:lstStyle>
          <a:p>
            <a:fld id="{C16844E2-15DE-4D4D-A73E-D6E62FDF3026}" type="datetimeFigureOut">
              <a:rPr lang="en-US" smtClean="0"/>
              <a:t>10/8/2019</a:t>
            </a:fld>
            <a:endParaRPr lang="en-US"/>
          </a:p>
        </p:txBody>
      </p:sp>
      <p:sp>
        <p:nvSpPr>
          <p:cNvPr id="4" name="Slide Image Placeholder 3"/>
          <p:cNvSpPr>
            <a:spLocks noGrp="1" noRot="1" noChangeAspect="1"/>
          </p:cNvSpPr>
          <p:nvPr>
            <p:ph type="sldImg" idx="2"/>
          </p:nvPr>
        </p:nvSpPr>
        <p:spPr>
          <a:xfrm>
            <a:off x="1333500" y="1163638"/>
            <a:ext cx="4191000" cy="3144837"/>
          </a:xfrm>
          <a:prstGeom prst="rect">
            <a:avLst/>
          </a:prstGeom>
          <a:noFill/>
          <a:ln w="12700">
            <a:solidFill>
              <a:prstClr val="black"/>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685800" y="4482297"/>
            <a:ext cx="5486400" cy="3667334"/>
          </a:xfrm>
          <a:prstGeom prst="rect">
            <a:avLst/>
          </a:prstGeom>
        </p:spPr>
        <p:txBody>
          <a:bodyPr vert="horz" lIns="92492" tIns="46246" rIns="92492" bIns="4624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6555"/>
            <a:ext cx="2971800" cy="467310"/>
          </a:xfrm>
          <a:prstGeom prst="rect">
            <a:avLst/>
          </a:prstGeom>
        </p:spPr>
        <p:txBody>
          <a:bodyPr vert="horz" lIns="92492" tIns="46246" rIns="92492" bIns="46246" rtlCol="0" anchor="b"/>
          <a:lstStyle>
            <a:lvl1pPr algn="l">
              <a:defRPr sz="1200"/>
            </a:lvl1pPr>
          </a:lstStyle>
          <a:p>
            <a:endParaRPr lang="en-US"/>
          </a:p>
        </p:txBody>
      </p:sp>
      <p:sp>
        <p:nvSpPr>
          <p:cNvPr id="7" name="Slide Number Placeholder 6"/>
          <p:cNvSpPr>
            <a:spLocks noGrp="1"/>
          </p:cNvSpPr>
          <p:nvPr>
            <p:ph type="sldNum" sz="quarter" idx="5"/>
          </p:nvPr>
        </p:nvSpPr>
        <p:spPr>
          <a:xfrm>
            <a:off x="3884614" y="8846555"/>
            <a:ext cx="2971800" cy="467310"/>
          </a:xfrm>
          <a:prstGeom prst="rect">
            <a:avLst/>
          </a:prstGeom>
        </p:spPr>
        <p:txBody>
          <a:bodyPr vert="horz" lIns="92492" tIns="46246" rIns="92492" bIns="46246" rtlCol="0" anchor="b"/>
          <a:lstStyle>
            <a:lvl1pPr algn="r">
              <a:defRPr sz="1200"/>
            </a:lvl1pPr>
          </a:lstStyle>
          <a:p>
            <a:fld id="{EB303B95-D2A1-4438-A6B6-60965A541587}" type="slidenum">
              <a:rPr lang="en-US" smtClean="0"/>
              <a:t>‹#›</a:t>
            </a:fld>
            <a:endParaRPr lang="en-US"/>
          </a:p>
        </p:txBody>
      </p:sp>
    </p:spTree>
    <p:extLst>
      <p:ext uri="{BB962C8B-B14F-4D97-AF65-F5344CB8AC3E}">
        <p14:creationId xmlns:p14="http://schemas.microsoft.com/office/powerpoint/2010/main" val="1000244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441">
              <a:defRPr>
                <a:solidFill>
                  <a:schemeClr val="tx1"/>
                </a:solidFill>
                <a:latin typeface="Tahoma" pitchFamily="34" charset="0"/>
              </a:defRPr>
            </a:lvl1pPr>
            <a:lvl2pPr marL="693692" indent="-266805" defTabSz="923441">
              <a:defRPr>
                <a:solidFill>
                  <a:schemeClr val="tx1"/>
                </a:solidFill>
                <a:latin typeface="Tahoma" pitchFamily="34" charset="0"/>
              </a:defRPr>
            </a:lvl2pPr>
            <a:lvl3pPr marL="1067219" indent="-213444" defTabSz="923441">
              <a:defRPr>
                <a:solidFill>
                  <a:schemeClr val="tx1"/>
                </a:solidFill>
                <a:latin typeface="Tahoma" pitchFamily="34" charset="0"/>
              </a:defRPr>
            </a:lvl3pPr>
            <a:lvl4pPr marL="1494107" indent="-213444" defTabSz="923441">
              <a:defRPr>
                <a:solidFill>
                  <a:schemeClr val="tx1"/>
                </a:solidFill>
                <a:latin typeface="Tahoma" pitchFamily="34" charset="0"/>
              </a:defRPr>
            </a:lvl4pPr>
            <a:lvl5pPr marL="1920994" indent="-213444" defTabSz="923441">
              <a:defRPr>
                <a:solidFill>
                  <a:schemeClr val="tx1"/>
                </a:solidFill>
                <a:latin typeface="Tahoma" pitchFamily="34" charset="0"/>
              </a:defRPr>
            </a:lvl5pPr>
            <a:lvl6pPr marL="2347882" indent="-213444" defTabSz="923441" eaLnBrk="0" fontAlgn="base" hangingPunct="0">
              <a:spcBef>
                <a:spcPct val="0"/>
              </a:spcBef>
              <a:spcAft>
                <a:spcPct val="0"/>
              </a:spcAft>
              <a:defRPr>
                <a:solidFill>
                  <a:schemeClr val="tx1"/>
                </a:solidFill>
                <a:latin typeface="Tahoma" pitchFamily="34" charset="0"/>
              </a:defRPr>
            </a:lvl6pPr>
            <a:lvl7pPr marL="2774770" indent="-213444" defTabSz="923441" eaLnBrk="0" fontAlgn="base" hangingPunct="0">
              <a:spcBef>
                <a:spcPct val="0"/>
              </a:spcBef>
              <a:spcAft>
                <a:spcPct val="0"/>
              </a:spcAft>
              <a:defRPr>
                <a:solidFill>
                  <a:schemeClr val="tx1"/>
                </a:solidFill>
                <a:latin typeface="Tahoma" pitchFamily="34" charset="0"/>
              </a:defRPr>
            </a:lvl7pPr>
            <a:lvl8pPr marL="3201657" indent="-213444" defTabSz="923441" eaLnBrk="0" fontAlgn="base" hangingPunct="0">
              <a:spcBef>
                <a:spcPct val="0"/>
              </a:spcBef>
              <a:spcAft>
                <a:spcPct val="0"/>
              </a:spcAft>
              <a:defRPr>
                <a:solidFill>
                  <a:schemeClr val="tx1"/>
                </a:solidFill>
                <a:latin typeface="Tahoma" pitchFamily="34" charset="0"/>
              </a:defRPr>
            </a:lvl8pPr>
            <a:lvl9pPr marL="3628545" indent="-213444" defTabSz="923441" eaLnBrk="0" fontAlgn="base" hangingPunct="0">
              <a:spcBef>
                <a:spcPct val="0"/>
              </a:spcBef>
              <a:spcAft>
                <a:spcPct val="0"/>
              </a:spcAft>
              <a:defRPr>
                <a:solidFill>
                  <a:schemeClr val="tx1"/>
                </a:solidFill>
                <a:latin typeface="Tahoma" pitchFamily="34" charset="0"/>
              </a:defRPr>
            </a:lvl9pPr>
          </a:lstStyle>
          <a:p>
            <a:fld id="{8C227CC9-2E2A-483B-B0FC-45D13AE3B4ED}" type="slidenum">
              <a:rPr lang="en-US" altLang="en-US" smtClean="0">
                <a:solidFill>
                  <a:srgbClr val="000000"/>
                </a:solidFill>
                <a:latin typeface="Arial" pitchFamily="34" charset="0"/>
              </a:rPr>
              <a:pPr/>
              <a:t>2</a:t>
            </a:fld>
            <a:endParaRPr lang="en-US" altLang="en-US" smtClean="0">
              <a:solidFill>
                <a:srgbClr val="000000"/>
              </a:solidFill>
              <a:latin typeface="Arial" pitchFamily="34"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441">
              <a:defRPr>
                <a:solidFill>
                  <a:schemeClr val="tx1"/>
                </a:solidFill>
                <a:latin typeface="Tahoma" pitchFamily="34" charset="0"/>
              </a:defRPr>
            </a:lvl1pPr>
            <a:lvl2pPr marL="693692" indent="-266805" defTabSz="923441">
              <a:defRPr>
                <a:solidFill>
                  <a:schemeClr val="tx1"/>
                </a:solidFill>
                <a:latin typeface="Tahoma" pitchFamily="34" charset="0"/>
              </a:defRPr>
            </a:lvl2pPr>
            <a:lvl3pPr marL="1067219" indent="-213444" defTabSz="923441">
              <a:defRPr>
                <a:solidFill>
                  <a:schemeClr val="tx1"/>
                </a:solidFill>
                <a:latin typeface="Tahoma" pitchFamily="34" charset="0"/>
              </a:defRPr>
            </a:lvl3pPr>
            <a:lvl4pPr marL="1494107" indent="-213444" defTabSz="923441">
              <a:defRPr>
                <a:solidFill>
                  <a:schemeClr val="tx1"/>
                </a:solidFill>
                <a:latin typeface="Tahoma" pitchFamily="34" charset="0"/>
              </a:defRPr>
            </a:lvl4pPr>
            <a:lvl5pPr marL="1920994" indent="-213444" defTabSz="923441">
              <a:defRPr>
                <a:solidFill>
                  <a:schemeClr val="tx1"/>
                </a:solidFill>
                <a:latin typeface="Tahoma" pitchFamily="34" charset="0"/>
              </a:defRPr>
            </a:lvl5pPr>
            <a:lvl6pPr marL="2347882" indent="-213444" defTabSz="923441" eaLnBrk="0" fontAlgn="base" hangingPunct="0">
              <a:spcBef>
                <a:spcPct val="0"/>
              </a:spcBef>
              <a:spcAft>
                <a:spcPct val="0"/>
              </a:spcAft>
              <a:defRPr>
                <a:solidFill>
                  <a:schemeClr val="tx1"/>
                </a:solidFill>
                <a:latin typeface="Tahoma" pitchFamily="34" charset="0"/>
              </a:defRPr>
            </a:lvl6pPr>
            <a:lvl7pPr marL="2774770" indent="-213444" defTabSz="923441" eaLnBrk="0" fontAlgn="base" hangingPunct="0">
              <a:spcBef>
                <a:spcPct val="0"/>
              </a:spcBef>
              <a:spcAft>
                <a:spcPct val="0"/>
              </a:spcAft>
              <a:defRPr>
                <a:solidFill>
                  <a:schemeClr val="tx1"/>
                </a:solidFill>
                <a:latin typeface="Tahoma" pitchFamily="34" charset="0"/>
              </a:defRPr>
            </a:lvl7pPr>
            <a:lvl8pPr marL="3201657" indent="-213444" defTabSz="923441" eaLnBrk="0" fontAlgn="base" hangingPunct="0">
              <a:spcBef>
                <a:spcPct val="0"/>
              </a:spcBef>
              <a:spcAft>
                <a:spcPct val="0"/>
              </a:spcAft>
              <a:defRPr>
                <a:solidFill>
                  <a:schemeClr val="tx1"/>
                </a:solidFill>
                <a:latin typeface="Tahoma" pitchFamily="34" charset="0"/>
              </a:defRPr>
            </a:lvl8pPr>
            <a:lvl9pPr marL="3628545" indent="-213444" defTabSz="923441" eaLnBrk="0" fontAlgn="base" hangingPunct="0">
              <a:spcBef>
                <a:spcPct val="0"/>
              </a:spcBef>
              <a:spcAft>
                <a:spcPct val="0"/>
              </a:spcAft>
              <a:defRPr>
                <a:solidFill>
                  <a:schemeClr val="tx1"/>
                </a:solidFill>
                <a:latin typeface="Tahoma" pitchFamily="34" charset="0"/>
              </a:defRPr>
            </a:lvl9pPr>
          </a:lstStyle>
          <a:p>
            <a:fld id="{2669A54B-19FC-4D5D-8743-986E6BE67A38}" type="slidenum">
              <a:rPr lang="en-US" altLang="en-US" smtClean="0">
                <a:latin typeface="Arial" pitchFamily="34" charset="0"/>
              </a:rPr>
              <a:pPr/>
              <a:t>14</a:t>
            </a:fld>
            <a:endParaRPr lang="en-US" alt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441">
              <a:defRPr>
                <a:solidFill>
                  <a:schemeClr val="tx1"/>
                </a:solidFill>
                <a:latin typeface="Tahoma" pitchFamily="34" charset="0"/>
              </a:defRPr>
            </a:lvl1pPr>
            <a:lvl2pPr marL="693692" indent="-266805" defTabSz="923441">
              <a:defRPr>
                <a:solidFill>
                  <a:schemeClr val="tx1"/>
                </a:solidFill>
                <a:latin typeface="Tahoma" pitchFamily="34" charset="0"/>
              </a:defRPr>
            </a:lvl2pPr>
            <a:lvl3pPr marL="1067219" indent="-213444" defTabSz="923441">
              <a:defRPr>
                <a:solidFill>
                  <a:schemeClr val="tx1"/>
                </a:solidFill>
                <a:latin typeface="Tahoma" pitchFamily="34" charset="0"/>
              </a:defRPr>
            </a:lvl3pPr>
            <a:lvl4pPr marL="1494107" indent="-213444" defTabSz="923441">
              <a:defRPr>
                <a:solidFill>
                  <a:schemeClr val="tx1"/>
                </a:solidFill>
                <a:latin typeface="Tahoma" pitchFamily="34" charset="0"/>
              </a:defRPr>
            </a:lvl4pPr>
            <a:lvl5pPr marL="1920994" indent="-213444" defTabSz="923441">
              <a:defRPr>
                <a:solidFill>
                  <a:schemeClr val="tx1"/>
                </a:solidFill>
                <a:latin typeface="Tahoma" pitchFamily="34" charset="0"/>
              </a:defRPr>
            </a:lvl5pPr>
            <a:lvl6pPr marL="2347882" indent="-213444" defTabSz="923441" eaLnBrk="0" fontAlgn="base" hangingPunct="0">
              <a:spcBef>
                <a:spcPct val="0"/>
              </a:spcBef>
              <a:spcAft>
                <a:spcPct val="0"/>
              </a:spcAft>
              <a:defRPr>
                <a:solidFill>
                  <a:schemeClr val="tx1"/>
                </a:solidFill>
                <a:latin typeface="Tahoma" pitchFamily="34" charset="0"/>
              </a:defRPr>
            </a:lvl6pPr>
            <a:lvl7pPr marL="2774770" indent="-213444" defTabSz="923441" eaLnBrk="0" fontAlgn="base" hangingPunct="0">
              <a:spcBef>
                <a:spcPct val="0"/>
              </a:spcBef>
              <a:spcAft>
                <a:spcPct val="0"/>
              </a:spcAft>
              <a:defRPr>
                <a:solidFill>
                  <a:schemeClr val="tx1"/>
                </a:solidFill>
                <a:latin typeface="Tahoma" pitchFamily="34" charset="0"/>
              </a:defRPr>
            </a:lvl7pPr>
            <a:lvl8pPr marL="3201657" indent="-213444" defTabSz="923441" eaLnBrk="0" fontAlgn="base" hangingPunct="0">
              <a:spcBef>
                <a:spcPct val="0"/>
              </a:spcBef>
              <a:spcAft>
                <a:spcPct val="0"/>
              </a:spcAft>
              <a:defRPr>
                <a:solidFill>
                  <a:schemeClr val="tx1"/>
                </a:solidFill>
                <a:latin typeface="Tahoma" pitchFamily="34" charset="0"/>
              </a:defRPr>
            </a:lvl8pPr>
            <a:lvl9pPr marL="3628545" indent="-213444" defTabSz="923441" eaLnBrk="0" fontAlgn="base" hangingPunct="0">
              <a:spcBef>
                <a:spcPct val="0"/>
              </a:spcBef>
              <a:spcAft>
                <a:spcPct val="0"/>
              </a:spcAft>
              <a:defRPr>
                <a:solidFill>
                  <a:schemeClr val="tx1"/>
                </a:solidFill>
                <a:latin typeface="Tahoma" pitchFamily="34" charset="0"/>
              </a:defRPr>
            </a:lvl9pPr>
          </a:lstStyle>
          <a:p>
            <a:fld id="{0F09C205-F887-4337-85B3-53EFC4094707}" type="slidenum">
              <a:rPr lang="en-US" altLang="en-US" smtClean="0">
                <a:latin typeface="Arial" pitchFamily="34" charset="0"/>
              </a:rPr>
              <a:pPr/>
              <a:t>18</a:t>
            </a:fld>
            <a:endParaRPr lang="en-US" alt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
        <p:nvSpPr>
          <p:cNvPr id="1034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441">
              <a:defRPr>
                <a:solidFill>
                  <a:schemeClr val="tx1"/>
                </a:solidFill>
                <a:latin typeface="Tahoma" pitchFamily="34" charset="0"/>
              </a:defRPr>
            </a:lvl1pPr>
            <a:lvl2pPr marL="693692" indent="-266805" defTabSz="923441">
              <a:defRPr>
                <a:solidFill>
                  <a:schemeClr val="tx1"/>
                </a:solidFill>
                <a:latin typeface="Tahoma" pitchFamily="34" charset="0"/>
              </a:defRPr>
            </a:lvl2pPr>
            <a:lvl3pPr marL="1067219" indent="-213444" defTabSz="923441">
              <a:defRPr>
                <a:solidFill>
                  <a:schemeClr val="tx1"/>
                </a:solidFill>
                <a:latin typeface="Tahoma" pitchFamily="34" charset="0"/>
              </a:defRPr>
            </a:lvl3pPr>
            <a:lvl4pPr marL="1494107" indent="-213444" defTabSz="923441">
              <a:defRPr>
                <a:solidFill>
                  <a:schemeClr val="tx1"/>
                </a:solidFill>
                <a:latin typeface="Tahoma" pitchFamily="34" charset="0"/>
              </a:defRPr>
            </a:lvl4pPr>
            <a:lvl5pPr marL="1920994" indent="-213444" defTabSz="923441">
              <a:defRPr>
                <a:solidFill>
                  <a:schemeClr val="tx1"/>
                </a:solidFill>
                <a:latin typeface="Tahoma" pitchFamily="34" charset="0"/>
              </a:defRPr>
            </a:lvl5pPr>
            <a:lvl6pPr marL="2347882" indent="-213444" defTabSz="923441" eaLnBrk="0" fontAlgn="base" hangingPunct="0">
              <a:spcBef>
                <a:spcPct val="0"/>
              </a:spcBef>
              <a:spcAft>
                <a:spcPct val="0"/>
              </a:spcAft>
              <a:defRPr>
                <a:solidFill>
                  <a:schemeClr val="tx1"/>
                </a:solidFill>
                <a:latin typeface="Tahoma" pitchFamily="34" charset="0"/>
              </a:defRPr>
            </a:lvl6pPr>
            <a:lvl7pPr marL="2774770" indent="-213444" defTabSz="923441" eaLnBrk="0" fontAlgn="base" hangingPunct="0">
              <a:spcBef>
                <a:spcPct val="0"/>
              </a:spcBef>
              <a:spcAft>
                <a:spcPct val="0"/>
              </a:spcAft>
              <a:defRPr>
                <a:solidFill>
                  <a:schemeClr val="tx1"/>
                </a:solidFill>
                <a:latin typeface="Tahoma" pitchFamily="34" charset="0"/>
              </a:defRPr>
            </a:lvl7pPr>
            <a:lvl8pPr marL="3201657" indent="-213444" defTabSz="923441" eaLnBrk="0" fontAlgn="base" hangingPunct="0">
              <a:spcBef>
                <a:spcPct val="0"/>
              </a:spcBef>
              <a:spcAft>
                <a:spcPct val="0"/>
              </a:spcAft>
              <a:defRPr>
                <a:solidFill>
                  <a:schemeClr val="tx1"/>
                </a:solidFill>
                <a:latin typeface="Tahoma" pitchFamily="34" charset="0"/>
              </a:defRPr>
            </a:lvl8pPr>
            <a:lvl9pPr marL="3628545" indent="-213444" defTabSz="923441" eaLnBrk="0" fontAlgn="base" hangingPunct="0">
              <a:spcBef>
                <a:spcPct val="0"/>
              </a:spcBef>
              <a:spcAft>
                <a:spcPct val="0"/>
              </a:spcAft>
              <a:defRPr>
                <a:solidFill>
                  <a:schemeClr val="tx1"/>
                </a:solidFill>
                <a:latin typeface="Tahoma" pitchFamily="34" charset="0"/>
              </a:defRPr>
            </a:lvl9pPr>
          </a:lstStyle>
          <a:p>
            <a:fld id="{17F76155-E58E-46BF-BFC1-7D6FA07B410D}" type="slidenum">
              <a:rPr lang="en-US" altLang="en-US" smtClean="0">
                <a:latin typeface="Arial" pitchFamily="34" charset="0"/>
              </a:rPr>
              <a:pPr/>
              <a:t>29</a:t>
            </a:fld>
            <a:endParaRPr lang="en-US" alt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
        <p:nvSpPr>
          <p:cNvPr id="1044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441">
              <a:defRPr>
                <a:solidFill>
                  <a:schemeClr val="tx1"/>
                </a:solidFill>
                <a:latin typeface="Tahoma" pitchFamily="34" charset="0"/>
              </a:defRPr>
            </a:lvl1pPr>
            <a:lvl2pPr marL="693692" indent="-266805" defTabSz="923441">
              <a:defRPr>
                <a:solidFill>
                  <a:schemeClr val="tx1"/>
                </a:solidFill>
                <a:latin typeface="Tahoma" pitchFamily="34" charset="0"/>
              </a:defRPr>
            </a:lvl2pPr>
            <a:lvl3pPr marL="1067219" indent="-213444" defTabSz="923441">
              <a:defRPr>
                <a:solidFill>
                  <a:schemeClr val="tx1"/>
                </a:solidFill>
                <a:latin typeface="Tahoma" pitchFamily="34" charset="0"/>
              </a:defRPr>
            </a:lvl3pPr>
            <a:lvl4pPr marL="1494107" indent="-213444" defTabSz="923441">
              <a:defRPr>
                <a:solidFill>
                  <a:schemeClr val="tx1"/>
                </a:solidFill>
                <a:latin typeface="Tahoma" pitchFamily="34" charset="0"/>
              </a:defRPr>
            </a:lvl4pPr>
            <a:lvl5pPr marL="1920994" indent="-213444" defTabSz="923441">
              <a:defRPr>
                <a:solidFill>
                  <a:schemeClr val="tx1"/>
                </a:solidFill>
                <a:latin typeface="Tahoma" pitchFamily="34" charset="0"/>
              </a:defRPr>
            </a:lvl5pPr>
            <a:lvl6pPr marL="2347882" indent="-213444" defTabSz="923441" eaLnBrk="0" fontAlgn="base" hangingPunct="0">
              <a:spcBef>
                <a:spcPct val="0"/>
              </a:spcBef>
              <a:spcAft>
                <a:spcPct val="0"/>
              </a:spcAft>
              <a:defRPr>
                <a:solidFill>
                  <a:schemeClr val="tx1"/>
                </a:solidFill>
                <a:latin typeface="Tahoma" pitchFamily="34" charset="0"/>
              </a:defRPr>
            </a:lvl6pPr>
            <a:lvl7pPr marL="2774770" indent="-213444" defTabSz="923441" eaLnBrk="0" fontAlgn="base" hangingPunct="0">
              <a:spcBef>
                <a:spcPct val="0"/>
              </a:spcBef>
              <a:spcAft>
                <a:spcPct val="0"/>
              </a:spcAft>
              <a:defRPr>
                <a:solidFill>
                  <a:schemeClr val="tx1"/>
                </a:solidFill>
                <a:latin typeface="Tahoma" pitchFamily="34" charset="0"/>
              </a:defRPr>
            </a:lvl7pPr>
            <a:lvl8pPr marL="3201657" indent="-213444" defTabSz="923441" eaLnBrk="0" fontAlgn="base" hangingPunct="0">
              <a:spcBef>
                <a:spcPct val="0"/>
              </a:spcBef>
              <a:spcAft>
                <a:spcPct val="0"/>
              </a:spcAft>
              <a:defRPr>
                <a:solidFill>
                  <a:schemeClr val="tx1"/>
                </a:solidFill>
                <a:latin typeface="Tahoma" pitchFamily="34" charset="0"/>
              </a:defRPr>
            </a:lvl8pPr>
            <a:lvl9pPr marL="3628545" indent="-213444" defTabSz="923441" eaLnBrk="0" fontAlgn="base" hangingPunct="0">
              <a:spcBef>
                <a:spcPct val="0"/>
              </a:spcBef>
              <a:spcAft>
                <a:spcPct val="0"/>
              </a:spcAft>
              <a:defRPr>
                <a:solidFill>
                  <a:schemeClr val="tx1"/>
                </a:solidFill>
                <a:latin typeface="Tahoma" pitchFamily="34" charset="0"/>
              </a:defRPr>
            </a:lvl9pPr>
          </a:lstStyle>
          <a:p>
            <a:fld id="{B3453331-F691-4B12-90E0-1A6ECE65C2D5}" type="slidenum">
              <a:rPr lang="en-US" altLang="en-US" smtClean="0">
                <a:latin typeface="Arial" pitchFamily="34" charset="0"/>
              </a:rPr>
              <a:pPr/>
              <a:t>30</a:t>
            </a:fld>
            <a:endParaRPr lang="en-US" alt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441">
              <a:defRPr>
                <a:solidFill>
                  <a:schemeClr val="tx1"/>
                </a:solidFill>
                <a:latin typeface="Tahoma" pitchFamily="34" charset="0"/>
              </a:defRPr>
            </a:lvl1pPr>
            <a:lvl2pPr marL="693692" indent="-266805" defTabSz="923441">
              <a:defRPr>
                <a:solidFill>
                  <a:schemeClr val="tx1"/>
                </a:solidFill>
                <a:latin typeface="Tahoma" pitchFamily="34" charset="0"/>
              </a:defRPr>
            </a:lvl2pPr>
            <a:lvl3pPr marL="1067219" indent="-213444" defTabSz="923441">
              <a:defRPr>
                <a:solidFill>
                  <a:schemeClr val="tx1"/>
                </a:solidFill>
                <a:latin typeface="Tahoma" pitchFamily="34" charset="0"/>
              </a:defRPr>
            </a:lvl3pPr>
            <a:lvl4pPr marL="1494107" indent="-213444" defTabSz="923441">
              <a:defRPr>
                <a:solidFill>
                  <a:schemeClr val="tx1"/>
                </a:solidFill>
                <a:latin typeface="Tahoma" pitchFamily="34" charset="0"/>
              </a:defRPr>
            </a:lvl4pPr>
            <a:lvl5pPr marL="1920994" indent="-213444" defTabSz="923441">
              <a:defRPr>
                <a:solidFill>
                  <a:schemeClr val="tx1"/>
                </a:solidFill>
                <a:latin typeface="Tahoma" pitchFamily="34" charset="0"/>
              </a:defRPr>
            </a:lvl5pPr>
            <a:lvl6pPr marL="2347882" indent="-213444" defTabSz="923441" eaLnBrk="0" fontAlgn="base" hangingPunct="0">
              <a:spcBef>
                <a:spcPct val="0"/>
              </a:spcBef>
              <a:spcAft>
                <a:spcPct val="0"/>
              </a:spcAft>
              <a:defRPr>
                <a:solidFill>
                  <a:schemeClr val="tx1"/>
                </a:solidFill>
                <a:latin typeface="Tahoma" pitchFamily="34" charset="0"/>
              </a:defRPr>
            </a:lvl6pPr>
            <a:lvl7pPr marL="2774770" indent="-213444" defTabSz="923441" eaLnBrk="0" fontAlgn="base" hangingPunct="0">
              <a:spcBef>
                <a:spcPct val="0"/>
              </a:spcBef>
              <a:spcAft>
                <a:spcPct val="0"/>
              </a:spcAft>
              <a:defRPr>
                <a:solidFill>
                  <a:schemeClr val="tx1"/>
                </a:solidFill>
                <a:latin typeface="Tahoma" pitchFamily="34" charset="0"/>
              </a:defRPr>
            </a:lvl7pPr>
            <a:lvl8pPr marL="3201657" indent="-213444" defTabSz="923441" eaLnBrk="0" fontAlgn="base" hangingPunct="0">
              <a:spcBef>
                <a:spcPct val="0"/>
              </a:spcBef>
              <a:spcAft>
                <a:spcPct val="0"/>
              </a:spcAft>
              <a:defRPr>
                <a:solidFill>
                  <a:schemeClr val="tx1"/>
                </a:solidFill>
                <a:latin typeface="Tahoma" pitchFamily="34" charset="0"/>
              </a:defRPr>
            </a:lvl8pPr>
            <a:lvl9pPr marL="3628545" indent="-213444" defTabSz="923441" eaLnBrk="0" fontAlgn="base" hangingPunct="0">
              <a:spcBef>
                <a:spcPct val="0"/>
              </a:spcBef>
              <a:spcAft>
                <a:spcPct val="0"/>
              </a:spcAft>
              <a:defRPr>
                <a:solidFill>
                  <a:schemeClr val="tx1"/>
                </a:solidFill>
                <a:latin typeface="Tahoma" pitchFamily="34" charset="0"/>
              </a:defRPr>
            </a:lvl9pPr>
          </a:lstStyle>
          <a:p>
            <a:fld id="{FCEC6D9E-C68C-40D4-ABA4-E6B9C2A5C403}" type="slidenum">
              <a:rPr lang="en-US" altLang="en-US" smtClean="0">
                <a:latin typeface="Arial" pitchFamily="34" charset="0"/>
              </a:rPr>
              <a:pPr/>
              <a:t>31</a:t>
            </a:fld>
            <a:endParaRPr lang="en-US" alt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441">
              <a:defRPr>
                <a:solidFill>
                  <a:schemeClr val="tx1"/>
                </a:solidFill>
                <a:latin typeface="Tahoma" pitchFamily="34" charset="0"/>
              </a:defRPr>
            </a:lvl1pPr>
            <a:lvl2pPr marL="693692" indent="-266805" defTabSz="923441">
              <a:defRPr>
                <a:solidFill>
                  <a:schemeClr val="tx1"/>
                </a:solidFill>
                <a:latin typeface="Tahoma" pitchFamily="34" charset="0"/>
              </a:defRPr>
            </a:lvl2pPr>
            <a:lvl3pPr marL="1067219" indent="-213444" defTabSz="923441">
              <a:defRPr>
                <a:solidFill>
                  <a:schemeClr val="tx1"/>
                </a:solidFill>
                <a:latin typeface="Tahoma" pitchFamily="34" charset="0"/>
              </a:defRPr>
            </a:lvl3pPr>
            <a:lvl4pPr marL="1494107" indent="-213444" defTabSz="923441">
              <a:defRPr>
                <a:solidFill>
                  <a:schemeClr val="tx1"/>
                </a:solidFill>
                <a:latin typeface="Tahoma" pitchFamily="34" charset="0"/>
              </a:defRPr>
            </a:lvl4pPr>
            <a:lvl5pPr marL="1920994" indent="-213444" defTabSz="923441">
              <a:defRPr>
                <a:solidFill>
                  <a:schemeClr val="tx1"/>
                </a:solidFill>
                <a:latin typeface="Tahoma" pitchFamily="34" charset="0"/>
              </a:defRPr>
            </a:lvl5pPr>
            <a:lvl6pPr marL="2347882" indent="-213444" defTabSz="923441" eaLnBrk="0" fontAlgn="base" hangingPunct="0">
              <a:spcBef>
                <a:spcPct val="0"/>
              </a:spcBef>
              <a:spcAft>
                <a:spcPct val="0"/>
              </a:spcAft>
              <a:defRPr>
                <a:solidFill>
                  <a:schemeClr val="tx1"/>
                </a:solidFill>
                <a:latin typeface="Tahoma" pitchFamily="34" charset="0"/>
              </a:defRPr>
            </a:lvl6pPr>
            <a:lvl7pPr marL="2774770" indent="-213444" defTabSz="923441" eaLnBrk="0" fontAlgn="base" hangingPunct="0">
              <a:spcBef>
                <a:spcPct val="0"/>
              </a:spcBef>
              <a:spcAft>
                <a:spcPct val="0"/>
              </a:spcAft>
              <a:defRPr>
                <a:solidFill>
                  <a:schemeClr val="tx1"/>
                </a:solidFill>
                <a:latin typeface="Tahoma" pitchFamily="34" charset="0"/>
              </a:defRPr>
            </a:lvl7pPr>
            <a:lvl8pPr marL="3201657" indent="-213444" defTabSz="923441" eaLnBrk="0" fontAlgn="base" hangingPunct="0">
              <a:spcBef>
                <a:spcPct val="0"/>
              </a:spcBef>
              <a:spcAft>
                <a:spcPct val="0"/>
              </a:spcAft>
              <a:defRPr>
                <a:solidFill>
                  <a:schemeClr val="tx1"/>
                </a:solidFill>
                <a:latin typeface="Tahoma" pitchFamily="34" charset="0"/>
              </a:defRPr>
            </a:lvl8pPr>
            <a:lvl9pPr marL="3628545" indent="-213444" defTabSz="923441" eaLnBrk="0" fontAlgn="base" hangingPunct="0">
              <a:spcBef>
                <a:spcPct val="0"/>
              </a:spcBef>
              <a:spcAft>
                <a:spcPct val="0"/>
              </a:spcAft>
              <a:defRPr>
                <a:solidFill>
                  <a:schemeClr val="tx1"/>
                </a:solidFill>
                <a:latin typeface="Tahoma" pitchFamily="34" charset="0"/>
              </a:defRPr>
            </a:lvl9pPr>
          </a:lstStyle>
          <a:p>
            <a:fld id="{09A19966-49AE-4521-9BD1-057285E3B0EC}" type="slidenum">
              <a:rPr lang="en-US" altLang="en-US" smtClean="0">
                <a:latin typeface="Arial" pitchFamily="34" charset="0"/>
              </a:rPr>
              <a:pPr/>
              <a:t>32</a:t>
            </a:fld>
            <a:endParaRPr lang="en-US" alt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441">
              <a:defRPr>
                <a:solidFill>
                  <a:schemeClr val="tx1"/>
                </a:solidFill>
                <a:latin typeface="Tahoma" pitchFamily="34" charset="0"/>
              </a:defRPr>
            </a:lvl1pPr>
            <a:lvl2pPr marL="693692" indent="-266805" defTabSz="923441">
              <a:defRPr>
                <a:solidFill>
                  <a:schemeClr val="tx1"/>
                </a:solidFill>
                <a:latin typeface="Tahoma" pitchFamily="34" charset="0"/>
              </a:defRPr>
            </a:lvl2pPr>
            <a:lvl3pPr marL="1067219" indent="-213444" defTabSz="923441">
              <a:defRPr>
                <a:solidFill>
                  <a:schemeClr val="tx1"/>
                </a:solidFill>
                <a:latin typeface="Tahoma" pitchFamily="34" charset="0"/>
              </a:defRPr>
            </a:lvl3pPr>
            <a:lvl4pPr marL="1494107" indent="-213444" defTabSz="923441">
              <a:defRPr>
                <a:solidFill>
                  <a:schemeClr val="tx1"/>
                </a:solidFill>
                <a:latin typeface="Tahoma" pitchFamily="34" charset="0"/>
              </a:defRPr>
            </a:lvl4pPr>
            <a:lvl5pPr marL="1920994" indent="-213444" defTabSz="923441">
              <a:defRPr>
                <a:solidFill>
                  <a:schemeClr val="tx1"/>
                </a:solidFill>
                <a:latin typeface="Tahoma" pitchFamily="34" charset="0"/>
              </a:defRPr>
            </a:lvl5pPr>
            <a:lvl6pPr marL="2347882" indent="-213444" defTabSz="923441" eaLnBrk="0" fontAlgn="base" hangingPunct="0">
              <a:spcBef>
                <a:spcPct val="0"/>
              </a:spcBef>
              <a:spcAft>
                <a:spcPct val="0"/>
              </a:spcAft>
              <a:defRPr>
                <a:solidFill>
                  <a:schemeClr val="tx1"/>
                </a:solidFill>
                <a:latin typeface="Tahoma" pitchFamily="34" charset="0"/>
              </a:defRPr>
            </a:lvl6pPr>
            <a:lvl7pPr marL="2774770" indent="-213444" defTabSz="923441" eaLnBrk="0" fontAlgn="base" hangingPunct="0">
              <a:spcBef>
                <a:spcPct val="0"/>
              </a:spcBef>
              <a:spcAft>
                <a:spcPct val="0"/>
              </a:spcAft>
              <a:defRPr>
                <a:solidFill>
                  <a:schemeClr val="tx1"/>
                </a:solidFill>
                <a:latin typeface="Tahoma" pitchFamily="34" charset="0"/>
              </a:defRPr>
            </a:lvl7pPr>
            <a:lvl8pPr marL="3201657" indent="-213444" defTabSz="923441" eaLnBrk="0" fontAlgn="base" hangingPunct="0">
              <a:spcBef>
                <a:spcPct val="0"/>
              </a:spcBef>
              <a:spcAft>
                <a:spcPct val="0"/>
              </a:spcAft>
              <a:defRPr>
                <a:solidFill>
                  <a:schemeClr val="tx1"/>
                </a:solidFill>
                <a:latin typeface="Tahoma" pitchFamily="34" charset="0"/>
              </a:defRPr>
            </a:lvl8pPr>
            <a:lvl9pPr marL="3628545" indent="-213444" defTabSz="923441" eaLnBrk="0" fontAlgn="base" hangingPunct="0">
              <a:spcBef>
                <a:spcPct val="0"/>
              </a:spcBef>
              <a:spcAft>
                <a:spcPct val="0"/>
              </a:spcAft>
              <a:defRPr>
                <a:solidFill>
                  <a:schemeClr val="tx1"/>
                </a:solidFill>
                <a:latin typeface="Tahoma" pitchFamily="34" charset="0"/>
              </a:defRPr>
            </a:lvl9pPr>
          </a:lstStyle>
          <a:p>
            <a:fld id="{5D800C1F-4724-4582-BBD7-83A3AF18921F}" type="slidenum">
              <a:rPr lang="en-US" altLang="en-US" smtClean="0">
                <a:latin typeface="Arial" pitchFamily="34" charset="0"/>
              </a:rPr>
              <a:pPr/>
              <a:t>33</a:t>
            </a:fld>
            <a:endParaRPr lang="en-US" alt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441">
              <a:defRPr>
                <a:solidFill>
                  <a:schemeClr val="tx1"/>
                </a:solidFill>
                <a:latin typeface="Tahoma" pitchFamily="34" charset="0"/>
              </a:defRPr>
            </a:lvl1pPr>
            <a:lvl2pPr marL="693692" indent="-266805" defTabSz="923441">
              <a:defRPr>
                <a:solidFill>
                  <a:schemeClr val="tx1"/>
                </a:solidFill>
                <a:latin typeface="Tahoma" pitchFamily="34" charset="0"/>
              </a:defRPr>
            </a:lvl2pPr>
            <a:lvl3pPr marL="1067219" indent="-213444" defTabSz="923441">
              <a:defRPr>
                <a:solidFill>
                  <a:schemeClr val="tx1"/>
                </a:solidFill>
                <a:latin typeface="Tahoma" pitchFamily="34" charset="0"/>
              </a:defRPr>
            </a:lvl3pPr>
            <a:lvl4pPr marL="1494107" indent="-213444" defTabSz="923441">
              <a:defRPr>
                <a:solidFill>
                  <a:schemeClr val="tx1"/>
                </a:solidFill>
                <a:latin typeface="Tahoma" pitchFamily="34" charset="0"/>
              </a:defRPr>
            </a:lvl4pPr>
            <a:lvl5pPr marL="1920994" indent="-213444" defTabSz="923441">
              <a:defRPr>
                <a:solidFill>
                  <a:schemeClr val="tx1"/>
                </a:solidFill>
                <a:latin typeface="Tahoma" pitchFamily="34" charset="0"/>
              </a:defRPr>
            </a:lvl5pPr>
            <a:lvl6pPr marL="2347882" indent="-213444" defTabSz="923441" eaLnBrk="0" fontAlgn="base" hangingPunct="0">
              <a:spcBef>
                <a:spcPct val="0"/>
              </a:spcBef>
              <a:spcAft>
                <a:spcPct val="0"/>
              </a:spcAft>
              <a:defRPr>
                <a:solidFill>
                  <a:schemeClr val="tx1"/>
                </a:solidFill>
                <a:latin typeface="Tahoma" pitchFamily="34" charset="0"/>
              </a:defRPr>
            </a:lvl6pPr>
            <a:lvl7pPr marL="2774770" indent="-213444" defTabSz="923441" eaLnBrk="0" fontAlgn="base" hangingPunct="0">
              <a:spcBef>
                <a:spcPct val="0"/>
              </a:spcBef>
              <a:spcAft>
                <a:spcPct val="0"/>
              </a:spcAft>
              <a:defRPr>
                <a:solidFill>
                  <a:schemeClr val="tx1"/>
                </a:solidFill>
                <a:latin typeface="Tahoma" pitchFamily="34" charset="0"/>
              </a:defRPr>
            </a:lvl7pPr>
            <a:lvl8pPr marL="3201657" indent="-213444" defTabSz="923441" eaLnBrk="0" fontAlgn="base" hangingPunct="0">
              <a:spcBef>
                <a:spcPct val="0"/>
              </a:spcBef>
              <a:spcAft>
                <a:spcPct val="0"/>
              </a:spcAft>
              <a:defRPr>
                <a:solidFill>
                  <a:schemeClr val="tx1"/>
                </a:solidFill>
                <a:latin typeface="Tahoma" pitchFamily="34" charset="0"/>
              </a:defRPr>
            </a:lvl8pPr>
            <a:lvl9pPr marL="3628545" indent="-213444" defTabSz="923441" eaLnBrk="0" fontAlgn="base" hangingPunct="0">
              <a:spcBef>
                <a:spcPct val="0"/>
              </a:spcBef>
              <a:spcAft>
                <a:spcPct val="0"/>
              </a:spcAft>
              <a:defRPr>
                <a:solidFill>
                  <a:schemeClr val="tx1"/>
                </a:solidFill>
                <a:latin typeface="Tahoma" pitchFamily="34" charset="0"/>
              </a:defRPr>
            </a:lvl9pPr>
          </a:lstStyle>
          <a:p>
            <a:fld id="{6D4B5F90-42C3-48FB-BE53-526A940B046B}" type="slidenum">
              <a:rPr lang="en-US" altLang="en-US" smtClean="0">
                <a:latin typeface="Arial" pitchFamily="34" charset="0"/>
              </a:rPr>
              <a:pPr/>
              <a:t>34</a:t>
            </a:fld>
            <a:endParaRPr lang="en-US" alt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
        <p:nvSpPr>
          <p:cNvPr id="1095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441">
              <a:defRPr>
                <a:solidFill>
                  <a:schemeClr val="tx1"/>
                </a:solidFill>
                <a:latin typeface="Tahoma" pitchFamily="34" charset="0"/>
              </a:defRPr>
            </a:lvl1pPr>
            <a:lvl2pPr marL="693692" indent="-266805" defTabSz="923441">
              <a:defRPr>
                <a:solidFill>
                  <a:schemeClr val="tx1"/>
                </a:solidFill>
                <a:latin typeface="Tahoma" pitchFamily="34" charset="0"/>
              </a:defRPr>
            </a:lvl2pPr>
            <a:lvl3pPr marL="1067219" indent="-213444" defTabSz="923441">
              <a:defRPr>
                <a:solidFill>
                  <a:schemeClr val="tx1"/>
                </a:solidFill>
                <a:latin typeface="Tahoma" pitchFamily="34" charset="0"/>
              </a:defRPr>
            </a:lvl3pPr>
            <a:lvl4pPr marL="1494107" indent="-213444" defTabSz="923441">
              <a:defRPr>
                <a:solidFill>
                  <a:schemeClr val="tx1"/>
                </a:solidFill>
                <a:latin typeface="Tahoma" pitchFamily="34" charset="0"/>
              </a:defRPr>
            </a:lvl4pPr>
            <a:lvl5pPr marL="1920994" indent="-213444" defTabSz="923441">
              <a:defRPr>
                <a:solidFill>
                  <a:schemeClr val="tx1"/>
                </a:solidFill>
                <a:latin typeface="Tahoma" pitchFamily="34" charset="0"/>
              </a:defRPr>
            </a:lvl5pPr>
            <a:lvl6pPr marL="2347882" indent="-213444" defTabSz="923441" eaLnBrk="0" fontAlgn="base" hangingPunct="0">
              <a:spcBef>
                <a:spcPct val="0"/>
              </a:spcBef>
              <a:spcAft>
                <a:spcPct val="0"/>
              </a:spcAft>
              <a:defRPr>
                <a:solidFill>
                  <a:schemeClr val="tx1"/>
                </a:solidFill>
                <a:latin typeface="Tahoma" pitchFamily="34" charset="0"/>
              </a:defRPr>
            </a:lvl6pPr>
            <a:lvl7pPr marL="2774770" indent="-213444" defTabSz="923441" eaLnBrk="0" fontAlgn="base" hangingPunct="0">
              <a:spcBef>
                <a:spcPct val="0"/>
              </a:spcBef>
              <a:spcAft>
                <a:spcPct val="0"/>
              </a:spcAft>
              <a:defRPr>
                <a:solidFill>
                  <a:schemeClr val="tx1"/>
                </a:solidFill>
                <a:latin typeface="Tahoma" pitchFamily="34" charset="0"/>
              </a:defRPr>
            </a:lvl7pPr>
            <a:lvl8pPr marL="3201657" indent="-213444" defTabSz="923441" eaLnBrk="0" fontAlgn="base" hangingPunct="0">
              <a:spcBef>
                <a:spcPct val="0"/>
              </a:spcBef>
              <a:spcAft>
                <a:spcPct val="0"/>
              </a:spcAft>
              <a:defRPr>
                <a:solidFill>
                  <a:schemeClr val="tx1"/>
                </a:solidFill>
                <a:latin typeface="Tahoma" pitchFamily="34" charset="0"/>
              </a:defRPr>
            </a:lvl8pPr>
            <a:lvl9pPr marL="3628545" indent="-213444" defTabSz="923441" eaLnBrk="0" fontAlgn="base" hangingPunct="0">
              <a:spcBef>
                <a:spcPct val="0"/>
              </a:spcBef>
              <a:spcAft>
                <a:spcPct val="0"/>
              </a:spcAft>
              <a:defRPr>
                <a:solidFill>
                  <a:schemeClr val="tx1"/>
                </a:solidFill>
                <a:latin typeface="Tahoma" pitchFamily="34" charset="0"/>
              </a:defRPr>
            </a:lvl9pPr>
          </a:lstStyle>
          <a:p>
            <a:fld id="{1592E105-68F0-43B6-8E45-18B9BE3D279C}" type="slidenum">
              <a:rPr lang="en-US" altLang="en-US" smtClean="0">
                <a:latin typeface="Arial" pitchFamily="34" charset="0"/>
              </a:rPr>
              <a:pPr/>
              <a:t>35</a:t>
            </a:fld>
            <a:endParaRPr lang="en-US" altLang="en-US"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
        <p:nvSpPr>
          <p:cNvPr id="1105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441">
              <a:defRPr>
                <a:solidFill>
                  <a:schemeClr val="tx1"/>
                </a:solidFill>
                <a:latin typeface="Tahoma" pitchFamily="34" charset="0"/>
              </a:defRPr>
            </a:lvl1pPr>
            <a:lvl2pPr marL="693692" indent="-266805" defTabSz="923441">
              <a:defRPr>
                <a:solidFill>
                  <a:schemeClr val="tx1"/>
                </a:solidFill>
                <a:latin typeface="Tahoma" pitchFamily="34" charset="0"/>
              </a:defRPr>
            </a:lvl2pPr>
            <a:lvl3pPr marL="1067219" indent="-213444" defTabSz="923441">
              <a:defRPr>
                <a:solidFill>
                  <a:schemeClr val="tx1"/>
                </a:solidFill>
                <a:latin typeface="Tahoma" pitchFamily="34" charset="0"/>
              </a:defRPr>
            </a:lvl3pPr>
            <a:lvl4pPr marL="1494107" indent="-213444" defTabSz="923441">
              <a:defRPr>
                <a:solidFill>
                  <a:schemeClr val="tx1"/>
                </a:solidFill>
                <a:latin typeface="Tahoma" pitchFamily="34" charset="0"/>
              </a:defRPr>
            </a:lvl4pPr>
            <a:lvl5pPr marL="1920994" indent="-213444" defTabSz="923441">
              <a:defRPr>
                <a:solidFill>
                  <a:schemeClr val="tx1"/>
                </a:solidFill>
                <a:latin typeface="Tahoma" pitchFamily="34" charset="0"/>
              </a:defRPr>
            </a:lvl5pPr>
            <a:lvl6pPr marL="2347882" indent="-213444" defTabSz="923441" eaLnBrk="0" fontAlgn="base" hangingPunct="0">
              <a:spcBef>
                <a:spcPct val="0"/>
              </a:spcBef>
              <a:spcAft>
                <a:spcPct val="0"/>
              </a:spcAft>
              <a:defRPr>
                <a:solidFill>
                  <a:schemeClr val="tx1"/>
                </a:solidFill>
                <a:latin typeface="Tahoma" pitchFamily="34" charset="0"/>
              </a:defRPr>
            </a:lvl6pPr>
            <a:lvl7pPr marL="2774770" indent="-213444" defTabSz="923441" eaLnBrk="0" fontAlgn="base" hangingPunct="0">
              <a:spcBef>
                <a:spcPct val="0"/>
              </a:spcBef>
              <a:spcAft>
                <a:spcPct val="0"/>
              </a:spcAft>
              <a:defRPr>
                <a:solidFill>
                  <a:schemeClr val="tx1"/>
                </a:solidFill>
                <a:latin typeface="Tahoma" pitchFamily="34" charset="0"/>
              </a:defRPr>
            </a:lvl7pPr>
            <a:lvl8pPr marL="3201657" indent="-213444" defTabSz="923441" eaLnBrk="0" fontAlgn="base" hangingPunct="0">
              <a:spcBef>
                <a:spcPct val="0"/>
              </a:spcBef>
              <a:spcAft>
                <a:spcPct val="0"/>
              </a:spcAft>
              <a:defRPr>
                <a:solidFill>
                  <a:schemeClr val="tx1"/>
                </a:solidFill>
                <a:latin typeface="Tahoma" pitchFamily="34" charset="0"/>
              </a:defRPr>
            </a:lvl8pPr>
            <a:lvl9pPr marL="3628545" indent="-213444" defTabSz="923441" eaLnBrk="0" fontAlgn="base" hangingPunct="0">
              <a:spcBef>
                <a:spcPct val="0"/>
              </a:spcBef>
              <a:spcAft>
                <a:spcPct val="0"/>
              </a:spcAft>
              <a:defRPr>
                <a:solidFill>
                  <a:schemeClr val="tx1"/>
                </a:solidFill>
                <a:latin typeface="Tahoma" pitchFamily="34" charset="0"/>
              </a:defRPr>
            </a:lvl9pPr>
          </a:lstStyle>
          <a:p>
            <a:fld id="{7A4F897C-8C11-4DF6-8D0C-FB8139CEEC5D}" type="slidenum">
              <a:rPr lang="en-US" altLang="en-US" smtClean="0">
                <a:latin typeface="Arial" pitchFamily="34" charset="0"/>
              </a:rPr>
              <a:pPr/>
              <a:t>36</a:t>
            </a:fld>
            <a:endParaRPr lang="en-US" alt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441">
              <a:defRPr>
                <a:solidFill>
                  <a:schemeClr val="tx1"/>
                </a:solidFill>
                <a:latin typeface="Tahoma" pitchFamily="34" charset="0"/>
              </a:defRPr>
            </a:lvl1pPr>
            <a:lvl2pPr marL="693692" indent="-266805" defTabSz="923441">
              <a:defRPr>
                <a:solidFill>
                  <a:schemeClr val="tx1"/>
                </a:solidFill>
                <a:latin typeface="Tahoma" pitchFamily="34" charset="0"/>
              </a:defRPr>
            </a:lvl2pPr>
            <a:lvl3pPr marL="1067219" indent="-213444" defTabSz="923441">
              <a:defRPr>
                <a:solidFill>
                  <a:schemeClr val="tx1"/>
                </a:solidFill>
                <a:latin typeface="Tahoma" pitchFamily="34" charset="0"/>
              </a:defRPr>
            </a:lvl3pPr>
            <a:lvl4pPr marL="1494107" indent="-213444" defTabSz="923441">
              <a:defRPr>
                <a:solidFill>
                  <a:schemeClr val="tx1"/>
                </a:solidFill>
                <a:latin typeface="Tahoma" pitchFamily="34" charset="0"/>
              </a:defRPr>
            </a:lvl4pPr>
            <a:lvl5pPr marL="1920994" indent="-213444" defTabSz="923441">
              <a:defRPr>
                <a:solidFill>
                  <a:schemeClr val="tx1"/>
                </a:solidFill>
                <a:latin typeface="Tahoma" pitchFamily="34" charset="0"/>
              </a:defRPr>
            </a:lvl5pPr>
            <a:lvl6pPr marL="2347882" indent="-213444" defTabSz="923441" eaLnBrk="0" fontAlgn="base" hangingPunct="0">
              <a:spcBef>
                <a:spcPct val="0"/>
              </a:spcBef>
              <a:spcAft>
                <a:spcPct val="0"/>
              </a:spcAft>
              <a:defRPr>
                <a:solidFill>
                  <a:schemeClr val="tx1"/>
                </a:solidFill>
                <a:latin typeface="Tahoma" pitchFamily="34" charset="0"/>
              </a:defRPr>
            </a:lvl6pPr>
            <a:lvl7pPr marL="2774770" indent="-213444" defTabSz="923441" eaLnBrk="0" fontAlgn="base" hangingPunct="0">
              <a:spcBef>
                <a:spcPct val="0"/>
              </a:spcBef>
              <a:spcAft>
                <a:spcPct val="0"/>
              </a:spcAft>
              <a:defRPr>
                <a:solidFill>
                  <a:schemeClr val="tx1"/>
                </a:solidFill>
                <a:latin typeface="Tahoma" pitchFamily="34" charset="0"/>
              </a:defRPr>
            </a:lvl7pPr>
            <a:lvl8pPr marL="3201657" indent="-213444" defTabSz="923441" eaLnBrk="0" fontAlgn="base" hangingPunct="0">
              <a:spcBef>
                <a:spcPct val="0"/>
              </a:spcBef>
              <a:spcAft>
                <a:spcPct val="0"/>
              </a:spcAft>
              <a:defRPr>
                <a:solidFill>
                  <a:schemeClr val="tx1"/>
                </a:solidFill>
                <a:latin typeface="Tahoma" pitchFamily="34" charset="0"/>
              </a:defRPr>
            </a:lvl8pPr>
            <a:lvl9pPr marL="3628545" indent="-213444" defTabSz="923441" eaLnBrk="0" fontAlgn="base" hangingPunct="0">
              <a:spcBef>
                <a:spcPct val="0"/>
              </a:spcBef>
              <a:spcAft>
                <a:spcPct val="0"/>
              </a:spcAft>
              <a:defRPr>
                <a:solidFill>
                  <a:schemeClr val="tx1"/>
                </a:solidFill>
                <a:latin typeface="Tahoma" pitchFamily="34" charset="0"/>
              </a:defRPr>
            </a:lvl9pPr>
          </a:lstStyle>
          <a:p>
            <a:fld id="{A027C7DC-35BB-4C52-89B7-AF773A7D369B}" type="slidenum">
              <a:rPr lang="en-US" altLang="en-US" smtClean="0">
                <a:latin typeface="Arial" pitchFamily="34" charset="0"/>
              </a:rPr>
              <a:pPr/>
              <a:t>3</a:t>
            </a:fld>
            <a:endParaRPr lang="en-US" alt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441">
              <a:defRPr>
                <a:solidFill>
                  <a:schemeClr val="tx1"/>
                </a:solidFill>
                <a:latin typeface="Tahoma" pitchFamily="34" charset="0"/>
              </a:defRPr>
            </a:lvl1pPr>
            <a:lvl2pPr marL="693692" indent="-266805" defTabSz="923441">
              <a:defRPr>
                <a:solidFill>
                  <a:schemeClr val="tx1"/>
                </a:solidFill>
                <a:latin typeface="Tahoma" pitchFamily="34" charset="0"/>
              </a:defRPr>
            </a:lvl2pPr>
            <a:lvl3pPr marL="1067219" indent="-213444" defTabSz="923441">
              <a:defRPr>
                <a:solidFill>
                  <a:schemeClr val="tx1"/>
                </a:solidFill>
                <a:latin typeface="Tahoma" pitchFamily="34" charset="0"/>
              </a:defRPr>
            </a:lvl3pPr>
            <a:lvl4pPr marL="1494107" indent="-213444" defTabSz="923441">
              <a:defRPr>
                <a:solidFill>
                  <a:schemeClr val="tx1"/>
                </a:solidFill>
                <a:latin typeface="Tahoma" pitchFamily="34" charset="0"/>
              </a:defRPr>
            </a:lvl4pPr>
            <a:lvl5pPr marL="1920994" indent="-213444" defTabSz="923441">
              <a:defRPr>
                <a:solidFill>
                  <a:schemeClr val="tx1"/>
                </a:solidFill>
                <a:latin typeface="Tahoma" pitchFamily="34" charset="0"/>
              </a:defRPr>
            </a:lvl5pPr>
            <a:lvl6pPr marL="2347882" indent="-213444" defTabSz="923441" eaLnBrk="0" fontAlgn="base" hangingPunct="0">
              <a:spcBef>
                <a:spcPct val="0"/>
              </a:spcBef>
              <a:spcAft>
                <a:spcPct val="0"/>
              </a:spcAft>
              <a:defRPr>
                <a:solidFill>
                  <a:schemeClr val="tx1"/>
                </a:solidFill>
                <a:latin typeface="Tahoma" pitchFamily="34" charset="0"/>
              </a:defRPr>
            </a:lvl6pPr>
            <a:lvl7pPr marL="2774770" indent="-213444" defTabSz="923441" eaLnBrk="0" fontAlgn="base" hangingPunct="0">
              <a:spcBef>
                <a:spcPct val="0"/>
              </a:spcBef>
              <a:spcAft>
                <a:spcPct val="0"/>
              </a:spcAft>
              <a:defRPr>
                <a:solidFill>
                  <a:schemeClr val="tx1"/>
                </a:solidFill>
                <a:latin typeface="Tahoma" pitchFamily="34" charset="0"/>
              </a:defRPr>
            </a:lvl7pPr>
            <a:lvl8pPr marL="3201657" indent="-213444" defTabSz="923441" eaLnBrk="0" fontAlgn="base" hangingPunct="0">
              <a:spcBef>
                <a:spcPct val="0"/>
              </a:spcBef>
              <a:spcAft>
                <a:spcPct val="0"/>
              </a:spcAft>
              <a:defRPr>
                <a:solidFill>
                  <a:schemeClr val="tx1"/>
                </a:solidFill>
                <a:latin typeface="Tahoma" pitchFamily="34" charset="0"/>
              </a:defRPr>
            </a:lvl8pPr>
            <a:lvl9pPr marL="3628545" indent="-213444" defTabSz="923441" eaLnBrk="0" fontAlgn="base" hangingPunct="0">
              <a:spcBef>
                <a:spcPct val="0"/>
              </a:spcBef>
              <a:spcAft>
                <a:spcPct val="0"/>
              </a:spcAft>
              <a:defRPr>
                <a:solidFill>
                  <a:schemeClr val="tx1"/>
                </a:solidFill>
                <a:latin typeface="Tahoma" pitchFamily="34" charset="0"/>
              </a:defRPr>
            </a:lvl9pPr>
          </a:lstStyle>
          <a:p>
            <a:fld id="{FCC465CE-F977-49AE-B42B-D087C4E5ABD9}" type="slidenum">
              <a:rPr lang="en-US" altLang="en-US" smtClean="0">
                <a:latin typeface="Arial" pitchFamily="34" charset="0"/>
              </a:rPr>
              <a:pPr/>
              <a:t>37</a:t>
            </a:fld>
            <a:endParaRPr lang="en-US" altLang="en-U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
        <p:nvSpPr>
          <p:cNvPr id="1126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441">
              <a:defRPr>
                <a:solidFill>
                  <a:schemeClr val="tx1"/>
                </a:solidFill>
                <a:latin typeface="Tahoma" pitchFamily="34" charset="0"/>
              </a:defRPr>
            </a:lvl1pPr>
            <a:lvl2pPr marL="693692" indent="-266805" defTabSz="923441">
              <a:defRPr>
                <a:solidFill>
                  <a:schemeClr val="tx1"/>
                </a:solidFill>
                <a:latin typeface="Tahoma" pitchFamily="34" charset="0"/>
              </a:defRPr>
            </a:lvl2pPr>
            <a:lvl3pPr marL="1067219" indent="-213444" defTabSz="923441">
              <a:defRPr>
                <a:solidFill>
                  <a:schemeClr val="tx1"/>
                </a:solidFill>
                <a:latin typeface="Tahoma" pitchFamily="34" charset="0"/>
              </a:defRPr>
            </a:lvl3pPr>
            <a:lvl4pPr marL="1494107" indent="-213444" defTabSz="923441">
              <a:defRPr>
                <a:solidFill>
                  <a:schemeClr val="tx1"/>
                </a:solidFill>
                <a:latin typeface="Tahoma" pitchFamily="34" charset="0"/>
              </a:defRPr>
            </a:lvl4pPr>
            <a:lvl5pPr marL="1920994" indent="-213444" defTabSz="923441">
              <a:defRPr>
                <a:solidFill>
                  <a:schemeClr val="tx1"/>
                </a:solidFill>
                <a:latin typeface="Tahoma" pitchFamily="34" charset="0"/>
              </a:defRPr>
            </a:lvl5pPr>
            <a:lvl6pPr marL="2347882" indent="-213444" defTabSz="923441" eaLnBrk="0" fontAlgn="base" hangingPunct="0">
              <a:spcBef>
                <a:spcPct val="0"/>
              </a:spcBef>
              <a:spcAft>
                <a:spcPct val="0"/>
              </a:spcAft>
              <a:defRPr>
                <a:solidFill>
                  <a:schemeClr val="tx1"/>
                </a:solidFill>
                <a:latin typeface="Tahoma" pitchFamily="34" charset="0"/>
              </a:defRPr>
            </a:lvl6pPr>
            <a:lvl7pPr marL="2774770" indent="-213444" defTabSz="923441" eaLnBrk="0" fontAlgn="base" hangingPunct="0">
              <a:spcBef>
                <a:spcPct val="0"/>
              </a:spcBef>
              <a:spcAft>
                <a:spcPct val="0"/>
              </a:spcAft>
              <a:defRPr>
                <a:solidFill>
                  <a:schemeClr val="tx1"/>
                </a:solidFill>
                <a:latin typeface="Tahoma" pitchFamily="34" charset="0"/>
              </a:defRPr>
            </a:lvl7pPr>
            <a:lvl8pPr marL="3201657" indent="-213444" defTabSz="923441" eaLnBrk="0" fontAlgn="base" hangingPunct="0">
              <a:spcBef>
                <a:spcPct val="0"/>
              </a:spcBef>
              <a:spcAft>
                <a:spcPct val="0"/>
              </a:spcAft>
              <a:defRPr>
                <a:solidFill>
                  <a:schemeClr val="tx1"/>
                </a:solidFill>
                <a:latin typeface="Tahoma" pitchFamily="34" charset="0"/>
              </a:defRPr>
            </a:lvl8pPr>
            <a:lvl9pPr marL="3628545" indent="-213444" defTabSz="923441" eaLnBrk="0" fontAlgn="base" hangingPunct="0">
              <a:spcBef>
                <a:spcPct val="0"/>
              </a:spcBef>
              <a:spcAft>
                <a:spcPct val="0"/>
              </a:spcAft>
              <a:defRPr>
                <a:solidFill>
                  <a:schemeClr val="tx1"/>
                </a:solidFill>
                <a:latin typeface="Tahoma" pitchFamily="34" charset="0"/>
              </a:defRPr>
            </a:lvl9pPr>
          </a:lstStyle>
          <a:p>
            <a:fld id="{D001D7DC-3712-41EB-B01D-88FA4C2F0C8C}" type="slidenum">
              <a:rPr lang="en-US" altLang="en-US" smtClean="0">
                <a:latin typeface="Arial" pitchFamily="34" charset="0"/>
              </a:rPr>
              <a:pPr/>
              <a:t>38</a:t>
            </a:fld>
            <a:endParaRPr lang="en-US" altLang="en-US"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
        <p:nvSpPr>
          <p:cNvPr id="1136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959">
              <a:defRPr>
                <a:solidFill>
                  <a:schemeClr val="tx1"/>
                </a:solidFill>
                <a:latin typeface="Tahoma" pitchFamily="34" charset="0"/>
              </a:defRPr>
            </a:lvl1pPr>
            <a:lvl2pPr marL="693692" indent="-266805" defTabSz="921959">
              <a:defRPr>
                <a:solidFill>
                  <a:schemeClr val="tx1"/>
                </a:solidFill>
                <a:latin typeface="Tahoma" pitchFamily="34" charset="0"/>
              </a:defRPr>
            </a:lvl2pPr>
            <a:lvl3pPr marL="1067219" indent="-213444" defTabSz="921959">
              <a:defRPr>
                <a:solidFill>
                  <a:schemeClr val="tx1"/>
                </a:solidFill>
                <a:latin typeface="Tahoma" pitchFamily="34" charset="0"/>
              </a:defRPr>
            </a:lvl3pPr>
            <a:lvl4pPr marL="1494107" indent="-213444" defTabSz="921959">
              <a:defRPr>
                <a:solidFill>
                  <a:schemeClr val="tx1"/>
                </a:solidFill>
                <a:latin typeface="Tahoma" pitchFamily="34" charset="0"/>
              </a:defRPr>
            </a:lvl4pPr>
            <a:lvl5pPr marL="1920994" indent="-213444" defTabSz="921959">
              <a:defRPr>
                <a:solidFill>
                  <a:schemeClr val="tx1"/>
                </a:solidFill>
                <a:latin typeface="Tahoma" pitchFamily="34" charset="0"/>
              </a:defRPr>
            </a:lvl5pPr>
            <a:lvl6pPr marL="2347882" indent="-213444" defTabSz="921959" eaLnBrk="0" fontAlgn="base" hangingPunct="0">
              <a:spcBef>
                <a:spcPct val="0"/>
              </a:spcBef>
              <a:spcAft>
                <a:spcPct val="0"/>
              </a:spcAft>
              <a:defRPr>
                <a:solidFill>
                  <a:schemeClr val="tx1"/>
                </a:solidFill>
                <a:latin typeface="Tahoma" pitchFamily="34" charset="0"/>
              </a:defRPr>
            </a:lvl6pPr>
            <a:lvl7pPr marL="2774770" indent="-213444" defTabSz="921959" eaLnBrk="0" fontAlgn="base" hangingPunct="0">
              <a:spcBef>
                <a:spcPct val="0"/>
              </a:spcBef>
              <a:spcAft>
                <a:spcPct val="0"/>
              </a:spcAft>
              <a:defRPr>
                <a:solidFill>
                  <a:schemeClr val="tx1"/>
                </a:solidFill>
                <a:latin typeface="Tahoma" pitchFamily="34" charset="0"/>
              </a:defRPr>
            </a:lvl7pPr>
            <a:lvl8pPr marL="3201657" indent="-213444" defTabSz="921959" eaLnBrk="0" fontAlgn="base" hangingPunct="0">
              <a:spcBef>
                <a:spcPct val="0"/>
              </a:spcBef>
              <a:spcAft>
                <a:spcPct val="0"/>
              </a:spcAft>
              <a:defRPr>
                <a:solidFill>
                  <a:schemeClr val="tx1"/>
                </a:solidFill>
                <a:latin typeface="Tahoma" pitchFamily="34" charset="0"/>
              </a:defRPr>
            </a:lvl8pPr>
            <a:lvl9pPr marL="3628545" indent="-213444" defTabSz="921959" eaLnBrk="0" fontAlgn="base" hangingPunct="0">
              <a:spcBef>
                <a:spcPct val="0"/>
              </a:spcBef>
              <a:spcAft>
                <a:spcPct val="0"/>
              </a:spcAft>
              <a:defRPr>
                <a:solidFill>
                  <a:schemeClr val="tx1"/>
                </a:solidFill>
                <a:latin typeface="Tahoma" pitchFamily="34" charset="0"/>
              </a:defRPr>
            </a:lvl9pPr>
          </a:lstStyle>
          <a:p>
            <a:fld id="{F9BF4528-D3E0-4D0B-A452-57038B189F4B}" type="slidenum">
              <a:rPr lang="en-US" altLang="en-US" smtClean="0">
                <a:latin typeface="Arial" pitchFamily="34" charset="0"/>
              </a:rPr>
              <a:pPr/>
              <a:t>39</a:t>
            </a:fld>
            <a:endParaRPr lang="en-US" alt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
        <p:nvSpPr>
          <p:cNvPr id="1146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959">
              <a:defRPr>
                <a:solidFill>
                  <a:schemeClr val="tx1"/>
                </a:solidFill>
                <a:latin typeface="Tahoma" pitchFamily="34" charset="0"/>
              </a:defRPr>
            </a:lvl1pPr>
            <a:lvl2pPr marL="693692" indent="-266805" defTabSz="921959">
              <a:defRPr>
                <a:solidFill>
                  <a:schemeClr val="tx1"/>
                </a:solidFill>
                <a:latin typeface="Tahoma" pitchFamily="34" charset="0"/>
              </a:defRPr>
            </a:lvl2pPr>
            <a:lvl3pPr marL="1067219" indent="-213444" defTabSz="921959">
              <a:defRPr>
                <a:solidFill>
                  <a:schemeClr val="tx1"/>
                </a:solidFill>
                <a:latin typeface="Tahoma" pitchFamily="34" charset="0"/>
              </a:defRPr>
            </a:lvl3pPr>
            <a:lvl4pPr marL="1494107" indent="-213444" defTabSz="921959">
              <a:defRPr>
                <a:solidFill>
                  <a:schemeClr val="tx1"/>
                </a:solidFill>
                <a:latin typeface="Tahoma" pitchFamily="34" charset="0"/>
              </a:defRPr>
            </a:lvl4pPr>
            <a:lvl5pPr marL="1920994" indent="-213444" defTabSz="921959">
              <a:defRPr>
                <a:solidFill>
                  <a:schemeClr val="tx1"/>
                </a:solidFill>
                <a:latin typeface="Tahoma" pitchFamily="34" charset="0"/>
              </a:defRPr>
            </a:lvl5pPr>
            <a:lvl6pPr marL="2347882" indent="-213444" defTabSz="921959" eaLnBrk="0" fontAlgn="base" hangingPunct="0">
              <a:spcBef>
                <a:spcPct val="0"/>
              </a:spcBef>
              <a:spcAft>
                <a:spcPct val="0"/>
              </a:spcAft>
              <a:defRPr>
                <a:solidFill>
                  <a:schemeClr val="tx1"/>
                </a:solidFill>
                <a:latin typeface="Tahoma" pitchFamily="34" charset="0"/>
              </a:defRPr>
            </a:lvl6pPr>
            <a:lvl7pPr marL="2774770" indent="-213444" defTabSz="921959" eaLnBrk="0" fontAlgn="base" hangingPunct="0">
              <a:spcBef>
                <a:spcPct val="0"/>
              </a:spcBef>
              <a:spcAft>
                <a:spcPct val="0"/>
              </a:spcAft>
              <a:defRPr>
                <a:solidFill>
                  <a:schemeClr val="tx1"/>
                </a:solidFill>
                <a:latin typeface="Tahoma" pitchFamily="34" charset="0"/>
              </a:defRPr>
            </a:lvl7pPr>
            <a:lvl8pPr marL="3201657" indent="-213444" defTabSz="921959" eaLnBrk="0" fontAlgn="base" hangingPunct="0">
              <a:spcBef>
                <a:spcPct val="0"/>
              </a:spcBef>
              <a:spcAft>
                <a:spcPct val="0"/>
              </a:spcAft>
              <a:defRPr>
                <a:solidFill>
                  <a:schemeClr val="tx1"/>
                </a:solidFill>
                <a:latin typeface="Tahoma" pitchFamily="34" charset="0"/>
              </a:defRPr>
            </a:lvl8pPr>
            <a:lvl9pPr marL="3628545" indent="-213444" defTabSz="921959" eaLnBrk="0" fontAlgn="base" hangingPunct="0">
              <a:spcBef>
                <a:spcPct val="0"/>
              </a:spcBef>
              <a:spcAft>
                <a:spcPct val="0"/>
              </a:spcAft>
              <a:defRPr>
                <a:solidFill>
                  <a:schemeClr val="tx1"/>
                </a:solidFill>
                <a:latin typeface="Tahoma" pitchFamily="34" charset="0"/>
              </a:defRPr>
            </a:lvl9pPr>
          </a:lstStyle>
          <a:p>
            <a:fld id="{7B167C84-D878-4B52-BC4E-A89DA57EF3DF}" type="slidenum">
              <a:rPr lang="en-US" altLang="en-US" smtClean="0">
                <a:latin typeface="Arial" pitchFamily="34" charset="0"/>
              </a:rPr>
              <a:pPr/>
              <a:t>40</a:t>
            </a:fld>
            <a:endParaRPr lang="en-US" altLang="en-US"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
        <p:nvSpPr>
          <p:cNvPr id="1157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959">
              <a:defRPr>
                <a:solidFill>
                  <a:schemeClr val="tx1"/>
                </a:solidFill>
                <a:latin typeface="Tahoma" pitchFamily="34" charset="0"/>
              </a:defRPr>
            </a:lvl1pPr>
            <a:lvl2pPr marL="693692" indent="-266805" defTabSz="921959">
              <a:defRPr>
                <a:solidFill>
                  <a:schemeClr val="tx1"/>
                </a:solidFill>
                <a:latin typeface="Tahoma" pitchFamily="34" charset="0"/>
              </a:defRPr>
            </a:lvl2pPr>
            <a:lvl3pPr marL="1067219" indent="-213444" defTabSz="921959">
              <a:defRPr>
                <a:solidFill>
                  <a:schemeClr val="tx1"/>
                </a:solidFill>
                <a:latin typeface="Tahoma" pitchFamily="34" charset="0"/>
              </a:defRPr>
            </a:lvl3pPr>
            <a:lvl4pPr marL="1494107" indent="-213444" defTabSz="921959">
              <a:defRPr>
                <a:solidFill>
                  <a:schemeClr val="tx1"/>
                </a:solidFill>
                <a:latin typeface="Tahoma" pitchFamily="34" charset="0"/>
              </a:defRPr>
            </a:lvl4pPr>
            <a:lvl5pPr marL="1920994" indent="-213444" defTabSz="921959">
              <a:defRPr>
                <a:solidFill>
                  <a:schemeClr val="tx1"/>
                </a:solidFill>
                <a:latin typeface="Tahoma" pitchFamily="34" charset="0"/>
              </a:defRPr>
            </a:lvl5pPr>
            <a:lvl6pPr marL="2347882" indent="-213444" defTabSz="921959" eaLnBrk="0" fontAlgn="base" hangingPunct="0">
              <a:spcBef>
                <a:spcPct val="0"/>
              </a:spcBef>
              <a:spcAft>
                <a:spcPct val="0"/>
              </a:spcAft>
              <a:defRPr>
                <a:solidFill>
                  <a:schemeClr val="tx1"/>
                </a:solidFill>
                <a:latin typeface="Tahoma" pitchFamily="34" charset="0"/>
              </a:defRPr>
            </a:lvl6pPr>
            <a:lvl7pPr marL="2774770" indent="-213444" defTabSz="921959" eaLnBrk="0" fontAlgn="base" hangingPunct="0">
              <a:spcBef>
                <a:spcPct val="0"/>
              </a:spcBef>
              <a:spcAft>
                <a:spcPct val="0"/>
              </a:spcAft>
              <a:defRPr>
                <a:solidFill>
                  <a:schemeClr val="tx1"/>
                </a:solidFill>
                <a:latin typeface="Tahoma" pitchFamily="34" charset="0"/>
              </a:defRPr>
            </a:lvl7pPr>
            <a:lvl8pPr marL="3201657" indent="-213444" defTabSz="921959" eaLnBrk="0" fontAlgn="base" hangingPunct="0">
              <a:spcBef>
                <a:spcPct val="0"/>
              </a:spcBef>
              <a:spcAft>
                <a:spcPct val="0"/>
              </a:spcAft>
              <a:defRPr>
                <a:solidFill>
                  <a:schemeClr val="tx1"/>
                </a:solidFill>
                <a:latin typeface="Tahoma" pitchFamily="34" charset="0"/>
              </a:defRPr>
            </a:lvl8pPr>
            <a:lvl9pPr marL="3628545" indent="-213444" defTabSz="921959" eaLnBrk="0" fontAlgn="base" hangingPunct="0">
              <a:spcBef>
                <a:spcPct val="0"/>
              </a:spcBef>
              <a:spcAft>
                <a:spcPct val="0"/>
              </a:spcAft>
              <a:defRPr>
                <a:solidFill>
                  <a:schemeClr val="tx1"/>
                </a:solidFill>
                <a:latin typeface="Tahoma" pitchFamily="34" charset="0"/>
              </a:defRPr>
            </a:lvl9pPr>
          </a:lstStyle>
          <a:p>
            <a:fld id="{735E72FB-F255-4BCA-B2B6-6A00FBB5A91E}" type="slidenum">
              <a:rPr lang="en-US" altLang="en-US" smtClean="0">
                <a:latin typeface="Arial" pitchFamily="34" charset="0"/>
              </a:rPr>
              <a:pPr/>
              <a:t>41</a:t>
            </a:fld>
            <a:endParaRPr lang="en-US" altLang="en-US"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
        <p:nvSpPr>
          <p:cNvPr id="1177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959">
              <a:defRPr>
                <a:solidFill>
                  <a:schemeClr val="tx1"/>
                </a:solidFill>
                <a:latin typeface="Tahoma" pitchFamily="34" charset="0"/>
              </a:defRPr>
            </a:lvl1pPr>
            <a:lvl2pPr marL="693692" indent="-266805" defTabSz="921959">
              <a:defRPr>
                <a:solidFill>
                  <a:schemeClr val="tx1"/>
                </a:solidFill>
                <a:latin typeface="Tahoma" pitchFamily="34" charset="0"/>
              </a:defRPr>
            </a:lvl2pPr>
            <a:lvl3pPr marL="1067219" indent="-213444" defTabSz="921959">
              <a:defRPr>
                <a:solidFill>
                  <a:schemeClr val="tx1"/>
                </a:solidFill>
                <a:latin typeface="Tahoma" pitchFamily="34" charset="0"/>
              </a:defRPr>
            </a:lvl3pPr>
            <a:lvl4pPr marL="1494107" indent="-213444" defTabSz="921959">
              <a:defRPr>
                <a:solidFill>
                  <a:schemeClr val="tx1"/>
                </a:solidFill>
                <a:latin typeface="Tahoma" pitchFamily="34" charset="0"/>
              </a:defRPr>
            </a:lvl4pPr>
            <a:lvl5pPr marL="1920994" indent="-213444" defTabSz="921959">
              <a:defRPr>
                <a:solidFill>
                  <a:schemeClr val="tx1"/>
                </a:solidFill>
                <a:latin typeface="Tahoma" pitchFamily="34" charset="0"/>
              </a:defRPr>
            </a:lvl5pPr>
            <a:lvl6pPr marL="2347882" indent="-213444" defTabSz="921959" eaLnBrk="0" fontAlgn="base" hangingPunct="0">
              <a:spcBef>
                <a:spcPct val="0"/>
              </a:spcBef>
              <a:spcAft>
                <a:spcPct val="0"/>
              </a:spcAft>
              <a:defRPr>
                <a:solidFill>
                  <a:schemeClr val="tx1"/>
                </a:solidFill>
                <a:latin typeface="Tahoma" pitchFamily="34" charset="0"/>
              </a:defRPr>
            </a:lvl6pPr>
            <a:lvl7pPr marL="2774770" indent="-213444" defTabSz="921959" eaLnBrk="0" fontAlgn="base" hangingPunct="0">
              <a:spcBef>
                <a:spcPct val="0"/>
              </a:spcBef>
              <a:spcAft>
                <a:spcPct val="0"/>
              </a:spcAft>
              <a:defRPr>
                <a:solidFill>
                  <a:schemeClr val="tx1"/>
                </a:solidFill>
                <a:latin typeface="Tahoma" pitchFamily="34" charset="0"/>
              </a:defRPr>
            </a:lvl7pPr>
            <a:lvl8pPr marL="3201657" indent="-213444" defTabSz="921959" eaLnBrk="0" fontAlgn="base" hangingPunct="0">
              <a:spcBef>
                <a:spcPct val="0"/>
              </a:spcBef>
              <a:spcAft>
                <a:spcPct val="0"/>
              </a:spcAft>
              <a:defRPr>
                <a:solidFill>
                  <a:schemeClr val="tx1"/>
                </a:solidFill>
                <a:latin typeface="Tahoma" pitchFamily="34" charset="0"/>
              </a:defRPr>
            </a:lvl8pPr>
            <a:lvl9pPr marL="3628545" indent="-213444" defTabSz="921959" eaLnBrk="0" fontAlgn="base" hangingPunct="0">
              <a:spcBef>
                <a:spcPct val="0"/>
              </a:spcBef>
              <a:spcAft>
                <a:spcPct val="0"/>
              </a:spcAft>
              <a:defRPr>
                <a:solidFill>
                  <a:schemeClr val="tx1"/>
                </a:solidFill>
                <a:latin typeface="Tahoma" pitchFamily="34" charset="0"/>
              </a:defRPr>
            </a:lvl9pPr>
          </a:lstStyle>
          <a:p>
            <a:fld id="{4560AA3B-B083-4FF0-8EA8-34E0F183ECAB}" type="slidenum">
              <a:rPr lang="en-US" altLang="en-US" smtClean="0">
                <a:latin typeface="Arial" pitchFamily="34" charset="0"/>
              </a:rPr>
              <a:pPr/>
              <a:t>42</a:t>
            </a:fld>
            <a:endParaRPr lang="en-US" altLang="en-US"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
        <p:nvSpPr>
          <p:cNvPr id="1187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959">
              <a:defRPr>
                <a:solidFill>
                  <a:schemeClr val="tx1"/>
                </a:solidFill>
                <a:latin typeface="Tahoma" pitchFamily="34" charset="0"/>
              </a:defRPr>
            </a:lvl1pPr>
            <a:lvl2pPr marL="693692" indent="-266805" defTabSz="921959">
              <a:defRPr>
                <a:solidFill>
                  <a:schemeClr val="tx1"/>
                </a:solidFill>
                <a:latin typeface="Tahoma" pitchFamily="34" charset="0"/>
              </a:defRPr>
            </a:lvl2pPr>
            <a:lvl3pPr marL="1067219" indent="-213444" defTabSz="921959">
              <a:defRPr>
                <a:solidFill>
                  <a:schemeClr val="tx1"/>
                </a:solidFill>
                <a:latin typeface="Tahoma" pitchFamily="34" charset="0"/>
              </a:defRPr>
            </a:lvl3pPr>
            <a:lvl4pPr marL="1494107" indent="-213444" defTabSz="921959">
              <a:defRPr>
                <a:solidFill>
                  <a:schemeClr val="tx1"/>
                </a:solidFill>
                <a:latin typeface="Tahoma" pitchFamily="34" charset="0"/>
              </a:defRPr>
            </a:lvl4pPr>
            <a:lvl5pPr marL="1920994" indent="-213444" defTabSz="921959">
              <a:defRPr>
                <a:solidFill>
                  <a:schemeClr val="tx1"/>
                </a:solidFill>
                <a:latin typeface="Tahoma" pitchFamily="34" charset="0"/>
              </a:defRPr>
            </a:lvl5pPr>
            <a:lvl6pPr marL="2347882" indent="-213444" defTabSz="921959" eaLnBrk="0" fontAlgn="base" hangingPunct="0">
              <a:spcBef>
                <a:spcPct val="0"/>
              </a:spcBef>
              <a:spcAft>
                <a:spcPct val="0"/>
              </a:spcAft>
              <a:defRPr>
                <a:solidFill>
                  <a:schemeClr val="tx1"/>
                </a:solidFill>
                <a:latin typeface="Tahoma" pitchFamily="34" charset="0"/>
              </a:defRPr>
            </a:lvl6pPr>
            <a:lvl7pPr marL="2774770" indent="-213444" defTabSz="921959" eaLnBrk="0" fontAlgn="base" hangingPunct="0">
              <a:spcBef>
                <a:spcPct val="0"/>
              </a:spcBef>
              <a:spcAft>
                <a:spcPct val="0"/>
              </a:spcAft>
              <a:defRPr>
                <a:solidFill>
                  <a:schemeClr val="tx1"/>
                </a:solidFill>
                <a:latin typeface="Tahoma" pitchFamily="34" charset="0"/>
              </a:defRPr>
            </a:lvl7pPr>
            <a:lvl8pPr marL="3201657" indent="-213444" defTabSz="921959" eaLnBrk="0" fontAlgn="base" hangingPunct="0">
              <a:spcBef>
                <a:spcPct val="0"/>
              </a:spcBef>
              <a:spcAft>
                <a:spcPct val="0"/>
              </a:spcAft>
              <a:defRPr>
                <a:solidFill>
                  <a:schemeClr val="tx1"/>
                </a:solidFill>
                <a:latin typeface="Tahoma" pitchFamily="34" charset="0"/>
              </a:defRPr>
            </a:lvl8pPr>
            <a:lvl9pPr marL="3628545" indent="-213444" defTabSz="921959" eaLnBrk="0" fontAlgn="base" hangingPunct="0">
              <a:spcBef>
                <a:spcPct val="0"/>
              </a:spcBef>
              <a:spcAft>
                <a:spcPct val="0"/>
              </a:spcAft>
              <a:defRPr>
                <a:solidFill>
                  <a:schemeClr val="tx1"/>
                </a:solidFill>
                <a:latin typeface="Tahoma" pitchFamily="34" charset="0"/>
              </a:defRPr>
            </a:lvl9pPr>
          </a:lstStyle>
          <a:p>
            <a:fld id="{8F65BBBF-C567-421B-AA5A-D25C7D809FC6}" type="slidenum">
              <a:rPr lang="en-US" altLang="en-US" smtClean="0">
                <a:latin typeface="Arial" pitchFamily="34" charset="0"/>
              </a:rPr>
              <a:pPr/>
              <a:t>43</a:t>
            </a:fld>
            <a:endParaRPr lang="en-US" altLang="en-US"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
        <p:nvSpPr>
          <p:cNvPr id="1198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959">
              <a:defRPr>
                <a:solidFill>
                  <a:schemeClr val="tx1"/>
                </a:solidFill>
                <a:latin typeface="Tahoma" pitchFamily="34" charset="0"/>
              </a:defRPr>
            </a:lvl1pPr>
            <a:lvl2pPr marL="693692" indent="-266805" defTabSz="921959">
              <a:defRPr>
                <a:solidFill>
                  <a:schemeClr val="tx1"/>
                </a:solidFill>
                <a:latin typeface="Tahoma" pitchFamily="34" charset="0"/>
              </a:defRPr>
            </a:lvl2pPr>
            <a:lvl3pPr marL="1067219" indent="-213444" defTabSz="921959">
              <a:defRPr>
                <a:solidFill>
                  <a:schemeClr val="tx1"/>
                </a:solidFill>
                <a:latin typeface="Tahoma" pitchFamily="34" charset="0"/>
              </a:defRPr>
            </a:lvl3pPr>
            <a:lvl4pPr marL="1494107" indent="-213444" defTabSz="921959">
              <a:defRPr>
                <a:solidFill>
                  <a:schemeClr val="tx1"/>
                </a:solidFill>
                <a:latin typeface="Tahoma" pitchFamily="34" charset="0"/>
              </a:defRPr>
            </a:lvl4pPr>
            <a:lvl5pPr marL="1920994" indent="-213444" defTabSz="921959">
              <a:defRPr>
                <a:solidFill>
                  <a:schemeClr val="tx1"/>
                </a:solidFill>
                <a:latin typeface="Tahoma" pitchFamily="34" charset="0"/>
              </a:defRPr>
            </a:lvl5pPr>
            <a:lvl6pPr marL="2347882" indent="-213444" defTabSz="921959" eaLnBrk="0" fontAlgn="base" hangingPunct="0">
              <a:spcBef>
                <a:spcPct val="0"/>
              </a:spcBef>
              <a:spcAft>
                <a:spcPct val="0"/>
              </a:spcAft>
              <a:defRPr>
                <a:solidFill>
                  <a:schemeClr val="tx1"/>
                </a:solidFill>
                <a:latin typeface="Tahoma" pitchFamily="34" charset="0"/>
              </a:defRPr>
            </a:lvl6pPr>
            <a:lvl7pPr marL="2774770" indent="-213444" defTabSz="921959" eaLnBrk="0" fontAlgn="base" hangingPunct="0">
              <a:spcBef>
                <a:spcPct val="0"/>
              </a:spcBef>
              <a:spcAft>
                <a:spcPct val="0"/>
              </a:spcAft>
              <a:defRPr>
                <a:solidFill>
                  <a:schemeClr val="tx1"/>
                </a:solidFill>
                <a:latin typeface="Tahoma" pitchFamily="34" charset="0"/>
              </a:defRPr>
            </a:lvl7pPr>
            <a:lvl8pPr marL="3201657" indent="-213444" defTabSz="921959" eaLnBrk="0" fontAlgn="base" hangingPunct="0">
              <a:spcBef>
                <a:spcPct val="0"/>
              </a:spcBef>
              <a:spcAft>
                <a:spcPct val="0"/>
              </a:spcAft>
              <a:defRPr>
                <a:solidFill>
                  <a:schemeClr val="tx1"/>
                </a:solidFill>
                <a:latin typeface="Tahoma" pitchFamily="34" charset="0"/>
              </a:defRPr>
            </a:lvl8pPr>
            <a:lvl9pPr marL="3628545" indent="-213444" defTabSz="921959" eaLnBrk="0" fontAlgn="base" hangingPunct="0">
              <a:spcBef>
                <a:spcPct val="0"/>
              </a:spcBef>
              <a:spcAft>
                <a:spcPct val="0"/>
              </a:spcAft>
              <a:defRPr>
                <a:solidFill>
                  <a:schemeClr val="tx1"/>
                </a:solidFill>
                <a:latin typeface="Tahoma" pitchFamily="34" charset="0"/>
              </a:defRPr>
            </a:lvl9pPr>
          </a:lstStyle>
          <a:p>
            <a:fld id="{57FDD936-31BA-43E4-99B3-D09F79117AD0}" type="slidenum">
              <a:rPr lang="en-US" altLang="en-US" smtClean="0">
                <a:latin typeface="Arial" pitchFamily="34" charset="0"/>
              </a:rPr>
              <a:pPr/>
              <a:t>44</a:t>
            </a:fld>
            <a:endParaRPr lang="en-US" altLang="en-US"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
        <p:nvSpPr>
          <p:cNvPr id="1208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959">
              <a:defRPr>
                <a:solidFill>
                  <a:schemeClr val="tx1"/>
                </a:solidFill>
                <a:latin typeface="Tahoma" pitchFamily="34" charset="0"/>
              </a:defRPr>
            </a:lvl1pPr>
            <a:lvl2pPr marL="693692" indent="-266805" defTabSz="921959">
              <a:defRPr>
                <a:solidFill>
                  <a:schemeClr val="tx1"/>
                </a:solidFill>
                <a:latin typeface="Tahoma" pitchFamily="34" charset="0"/>
              </a:defRPr>
            </a:lvl2pPr>
            <a:lvl3pPr marL="1067219" indent="-213444" defTabSz="921959">
              <a:defRPr>
                <a:solidFill>
                  <a:schemeClr val="tx1"/>
                </a:solidFill>
                <a:latin typeface="Tahoma" pitchFamily="34" charset="0"/>
              </a:defRPr>
            </a:lvl3pPr>
            <a:lvl4pPr marL="1494107" indent="-213444" defTabSz="921959">
              <a:defRPr>
                <a:solidFill>
                  <a:schemeClr val="tx1"/>
                </a:solidFill>
                <a:latin typeface="Tahoma" pitchFamily="34" charset="0"/>
              </a:defRPr>
            </a:lvl4pPr>
            <a:lvl5pPr marL="1920994" indent="-213444" defTabSz="921959">
              <a:defRPr>
                <a:solidFill>
                  <a:schemeClr val="tx1"/>
                </a:solidFill>
                <a:latin typeface="Tahoma" pitchFamily="34" charset="0"/>
              </a:defRPr>
            </a:lvl5pPr>
            <a:lvl6pPr marL="2347882" indent="-213444" defTabSz="921959" eaLnBrk="0" fontAlgn="base" hangingPunct="0">
              <a:spcBef>
                <a:spcPct val="0"/>
              </a:spcBef>
              <a:spcAft>
                <a:spcPct val="0"/>
              </a:spcAft>
              <a:defRPr>
                <a:solidFill>
                  <a:schemeClr val="tx1"/>
                </a:solidFill>
                <a:latin typeface="Tahoma" pitchFamily="34" charset="0"/>
              </a:defRPr>
            </a:lvl6pPr>
            <a:lvl7pPr marL="2774770" indent="-213444" defTabSz="921959" eaLnBrk="0" fontAlgn="base" hangingPunct="0">
              <a:spcBef>
                <a:spcPct val="0"/>
              </a:spcBef>
              <a:spcAft>
                <a:spcPct val="0"/>
              </a:spcAft>
              <a:defRPr>
                <a:solidFill>
                  <a:schemeClr val="tx1"/>
                </a:solidFill>
                <a:latin typeface="Tahoma" pitchFamily="34" charset="0"/>
              </a:defRPr>
            </a:lvl7pPr>
            <a:lvl8pPr marL="3201657" indent="-213444" defTabSz="921959" eaLnBrk="0" fontAlgn="base" hangingPunct="0">
              <a:spcBef>
                <a:spcPct val="0"/>
              </a:spcBef>
              <a:spcAft>
                <a:spcPct val="0"/>
              </a:spcAft>
              <a:defRPr>
                <a:solidFill>
                  <a:schemeClr val="tx1"/>
                </a:solidFill>
                <a:latin typeface="Tahoma" pitchFamily="34" charset="0"/>
              </a:defRPr>
            </a:lvl8pPr>
            <a:lvl9pPr marL="3628545" indent="-213444" defTabSz="921959" eaLnBrk="0" fontAlgn="base" hangingPunct="0">
              <a:spcBef>
                <a:spcPct val="0"/>
              </a:spcBef>
              <a:spcAft>
                <a:spcPct val="0"/>
              </a:spcAft>
              <a:defRPr>
                <a:solidFill>
                  <a:schemeClr val="tx1"/>
                </a:solidFill>
                <a:latin typeface="Tahoma" pitchFamily="34" charset="0"/>
              </a:defRPr>
            </a:lvl9pPr>
          </a:lstStyle>
          <a:p>
            <a:fld id="{65AB43B6-046C-4405-8F92-75138DD3F063}" type="slidenum">
              <a:rPr lang="en-US" altLang="en-US" smtClean="0">
                <a:latin typeface="Arial" pitchFamily="34" charset="0"/>
              </a:rPr>
              <a:pPr/>
              <a:t>45</a:t>
            </a:fld>
            <a:endParaRPr lang="en-US" altLang="en-US"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
        <p:nvSpPr>
          <p:cNvPr id="1218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959">
              <a:defRPr>
                <a:solidFill>
                  <a:schemeClr val="tx1"/>
                </a:solidFill>
                <a:latin typeface="Tahoma" pitchFamily="34" charset="0"/>
              </a:defRPr>
            </a:lvl1pPr>
            <a:lvl2pPr marL="693692" indent="-266805" defTabSz="921959">
              <a:defRPr>
                <a:solidFill>
                  <a:schemeClr val="tx1"/>
                </a:solidFill>
                <a:latin typeface="Tahoma" pitchFamily="34" charset="0"/>
              </a:defRPr>
            </a:lvl2pPr>
            <a:lvl3pPr marL="1067219" indent="-213444" defTabSz="921959">
              <a:defRPr>
                <a:solidFill>
                  <a:schemeClr val="tx1"/>
                </a:solidFill>
                <a:latin typeface="Tahoma" pitchFamily="34" charset="0"/>
              </a:defRPr>
            </a:lvl3pPr>
            <a:lvl4pPr marL="1494107" indent="-213444" defTabSz="921959">
              <a:defRPr>
                <a:solidFill>
                  <a:schemeClr val="tx1"/>
                </a:solidFill>
                <a:latin typeface="Tahoma" pitchFamily="34" charset="0"/>
              </a:defRPr>
            </a:lvl4pPr>
            <a:lvl5pPr marL="1920994" indent="-213444" defTabSz="921959">
              <a:defRPr>
                <a:solidFill>
                  <a:schemeClr val="tx1"/>
                </a:solidFill>
                <a:latin typeface="Tahoma" pitchFamily="34" charset="0"/>
              </a:defRPr>
            </a:lvl5pPr>
            <a:lvl6pPr marL="2347882" indent="-213444" defTabSz="921959" eaLnBrk="0" fontAlgn="base" hangingPunct="0">
              <a:spcBef>
                <a:spcPct val="0"/>
              </a:spcBef>
              <a:spcAft>
                <a:spcPct val="0"/>
              </a:spcAft>
              <a:defRPr>
                <a:solidFill>
                  <a:schemeClr val="tx1"/>
                </a:solidFill>
                <a:latin typeface="Tahoma" pitchFamily="34" charset="0"/>
              </a:defRPr>
            </a:lvl6pPr>
            <a:lvl7pPr marL="2774770" indent="-213444" defTabSz="921959" eaLnBrk="0" fontAlgn="base" hangingPunct="0">
              <a:spcBef>
                <a:spcPct val="0"/>
              </a:spcBef>
              <a:spcAft>
                <a:spcPct val="0"/>
              </a:spcAft>
              <a:defRPr>
                <a:solidFill>
                  <a:schemeClr val="tx1"/>
                </a:solidFill>
                <a:latin typeface="Tahoma" pitchFamily="34" charset="0"/>
              </a:defRPr>
            </a:lvl7pPr>
            <a:lvl8pPr marL="3201657" indent="-213444" defTabSz="921959" eaLnBrk="0" fontAlgn="base" hangingPunct="0">
              <a:spcBef>
                <a:spcPct val="0"/>
              </a:spcBef>
              <a:spcAft>
                <a:spcPct val="0"/>
              </a:spcAft>
              <a:defRPr>
                <a:solidFill>
                  <a:schemeClr val="tx1"/>
                </a:solidFill>
                <a:latin typeface="Tahoma" pitchFamily="34" charset="0"/>
              </a:defRPr>
            </a:lvl8pPr>
            <a:lvl9pPr marL="3628545" indent="-213444" defTabSz="921959" eaLnBrk="0" fontAlgn="base" hangingPunct="0">
              <a:spcBef>
                <a:spcPct val="0"/>
              </a:spcBef>
              <a:spcAft>
                <a:spcPct val="0"/>
              </a:spcAft>
              <a:defRPr>
                <a:solidFill>
                  <a:schemeClr val="tx1"/>
                </a:solidFill>
                <a:latin typeface="Tahoma" pitchFamily="34" charset="0"/>
              </a:defRPr>
            </a:lvl9pPr>
          </a:lstStyle>
          <a:p>
            <a:fld id="{D8BD5D18-9B66-4D74-A510-4C15A9364514}" type="slidenum">
              <a:rPr lang="en-US" altLang="en-US" smtClean="0">
                <a:latin typeface="Arial" pitchFamily="34" charset="0"/>
              </a:rPr>
              <a:pPr/>
              <a:t>46</a:t>
            </a:fld>
            <a:endParaRPr lang="en-US" alt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441">
              <a:defRPr>
                <a:solidFill>
                  <a:schemeClr val="tx1"/>
                </a:solidFill>
                <a:latin typeface="Tahoma" pitchFamily="34" charset="0"/>
              </a:defRPr>
            </a:lvl1pPr>
            <a:lvl2pPr marL="693692" indent="-266805" defTabSz="923441">
              <a:defRPr>
                <a:solidFill>
                  <a:schemeClr val="tx1"/>
                </a:solidFill>
                <a:latin typeface="Tahoma" pitchFamily="34" charset="0"/>
              </a:defRPr>
            </a:lvl2pPr>
            <a:lvl3pPr marL="1067219" indent="-213444" defTabSz="923441">
              <a:defRPr>
                <a:solidFill>
                  <a:schemeClr val="tx1"/>
                </a:solidFill>
                <a:latin typeface="Tahoma" pitchFamily="34" charset="0"/>
              </a:defRPr>
            </a:lvl3pPr>
            <a:lvl4pPr marL="1494107" indent="-213444" defTabSz="923441">
              <a:defRPr>
                <a:solidFill>
                  <a:schemeClr val="tx1"/>
                </a:solidFill>
                <a:latin typeface="Tahoma" pitchFamily="34" charset="0"/>
              </a:defRPr>
            </a:lvl4pPr>
            <a:lvl5pPr marL="1920994" indent="-213444" defTabSz="923441">
              <a:defRPr>
                <a:solidFill>
                  <a:schemeClr val="tx1"/>
                </a:solidFill>
                <a:latin typeface="Tahoma" pitchFamily="34" charset="0"/>
              </a:defRPr>
            </a:lvl5pPr>
            <a:lvl6pPr marL="2347882" indent="-213444" defTabSz="923441" eaLnBrk="0" fontAlgn="base" hangingPunct="0">
              <a:spcBef>
                <a:spcPct val="0"/>
              </a:spcBef>
              <a:spcAft>
                <a:spcPct val="0"/>
              </a:spcAft>
              <a:defRPr>
                <a:solidFill>
                  <a:schemeClr val="tx1"/>
                </a:solidFill>
                <a:latin typeface="Tahoma" pitchFamily="34" charset="0"/>
              </a:defRPr>
            </a:lvl6pPr>
            <a:lvl7pPr marL="2774770" indent="-213444" defTabSz="923441" eaLnBrk="0" fontAlgn="base" hangingPunct="0">
              <a:spcBef>
                <a:spcPct val="0"/>
              </a:spcBef>
              <a:spcAft>
                <a:spcPct val="0"/>
              </a:spcAft>
              <a:defRPr>
                <a:solidFill>
                  <a:schemeClr val="tx1"/>
                </a:solidFill>
                <a:latin typeface="Tahoma" pitchFamily="34" charset="0"/>
              </a:defRPr>
            </a:lvl7pPr>
            <a:lvl8pPr marL="3201657" indent="-213444" defTabSz="923441" eaLnBrk="0" fontAlgn="base" hangingPunct="0">
              <a:spcBef>
                <a:spcPct val="0"/>
              </a:spcBef>
              <a:spcAft>
                <a:spcPct val="0"/>
              </a:spcAft>
              <a:defRPr>
                <a:solidFill>
                  <a:schemeClr val="tx1"/>
                </a:solidFill>
                <a:latin typeface="Tahoma" pitchFamily="34" charset="0"/>
              </a:defRPr>
            </a:lvl8pPr>
            <a:lvl9pPr marL="3628545" indent="-213444" defTabSz="923441" eaLnBrk="0" fontAlgn="base" hangingPunct="0">
              <a:spcBef>
                <a:spcPct val="0"/>
              </a:spcBef>
              <a:spcAft>
                <a:spcPct val="0"/>
              </a:spcAft>
              <a:defRPr>
                <a:solidFill>
                  <a:schemeClr val="tx1"/>
                </a:solidFill>
                <a:latin typeface="Tahoma" pitchFamily="34" charset="0"/>
              </a:defRPr>
            </a:lvl9pPr>
          </a:lstStyle>
          <a:p>
            <a:fld id="{8B0CD719-5138-45A6-A0A2-0D9881E8BB87}" type="slidenum">
              <a:rPr lang="en-US" altLang="en-US" smtClean="0">
                <a:latin typeface="Arial" pitchFamily="34" charset="0"/>
              </a:rPr>
              <a:pPr/>
              <a:t>4</a:t>
            </a:fld>
            <a:endParaRPr lang="en-US" altLang="en-US"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4923">
              <a:defRPr>
                <a:solidFill>
                  <a:schemeClr val="tx1"/>
                </a:solidFill>
                <a:latin typeface="Tahoma" pitchFamily="34" charset="0"/>
              </a:defRPr>
            </a:lvl1pPr>
            <a:lvl2pPr marL="693692" indent="-266805" defTabSz="924923">
              <a:defRPr>
                <a:solidFill>
                  <a:schemeClr val="tx1"/>
                </a:solidFill>
                <a:latin typeface="Tahoma" pitchFamily="34" charset="0"/>
              </a:defRPr>
            </a:lvl2pPr>
            <a:lvl3pPr marL="1067219" indent="-213444" defTabSz="924923">
              <a:defRPr>
                <a:solidFill>
                  <a:schemeClr val="tx1"/>
                </a:solidFill>
                <a:latin typeface="Tahoma" pitchFamily="34" charset="0"/>
              </a:defRPr>
            </a:lvl3pPr>
            <a:lvl4pPr marL="1494107" indent="-213444" defTabSz="924923">
              <a:defRPr>
                <a:solidFill>
                  <a:schemeClr val="tx1"/>
                </a:solidFill>
                <a:latin typeface="Tahoma" pitchFamily="34" charset="0"/>
              </a:defRPr>
            </a:lvl4pPr>
            <a:lvl5pPr marL="1920994" indent="-213444" defTabSz="924923">
              <a:defRPr>
                <a:solidFill>
                  <a:schemeClr val="tx1"/>
                </a:solidFill>
                <a:latin typeface="Tahoma" pitchFamily="34" charset="0"/>
              </a:defRPr>
            </a:lvl5pPr>
            <a:lvl6pPr marL="2347882" indent="-213444" defTabSz="924923" eaLnBrk="0" fontAlgn="base" hangingPunct="0">
              <a:spcBef>
                <a:spcPct val="0"/>
              </a:spcBef>
              <a:spcAft>
                <a:spcPct val="0"/>
              </a:spcAft>
              <a:defRPr>
                <a:solidFill>
                  <a:schemeClr val="tx1"/>
                </a:solidFill>
                <a:latin typeface="Tahoma" pitchFamily="34" charset="0"/>
              </a:defRPr>
            </a:lvl6pPr>
            <a:lvl7pPr marL="2774770" indent="-213444" defTabSz="924923" eaLnBrk="0" fontAlgn="base" hangingPunct="0">
              <a:spcBef>
                <a:spcPct val="0"/>
              </a:spcBef>
              <a:spcAft>
                <a:spcPct val="0"/>
              </a:spcAft>
              <a:defRPr>
                <a:solidFill>
                  <a:schemeClr val="tx1"/>
                </a:solidFill>
                <a:latin typeface="Tahoma" pitchFamily="34" charset="0"/>
              </a:defRPr>
            </a:lvl7pPr>
            <a:lvl8pPr marL="3201657" indent="-213444" defTabSz="924923" eaLnBrk="0" fontAlgn="base" hangingPunct="0">
              <a:spcBef>
                <a:spcPct val="0"/>
              </a:spcBef>
              <a:spcAft>
                <a:spcPct val="0"/>
              </a:spcAft>
              <a:defRPr>
                <a:solidFill>
                  <a:schemeClr val="tx1"/>
                </a:solidFill>
                <a:latin typeface="Tahoma" pitchFamily="34" charset="0"/>
              </a:defRPr>
            </a:lvl8pPr>
            <a:lvl9pPr marL="3628545" indent="-213444" defTabSz="924923" eaLnBrk="0" fontAlgn="base" hangingPunct="0">
              <a:spcBef>
                <a:spcPct val="0"/>
              </a:spcBef>
              <a:spcAft>
                <a:spcPct val="0"/>
              </a:spcAft>
              <a:defRPr>
                <a:solidFill>
                  <a:schemeClr val="tx1"/>
                </a:solidFill>
                <a:latin typeface="Tahoma" pitchFamily="34" charset="0"/>
              </a:defRPr>
            </a:lvl9pPr>
          </a:lstStyle>
          <a:p>
            <a:fld id="{6AFD20BB-D920-4555-AFC7-AB388A42DA63}" type="slidenum">
              <a:rPr lang="en-US" altLang="en-US" smtClean="0">
                <a:solidFill>
                  <a:srgbClr val="000000"/>
                </a:solidFill>
                <a:latin typeface="Arial" pitchFamily="34" charset="0"/>
              </a:rPr>
              <a:pPr/>
              <a:t>47</a:t>
            </a:fld>
            <a:endParaRPr lang="en-US" altLang="en-US" smtClean="0">
              <a:solidFill>
                <a:srgbClr val="000000"/>
              </a:solidFill>
              <a:latin typeface="Arial" pitchFamily="34"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
        <p:nvSpPr>
          <p:cNvPr id="1249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441">
              <a:defRPr>
                <a:solidFill>
                  <a:schemeClr val="tx1"/>
                </a:solidFill>
                <a:latin typeface="Tahoma" pitchFamily="34" charset="0"/>
              </a:defRPr>
            </a:lvl1pPr>
            <a:lvl2pPr marL="693692" indent="-266805" defTabSz="923441">
              <a:defRPr>
                <a:solidFill>
                  <a:schemeClr val="tx1"/>
                </a:solidFill>
                <a:latin typeface="Tahoma" pitchFamily="34" charset="0"/>
              </a:defRPr>
            </a:lvl2pPr>
            <a:lvl3pPr marL="1067219" indent="-213444" defTabSz="923441">
              <a:defRPr>
                <a:solidFill>
                  <a:schemeClr val="tx1"/>
                </a:solidFill>
                <a:latin typeface="Tahoma" pitchFamily="34" charset="0"/>
              </a:defRPr>
            </a:lvl3pPr>
            <a:lvl4pPr marL="1494107" indent="-213444" defTabSz="923441">
              <a:defRPr>
                <a:solidFill>
                  <a:schemeClr val="tx1"/>
                </a:solidFill>
                <a:latin typeface="Tahoma" pitchFamily="34" charset="0"/>
              </a:defRPr>
            </a:lvl4pPr>
            <a:lvl5pPr marL="1920994" indent="-213444" defTabSz="923441">
              <a:defRPr>
                <a:solidFill>
                  <a:schemeClr val="tx1"/>
                </a:solidFill>
                <a:latin typeface="Tahoma" pitchFamily="34" charset="0"/>
              </a:defRPr>
            </a:lvl5pPr>
            <a:lvl6pPr marL="2347882" indent="-213444" defTabSz="923441" eaLnBrk="0" fontAlgn="base" hangingPunct="0">
              <a:spcBef>
                <a:spcPct val="0"/>
              </a:spcBef>
              <a:spcAft>
                <a:spcPct val="0"/>
              </a:spcAft>
              <a:defRPr>
                <a:solidFill>
                  <a:schemeClr val="tx1"/>
                </a:solidFill>
                <a:latin typeface="Tahoma" pitchFamily="34" charset="0"/>
              </a:defRPr>
            </a:lvl6pPr>
            <a:lvl7pPr marL="2774770" indent="-213444" defTabSz="923441" eaLnBrk="0" fontAlgn="base" hangingPunct="0">
              <a:spcBef>
                <a:spcPct val="0"/>
              </a:spcBef>
              <a:spcAft>
                <a:spcPct val="0"/>
              </a:spcAft>
              <a:defRPr>
                <a:solidFill>
                  <a:schemeClr val="tx1"/>
                </a:solidFill>
                <a:latin typeface="Tahoma" pitchFamily="34" charset="0"/>
              </a:defRPr>
            </a:lvl7pPr>
            <a:lvl8pPr marL="3201657" indent="-213444" defTabSz="923441" eaLnBrk="0" fontAlgn="base" hangingPunct="0">
              <a:spcBef>
                <a:spcPct val="0"/>
              </a:spcBef>
              <a:spcAft>
                <a:spcPct val="0"/>
              </a:spcAft>
              <a:defRPr>
                <a:solidFill>
                  <a:schemeClr val="tx1"/>
                </a:solidFill>
                <a:latin typeface="Tahoma" pitchFamily="34" charset="0"/>
              </a:defRPr>
            </a:lvl8pPr>
            <a:lvl9pPr marL="3628545" indent="-213444" defTabSz="923441" eaLnBrk="0" fontAlgn="base" hangingPunct="0">
              <a:spcBef>
                <a:spcPct val="0"/>
              </a:spcBef>
              <a:spcAft>
                <a:spcPct val="0"/>
              </a:spcAft>
              <a:defRPr>
                <a:solidFill>
                  <a:schemeClr val="tx1"/>
                </a:solidFill>
                <a:latin typeface="Tahoma" pitchFamily="34" charset="0"/>
              </a:defRPr>
            </a:lvl9pPr>
          </a:lstStyle>
          <a:p>
            <a:fld id="{F66729D7-6395-47C5-BFC4-9D0E09573C55}" type="slidenum">
              <a:rPr lang="en-US" altLang="en-US" smtClean="0">
                <a:latin typeface="Arial" pitchFamily="34" charset="0"/>
              </a:rPr>
              <a:pPr/>
              <a:t>53</a:t>
            </a:fld>
            <a:endParaRPr lang="en-US" altLang="en-US" smtClean="0">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
        <p:nvSpPr>
          <p:cNvPr id="1259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959">
              <a:defRPr>
                <a:solidFill>
                  <a:schemeClr val="tx1"/>
                </a:solidFill>
                <a:latin typeface="Tahoma" pitchFamily="34" charset="0"/>
              </a:defRPr>
            </a:lvl1pPr>
            <a:lvl2pPr marL="693692" indent="-266805" defTabSz="921959">
              <a:defRPr>
                <a:solidFill>
                  <a:schemeClr val="tx1"/>
                </a:solidFill>
                <a:latin typeface="Tahoma" pitchFamily="34" charset="0"/>
              </a:defRPr>
            </a:lvl2pPr>
            <a:lvl3pPr marL="1067219" indent="-213444" defTabSz="921959">
              <a:defRPr>
                <a:solidFill>
                  <a:schemeClr val="tx1"/>
                </a:solidFill>
                <a:latin typeface="Tahoma" pitchFamily="34" charset="0"/>
              </a:defRPr>
            </a:lvl3pPr>
            <a:lvl4pPr marL="1494107" indent="-213444" defTabSz="921959">
              <a:defRPr>
                <a:solidFill>
                  <a:schemeClr val="tx1"/>
                </a:solidFill>
                <a:latin typeface="Tahoma" pitchFamily="34" charset="0"/>
              </a:defRPr>
            </a:lvl4pPr>
            <a:lvl5pPr marL="1920994" indent="-213444" defTabSz="921959">
              <a:defRPr>
                <a:solidFill>
                  <a:schemeClr val="tx1"/>
                </a:solidFill>
                <a:latin typeface="Tahoma" pitchFamily="34" charset="0"/>
              </a:defRPr>
            </a:lvl5pPr>
            <a:lvl6pPr marL="2347882" indent="-213444" defTabSz="921959" eaLnBrk="0" fontAlgn="base" hangingPunct="0">
              <a:spcBef>
                <a:spcPct val="0"/>
              </a:spcBef>
              <a:spcAft>
                <a:spcPct val="0"/>
              </a:spcAft>
              <a:defRPr>
                <a:solidFill>
                  <a:schemeClr val="tx1"/>
                </a:solidFill>
                <a:latin typeface="Tahoma" pitchFamily="34" charset="0"/>
              </a:defRPr>
            </a:lvl6pPr>
            <a:lvl7pPr marL="2774770" indent="-213444" defTabSz="921959" eaLnBrk="0" fontAlgn="base" hangingPunct="0">
              <a:spcBef>
                <a:spcPct val="0"/>
              </a:spcBef>
              <a:spcAft>
                <a:spcPct val="0"/>
              </a:spcAft>
              <a:defRPr>
                <a:solidFill>
                  <a:schemeClr val="tx1"/>
                </a:solidFill>
                <a:latin typeface="Tahoma" pitchFamily="34" charset="0"/>
              </a:defRPr>
            </a:lvl7pPr>
            <a:lvl8pPr marL="3201657" indent="-213444" defTabSz="921959" eaLnBrk="0" fontAlgn="base" hangingPunct="0">
              <a:spcBef>
                <a:spcPct val="0"/>
              </a:spcBef>
              <a:spcAft>
                <a:spcPct val="0"/>
              </a:spcAft>
              <a:defRPr>
                <a:solidFill>
                  <a:schemeClr val="tx1"/>
                </a:solidFill>
                <a:latin typeface="Tahoma" pitchFamily="34" charset="0"/>
              </a:defRPr>
            </a:lvl8pPr>
            <a:lvl9pPr marL="3628545" indent="-213444" defTabSz="921959" eaLnBrk="0" fontAlgn="base" hangingPunct="0">
              <a:spcBef>
                <a:spcPct val="0"/>
              </a:spcBef>
              <a:spcAft>
                <a:spcPct val="0"/>
              </a:spcAft>
              <a:defRPr>
                <a:solidFill>
                  <a:schemeClr val="tx1"/>
                </a:solidFill>
                <a:latin typeface="Tahoma" pitchFamily="34" charset="0"/>
              </a:defRPr>
            </a:lvl9pPr>
          </a:lstStyle>
          <a:p>
            <a:fld id="{FC2AEEEE-0804-499D-B7C1-168442CAAE7D}" type="slidenum">
              <a:rPr lang="en-US" altLang="en-US" smtClean="0">
                <a:latin typeface="Arial" pitchFamily="34" charset="0"/>
              </a:rPr>
              <a:pPr/>
              <a:t>54</a:t>
            </a:fld>
            <a:endParaRPr lang="en-US" altLang="en-US" smtClean="0">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ln/>
        </p:spPr>
      </p:sp>
      <p:sp>
        <p:nvSpPr>
          <p:cNvPr id="132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
        <p:nvSpPr>
          <p:cNvPr id="1321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441">
              <a:defRPr>
                <a:solidFill>
                  <a:schemeClr val="tx1"/>
                </a:solidFill>
                <a:latin typeface="Tahoma" pitchFamily="34" charset="0"/>
              </a:defRPr>
            </a:lvl1pPr>
            <a:lvl2pPr marL="693692" indent="-266805" defTabSz="923441">
              <a:defRPr>
                <a:solidFill>
                  <a:schemeClr val="tx1"/>
                </a:solidFill>
                <a:latin typeface="Tahoma" pitchFamily="34" charset="0"/>
              </a:defRPr>
            </a:lvl2pPr>
            <a:lvl3pPr marL="1067219" indent="-213444" defTabSz="923441">
              <a:defRPr>
                <a:solidFill>
                  <a:schemeClr val="tx1"/>
                </a:solidFill>
                <a:latin typeface="Tahoma" pitchFamily="34" charset="0"/>
              </a:defRPr>
            </a:lvl3pPr>
            <a:lvl4pPr marL="1494107" indent="-213444" defTabSz="923441">
              <a:defRPr>
                <a:solidFill>
                  <a:schemeClr val="tx1"/>
                </a:solidFill>
                <a:latin typeface="Tahoma" pitchFamily="34" charset="0"/>
              </a:defRPr>
            </a:lvl4pPr>
            <a:lvl5pPr marL="1920994" indent="-213444" defTabSz="923441">
              <a:defRPr>
                <a:solidFill>
                  <a:schemeClr val="tx1"/>
                </a:solidFill>
                <a:latin typeface="Tahoma" pitchFamily="34" charset="0"/>
              </a:defRPr>
            </a:lvl5pPr>
            <a:lvl6pPr marL="2347882" indent="-213444" defTabSz="923441" eaLnBrk="0" fontAlgn="base" hangingPunct="0">
              <a:spcBef>
                <a:spcPct val="0"/>
              </a:spcBef>
              <a:spcAft>
                <a:spcPct val="0"/>
              </a:spcAft>
              <a:defRPr>
                <a:solidFill>
                  <a:schemeClr val="tx1"/>
                </a:solidFill>
                <a:latin typeface="Tahoma" pitchFamily="34" charset="0"/>
              </a:defRPr>
            </a:lvl6pPr>
            <a:lvl7pPr marL="2774770" indent="-213444" defTabSz="923441" eaLnBrk="0" fontAlgn="base" hangingPunct="0">
              <a:spcBef>
                <a:spcPct val="0"/>
              </a:spcBef>
              <a:spcAft>
                <a:spcPct val="0"/>
              </a:spcAft>
              <a:defRPr>
                <a:solidFill>
                  <a:schemeClr val="tx1"/>
                </a:solidFill>
                <a:latin typeface="Tahoma" pitchFamily="34" charset="0"/>
              </a:defRPr>
            </a:lvl7pPr>
            <a:lvl8pPr marL="3201657" indent="-213444" defTabSz="923441" eaLnBrk="0" fontAlgn="base" hangingPunct="0">
              <a:spcBef>
                <a:spcPct val="0"/>
              </a:spcBef>
              <a:spcAft>
                <a:spcPct val="0"/>
              </a:spcAft>
              <a:defRPr>
                <a:solidFill>
                  <a:schemeClr val="tx1"/>
                </a:solidFill>
                <a:latin typeface="Tahoma" pitchFamily="34" charset="0"/>
              </a:defRPr>
            </a:lvl8pPr>
            <a:lvl9pPr marL="3628545" indent="-213444" defTabSz="923441" eaLnBrk="0" fontAlgn="base" hangingPunct="0">
              <a:spcBef>
                <a:spcPct val="0"/>
              </a:spcBef>
              <a:spcAft>
                <a:spcPct val="0"/>
              </a:spcAft>
              <a:defRPr>
                <a:solidFill>
                  <a:schemeClr val="tx1"/>
                </a:solidFill>
                <a:latin typeface="Tahoma" pitchFamily="34" charset="0"/>
              </a:defRPr>
            </a:lvl9pPr>
          </a:lstStyle>
          <a:p>
            <a:fld id="{792D7AD6-4C9E-4DD3-9B42-AEC10990B868}" type="slidenum">
              <a:rPr lang="en-US" altLang="en-US" smtClean="0">
                <a:latin typeface="Arial" pitchFamily="34" charset="0"/>
              </a:rPr>
              <a:pPr/>
              <a:t>56</a:t>
            </a:fld>
            <a:endParaRPr lang="en-US" altLang="en-US" smtClean="0">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
        <p:nvSpPr>
          <p:cNvPr id="133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441">
              <a:defRPr>
                <a:solidFill>
                  <a:schemeClr val="tx1"/>
                </a:solidFill>
                <a:latin typeface="Tahoma" pitchFamily="34" charset="0"/>
              </a:defRPr>
            </a:lvl1pPr>
            <a:lvl2pPr marL="693692" indent="-266805" defTabSz="923441">
              <a:defRPr>
                <a:solidFill>
                  <a:schemeClr val="tx1"/>
                </a:solidFill>
                <a:latin typeface="Tahoma" pitchFamily="34" charset="0"/>
              </a:defRPr>
            </a:lvl2pPr>
            <a:lvl3pPr marL="1067219" indent="-213444" defTabSz="923441">
              <a:defRPr>
                <a:solidFill>
                  <a:schemeClr val="tx1"/>
                </a:solidFill>
                <a:latin typeface="Tahoma" pitchFamily="34" charset="0"/>
              </a:defRPr>
            </a:lvl3pPr>
            <a:lvl4pPr marL="1494107" indent="-213444" defTabSz="923441">
              <a:defRPr>
                <a:solidFill>
                  <a:schemeClr val="tx1"/>
                </a:solidFill>
                <a:latin typeface="Tahoma" pitchFamily="34" charset="0"/>
              </a:defRPr>
            </a:lvl4pPr>
            <a:lvl5pPr marL="1920994" indent="-213444" defTabSz="923441">
              <a:defRPr>
                <a:solidFill>
                  <a:schemeClr val="tx1"/>
                </a:solidFill>
                <a:latin typeface="Tahoma" pitchFamily="34" charset="0"/>
              </a:defRPr>
            </a:lvl5pPr>
            <a:lvl6pPr marL="2347882" indent="-213444" defTabSz="923441" eaLnBrk="0" fontAlgn="base" hangingPunct="0">
              <a:spcBef>
                <a:spcPct val="0"/>
              </a:spcBef>
              <a:spcAft>
                <a:spcPct val="0"/>
              </a:spcAft>
              <a:defRPr>
                <a:solidFill>
                  <a:schemeClr val="tx1"/>
                </a:solidFill>
                <a:latin typeface="Tahoma" pitchFamily="34" charset="0"/>
              </a:defRPr>
            </a:lvl6pPr>
            <a:lvl7pPr marL="2774770" indent="-213444" defTabSz="923441" eaLnBrk="0" fontAlgn="base" hangingPunct="0">
              <a:spcBef>
                <a:spcPct val="0"/>
              </a:spcBef>
              <a:spcAft>
                <a:spcPct val="0"/>
              </a:spcAft>
              <a:defRPr>
                <a:solidFill>
                  <a:schemeClr val="tx1"/>
                </a:solidFill>
                <a:latin typeface="Tahoma" pitchFamily="34" charset="0"/>
              </a:defRPr>
            </a:lvl7pPr>
            <a:lvl8pPr marL="3201657" indent="-213444" defTabSz="923441" eaLnBrk="0" fontAlgn="base" hangingPunct="0">
              <a:spcBef>
                <a:spcPct val="0"/>
              </a:spcBef>
              <a:spcAft>
                <a:spcPct val="0"/>
              </a:spcAft>
              <a:defRPr>
                <a:solidFill>
                  <a:schemeClr val="tx1"/>
                </a:solidFill>
                <a:latin typeface="Tahoma" pitchFamily="34" charset="0"/>
              </a:defRPr>
            </a:lvl8pPr>
            <a:lvl9pPr marL="3628545" indent="-213444" defTabSz="923441" eaLnBrk="0" fontAlgn="base" hangingPunct="0">
              <a:spcBef>
                <a:spcPct val="0"/>
              </a:spcBef>
              <a:spcAft>
                <a:spcPct val="0"/>
              </a:spcAft>
              <a:defRPr>
                <a:solidFill>
                  <a:schemeClr val="tx1"/>
                </a:solidFill>
                <a:latin typeface="Tahoma" pitchFamily="34" charset="0"/>
              </a:defRPr>
            </a:lvl9pPr>
          </a:lstStyle>
          <a:p>
            <a:fld id="{A14AB558-7500-4F08-A301-871D8975D111}" type="slidenum">
              <a:rPr lang="en-US" altLang="en-US" smtClean="0">
                <a:latin typeface="Arial" pitchFamily="34" charset="0"/>
              </a:rPr>
              <a:pPr/>
              <a:t>57</a:t>
            </a:fld>
            <a:endParaRPr lang="en-US" altLang="en-US" smtClean="0">
              <a:latin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441">
              <a:defRPr>
                <a:solidFill>
                  <a:schemeClr val="tx1"/>
                </a:solidFill>
                <a:latin typeface="Tahoma" pitchFamily="34" charset="0"/>
              </a:defRPr>
            </a:lvl1pPr>
            <a:lvl2pPr marL="693692" indent="-266805" defTabSz="923441">
              <a:defRPr>
                <a:solidFill>
                  <a:schemeClr val="tx1"/>
                </a:solidFill>
                <a:latin typeface="Tahoma" pitchFamily="34" charset="0"/>
              </a:defRPr>
            </a:lvl2pPr>
            <a:lvl3pPr marL="1067219" indent="-213444" defTabSz="923441">
              <a:defRPr>
                <a:solidFill>
                  <a:schemeClr val="tx1"/>
                </a:solidFill>
                <a:latin typeface="Tahoma" pitchFamily="34" charset="0"/>
              </a:defRPr>
            </a:lvl3pPr>
            <a:lvl4pPr marL="1494107" indent="-213444" defTabSz="923441">
              <a:defRPr>
                <a:solidFill>
                  <a:schemeClr val="tx1"/>
                </a:solidFill>
                <a:latin typeface="Tahoma" pitchFamily="34" charset="0"/>
              </a:defRPr>
            </a:lvl4pPr>
            <a:lvl5pPr marL="1920994" indent="-213444" defTabSz="923441">
              <a:defRPr>
                <a:solidFill>
                  <a:schemeClr val="tx1"/>
                </a:solidFill>
                <a:latin typeface="Tahoma" pitchFamily="34" charset="0"/>
              </a:defRPr>
            </a:lvl5pPr>
            <a:lvl6pPr marL="2347882" indent="-213444" defTabSz="923441" eaLnBrk="0" fontAlgn="base" hangingPunct="0">
              <a:spcBef>
                <a:spcPct val="0"/>
              </a:spcBef>
              <a:spcAft>
                <a:spcPct val="0"/>
              </a:spcAft>
              <a:defRPr>
                <a:solidFill>
                  <a:schemeClr val="tx1"/>
                </a:solidFill>
                <a:latin typeface="Tahoma" pitchFamily="34" charset="0"/>
              </a:defRPr>
            </a:lvl6pPr>
            <a:lvl7pPr marL="2774770" indent="-213444" defTabSz="923441" eaLnBrk="0" fontAlgn="base" hangingPunct="0">
              <a:spcBef>
                <a:spcPct val="0"/>
              </a:spcBef>
              <a:spcAft>
                <a:spcPct val="0"/>
              </a:spcAft>
              <a:defRPr>
                <a:solidFill>
                  <a:schemeClr val="tx1"/>
                </a:solidFill>
                <a:latin typeface="Tahoma" pitchFamily="34" charset="0"/>
              </a:defRPr>
            </a:lvl7pPr>
            <a:lvl8pPr marL="3201657" indent="-213444" defTabSz="923441" eaLnBrk="0" fontAlgn="base" hangingPunct="0">
              <a:spcBef>
                <a:spcPct val="0"/>
              </a:spcBef>
              <a:spcAft>
                <a:spcPct val="0"/>
              </a:spcAft>
              <a:defRPr>
                <a:solidFill>
                  <a:schemeClr val="tx1"/>
                </a:solidFill>
                <a:latin typeface="Tahoma" pitchFamily="34" charset="0"/>
              </a:defRPr>
            </a:lvl8pPr>
            <a:lvl9pPr marL="3628545" indent="-213444" defTabSz="923441" eaLnBrk="0" fontAlgn="base" hangingPunct="0">
              <a:spcBef>
                <a:spcPct val="0"/>
              </a:spcBef>
              <a:spcAft>
                <a:spcPct val="0"/>
              </a:spcAft>
              <a:defRPr>
                <a:solidFill>
                  <a:schemeClr val="tx1"/>
                </a:solidFill>
                <a:latin typeface="Tahoma" pitchFamily="34" charset="0"/>
              </a:defRPr>
            </a:lvl9pPr>
          </a:lstStyle>
          <a:p>
            <a:fld id="{CB931AFA-3EC6-472D-8C01-9B4160B6FEF6}" type="slidenum">
              <a:rPr lang="en-US" altLang="en-US" smtClean="0">
                <a:latin typeface="Arial" pitchFamily="34" charset="0"/>
              </a:rPr>
              <a:pPr/>
              <a:t>58</a:t>
            </a:fld>
            <a:endParaRPr lang="en-US" altLang="en-US" smtClean="0">
              <a:latin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441">
              <a:defRPr>
                <a:solidFill>
                  <a:schemeClr val="tx1"/>
                </a:solidFill>
                <a:latin typeface="Tahoma" pitchFamily="34" charset="0"/>
              </a:defRPr>
            </a:lvl1pPr>
            <a:lvl2pPr marL="693692" indent="-266805" defTabSz="923441">
              <a:defRPr>
                <a:solidFill>
                  <a:schemeClr val="tx1"/>
                </a:solidFill>
                <a:latin typeface="Tahoma" pitchFamily="34" charset="0"/>
              </a:defRPr>
            </a:lvl2pPr>
            <a:lvl3pPr marL="1067219" indent="-213444" defTabSz="923441">
              <a:defRPr>
                <a:solidFill>
                  <a:schemeClr val="tx1"/>
                </a:solidFill>
                <a:latin typeface="Tahoma" pitchFamily="34" charset="0"/>
              </a:defRPr>
            </a:lvl3pPr>
            <a:lvl4pPr marL="1494107" indent="-213444" defTabSz="923441">
              <a:defRPr>
                <a:solidFill>
                  <a:schemeClr val="tx1"/>
                </a:solidFill>
                <a:latin typeface="Tahoma" pitchFamily="34" charset="0"/>
              </a:defRPr>
            </a:lvl4pPr>
            <a:lvl5pPr marL="1920994" indent="-213444" defTabSz="923441">
              <a:defRPr>
                <a:solidFill>
                  <a:schemeClr val="tx1"/>
                </a:solidFill>
                <a:latin typeface="Tahoma" pitchFamily="34" charset="0"/>
              </a:defRPr>
            </a:lvl5pPr>
            <a:lvl6pPr marL="2347882" indent="-213444" defTabSz="923441" eaLnBrk="0" fontAlgn="base" hangingPunct="0">
              <a:spcBef>
                <a:spcPct val="0"/>
              </a:spcBef>
              <a:spcAft>
                <a:spcPct val="0"/>
              </a:spcAft>
              <a:defRPr>
                <a:solidFill>
                  <a:schemeClr val="tx1"/>
                </a:solidFill>
                <a:latin typeface="Tahoma" pitchFamily="34" charset="0"/>
              </a:defRPr>
            </a:lvl6pPr>
            <a:lvl7pPr marL="2774770" indent="-213444" defTabSz="923441" eaLnBrk="0" fontAlgn="base" hangingPunct="0">
              <a:spcBef>
                <a:spcPct val="0"/>
              </a:spcBef>
              <a:spcAft>
                <a:spcPct val="0"/>
              </a:spcAft>
              <a:defRPr>
                <a:solidFill>
                  <a:schemeClr val="tx1"/>
                </a:solidFill>
                <a:latin typeface="Tahoma" pitchFamily="34" charset="0"/>
              </a:defRPr>
            </a:lvl7pPr>
            <a:lvl8pPr marL="3201657" indent="-213444" defTabSz="923441" eaLnBrk="0" fontAlgn="base" hangingPunct="0">
              <a:spcBef>
                <a:spcPct val="0"/>
              </a:spcBef>
              <a:spcAft>
                <a:spcPct val="0"/>
              </a:spcAft>
              <a:defRPr>
                <a:solidFill>
                  <a:schemeClr val="tx1"/>
                </a:solidFill>
                <a:latin typeface="Tahoma" pitchFamily="34" charset="0"/>
              </a:defRPr>
            </a:lvl8pPr>
            <a:lvl9pPr marL="3628545" indent="-213444" defTabSz="923441" eaLnBrk="0" fontAlgn="base" hangingPunct="0">
              <a:spcBef>
                <a:spcPct val="0"/>
              </a:spcBef>
              <a:spcAft>
                <a:spcPct val="0"/>
              </a:spcAft>
              <a:defRPr>
                <a:solidFill>
                  <a:schemeClr val="tx1"/>
                </a:solidFill>
                <a:latin typeface="Tahoma" pitchFamily="34" charset="0"/>
              </a:defRPr>
            </a:lvl9pPr>
          </a:lstStyle>
          <a:p>
            <a:fld id="{6A59E904-D78C-4999-AA5A-B855374B0476}" type="slidenum">
              <a:rPr lang="en-US" altLang="en-US" smtClean="0">
                <a:latin typeface="Arial" pitchFamily="34" charset="0"/>
              </a:rPr>
              <a:pPr/>
              <a:t>59</a:t>
            </a:fld>
            <a:endParaRPr lang="en-US" altLang="en-US" smtClean="0">
              <a:latin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a:ln/>
        </p:spPr>
      </p:sp>
      <p:sp>
        <p:nvSpPr>
          <p:cNvPr id="136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
        <p:nvSpPr>
          <p:cNvPr id="136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441">
              <a:defRPr>
                <a:solidFill>
                  <a:schemeClr val="tx1"/>
                </a:solidFill>
                <a:latin typeface="Tahoma" pitchFamily="34" charset="0"/>
              </a:defRPr>
            </a:lvl1pPr>
            <a:lvl2pPr marL="693692" indent="-266805" defTabSz="923441">
              <a:defRPr>
                <a:solidFill>
                  <a:schemeClr val="tx1"/>
                </a:solidFill>
                <a:latin typeface="Tahoma" pitchFamily="34" charset="0"/>
              </a:defRPr>
            </a:lvl2pPr>
            <a:lvl3pPr marL="1067219" indent="-213444" defTabSz="923441">
              <a:defRPr>
                <a:solidFill>
                  <a:schemeClr val="tx1"/>
                </a:solidFill>
                <a:latin typeface="Tahoma" pitchFamily="34" charset="0"/>
              </a:defRPr>
            </a:lvl3pPr>
            <a:lvl4pPr marL="1494107" indent="-213444" defTabSz="923441">
              <a:defRPr>
                <a:solidFill>
                  <a:schemeClr val="tx1"/>
                </a:solidFill>
                <a:latin typeface="Tahoma" pitchFamily="34" charset="0"/>
              </a:defRPr>
            </a:lvl4pPr>
            <a:lvl5pPr marL="1920994" indent="-213444" defTabSz="923441">
              <a:defRPr>
                <a:solidFill>
                  <a:schemeClr val="tx1"/>
                </a:solidFill>
                <a:latin typeface="Tahoma" pitchFamily="34" charset="0"/>
              </a:defRPr>
            </a:lvl5pPr>
            <a:lvl6pPr marL="2347882" indent="-213444" defTabSz="923441" eaLnBrk="0" fontAlgn="base" hangingPunct="0">
              <a:spcBef>
                <a:spcPct val="0"/>
              </a:spcBef>
              <a:spcAft>
                <a:spcPct val="0"/>
              </a:spcAft>
              <a:defRPr>
                <a:solidFill>
                  <a:schemeClr val="tx1"/>
                </a:solidFill>
                <a:latin typeface="Tahoma" pitchFamily="34" charset="0"/>
              </a:defRPr>
            </a:lvl6pPr>
            <a:lvl7pPr marL="2774770" indent="-213444" defTabSz="923441" eaLnBrk="0" fontAlgn="base" hangingPunct="0">
              <a:spcBef>
                <a:spcPct val="0"/>
              </a:spcBef>
              <a:spcAft>
                <a:spcPct val="0"/>
              </a:spcAft>
              <a:defRPr>
                <a:solidFill>
                  <a:schemeClr val="tx1"/>
                </a:solidFill>
                <a:latin typeface="Tahoma" pitchFamily="34" charset="0"/>
              </a:defRPr>
            </a:lvl7pPr>
            <a:lvl8pPr marL="3201657" indent="-213444" defTabSz="923441" eaLnBrk="0" fontAlgn="base" hangingPunct="0">
              <a:spcBef>
                <a:spcPct val="0"/>
              </a:spcBef>
              <a:spcAft>
                <a:spcPct val="0"/>
              </a:spcAft>
              <a:defRPr>
                <a:solidFill>
                  <a:schemeClr val="tx1"/>
                </a:solidFill>
                <a:latin typeface="Tahoma" pitchFamily="34" charset="0"/>
              </a:defRPr>
            </a:lvl8pPr>
            <a:lvl9pPr marL="3628545" indent="-213444" defTabSz="923441" eaLnBrk="0" fontAlgn="base" hangingPunct="0">
              <a:spcBef>
                <a:spcPct val="0"/>
              </a:spcBef>
              <a:spcAft>
                <a:spcPct val="0"/>
              </a:spcAft>
              <a:defRPr>
                <a:solidFill>
                  <a:schemeClr val="tx1"/>
                </a:solidFill>
                <a:latin typeface="Tahoma" pitchFamily="34" charset="0"/>
              </a:defRPr>
            </a:lvl9pPr>
          </a:lstStyle>
          <a:p>
            <a:fld id="{8193AB55-893F-42F5-A700-F5127E7ACA61}" type="slidenum">
              <a:rPr lang="en-US" altLang="en-US" smtClean="0">
                <a:latin typeface="Arial" pitchFamily="34" charset="0"/>
              </a:rPr>
              <a:pPr/>
              <a:t>60</a:t>
            </a:fld>
            <a:endParaRPr lang="en-US" altLang="en-US" smtClean="0">
              <a:latin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
        <p:nvSpPr>
          <p:cNvPr id="137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441">
              <a:defRPr>
                <a:solidFill>
                  <a:schemeClr val="tx1"/>
                </a:solidFill>
                <a:latin typeface="Tahoma" pitchFamily="34" charset="0"/>
              </a:defRPr>
            </a:lvl1pPr>
            <a:lvl2pPr marL="693692" indent="-266805" defTabSz="923441">
              <a:defRPr>
                <a:solidFill>
                  <a:schemeClr val="tx1"/>
                </a:solidFill>
                <a:latin typeface="Tahoma" pitchFamily="34" charset="0"/>
              </a:defRPr>
            </a:lvl2pPr>
            <a:lvl3pPr marL="1067219" indent="-213444" defTabSz="923441">
              <a:defRPr>
                <a:solidFill>
                  <a:schemeClr val="tx1"/>
                </a:solidFill>
                <a:latin typeface="Tahoma" pitchFamily="34" charset="0"/>
              </a:defRPr>
            </a:lvl3pPr>
            <a:lvl4pPr marL="1494107" indent="-213444" defTabSz="923441">
              <a:defRPr>
                <a:solidFill>
                  <a:schemeClr val="tx1"/>
                </a:solidFill>
                <a:latin typeface="Tahoma" pitchFamily="34" charset="0"/>
              </a:defRPr>
            </a:lvl4pPr>
            <a:lvl5pPr marL="1920994" indent="-213444" defTabSz="923441">
              <a:defRPr>
                <a:solidFill>
                  <a:schemeClr val="tx1"/>
                </a:solidFill>
                <a:latin typeface="Tahoma" pitchFamily="34" charset="0"/>
              </a:defRPr>
            </a:lvl5pPr>
            <a:lvl6pPr marL="2347882" indent="-213444" defTabSz="923441" eaLnBrk="0" fontAlgn="base" hangingPunct="0">
              <a:spcBef>
                <a:spcPct val="0"/>
              </a:spcBef>
              <a:spcAft>
                <a:spcPct val="0"/>
              </a:spcAft>
              <a:defRPr>
                <a:solidFill>
                  <a:schemeClr val="tx1"/>
                </a:solidFill>
                <a:latin typeface="Tahoma" pitchFamily="34" charset="0"/>
              </a:defRPr>
            </a:lvl6pPr>
            <a:lvl7pPr marL="2774770" indent="-213444" defTabSz="923441" eaLnBrk="0" fontAlgn="base" hangingPunct="0">
              <a:spcBef>
                <a:spcPct val="0"/>
              </a:spcBef>
              <a:spcAft>
                <a:spcPct val="0"/>
              </a:spcAft>
              <a:defRPr>
                <a:solidFill>
                  <a:schemeClr val="tx1"/>
                </a:solidFill>
                <a:latin typeface="Tahoma" pitchFamily="34" charset="0"/>
              </a:defRPr>
            </a:lvl7pPr>
            <a:lvl8pPr marL="3201657" indent="-213444" defTabSz="923441" eaLnBrk="0" fontAlgn="base" hangingPunct="0">
              <a:spcBef>
                <a:spcPct val="0"/>
              </a:spcBef>
              <a:spcAft>
                <a:spcPct val="0"/>
              </a:spcAft>
              <a:defRPr>
                <a:solidFill>
                  <a:schemeClr val="tx1"/>
                </a:solidFill>
                <a:latin typeface="Tahoma" pitchFamily="34" charset="0"/>
              </a:defRPr>
            </a:lvl8pPr>
            <a:lvl9pPr marL="3628545" indent="-213444" defTabSz="923441" eaLnBrk="0" fontAlgn="base" hangingPunct="0">
              <a:spcBef>
                <a:spcPct val="0"/>
              </a:spcBef>
              <a:spcAft>
                <a:spcPct val="0"/>
              </a:spcAft>
              <a:defRPr>
                <a:solidFill>
                  <a:schemeClr val="tx1"/>
                </a:solidFill>
                <a:latin typeface="Tahoma" pitchFamily="34" charset="0"/>
              </a:defRPr>
            </a:lvl9pPr>
          </a:lstStyle>
          <a:p>
            <a:fld id="{E38F8E2F-0769-4D90-AD0F-CFF54D461889}" type="slidenum">
              <a:rPr lang="en-US" altLang="en-US" smtClean="0">
                <a:latin typeface="Arial" pitchFamily="34" charset="0"/>
              </a:rPr>
              <a:pPr/>
              <a:t>61</a:t>
            </a:fld>
            <a:endParaRPr lang="en-US" altLang="en-US" smtClean="0">
              <a:latin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4923">
              <a:defRPr>
                <a:solidFill>
                  <a:schemeClr val="tx1"/>
                </a:solidFill>
                <a:latin typeface="Tahoma" pitchFamily="34" charset="0"/>
              </a:defRPr>
            </a:lvl1pPr>
            <a:lvl2pPr marL="693692" indent="-266805" defTabSz="924923">
              <a:defRPr>
                <a:solidFill>
                  <a:schemeClr val="tx1"/>
                </a:solidFill>
                <a:latin typeface="Tahoma" pitchFamily="34" charset="0"/>
              </a:defRPr>
            </a:lvl2pPr>
            <a:lvl3pPr marL="1067219" indent="-213444" defTabSz="924923">
              <a:defRPr>
                <a:solidFill>
                  <a:schemeClr val="tx1"/>
                </a:solidFill>
                <a:latin typeface="Tahoma" pitchFamily="34" charset="0"/>
              </a:defRPr>
            </a:lvl3pPr>
            <a:lvl4pPr marL="1494107" indent="-213444" defTabSz="924923">
              <a:defRPr>
                <a:solidFill>
                  <a:schemeClr val="tx1"/>
                </a:solidFill>
                <a:latin typeface="Tahoma" pitchFamily="34" charset="0"/>
              </a:defRPr>
            </a:lvl4pPr>
            <a:lvl5pPr marL="1920994" indent="-213444" defTabSz="924923">
              <a:defRPr>
                <a:solidFill>
                  <a:schemeClr val="tx1"/>
                </a:solidFill>
                <a:latin typeface="Tahoma" pitchFamily="34" charset="0"/>
              </a:defRPr>
            </a:lvl5pPr>
            <a:lvl6pPr marL="2347882" indent="-213444" defTabSz="924923" eaLnBrk="0" fontAlgn="base" hangingPunct="0">
              <a:spcBef>
                <a:spcPct val="0"/>
              </a:spcBef>
              <a:spcAft>
                <a:spcPct val="0"/>
              </a:spcAft>
              <a:defRPr>
                <a:solidFill>
                  <a:schemeClr val="tx1"/>
                </a:solidFill>
                <a:latin typeface="Tahoma" pitchFamily="34" charset="0"/>
              </a:defRPr>
            </a:lvl6pPr>
            <a:lvl7pPr marL="2774770" indent="-213444" defTabSz="924923" eaLnBrk="0" fontAlgn="base" hangingPunct="0">
              <a:spcBef>
                <a:spcPct val="0"/>
              </a:spcBef>
              <a:spcAft>
                <a:spcPct val="0"/>
              </a:spcAft>
              <a:defRPr>
                <a:solidFill>
                  <a:schemeClr val="tx1"/>
                </a:solidFill>
                <a:latin typeface="Tahoma" pitchFamily="34" charset="0"/>
              </a:defRPr>
            </a:lvl7pPr>
            <a:lvl8pPr marL="3201657" indent="-213444" defTabSz="924923" eaLnBrk="0" fontAlgn="base" hangingPunct="0">
              <a:spcBef>
                <a:spcPct val="0"/>
              </a:spcBef>
              <a:spcAft>
                <a:spcPct val="0"/>
              </a:spcAft>
              <a:defRPr>
                <a:solidFill>
                  <a:schemeClr val="tx1"/>
                </a:solidFill>
                <a:latin typeface="Tahoma" pitchFamily="34" charset="0"/>
              </a:defRPr>
            </a:lvl8pPr>
            <a:lvl9pPr marL="3628545" indent="-213444" defTabSz="924923" eaLnBrk="0" fontAlgn="base" hangingPunct="0">
              <a:spcBef>
                <a:spcPct val="0"/>
              </a:spcBef>
              <a:spcAft>
                <a:spcPct val="0"/>
              </a:spcAft>
              <a:defRPr>
                <a:solidFill>
                  <a:schemeClr val="tx1"/>
                </a:solidFill>
                <a:latin typeface="Tahoma" pitchFamily="34" charset="0"/>
              </a:defRPr>
            </a:lvl9pPr>
          </a:lstStyle>
          <a:p>
            <a:fld id="{8DF219C4-AEA5-4307-8462-6A6B724C9D4C}" type="slidenum">
              <a:rPr lang="en-US" altLang="en-US" smtClean="0">
                <a:latin typeface="Arial" pitchFamily="34" charset="0"/>
              </a:rPr>
              <a:pPr/>
              <a:t>66</a:t>
            </a:fld>
            <a:endParaRPr lang="en-US" altLang="en-US" smtClean="0">
              <a:latin typeface="Arial" pitchFamily="34"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441">
              <a:defRPr>
                <a:solidFill>
                  <a:schemeClr val="tx1"/>
                </a:solidFill>
                <a:latin typeface="Tahoma" pitchFamily="34" charset="0"/>
              </a:defRPr>
            </a:lvl1pPr>
            <a:lvl2pPr marL="693692" indent="-266805" defTabSz="923441">
              <a:defRPr>
                <a:solidFill>
                  <a:schemeClr val="tx1"/>
                </a:solidFill>
                <a:latin typeface="Tahoma" pitchFamily="34" charset="0"/>
              </a:defRPr>
            </a:lvl2pPr>
            <a:lvl3pPr marL="1067219" indent="-213444" defTabSz="923441">
              <a:defRPr>
                <a:solidFill>
                  <a:schemeClr val="tx1"/>
                </a:solidFill>
                <a:latin typeface="Tahoma" pitchFamily="34" charset="0"/>
              </a:defRPr>
            </a:lvl3pPr>
            <a:lvl4pPr marL="1494107" indent="-213444" defTabSz="923441">
              <a:defRPr>
                <a:solidFill>
                  <a:schemeClr val="tx1"/>
                </a:solidFill>
                <a:latin typeface="Tahoma" pitchFamily="34" charset="0"/>
              </a:defRPr>
            </a:lvl4pPr>
            <a:lvl5pPr marL="1920994" indent="-213444" defTabSz="923441">
              <a:defRPr>
                <a:solidFill>
                  <a:schemeClr val="tx1"/>
                </a:solidFill>
                <a:latin typeface="Tahoma" pitchFamily="34" charset="0"/>
              </a:defRPr>
            </a:lvl5pPr>
            <a:lvl6pPr marL="2347882" indent="-213444" defTabSz="923441" eaLnBrk="0" fontAlgn="base" hangingPunct="0">
              <a:spcBef>
                <a:spcPct val="0"/>
              </a:spcBef>
              <a:spcAft>
                <a:spcPct val="0"/>
              </a:spcAft>
              <a:defRPr>
                <a:solidFill>
                  <a:schemeClr val="tx1"/>
                </a:solidFill>
                <a:latin typeface="Tahoma" pitchFamily="34" charset="0"/>
              </a:defRPr>
            </a:lvl6pPr>
            <a:lvl7pPr marL="2774770" indent="-213444" defTabSz="923441" eaLnBrk="0" fontAlgn="base" hangingPunct="0">
              <a:spcBef>
                <a:spcPct val="0"/>
              </a:spcBef>
              <a:spcAft>
                <a:spcPct val="0"/>
              </a:spcAft>
              <a:defRPr>
                <a:solidFill>
                  <a:schemeClr val="tx1"/>
                </a:solidFill>
                <a:latin typeface="Tahoma" pitchFamily="34" charset="0"/>
              </a:defRPr>
            </a:lvl7pPr>
            <a:lvl8pPr marL="3201657" indent="-213444" defTabSz="923441" eaLnBrk="0" fontAlgn="base" hangingPunct="0">
              <a:spcBef>
                <a:spcPct val="0"/>
              </a:spcBef>
              <a:spcAft>
                <a:spcPct val="0"/>
              </a:spcAft>
              <a:defRPr>
                <a:solidFill>
                  <a:schemeClr val="tx1"/>
                </a:solidFill>
                <a:latin typeface="Tahoma" pitchFamily="34" charset="0"/>
              </a:defRPr>
            </a:lvl8pPr>
            <a:lvl9pPr marL="3628545" indent="-213444" defTabSz="923441" eaLnBrk="0" fontAlgn="base" hangingPunct="0">
              <a:spcBef>
                <a:spcPct val="0"/>
              </a:spcBef>
              <a:spcAft>
                <a:spcPct val="0"/>
              </a:spcAft>
              <a:defRPr>
                <a:solidFill>
                  <a:schemeClr val="tx1"/>
                </a:solidFill>
                <a:latin typeface="Tahoma" pitchFamily="34" charset="0"/>
              </a:defRPr>
            </a:lvl9pPr>
          </a:lstStyle>
          <a:p>
            <a:fld id="{9296BA8D-D905-496B-9258-24EB702AF8C3}" type="slidenum">
              <a:rPr lang="en-US" altLang="en-US" smtClean="0">
                <a:latin typeface="Arial" pitchFamily="34" charset="0"/>
              </a:rPr>
              <a:pPr/>
              <a:t>5</a:t>
            </a:fld>
            <a:endParaRPr lang="en-US" altLang="en-US" smtClean="0">
              <a:latin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4923">
              <a:defRPr>
                <a:solidFill>
                  <a:schemeClr val="tx1"/>
                </a:solidFill>
                <a:latin typeface="Tahoma" pitchFamily="34" charset="0"/>
              </a:defRPr>
            </a:lvl1pPr>
            <a:lvl2pPr marL="693692" indent="-266805" defTabSz="924923">
              <a:defRPr>
                <a:solidFill>
                  <a:schemeClr val="tx1"/>
                </a:solidFill>
                <a:latin typeface="Tahoma" pitchFamily="34" charset="0"/>
              </a:defRPr>
            </a:lvl2pPr>
            <a:lvl3pPr marL="1067219" indent="-213444" defTabSz="924923">
              <a:defRPr>
                <a:solidFill>
                  <a:schemeClr val="tx1"/>
                </a:solidFill>
                <a:latin typeface="Tahoma" pitchFamily="34" charset="0"/>
              </a:defRPr>
            </a:lvl3pPr>
            <a:lvl4pPr marL="1494107" indent="-213444" defTabSz="924923">
              <a:defRPr>
                <a:solidFill>
                  <a:schemeClr val="tx1"/>
                </a:solidFill>
                <a:latin typeface="Tahoma" pitchFamily="34" charset="0"/>
              </a:defRPr>
            </a:lvl4pPr>
            <a:lvl5pPr marL="1920994" indent="-213444" defTabSz="924923">
              <a:defRPr>
                <a:solidFill>
                  <a:schemeClr val="tx1"/>
                </a:solidFill>
                <a:latin typeface="Tahoma" pitchFamily="34" charset="0"/>
              </a:defRPr>
            </a:lvl5pPr>
            <a:lvl6pPr marL="2347882" indent="-213444" defTabSz="924923" eaLnBrk="0" fontAlgn="base" hangingPunct="0">
              <a:spcBef>
                <a:spcPct val="0"/>
              </a:spcBef>
              <a:spcAft>
                <a:spcPct val="0"/>
              </a:spcAft>
              <a:defRPr>
                <a:solidFill>
                  <a:schemeClr val="tx1"/>
                </a:solidFill>
                <a:latin typeface="Tahoma" pitchFamily="34" charset="0"/>
              </a:defRPr>
            </a:lvl6pPr>
            <a:lvl7pPr marL="2774770" indent="-213444" defTabSz="924923" eaLnBrk="0" fontAlgn="base" hangingPunct="0">
              <a:spcBef>
                <a:spcPct val="0"/>
              </a:spcBef>
              <a:spcAft>
                <a:spcPct val="0"/>
              </a:spcAft>
              <a:defRPr>
                <a:solidFill>
                  <a:schemeClr val="tx1"/>
                </a:solidFill>
                <a:latin typeface="Tahoma" pitchFamily="34" charset="0"/>
              </a:defRPr>
            </a:lvl7pPr>
            <a:lvl8pPr marL="3201657" indent="-213444" defTabSz="924923" eaLnBrk="0" fontAlgn="base" hangingPunct="0">
              <a:spcBef>
                <a:spcPct val="0"/>
              </a:spcBef>
              <a:spcAft>
                <a:spcPct val="0"/>
              </a:spcAft>
              <a:defRPr>
                <a:solidFill>
                  <a:schemeClr val="tx1"/>
                </a:solidFill>
                <a:latin typeface="Tahoma" pitchFamily="34" charset="0"/>
              </a:defRPr>
            </a:lvl8pPr>
            <a:lvl9pPr marL="3628545" indent="-213444" defTabSz="924923" eaLnBrk="0" fontAlgn="base" hangingPunct="0">
              <a:spcBef>
                <a:spcPct val="0"/>
              </a:spcBef>
              <a:spcAft>
                <a:spcPct val="0"/>
              </a:spcAft>
              <a:defRPr>
                <a:solidFill>
                  <a:schemeClr val="tx1"/>
                </a:solidFill>
                <a:latin typeface="Tahoma" pitchFamily="34" charset="0"/>
              </a:defRPr>
            </a:lvl9pPr>
          </a:lstStyle>
          <a:p>
            <a:fld id="{DB606001-E3A5-46F9-BAE9-31D5832FB8DB}" type="slidenum">
              <a:rPr lang="en-US" altLang="en-US" smtClean="0">
                <a:latin typeface="Arial" pitchFamily="34" charset="0"/>
              </a:rPr>
              <a:pPr/>
              <a:t>67</a:t>
            </a:fld>
            <a:endParaRPr lang="en-US" altLang="en-US" smtClean="0">
              <a:latin typeface="Arial" pitchFamily="34"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4923">
              <a:defRPr>
                <a:solidFill>
                  <a:schemeClr val="tx1"/>
                </a:solidFill>
                <a:latin typeface="Tahoma" pitchFamily="34" charset="0"/>
              </a:defRPr>
            </a:lvl1pPr>
            <a:lvl2pPr marL="693692" indent="-266805" defTabSz="924923">
              <a:defRPr>
                <a:solidFill>
                  <a:schemeClr val="tx1"/>
                </a:solidFill>
                <a:latin typeface="Tahoma" pitchFamily="34" charset="0"/>
              </a:defRPr>
            </a:lvl2pPr>
            <a:lvl3pPr marL="1067219" indent="-213444" defTabSz="924923">
              <a:defRPr>
                <a:solidFill>
                  <a:schemeClr val="tx1"/>
                </a:solidFill>
                <a:latin typeface="Tahoma" pitchFamily="34" charset="0"/>
              </a:defRPr>
            </a:lvl3pPr>
            <a:lvl4pPr marL="1494107" indent="-213444" defTabSz="924923">
              <a:defRPr>
                <a:solidFill>
                  <a:schemeClr val="tx1"/>
                </a:solidFill>
                <a:latin typeface="Tahoma" pitchFamily="34" charset="0"/>
              </a:defRPr>
            </a:lvl4pPr>
            <a:lvl5pPr marL="1920994" indent="-213444" defTabSz="924923">
              <a:defRPr>
                <a:solidFill>
                  <a:schemeClr val="tx1"/>
                </a:solidFill>
                <a:latin typeface="Tahoma" pitchFamily="34" charset="0"/>
              </a:defRPr>
            </a:lvl5pPr>
            <a:lvl6pPr marL="2347882" indent="-213444" defTabSz="924923" eaLnBrk="0" fontAlgn="base" hangingPunct="0">
              <a:spcBef>
                <a:spcPct val="0"/>
              </a:spcBef>
              <a:spcAft>
                <a:spcPct val="0"/>
              </a:spcAft>
              <a:defRPr>
                <a:solidFill>
                  <a:schemeClr val="tx1"/>
                </a:solidFill>
                <a:latin typeface="Tahoma" pitchFamily="34" charset="0"/>
              </a:defRPr>
            </a:lvl6pPr>
            <a:lvl7pPr marL="2774770" indent="-213444" defTabSz="924923" eaLnBrk="0" fontAlgn="base" hangingPunct="0">
              <a:spcBef>
                <a:spcPct val="0"/>
              </a:spcBef>
              <a:spcAft>
                <a:spcPct val="0"/>
              </a:spcAft>
              <a:defRPr>
                <a:solidFill>
                  <a:schemeClr val="tx1"/>
                </a:solidFill>
                <a:latin typeface="Tahoma" pitchFamily="34" charset="0"/>
              </a:defRPr>
            </a:lvl7pPr>
            <a:lvl8pPr marL="3201657" indent="-213444" defTabSz="924923" eaLnBrk="0" fontAlgn="base" hangingPunct="0">
              <a:spcBef>
                <a:spcPct val="0"/>
              </a:spcBef>
              <a:spcAft>
                <a:spcPct val="0"/>
              </a:spcAft>
              <a:defRPr>
                <a:solidFill>
                  <a:schemeClr val="tx1"/>
                </a:solidFill>
                <a:latin typeface="Tahoma" pitchFamily="34" charset="0"/>
              </a:defRPr>
            </a:lvl8pPr>
            <a:lvl9pPr marL="3628545" indent="-213444" defTabSz="924923" eaLnBrk="0" fontAlgn="base" hangingPunct="0">
              <a:spcBef>
                <a:spcPct val="0"/>
              </a:spcBef>
              <a:spcAft>
                <a:spcPct val="0"/>
              </a:spcAft>
              <a:defRPr>
                <a:solidFill>
                  <a:schemeClr val="tx1"/>
                </a:solidFill>
                <a:latin typeface="Tahoma" pitchFamily="34" charset="0"/>
              </a:defRPr>
            </a:lvl9pPr>
          </a:lstStyle>
          <a:p>
            <a:fld id="{4A817F41-EF0A-4C7C-8C20-17F740AB24FA}" type="slidenum">
              <a:rPr lang="en-US" altLang="en-US" smtClean="0">
                <a:latin typeface="Arial" pitchFamily="34" charset="0"/>
              </a:rPr>
              <a:pPr/>
              <a:t>68</a:t>
            </a:fld>
            <a:endParaRPr lang="en-US" altLang="en-US" smtClean="0">
              <a:latin typeface="Arial" pitchFamily="34"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4923">
              <a:defRPr>
                <a:solidFill>
                  <a:schemeClr val="tx1"/>
                </a:solidFill>
                <a:latin typeface="Tahoma" pitchFamily="34" charset="0"/>
              </a:defRPr>
            </a:lvl1pPr>
            <a:lvl2pPr marL="693692" indent="-266805" defTabSz="924923">
              <a:defRPr>
                <a:solidFill>
                  <a:schemeClr val="tx1"/>
                </a:solidFill>
                <a:latin typeface="Tahoma" pitchFamily="34" charset="0"/>
              </a:defRPr>
            </a:lvl2pPr>
            <a:lvl3pPr marL="1067219" indent="-213444" defTabSz="924923">
              <a:defRPr>
                <a:solidFill>
                  <a:schemeClr val="tx1"/>
                </a:solidFill>
                <a:latin typeface="Tahoma" pitchFamily="34" charset="0"/>
              </a:defRPr>
            </a:lvl3pPr>
            <a:lvl4pPr marL="1494107" indent="-213444" defTabSz="924923">
              <a:defRPr>
                <a:solidFill>
                  <a:schemeClr val="tx1"/>
                </a:solidFill>
                <a:latin typeface="Tahoma" pitchFamily="34" charset="0"/>
              </a:defRPr>
            </a:lvl4pPr>
            <a:lvl5pPr marL="1920994" indent="-213444" defTabSz="924923">
              <a:defRPr>
                <a:solidFill>
                  <a:schemeClr val="tx1"/>
                </a:solidFill>
                <a:latin typeface="Tahoma" pitchFamily="34" charset="0"/>
              </a:defRPr>
            </a:lvl5pPr>
            <a:lvl6pPr marL="2347882" indent="-213444" defTabSz="924923" eaLnBrk="0" fontAlgn="base" hangingPunct="0">
              <a:spcBef>
                <a:spcPct val="0"/>
              </a:spcBef>
              <a:spcAft>
                <a:spcPct val="0"/>
              </a:spcAft>
              <a:defRPr>
                <a:solidFill>
                  <a:schemeClr val="tx1"/>
                </a:solidFill>
                <a:latin typeface="Tahoma" pitchFamily="34" charset="0"/>
              </a:defRPr>
            </a:lvl6pPr>
            <a:lvl7pPr marL="2774770" indent="-213444" defTabSz="924923" eaLnBrk="0" fontAlgn="base" hangingPunct="0">
              <a:spcBef>
                <a:spcPct val="0"/>
              </a:spcBef>
              <a:spcAft>
                <a:spcPct val="0"/>
              </a:spcAft>
              <a:defRPr>
                <a:solidFill>
                  <a:schemeClr val="tx1"/>
                </a:solidFill>
                <a:latin typeface="Tahoma" pitchFamily="34" charset="0"/>
              </a:defRPr>
            </a:lvl7pPr>
            <a:lvl8pPr marL="3201657" indent="-213444" defTabSz="924923" eaLnBrk="0" fontAlgn="base" hangingPunct="0">
              <a:spcBef>
                <a:spcPct val="0"/>
              </a:spcBef>
              <a:spcAft>
                <a:spcPct val="0"/>
              </a:spcAft>
              <a:defRPr>
                <a:solidFill>
                  <a:schemeClr val="tx1"/>
                </a:solidFill>
                <a:latin typeface="Tahoma" pitchFamily="34" charset="0"/>
              </a:defRPr>
            </a:lvl8pPr>
            <a:lvl9pPr marL="3628545" indent="-213444" defTabSz="924923" eaLnBrk="0" fontAlgn="base" hangingPunct="0">
              <a:spcBef>
                <a:spcPct val="0"/>
              </a:spcBef>
              <a:spcAft>
                <a:spcPct val="0"/>
              </a:spcAft>
              <a:defRPr>
                <a:solidFill>
                  <a:schemeClr val="tx1"/>
                </a:solidFill>
                <a:latin typeface="Tahoma" pitchFamily="34" charset="0"/>
              </a:defRPr>
            </a:lvl9pPr>
          </a:lstStyle>
          <a:p>
            <a:fld id="{F88FBA37-8F7C-4D39-AC3F-B7163CDD6AC7}" type="slidenum">
              <a:rPr lang="en-US" altLang="en-US" smtClean="0">
                <a:latin typeface="Arial" pitchFamily="34" charset="0"/>
              </a:rPr>
              <a:pPr/>
              <a:t>69</a:t>
            </a:fld>
            <a:endParaRPr lang="en-US" altLang="en-US" smtClean="0">
              <a:latin typeface="Arial" pitchFamily="34"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a:ln/>
        </p:spPr>
      </p:sp>
      <p:sp>
        <p:nvSpPr>
          <p:cNvPr id="145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
        <p:nvSpPr>
          <p:cNvPr id="145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441">
              <a:defRPr>
                <a:solidFill>
                  <a:schemeClr val="tx1"/>
                </a:solidFill>
                <a:latin typeface="Tahoma" pitchFamily="34" charset="0"/>
              </a:defRPr>
            </a:lvl1pPr>
            <a:lvl2pPr marL="693692" indent="-266805" defTabSz="923441">
              <a:defRPr>
                <a:solidFill>
                  <a:schemeClr val="tx1"/>
                </a:solidFill>
                <a:latin typeface="Tahoma" pitchFamily="34" charset="0"/>
              </a:defRPr>
            </a:lvl2pPr>
            <a:lvl3pPr marL="1067219" indent="-213444" defTabSz="923441">
              <a:defRPr>
                <a:solidFill>
                  <a:schemeClr val="tx1"/>
                </a:solidFill>
                <a:latin typeface="Tahoma" pitchFamily="34" charset="0"/>
              </a:defRPr>
            </a:lvl3pPr>
            <a:lvl4pPr marL="1494107" indent="-213444" defTabSz="923441">
              <a:defRPr>
                <a:solidFill>
                  <a:schemeClr val="tx1"/>
                </a:solidFill>
                <a:latin typeface="Tahoma" pitchFamily="34" charset="0"/>
              </a:defRPr>
            </a:lvl4pPr>
            <a:lvl5pPr marL="1920994" indent="-213444" defTabSz="923441">
              <a:defRPr>
                <a:solidFill>
                  <a:schemeClr val="tx1"/>
                </a:solidFill>
                <a:latin typeface="Tahoma" pitchFamily="34" charset="0"/>
              </a:defRPr>
            </a:lvl5pPr>
            <a:lvl6pPr marL="2347882" indent="-213444" defTabSz="923441" eaLnBrk="0" fontAlgn="base" hangingPunct="0">
              <a:spcBef>
                <a:spcPct val="0"/>
              </a:spcBef>
              <a:spcAft>
                <a:spcPct val="0"/>
              </a:spcAft>
              <a:defRPr>
                <a:solidFill>
                  <a:schemeClr val="tx1"/>
                </a:solidFill>
                <a:latin typeface="Tahoma" pitchFamily="34" charset="0"/>
              </a:defRPr>
            </a:lvl6pPr>
            <a:lvl7pPr marL="2774770" indent="-213444" defTabSz="923441" eaLnBrk="0" fontAlgn="base" hangingPunct="0">
              <a:spcBef>
                <a:spcPct val="0"/>
              </a:spcBef>
              <a:spcAft>
                <a:spcPct val="0"/>
              </a:spcAft>
              <a:defRPr>
                <a:solidFill>
                  <a:schemeClr val="tx1"/>
                </a:solidFill>
                <a:latin typeface="Tahoma" pitchFamily="34" charset="0"/>
              </a:defRPr>
            </a:lvl7pPr>
            <a:lvl8pPr marL="3201657" indent="-213444" defTabSz="923441" eaLnBrk="0" fontAlgn="base" hangingPunct="0">
              <a:spcBef>
                <a:spcPct val="0"/>
              </a:spcBef>
              <a:spcAft>
                <a:spcPct val="0"/>
              </a:spcAft>
              <a:defRPr>
                <a:solidFill>
                  <a:schemeClr val="tx1"/>
                </a:solidFill>
                <a:latin typeface="Tahoma" pitchFamily="34" charset="0"/>
              </a:defRPr>
            </a:lvl8pPr>
            <a:lvl9pPr marL="3628545" indent="-213444" defTabSz="923441" eaLnBrk="0" fontAlgn="base" hangingPunct="0">
              <a:spcBef>
                <a:spcPct val="0"/>
              </a:spcBef>
              <a:spcAft>
                <a:spcPct val="0"/>
              </a:spcAft>
              <a:defRPr>
                <a:solidFill>
                  <a:schemeClr val="tx1"/>
                </a:solidFill>
                <a:latin typeface="Tahoma" pitchFamily="34" charset="0"/>
              </a:defRPr>
            </a:lvl9pPr>
          </a:lstStyle>
          <a:p>
            <a:fld id="{8472ECD3-553C-4DF3-ADAD-CE6244A3C3C7}" type="slidenum">
              <a:rPr lang="en-US" altLang="en-US" smtClean="0">
                <a:latin typeface="Arial" pitchFamily="34" charset="0"/>
              </a:rPr>
              <a:pPr/>
              <a:t>70</a:t>
            </a:fld>
            <a:endParaRPr lang="en-US" altLang="en-US" smtClean="0">
              <a:latin typeface="Arial"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a:ln/>
        </p:spPr>
      </p:sp>
      <p:sp>
        <p:nvSpPr>
          <p:cNvPr id="146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
        <p:nvSpPr>
          <p:cNvPr id="146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441">
              <a:defRPr>
                <a:solidFill>
                  <a:schemeClr val="tx1"/>
                </a:solidFill>
                <a:latin typeface="Tahoma" pitchFamily="34" charset="0"/>
              </a:defRPr>
            </a:lvl1pPr>
            <a:lvl2pPr marL="693692" indent="-266805" defTabSz="923441">
              <a:defRPr>
                <a:solidFill>
                  <a:schemeClr val="tx1"/>
                </a:solidFill>
                <a:latin typeface="Tahoma" pitchFamily="34" charset="0"/>
              </a:defRPr>
            </a:lvl2pPr>
            <a:lvl3pPr marL="1067219" indent="-213444" defTabSz="923441">
              <a:defRPr>
                <a:solidFill>
                  <a:schemeClr val="tx1"/>
                </a:solidFill>
                <a:latin typeface="Tahoma" pitchFamily="34" charset="0"/>
              </a:defRPr>
            </a:lvl3pPr>
            <a:lvl4pPr marL="1494107" indent="-213444" defTabSz="923441">
              <a:defRPr>
                <a:solidFill>
                  <a:schemeClr val="tx1"/>
                </a:solidFill>
                <a:latin typeface="Tahoma" pitchFamily="34" charset="0"/>
              </a:defRPr>
            </a:lvl4pPr>
            <a:lvl5pPr marL="1920994" indent="-213444" defTabSz="923441">
              <a:defRPr>
                <a:solidFill>
                  <a:schemeClr val="tx1"/>
                </a:solidFill>
                <a:latin typeface="Tahoma" pitchFamily="34" charset="0"/>
              </a:defRPr>
            </a:lvl5pPr>
            <a:lvl6pPr marL="2347882" indent="-213444" defTabSz="923441" eaLnBrk="0" fontAlgn="base" hangingPunct="0">
              <a:spcBef>
                <a:spcPct val="0"/>
              </a:spcBef>
              <a:spcAft>
                <a:spcPct val="0"/>
              </a:spcAft>
              <a:defRPr>
                <a:solidFill>
                  <a:schemeClr val="tx1"/>
                </a:solidFill>
                <a:latin typeface="Tahoma" pitchFamily="34" charset="0"/>
              </a:defRPr>
            </a:lvl6pPr>
            <a:lvl7pPr marL="2774770" indent="-213444" defTabSz="923441" eaLnBrk="0" fontAlgn="base" hangingPunct="0">
              <a:spcBef>
                <a:spcPct val="0"/>
              </a:spcBef>
              <a:spcAft>
                <a:spcPct val="0"/>
              </a:spcAft>
              <a:defRPr>
                <a:solidFill>
                  <a:schemeClr val="tx1"/>
                </a:solidFill>
                <a:latin typeface="Tahoma" pitchFamily="34" charset="0"/>
              </a:defRPr>
            </a:lvl7pPr>
            <a:lvl8pPr marL="3201657" indent="-213444" defTabSz="923441" eaLnBrk="0" fontAlgn="base" hangingPunct="0">
              <a:spcBef>
                <a:spcPct val="0"/>
              </a:spcBef>
              <a:spcAft>
                <a:spcPct val="0"/>
              </a:spcAft>
              <a:defRPr>
                <a:solidFill>
                  <a:schemeClr val="tx1"/>
                </a:solidFill>
                <a:latin typeface="Tahoma" pitchFamily="34" charset="0"/>
              </a:defRPr>
            </a:lvl8pPr>
            <a:lvl9pPr marL="3628545" indent="-213444" defTabSz="923441" eaLnBrk="0" fontAlgn="base" hangingPunct="0">
              <a:spcBef>
                <a:spcPct val="0"/>
              </a:spcBef>
              <a:spcAft>
                <a:spcPct val="0"/>
              </a:spcAft>
              <a:defRPr>
                <a:solidFill>
                  <a:schemeClr val="tx1"/>
                </a:solidFill>
                <a:latin typeface="Tahoma" pitchFamily="34" charset="0"/>
              </a:defRPr>
            </a:lvl9pPr>
          </a:lstStyle>
          <a:p>
            <a:fld id="{6ACF0074-1FB6-4FA0-84B5-341BA3B63E7D}" type="slidenum">
              <a:rPr lang="en-US" altLang="en-US" smtClean="0">
                <a:latin typeface="Arial" pitchFamily="34" charset="0"/>
              </a:rPr>
              <a:pPr/>
              <a:t>71</a:t>
            </a:fld>
            <a:endParaRPr lang="en-US" altLang="en-US" smtClean="0">
              <a:latin typeface="Arial"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147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
        <p:nvSpPr>
          <p:cNvPr id="147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441">
              <a:defRPr>
                <a:solidFill>
                  <a:schemeClr val="tx1"/>
                </a:solidFill>
                <a:latin typeface="Tahoma" pitchFamily="34" charset="0"/>
              </a:defRPr>
            </a:lvl1pPr>
            <a:lvl2pPr marL="693692" indent="-266805" defTabSz="923441">
              <a:defRPr>
                <a:solidFill>
                  <a:schemeClr val="tx1"/>
                </a:solidFill>
                <a:latin typeface="Tahoma" pitchFamily="34" charset="0"/>
              </a:defRPr>
            </a:lvl2pPr>
            <a:lvl3pPr marL="1067219" indent="-213444" defTabSz="923441">
              <a:defRPr>
                <a:solidFill>
                  <a:schemeClr val="tx1"/>
                </a:solidFill>
                <a:latin typeface="Tahoma" pitchFamily="34" charset="0"/>
              </a:defRPr>
            </a:lvl3pPr>
            <a:lvl4pPr marL="1494107" indent="-213444" defTabSz="923441">
              <a:defRPr>
                <a:solidFill>
                  <a:schemeClr val="tx1"/>
                </a:solidFill>
                <a:latin typeface="Tahoma" pitchFamily="34" charset="0"/>
              </a:defRPr>
            </a:lvl4pPr>
            <a:lvl5pPr marL="1920994" indent="-213444" defTabSz="923441">
              <a:defRPr>
                <a:solidFill>
                  <a:schemeClr val="tx1"/>
                </a:solidFill>
                <a:latin typeface="Tahoma" pitchFamily="34" charset="0"/>
              </a:defRPr>
            </a:lvl5pPr>
            <a:lvl6pPr marL="2347882" indent="-213444" defTabSz="923441" eaLnBrk="0" fontAlgn="base" hangingPunct="0">
              <a:spcBef>
                <a:spcPct val="0"/>
              </a:spcBef>
              <a:spcAft>
                <a:spcPct val="0"/>
              </a:spcAft>
              <a:defRPr>
                <a:solidFill>
                  <a:schemeClr val="tx1"/>
                </a:solidFill>
                <a:latin typeface="Tahoma" pitchFamily="34" charset="0"/>
              </a:defRPr>
            </a:lvl6pPr>
            <a:lvl7pPr marL="2774770" indent="-213444" defTabSz="923441" eaLnBrk="0" fontAlgn="base" hangingPunct="0">
              <a:spcBef>
                <a:spcPct val="0"/>
              </a:spcBef>
              <a:spcAft>
                <a:spcPct val="0"/>
              </a:spcAft>
              <a:defRPr>
                <a:solidFill>
                  <a:schemeClr val="tx1"/>
                </a:solidFill>
                <a:latin typeface="Tahoma" pitchFamily="34" charset="0"/>
              </a:defRPr>
            </a:lvl7pPr>
            <a:lvl8pPr marL="3201657" indent="-213444" defTabSz="923441" eaLnBrk="0" fontAlgn="base" hangingPunct="0">
              <a:spcBef>
                <a:spcPct val="0"/>
              </a:spcBef>
              <a:spcAft>
                <a:spcPct val="0"/>
              </a:spcAft>
              <a:defRPr>
                <a:solidFill>
                  <a:schemeClr val="tx1"/>
                </a:solidFill>
                <a:latin typeface="Tahoma" pitchFamily="34" charset="0"/>
              </a:defRPr>
            </a:lvl8pPr>
            <a:lvl9pPr marL="3628545" indent="-213444" defTabSz="923441" eaLnBrk="0" fontAlgn="base" hangingPunct="0">
              <a:spcBef>
                <a:spcPct val="0"/>
              </a:spcBef>
              <a:spcAft>
                <a:spcPct val="0"/>
              </a:spcAft>
              <a:defRPr>
                <a:solidFill>
                  <a:schemeClr val="tx1"/>
                </a:solidFill>
                <a:latin typeface="Tahoma" pitchFamily="34" charset="0"/>
              </a:defRPr>
            </a:lvl9pPr>
          </a:lstStyle>
          <a:p>
            <a:fld id="{56C4F521-210F-4054-B2B7-4CF8968013FC}" type="slidenum">
              <a:rPr lang="en-US" altLang="en-US" smtClean="0">
                <a:latin typeface="Arial" pitchFamily="34" charset="0"/>
              </a:rPr>
              <a:pPr/>
              <a:t>72</a:t>
            </a:fld>
            <a:endParaRPr lang="en-US" altLang="en-US" smtClean="0">
              <a:latin typeface="Arial"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ln/>
        </p:spPr>
      </p:sp>
      <p:sp>
        <p:nvSpPr>
          <p:cNvPr id="148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
        <p:nvSpPr>
          <p:cNvPr id="148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441">
              <a:defRPr>
                <a:solidFill>
                  <a:schemeClr val="tx1"/>
                </a:solidFill>
                <a:latin typeface="Tahoma" pitchFamily="34" charset="0"/>
              </a:defRPr>
            </a:lvl1pPr>
            <a:lvl2pPr marL="693692" indent="-266805" defTabSz="923441">
              <a:defRPr>
                <a:solidFill>
                  <a:schemeClr val="tx1"/>
                </a:solidFill>
                <a:latin typeface="Tahoma" pitchFamily="34" charset="0"/>
              </a:defRPr>
            </a:lvl2pPr>
            <a:lvl3pPr marL="1067219" indent="-213444" defTabSz="923441">
              <a:defRPr>
                <a:solidFill>
                  <a:schemeClr val="tx1"/>
                </a:solidFill>
                <a:latin typeface="Tahoma" pitchFamily="34" charset="0"/>
              </a:defRPr>
            </a:lvl3pPr>
            <a:lvl4pPr marL="1494107" indent="-213444" defTabSz="923441">
              <a:defRPr>
                <a:solidFill>
                  <a:schemeClr val="tx1"/>
                </a:solidFill>
                <a:latin typeface="Tahoma" pitchFamily="34" charset="0"/>
              </a:defRPr>
            </a:lvl4pPr>
            <a:lvl5pPr marL="1920994" indent="-213444" defTabSz="923441">
              <a:defRPr>
                <a:solidFill>
                  <a:schemeClr val="tx1"/>
                </a:solidFill>
                <a:latin typeface="Tahoma" pitchFamily="34" charset="0"/>
              </a:defRPr>
            </a:lvl5pPr>
            <a:lvl6pPr marL="2347882" indent="-213444" defTabSz="923441" eaLnBrk="0" fontAlgn="base" hangingPunct="0">
              <a:spcBef>
                <a:spcPct val="0"/>
              </a:spcBef>
              <a:spcAft>
                <a:spcPct val="0"/>
              </a:spcAft>
              <a:defRPr>
                <a:solidFill>
                  <a:schemeClr val="tx1"/>
                </a:solidFill>
                <a:latin typeface="Tahoma" pitchFamily="34" charset="0"/>
              </a:defRPr>
            </a:lvl6pPr>
            <a:lvl7pPr marL="2774770" indent="-213444" defTabSz="923441" eaLnBrk="0" fontAlgn="base" hangingPunct="0">
              <a:spcBef>
                <a:spcPct val="0"/>
              </a:spcBef>
              <a:spcAft>
                <a:spcPct val="0"/>
              </a:spcAft>
              <a:defRPr>
                <a:solidFill>
                  <a:schemeClr val="tx1"/>
                </a:solidFill>
                <a:latin typeface="Tahoma" pitchFamily="34" charset="0"/>
              </a:defRPr>
            </a:lvl7pPr>
            <a:lvl8pPr marL="3201657" indent="-213444" defTabSz="923441" eaLnBrk="0" fontAlgn="base" hangingPunct="0">
              <a:spcBef>
                <a:spcPct val="0"/>
              </a:spcBef>
              <a:spcAft>
                <a:spcPct val="0"/>
              </a:spcAft>
              <a:defRPr>
                <a:solidFill>
                  <a:schemeClr val="tx1"/>
                </a:solidFill>
                <a:latin typeface="Tahoma" pitchFamily="34" charset="0"/>
              </a:defRPr>
            </a:lvl8pPr>
            <a:lvl9pPr marL="3628545" indent="-213444" defTabSz="923441" eaLnBrk="0" fontAlgn="base" hangingPunct="0">
              <a:spcBef>
                <a:spcPct val="0"/>
              </a:spcBef>
              <a:spcAft>
                <a:spcPct val="0"/>
              </a:spcAft>
              <a:defRPr>
                <a:solidFill>
                  <a:schemeClr val="tx1"/>
                </a:solidFill>
                <a:latin typeface="Tahoma" pitchFamily="34" charset="0"/>
              </a:defRPr>
            </a:lvl9pPr>
          </a:lstStyle>
          <a:p>
            <a:fld id="{481B03B4-4048-4677-BC2E-58CC8C19F34E}" type="slidenum">
              <a:rPr lang="en-US" altLang="en-US" smtClean="0">
                <a:latin typeface="Arial" pitchFamily="34" charset="0"/>
              </a:rPr>
              <a:pPr/>
              <a:t>73</a:t>
            </a:fld>
            <a:endParaRPr lang="en-US" altLang="en-US" smtClean="0">
              <a:latin typeface="Arial"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a:ln/>
        </p:spPr>
      </p:sp>
      <p:sp>
        <p:nvSpPr>
          <p:cNvPr id="149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
        <p:nvSpPr>
          <p:cNvPr id="149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441">
              <a:defRPr>
                <a:solidFill>
                  <a:schemeClr val="tx1"/>
                </a:solidFill>
                <a:latin typeface="Tahoma" pitchFamily="34" charset="0"/>
              </a:defRPr>
            </a:lvl1pPr>
            <a:lvl2pPr marL="693692" indent="-266805" defTabSz="923441">
              <a:defRPr>
                <a:solidFill>
                  <a:schemeClr val="tx1"/>
                </a:solidFill>
                <a:latin typeface="Tahoma" pitchFamily="34" charset="0"/>
              </a:defRPr>
            </a:lvl2pPr>
            <a:lvl3pPr marL="1067219" indent="-213444" defTabSz="923441">
              <a:defRPr>
                <a:solidFill>
                  <a:schemeClr val="tx1"/>
                </a:solidFill>
                <a:latin typeface="Tahoma" pitchFamily="34" charset="0"/>
              </a:defRPr>
            </a:lvl3pPr>
            <a:lvl4pPr marL="1494107" indent="-213444" defTabSz="923441">
              <a:defRPr>
                <a:solidFill>
                  <a:schemeClr val="tx1"/>
                </a:solidFill>
                <a:latin typeface="Tahoma" pitchFamily="34" charset="0"/>
              </a:defRPr>
            </a:lvl4pPr>
            <a:lvl5pPr marL="1920994" indent="-213444" defTabSz="923441">
              <a:defRPr>
                <a:solidFill>
                  <a:schemeClr val="tx1"/>
                </a:solidFill>
                <a:latin typeface="Tahoma" pitchFamily="34" charset="0"/>
              </a:defRPr>
            </a:lvl5pPr>
            <a:lvl6pPr marL="2347882" indent="-213444" defTabSz="923441" eaLnBrk="0" fontAlgn="base" hangingPunct="0">
              <a:spcBef>
                <a:spcPct val="0"/>
              </a:spcBef>
              <a:spcAft>
                <a:spcPct val="0"/>
              </a:spcAft>
              <a:defRPr>
                <a:solidFill>
                  <a:schemeClr val="tx1"/>
                </a:solidFill>
                <a:latin typeface="Tahoma" pitchFamily="34" charset="0"/>
              </a:defRPr>
            </a:lvl6pPr>
            <a:lvl7pPr marL="2774770" indent="-213444" defTabSz="923441" eaLnBrk="0" fontAlgn="base" hangingPunct="0">
              <a:spcBef>
                <a:spcPct val="0"/>
              </a:spcBef>
              <a:spcAft>
                <a:spcPct val="0"/>
              </a:spcAft>
              <a:defRPr>
                <a:solidFill>
                  <a:schemeClr val="tx1"/>
                </a:solidFill>
                <a:latin typeface="Tahoma" pitchFamily="34" charset="0"/>
              </a:defRPr>
            </a:lvl7pPr>
            <a:lvl8pPr marL="3201657" indent="-213444" defTabSz="923441" eaLnBrk="0" fontAlgn="base" hangingPunct="0">
              <a:spcBef>
                <a:spcPct val="0"/>
              </a:spcBef>
              <a:spcAft>
                <a:spcPct val="0"/>
              </a:spcAft>
              <a:defRPr>
                <a:solidFill>
                  <a:schemeClr val="tx1"/>
                </a:solidFill>
                <a:latin typeface="Tahoma" pitchFamily="34" charset="0"/>
              </a:defRPr>
            </a:lvl8pPr>
            <a:lvl9pPr marL="3628545" indent="-213444" defTabSz="923441" eaLnBrk="0" fontAlgn="base" hangingPunct="0">
              <a:spcBef>
                <a:spcPct val="0"/>
              </a:spcBef>
              <a:spcAft>
                <a:spcPct val="0"/>
              </a:spcAft>
              <a:defRPr>
                <a:solidFill>
                  <a:schemeClr val="tx1"/>
                </a:solidFill>
                <a:latin typeface="Tahoma" pitchFamily="34" charset="0"/>
              </a:defRPr>
            </a:lvl9pPr>
          </a:lstStyle>
          <a:p>
            <a:fld id="{D6D4B1AA-D2D9-4F43-ACBF-B4D579FAC1A7}" type="slidenum">
              <a:rPr lang="en-US" altLang="en-US" smtClean="0">
                <a:latin typeface="Arial" pitchFamily="34" charset="0"/>
              </a:rPr>
              <a:pPr/>
              <a:t>74</a:t>
            </a:fld>
            <a:endParaRPr lang="en-US" altLang="en-US" smtClean="0">
              <a:latin typeface="Arial"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a:ln/>
        </p:spPr>
      </p:sp>
      <p:sp>
        <p:nvSpPr>
          <p:cNvPr id="150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
        <p:nvSpPr>
          <p:cNvPr id="150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441">
              <a:defRPr>
                <a:solidFill>
                  <a:schemeClr val="tx1"/>
                </a:solidFill>
                <a:latin typeface="Tahoma" pitchFamily="34" charset="0"/>
              </a:defRPr>
            </a:lvl1pPr>
            <a:lvl2pPr marL="693692" indent="-266805" defTabSz="923441">
              <a:defRPr>
                <a:solidFill>
                  <a:schemeClr val="tx1"/>
                </a:solidFill>
                <a:latin typeface="Tahoma" pitchFamily="34" charset="0"/>
              </a:defRPr>
            </a:lvl2pPr>
            <a:lvl3pPr marL="1067219" indent="-213444" defTabSz="923441">
              <a:defRPr>
                <a:solidFill>
                  <a:schemeClr val="tx1"/>
                </a:solidFill>
                <a:latin typeface="Tahoma" pitchFamily="34" charset="0"/>
              </a:defRPr>
            </a:lvl3pPr>
            <a:lvl4pPr marL="1494107" indent="-213444" defTabSz="923441">
              <a:defRPr>
                <a:solidFill>
                  <a:schemeClr val="tx1"/>
                </a:solidFill>
                <a:latin typeface="Tahoma" pitchFamily="34" charset="0"/>
              </a:defRPr>
            </a:lvl4pPr>
            <a:lvl5pPr marL="1920994" indent="-213444" defTabSz="923441">
              <a:defRPr>
                <a:solidFill>
                  <a:schemeClr val="tx1"/>
                </a:solidFill>
                <a:latin typeface="Tahoma" pitchFamily="34" charset="0"/>
              </a:defRPr>
            </a:lvl5pPr>
            <a:lvl6pPr marL="2347882" indent="-213444" defTabSz="923441" eaLnBrk="0" fontAlgn="base" hangingPunct="0">
              <a:spcBef>
                <a:spcPct val="0"/>
              </a:spcBef>
              <a:spcAft>
                <a:spcPct val="0"/>
              </a:spcAft>
              <a:defRPr>
                <a:solidFill>
                  <a:schemeClr val="tx1"/>
                </a:solidFill>
                <a:latin typeface="Tahoma" pitchFamily="34" charset="0"/>
              </a:defRPr>
            </a:lvl6pPr>
            <a:lvl7pPr marL="2774770" indent="-213444" defTabSz="923441" eaLnBrk="0" fontAlgn="base" hangingPunct="0">
              <a:spcBef>
                <a:spcPct val="0"/>
              </a:spcBef>
              <a:spcAft>
                <a:spcPct val="0"/>
              </a:spcAft>
              <a:defRPr>
                <a:solidFill>
                  <a:schemeClr val="tx1"/>
                </a:solidFill>
                <a:latin typeface="Tahoma" pitchFamily="34" charset="0"/>
              </a:defRPr>
            </a:lvl7pPr>
            <a:lvl8pPr marL="3201657" indent="-213444" defTabSz="923441" eaLnBrk="0" fontAlgn="base" hangingPunct="0">
              <a:spcBef>
                <a:spcPct val="0"/>
              </a:spcBef>
              <a:spcAft>
                <a:spcPct val="0"/>
              </a:spcAft>
              <a:defRPr>
                <a:solidFill>
                  <a:schemeClr val="tx1"/>
                </a:solidFill>
                <a:latin typeface="Tahoma" pitchFamily="34" charset="0"/>
              </a:defRPr>
            </a:lvl8pPr>
            <a:lvl9pPr marL="3628545" indent="-213444" defTabSz="923441" eaLnBrk="0" fontAlgn="base" hangingPunct="0">
              <a:spcBef>
                <a:spcPct val="0"/>
              </a:spcBef>
              <a:spcAft>
                <a:spcPct val="0"/>
              </a:spcAft>
              <a:defRPr>
                <a:solidFill>
                  <a:schemeClr val="tx1"/>
                </a:solidFill>
                <a:latin typeface="Tahoma" pitchFamily="34" charset="0"/>
              </a:defRPr>
            </a:lvl9pPr>
          </a:lstStyle>
          <a:p>
            <a:fld id="{F38BD6AF-AF89-4D28-A7C3-1FAD132852D8}" type="slidenum">
              <a:rPr lang="en-US" altLang="en-US" smtClean="0">
                <a:latin typeface="Arial" pitchFamily="34" charset="0"/>
              </a:rPr>
              <a:pPr/>
              <a:t>75</a:t>
            </a:fld>
            <a:endParaRPr lang="en-US" altLang="en-US" smtClean="0">
              <a:latin typeface="Arial"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ln/>
        </p:spPr>
      </p:sp>
      <p:sp>
        <p:nvSpPr>
          <p:cNvPr id="138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
        <p:nvSpPr>
          <p:cNvPr id="138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441">
              <a:defRPr>
                <a:solidFill>
                  <a:schemeClr val="tx1"/>
                </a:solidFill>
                <a:latin typeface="Tahoma" pitchFamily="34" charset="0"/>
              </a:defRPr>
            </a:lvl1pPr>
            <a:lvl2pPr marL="693692" indent="-266805" defTabSz="923441">
              <a:defRPr>
                <a:solidFill>
                  <a:schemeClr val="tx1"/>
                </a:solidFill>
                <a:latin typeface="Tahoma" pitchFamily="34" charset="0"/>
              </a:defRPr>
            </a:lvl2pPr>
            <a:lvl3pPr marL="1067219" indent="-213444" defTabSz="923441">
              <a:defRPr>
                <a:solidFill>
                  <a:schemeClr val="tx1"/>
                </a:solidFill>
                <a:latin typeface="Tahoma" pitchFamily="34" charset="0"/>
              </a:defRPr>
            </a:lvl3pPr>
            <a:lvl4pPr marL="1494107" indent="-213444" defTabSz="923441">
              <a:defRPr>
                <a:solidFill>
                  <a:schemeClr val="tx1"/>
                </a:solidFill>
                <a:latin typeface="Tahoma" pitchFamily="34" charset="0"/>
              </a:defRPr>
            </a:lvl4pPr>
            <a:lvl5pPr marL="1920994" indent="-213444" defTabSz="923441">
              <a:defRPr>
                <a:solidFill>
                  <a:schemeClr val="tx1"/>
                </a:solidFill>
                <a:latin typeface="Tahoma" pitchFamily="34" charset="0"/>
              </a:defRPr>
            </a:lvl5pPr>
            <a:lvl6pPr marL="2347882" indent="-213444" defTabSz="923441" eaLnBrk="0" fontAlgn="base" hangingPunct="0">
              <a:spcBef>
                <a:spcPct val="0"/>
              </a:spcBef>
              <a:spcAft>
                <a:spcPct val="0"/>
              </a:spcAft>
              <a:defRPr>
                <a:solidFill>
                  <a:schemeClr val="tx1"/>
                </a:solidFill>
                <a:latin typeface="Tahoma" pitchFamily="34" charset="0"/>
              </a:defRPr>
            </a:lvl6pPr>
            <a:lvl7pPr marL="2774770" indent="-213444" defTabSz="923441" eaLnBrk="0" fontAlgn="base" hangingPunct="0">
              <a:spcBef>
                <a:spcPct val="0"/>
              </a:spcBef>
              <a:spcAft>
                <a:spcPct val="0"/>
              </a:spcAft>
              <a:defRPr>
                <a:solidFill>
                  <a:schemeClr val="tx1"/>
                </a:solidFill>
                <a:latin typeface="Tahoma" pitchFamily="34" charset="0"/>
              </a:defRPr>
            </a:lvl7pPr>
            <a:lvl8pPr marL="3201657" indent="-213444" defTabSz="923441" eaLnBrk="0" fontAlgn="base" hangingPunct="0">
              <a:spcBef>
                <a:spcPct val="0"/>
              </a:spcBef>
              <a:spcAft>
                <a:spcPct val="0"/>
              </a:spcAft>
              <a:defRPr>
                <a:solidFill>
                  <a:schemeClr val="tx1"/>
                </a:solidFill>
                <a:latin typeface="Tahoma" pitchFamily="34" charset="0"/>
              </a:defRPr>
            </a:lvl8pPr>
            <a:lvl9pPr marL="3628545" indent="-213444" defTabSz="923441" eaLnBrk="0" fontAlgn="base" hangingPunct="0">
              <a:spcBef>
                <a:spcPct val="0"/>
              </a:spcBef>
              <a:spcAft>
                <a:spcPct val="0"/>
              </a:spcAft>
              <a:defRPr>
                <a:solidFill>
                  <a:schemeClr val="tx1"/>
                </a:solidFill>
                <a:latin typeface="Tahoma" pitchFamily="34" charset="0"/>
              </a:defRPr>
            </a:lvl9pPr>
          </a:lstStyle>
          <a:p>
            <a:fld id="{E703A851-D8D7-4406-92B6-AB2DDC786AA0}" type="slidenum">
              <a:rPr lang="en-US" altLang="en-US" smtClean="0">
                <a:latin typeface="Arial" pitchFamily="34" charset="0"/>
              </a:rPr>
              <a:pPr/>
              <a:t>81</a:t>
            </a:fld>
            <a:endParaRPr lang="en-US" alt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441">
              <a:defRPr>
                <a:solidFill>
                  <a:schemeClr val="tx1"/>
                </a:solidFill>
                <a:latin typeface="Tahoma" pitchFamily="34" charset="0"/>
              </a:defRPr>
            </a:lvl1pPr>
            <a:lvl2pPr marL="693692" indent="-266805" defTabSz="923441">
              <a:defRPr>
                <a:solidFill>
                  <a:schemeClr val="tx1"/>
                </a:solidFill>
                <a:latin typeface="Tahoma" pitchFamily="34" charset="0"/>
              </a:defRPr>
            </a:lvl2pPr>
            <a:lvl3pPr marL="1067219" indent="-213444" defTabSz="923441">
              <a:defRPr>
                <a:solidFill>
                  <a:schemeClr val="tx1"/>
                </a:solidFill>
                <a:latin typeface="Tahoma" pitchFamily="34" charset="0"/>
              </a:defRPr>
            </a:lvl3pPr>
            <a:lvl4pPr marL="1494107" indent="-213444" defTabSz="923441">
              <a:defRPr>
                <a:solidFill>
                  <a:schemeClr val="tx1"/>
                </a:solidFill>
                <a:latin typeface="Tahoma" pitchFamily="34" charset="0"/>
              </a:defRPr>
            </a:lvl4pPr>
            <a:lvl5pPr marL="1920994" indent="-213444" defTabSz="923441">
              <a:defRPr>
                <a:solidFill>
                  <a:schemeClr val="tx1"/>
                </a:solidFill>
                <a:latin typeface="Tahoma" pitchFamily="34" charset="0"/>
              </a:defRPr>
            </a:lvl5pPr>
            <a:lvl6pPr marL="2347882" indent="-213444" defTabSz="923441" eaLnBrk="0" fontAlgn="base" hangingPunct="0">
              <a:spcBef>
                <a:spcPct val="0"/>
              </a:spcBef>
              <a:spcAft>
                <a:spcPct val="0"/>
              </a:spcAft>
              <a:defRPr>
                <a:solidFill>
                  <a:schemeClr val="tx1"/>
                </a:solidFill>
                <a:latin typeface="Tahoma" pitchFamily="34" charset="0"/>
              </a:defRPr>
            </a:lvl6pPr>
            <a:lvl7pPr marL="2774770" indent="-213444" defTabSz="923441" eaLnBrk="0" fontAlgn="base" hangingPunct="0">
              <a:spcBef>
                <a:spcPct val="0"/>
              </a:spcBef>
              <a:spcAft>
                <a:spcPct val="0"/>
              </a:spcAft>
              <a:defRPr>
                <a:solidFill>
                  <a:schemeClr val="tx1"/>
                </a:solidFill>
                <a:latin typeface="Tahoma" pitchFamily="34" charset="0"/>
              </a:defRPr>
            </a:lvl7pPr>
            <a:lvl8pPr marL="3201657" indent="-213444" defTabSz="923441" eaLnBrk="0" fontAlgn="base" hangingPunct="0">
              <a:spcBef>
                <a:spcPct val="0"/>
              </a:spcBef>
              <a:spcAft>
                <a:spcPct val="0"/>
              </a:spcAft>
              <a:defRPr>
                <a:solidFill>
                  <a:schemeClr val="tx1"/>
                </a:solidFill>
                <a:latin typeface="Tahoma" pitchFamily="34" charset="0"/>
              </a:defRPr>
            </a:lvl8pPr>
            <a:lvl9pPr marL="3628545" indent="-213444" defTabSz="923441" eaLnBrk="0" fontAlgn="base" hangingPunct="0">
              <a:spcBef>
                <a:spcPct val="0"/>
              </a:spcBef>
              <a:spcAft>
                <a:spcPct val="0"/>
              </a:spcAft>
              <a:defRPr>
                <a:solidFill>
                  <a:schemeClr val="tx1"/>
                </a:solidFill>
                <a:latin typeface="Tahoma" pitchFamily="34" charset="0"/>
              </a:defRPr>
            </a:lvl9pPr>
          </a:lstStyle>
          <a:p>
            <a:fld id="{A9D53EE0-D394-4E81-A2BA-C197C9E7EDF2}" type="slidenum">
              <a:rPr lang="en-US" altLang="en-US" smtClean="0">
                <a:latin typeface="Arial" pitchFamily="34" charset="0"/>
              </a:rPr>
              <a:pPr/>
              <a:t>6</a:t>
            </a:fld>
            <a:endParaRPr lang="en-US" altLang="en-US" smtClean="0">
              <a:latin typeface="Arial"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ln/>
        </p:spPr>
      </p:sp>
      <p:sp>
        <p:nvSpPr>
          <p:cNvPr id="139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
        <p:nvSpPr>
          <p:cNvPr id="139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441">
              <a:defRPr>
                <a:solidFill>
                  <a:schemeClr val="tx1"/>
                </a:solidFill>
                <a:latin typeface="Tahoma" pitchFamily="34" charset="0"/>
              </a:defRPr>
            </a:lvl1pPr>
            <a:lvl2pPr marL="693692" indent="-266805" defTabSz="923441">
              <a:defRPr>
                <a:solidFill>
                  <a:schemeClr val="tx1"/>
                </a:solidFill>
                <a:latin typeface="Tahoma" pitchFamily="34" charset="0"/>
              </a:defRPr>
            </a:lvl2pPr>
            <a:lvl3pPr marL="1067219" indent="-213444" defTabSz="923441">
              <a:defRPr>
                <a:solidFill>
                  <a:schemeClr val="tx1"/>
                </a:solidFill>
                <a:latin typeface="Tahoma" pitchFamily="34" charset="0"/>
              </a:defRPr>
            </a:lvl3pPr>
            <a:lvl4pPr marL="1494107" indent="-213444" defTabSz="923441">
              <a:defRPr>
                <a:solidFill>
                  <a:schemeClr val="tx1"/>
                </a:solidFill>
                <a:latin typeface="Tahoma" pitchFamily="34" charset="0"/>
              </a:defRPr>
            </a:lvl4pPr>
            <a:lvl5pPr marL="1920994" indent="-213444" defTabSz="923441">
              <a:defRPr>
                <a:solidFill>
                  <a:schemeClr val="tx1"/>
                </a:solidFill>
                <a:latin typeface="Tahoma" pitchFamily="34" charset="0"/>
              </a:defRPr>
            </a:lvl5pPr>
            <a:lvl6pPr marL="2347882" indent="-213444" defTabSz="923441" eaLnBrk="0" fontAlgn="base" hangingPunct="0">
              <a:spcBef>
                <a:spcPct val="0"/>
              </a:spcBef>
              <a:spcAft>
                <a:spcPct val="0"/>
              </a:spcAft>
              <a:defRPr>
                <a:solidFill>
                  <a:schemeClr val="tx1"/>
                </a:solidFill>
                <a:latin typeface="Tahoma" pitchFamily="34" charset="0"/>
              </a:defRPr>
            </a:lvl6pPr>
            <a:lvl7pPr marL="2774770" indent="-213444" defTabSz="923441" eaLnBrk="0" fontAlgn="base" hangingPunct="0">
              <a:spcBef>
                <a:spcPct val="0"/>
              </a:spcBef>
              <a:spcAft>
                <a:spcPct val="0"/>
              </a:spcAft>
              <a:defRPr>
                <a:solidFill>
                  <a:schemeClr val="tx1"/>
                </a:solidFill>
                <a:latin typeface="Tahoma" pitchFamily="34" charset="0"/>
              </a:defRPr>
            </a:lvl7pPr>
            <a:lvl8pPr marL="3201657" indent="-213444" defTabSz="923441" eaLnBrk="0" fontAlgn="base" hangingPunct="0">
              <a:spcBef>
                <a:spcPct val="0"/>
              </a:spcBef>
              <a:spcAft>
                <a:spcPct val="0"/>
              </a:spcAft>
              <a:defRPr>
                <a:solidFill>
                  <a:schemeClr val="tx1"/>
                </a:solidFill>
                <a:latin typeface="Tahoma" pitchFamily="34" charset="0"/>
              </a:defRPr>
            </a:lvl8pPr>
            <a:lvl9pPr marL="3628545" indent="-213444" defTabSz="923441" eaLnBrk="0" fontAlgn="base" hangingPunct="0">
              <a:spcBef>
                <a:spcPct val="0"/>
              </a:spcBef>
              <a:spcAft>
                <a:spcPct val="0"/>
              </a:spcAft>
              <a:defRPr>
                <a:solidFill>
                  <a:schemeClr val="tx1"/>
                </a:solidFill>
                <a:latin typeface="Tahoma" pitchFamily="34" charset="0"/>
              </a:defRPr>
            </a:lvl9pPr>
          </a:lstStyle>
          <a:p>
            <a:fld id="{26ACD9FF-59E3-45EC-8678-60C22553CF64}" type="slidenum">
              <a:rPr lang="en-US" altLang="en-US" smtClean="0">
                <a:latin typeface="Arial" pitchFamily="34" charset="0"/>
              </a:rPr>
              <a:pPr/>
              <a:t>82</a:t>
            </a:fld>
            <a:endParaRPr lang="en-US" altLang="en-US" smtClean="0">
              <a:latin typeface="Arial"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4923">
              <a:defRPr>
                <a:solidFill>
                  <a:schemeClr val="tx1"/>
                </a:solidFill>
                <a:latin typeface="Tahoma" pitchFamily="34" charset="0"/>
              </a:defRPr>
            </a:lvl1pPr>
            <a:lvl2pPr marL="693692" indent="-266805" defTabSz="924923">
              <a:defRPr>
                <a:solidFill>
                  <a:schemeClr val="tx1"/>
                </a:solidFill>
                <a:latin typeface="Tahoma" pitchFamily="34" charset="0"/>
              </a:defRPr>
            </a:lvl2pPr>
            <a:lvl3pPr marL="1067219" indent="-213444" defTabSz="924923">
              <a:defRPr>
                <a:solidFill>
                  <a:schemeClr val="tx1"/>
                </a:solidFill>
                <a:latin typeface="Tahoma" pitchFamily="34" charset="0"/>
              </a:defRPr>
            </a:lvl3pPr>
            <a:lvl4pPr marL="1494107" indent="-213444" defTabSz="924923">
              <a:defRPr>
                <a:solidFill>
                  <a:schemeClr val="tx1"/>
                </a:solidFill>
                <a:latin typeface="Tahoma" pitchFamily="34" charset="0"/>
              </a:defRPr>
            </a:lvl4pPr>
            <a:lvl5pPr marL="1920994" indent="-213444" defTabSz="924923">
              <a:defRPr>
                <a:solidFill>
                  <a:schemeClr val="tx1"/>
                </a:solidFill>
                <a:latin typeface="Tahoma" pitchFamily="34" charset="0"/>
              </a:defRPr>
            </a:lvl5pPr>
            <a:lvl6pPr marL="2347882" indent="-213444" defTabSz="924923" eaLnBrk="0" fontAlgn="base" hangingPunct="0">
              <a:spcBef>
                <a:spcPct val="0"/>
              </a:spcBef>
              <a:spcAft>
                <a:spcPct val="0"/>
              </a:spcAft>
              <a:defRPr>
                <a:solidFill>
                  <a:schemeClr val="tx1"/>
                </a:solidFill>
                <a:latin typeface="Tahoma" pitchFamily="34" charset="0"/>
              </a:defRPr>
            </a:lvl6pPr>
            <a:lvl7pPr marL="2774770" indent="-213444" defTabSz="924923" eaLnBrk="0" fontAlgn="base" hangingPunct="0">
              <a:spcBef>
                <a:spcPct val="0"/>
              </a:spcBef>
              <a:spcAft>
                <a:spcPct val="0"/>
              </a:spcAft>
              <a:defRPr>
                <a:solidFill>
                  <a:schemeClr val="tx1"/>
                </a:solidFill>
                <a:latin typeface="Tahoma" pitchFamily="34" charset="0"/>
              </a:defRPr>
            </a:lvl7pPr>
            <a:lvl8pPr marL="3201657" indent="-213444" defTabSz="924923" eaLnBrk="0" fontAlgn="base" hangingPunct="0">
              <a:spcBef>
                <a:spcPct val="0"/>
              </a:spcBef>
              <a:spcAft>
                <a:spcPct val="0"/>
              </a:spcAft>
              <a:defRPr>
                <a:solidFill>
                  <a:schemeClr val="tx1"/>
                </a:solidFill>
                <a:latin typeface="Tahoma" pitchFamily="34" charset="0"/>
              </a:defRPr>
            </a:lvl8pPr>
            <a:lvl9pPr marL="3628545" indent="-213444" defTabSz="924923" eaLnBrk="0" fontAlgn="base" hangingPunct="0">
              <a:spcBef>
                <a:spcPct val="0"/>
              </a:spcBef>
              <a:spcAft>
                <a:spcPct val="0"/>
              </a:spcAft>
              <a:defRPr>
                <a:solidFill>
                  <a:schemeClr val="tx1"/>
                </a:solidFill>
                <a:latin typeface="Tahoma" pitchFamily="34" charset="0"/>
              </a:defRPr>
            </a:lvl9pPr>
          </a:lstStyle>
          <a:p>
            <a:fld id="{76D937CB-D312-4F00-B4A1-2CF76011D333}" type="slidenum">
              <a:rPr lang="en-US" altLang="en-US" smtClean="0">
                <a:solidFill>
                  <a:srgbClr val="000000"/>
                </a:solidFill>
                <a:latin typeface="Arial" pitchFamily="34" charset="0"/>
              </a:rPr>
              <a:pPr/>
              <a:t>83</a:t>
            </a:fld>
            <a:endParaRPr lang="en-US" altLang="en-US" smtClean="0">
              <a:solidFill>
                <a:srgbClr val="000000"/>
              </a:solidFill>
              <a:latin typeface="Arial" pitchFamily="34"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4923">
              <a:defRPr>
                <a:solidFill>
                  <a:schemeClr val="tx1"/>
                </a:solidFill>
                <a:latin typeface="Tahoma" pitchFamily="34" charset="0"/>
              </a:defRPr>
            </a:lvl1pPr>
            <a:lvl2pPr marL="693692" indent="-266805" defTabSz="924923">
              <a:defRPr>
                <a:solidFill>
                  <a:schemeClr val="tx1"/>
                </a:solidFill>
                <a:latin typeface="Tahoma" pitchFamily="34" charset="0"/>
              </a:defRPr>
            </a:lvl2pPr>
            <a:lvl3pPr marL="1067219" indent="-213444" defTabSz="924923">
              <a:defRPr>
                <a:solidFill>
                  <a:schemeClr val="tx1"/>
                </a:solidFill>
                <a:latin typeface="Tahoma" pitchFamily="34" charset="0"/>
              </a:defRPr>
            </a:lvl3pPr>
            <a:lvl4pPr marL="1494107" indent="-213444" defTabSz="924923">
              <a:defRPr>
                <a:solidFill>
                  <a:schemeClr val="tx1"/>
                </a:solidFill>
                <a:latin typeface="Tahoma" pitchFamily="34" charset="0"/>
              </a:defRPr>
            </a:lvl4pPr>
            <a:lvl5pPr marL="1920994" indent="-213444" defTabSz="924923">
              <a:defRPr>
                <a:solidFill>
                  <a:schemeClr val="tx1"/>
                </a:solidFill>
                <a:latin typeface="Tahoma" pitchFamily="34" charset="0"/>
              </a:defRPr>
            </a:lvl5pPr>
            <a:lvl6pPr marL="2347882" indent="-213444" defTabSz="924923" eaLnBrk="0" fontAlgn="base" hangingPunct="0">
              <a:spcBef>
                <a:spcPct val="0"/>
              </a:spcBef>
              <a:spcAft>
                <a:spcPct val="0"/>
              </a:spcAft>
              <a:defRPr>
                <a:solidFill>
                  <a:schemeClr val="tx1"/>
                </a:solidFill>
                <a:latin typeface="Tahoma" pitchFamily="34" charset="0"/>
              </a:defRPr>
            </a:lvl6pPr>
            <a:lvl7pPr marL="2774770" indent="-213444" defTabSz="924923" eaLnBrk="0" fontAlgn="base" hangingPunct="0">
              <a:spcBef>
                <a:spcPct val="0"/>
              </a:spcBef>
              <a:spcAft>
                <a:spcPct val="0"/>
              </a:spcAft>
              <a:defRPr>
                <a:solidFill>
                  <a:schemeClr val="tx1"/>
                </a:solidFill>
                <a:latin typeface="Tahoma" pitchFamily="34" charset="0"/>
              </a:defRPr>
            </a:lvl7pPr>
            <a:lvl8pPr marL="3201657" indent="-213444" defTabSz="924923" eaLnBrk="0" fontAlgn="base" hangingPunct="0">
              <a:spcBef>
                <a:spcPct val="0"/>
              </a:spcBef>
              <a:spcAft>
                <a:spcPct val="0"/>
              </a:spcAft>
              <a:defRPr>
                <a:solidFill>
                  <a:schemeClr val="tx1"/>
                </a:solidFill>
                <a:latin typeface="Tahoma" pitchFamily="34" charset="0"/>
              </a:defRPr>
            </a:lvl8pPr>
            <a:lvl9pPr marL="3628545" indent="-213444" defTabSz="924923" eaLnBrk="0" fontAlgn="base" hangingPunct="0">
              <a:spcBef>
                <a:spcPct val="0"/>
              </a:spcBef>
              <a:spcAft>
                <a:spcPct val="0"/>
              </a:spcAft>
              <a:defRPr>
                <a:solidFill>
                  <a:schemeClr val="tx1"/>
                </a:solidFill>
                <a:latin typeface="Tahoma" pitchFamily="34" charset="0"/>
              </a:defRPr>
            </a:lvl9pPr>
          </a:lstStyle>
          <a:p>
            <a:fld id="{484793EF-F357-409F-8439-F5AB5E7231E7}" type="slidenum">
              <a:rPr lang="en-US" altLang="en-US" smtClean="0">
                <a:solidFill>
                  <a:srgbClr val="000000"/>
                </a:solidFill>
                <a:latin typeface="Arial" pitchFamily="34" charset="0"/>
              </a:rPr>
              <a:pPr/>
              <a:t>84</a:t>
            </a:fld>
            <a:endParaRPr lang="en-US" altLang="en-US" smtClean="0">
              <a:solidFill>
                <a:srgbClr val="000000"/>
              </a:solidFill>
              <a:latin typeface="Arial" pitchFamily="34"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4923">
              <a:defRPr>
                <a:solidFill>
                  <a:schemeClr val="tx1"/>
                </a:solidFill>
                <a:latin typeface="Tahoma" pitchFamily="34" charset="0"/>
              </a:defRPr>
            </a:lvl1pPr>
            <a:lvl2pPr marL="693692" indent="-266805" defTabSz="924923">
              <a:defRPr>
                <a:solidFill>
                  <a:schemeClr val="tx1"/>
                </a:solidFill>
                <a:latin typeface="Tahoma" pitchFamily="34" charset="0"/>
              </a:defRPr>
            </a:lvl2pPr>
            <a:lvl3pPr marL="1067219" indent="-213444" defTabSz="924923">
              <a:defRPr>
                <a:solidFill>
                  <a:schemeClr val="tx1"/>
                </a:solidFill>
                <a:latin typeface="Tahoma" pitchFamily="34" charset="0"/>
              </a:defRPr>
            </a:lvl3pPr>
            <a:lvl4pPr marL="1494107" indent="-213444" defTabSz="924923">
              <a:defRPr>
                <a:solidFill>
                  <a:schemeClr val="tx1"/>
                </a:solidFill>
                <a:latin typeface="Tahoma" pitchFamily="34" charset="0"/>
              </a:defRPr>
            </a:lvl4pPr>
            <a:lvl5pPr marL="1920994" indent="-213444" defTabSz="924923">
              <a:defRPr>
                <a:solidFill>
                  <a:schemeClr val="tx1"/>
                </a:solidFill>
                <a:latin typeface="Tahoma" pitchFamily="34" charset="0"/>
              </a:defRPr>
            </a:lvl5pPr>
            <a:lvl6pPr marL="2347882" indent="-213444" defTabSz="924923" eaLnBrk="0" fontAlgn="base" hangingPunct="0">
              <a:spcBef>
                <a:spcPct val="0"/>
              </a:spcBef>
              <a:spcAft>
                <a:spcPct val="0"/>
              </a:spcAft>
              <a:defRPr>
                <a:solidFill>
                  <a:schemeClr val="tx1"/>
                </a:solidFill>
                <a:latin typeface="Tahoma" pitchFamily="34" charset="0"/>
              </a:defRPr>
            </a:lvl6pPr>
            <a:lvl7pPr marL="2774770" indent="-213444" defTabSz="924923" eaLnBrk="0" fontAlgn="base" hangingPunct="0">
              <a:spcBef>
                <a:spcPct val="0"/>
              </a:spcBef>
              <a:spcAft>
                <a:spcPct val="0"/>
              </a:spcAft>
              <a:defRPr>
                <a:solidFill>
                  <a:schemeClr val="tx1"/>
                </a:solidFill>
                <a:latin typeface="Tahoma" pitchFamily="34" charset="0"/>
              </a:defRPr>
            </a:lvl7pPr>
            <a:lvl8pPr marL="3201657" indent="-213444" defTabSz="924923" eaLnBrk="0" fontAlgn="base" hangingPunct="0">
              <a:spcBef>
                <a:spcPct val="0"/>
              </a:spcBef>
              <a:spcAft>
                <a:spcPct val="0"/>
              </a:spcAft>
              <a:defRPr>
                <a:solidFill>
                  <a:schemeClr val="tx1"/>
                </a:solidFill>
                <a:latin typeface="Tahoma" pitchFamily="34" charset="0"/>
              </a:defRPr>
            </a:lvl8pPr>
            <a:lvl9pPr marL="3628545" indent="-213444" defTabSz="924923" eaLnBrk="0" fontAlgn="base" hangingPunct="0">
              <a:spcBef>
                <a:spcPct val="0"/>
              </a:spcBef>
              <a:spcAft>
                <a:spcPct val="0"/>
              </a:spcAft>
              <a:defRPr>
                <a:solidFill>
                  <a:schemeClr val="tx1"/>
                </a:solidFill>
                <a:latin typeface="Tahoma" pitchFamily="34" charset="0"/>
              </a:defRPr>
            </a:lvl9pPr>
          </a:lstStyle>
          <a:p>
            <a:fld id="{11AC9661-953A-4E29-8CD1-1C7DA382E976}" type="slidenum">
              <a:rPr lang="en-US" altLang="en-US" smtClean="0">
                <a:solidFill>
                  <a:srgbClr val="000000"/>
                </a:solidFill>
                <a:latin typeface="Arial" pitchFamily="34" charset="0"/>
              </a:rPr>
              <a:pPr/>
              <a:t>85</a:t>
            </a:fld>
            <a:endParaRPr lang="en-US" altLang="en-US" smtClean="0">
              <a:solidFill>
                <a:srgbClr val="000000"/>
              </a:solidFill>
              <a:latin typeface="Arial" pitchFamily="34"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4923">
              <a:defRPr>
                <a:solidFill>
                  <a:schemeClr val="tx1"/>
                </a:solidFill>
                <a:latin typeface="Tahoma" pitchFamily="34" charset="0"/>
              </a:defRPr>
            </a:lvl1pPr>
            <a:lvl2pPr marL="693692" indent="-266805" defTabSz="924923">
              <a:defRPr>
                <a:solidFill>
                  <a:schemeClr val="tx1"/>
                </a:solidFill>
                <a:latin typeface="Tahoma" pitchFamily="34" charset="0"/>
              </a:defRPr>
            </a:lvl2pPr>
            <a:lvl3pPr marL="1067219" indent="-213444" defTabSz="924923">
              <a:defRPr>
                <a:solidFill>
                  <a:schemeClr val="tx1"/>
                </a:solidFill>
                <a:latin typeface="Tahoma" pitchFamily="34" charset="0"/>
              </a:defRPr>
            </a:lvl3pPr>
            <a:lvl4pPr marL="1494107" indent="-213444" defTabSz="924923">
              <a:defRPr>
                <a:solidFill>
                  <a:schemeClr val="tx1"/>
                </a:solidFill>
                <a:latin typeface="Tahoma" pitchFamily="34" charset="0"/>
              </a:defRPr>
            </a:lvl4pPr>
            <a:lvl5pPr marL="1920994" indent="-213444" defTabSz="924923">
              <a:defRPr>
                <a:solidFill>
                  <a:schemeClr val="tx1"/>
                </a:solidFill>
                <a:latin typeface="Tahoma" pitchFamily="34" charset="0"/>
              </a:defRPr>
            </a:lvl5pPr>
            <a:lvl6pPr marL="2347882" indent="-213444" defTabSz="924923" eaLnBrk="0" fontAlgn="base" hangingPunct="0">
              <a:spcBef>
                <a:spcPct val="0"/>
              </a:spcBef>
              <a:spcAft>
                <a:spcPct val="0"/>
              </a:spcAft>
              <a:defRPr>
                <a:solidFill>
                  <a:schemeClr val="tx1"/>
                </a:solidFill>
                <a:latin typeface="Tahoma" pitchFamily="34" charset="0"/>
              </a:defRPr>
            </a:lvl6pPr>
            <a:lvl7pPr marL="2774770" indent="-213444" defTabSz="924923" eaLnBrk="0" fontAlgn="base" hangingPunct="0">
              <a:spcBef>
                <a:spcPct val="0"/>
              </a:spcBef>
              <a:spcAft>
                <a:spcPct val="0"/>
              </a:spcAft>
              <a:defRPr>
                <a:solidFill>
                  <a:schemeClr val="tx1"/>
                </a:solidFill>
                <a:latin typeface="Tahoma" pitchFamily="34" charset="0"/>
              </a:defRPr>
            </a:lvl7pPr>
            <a:lvl8pPr marL="3201657" indent="-213444" defTabSz="924923" eaLnBrk="0" fontAlgn="base" hangingPunct="0">
              <a:spcBef>
                <a:spcPct val="0"/>
              </a:spcBef>
              <a:spcAft>
                <a:spcPct val="0"/>
              </a:spcAft>
              <a:defRPr>
                <a:solidFill>
                  <a:schemeClr val="tx1"/>
                </a:solidFill>
                <a:latin typeface="Tahoma" pitchFamily="34" charset="0"/>
              </a:defRPr>
            </a:lvl8pPr>
            <a:lvl9pPr marL="3628545" indent="-213444" defTabSz="924923" eaLnBrk="0" fontAlgn="base" hangingPunct="0">
              <a:spcBef>
                <a:spcPct val="0"/>
              </a:spcBef>
              <a:spcAft>
                <a:spcPct val="0"/>
              </a:spcAft>
              <a:defRPr>
                <a:solidFill>
                  <a:schemeClr val="tx1"/>
                </a:solidFill>
                <a:latin typeface="Tahoma" pitchFamily="34" charset="0"/>
              </a:defRPr>
            </a:lvl9pPr>
          </a:lstStyle>
          <a:p>
            <a:fld id="{0839864A-C7CD-40E2-8F3A-931E1524CE48}" type="slidenum">
              <a:rPr lang="en-US" altLang="en-US" smtClean="0">
                <a:solidFill>
                  <a:srgbClr val="000000"/>
                </a:solidFill>
                <a:latin typeface="Arial" pitchFamily="34" charset="0"/>
              </a:rPr>
              <a:pPr/>
              <a:t>86</a:t>
            </a:fld>
            <a:endParaRPr lang="en-US" altLang="en-US" smtClean="0">
              <a:solidFill>
                <a:srgbClr val="000000"/>
              </a:solidFill>
              <a:latin typeface="Arial" pitchFamily="34"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4923">
              <a:defRPr>
                <a:solidFill>
                  <a:schemeClr val="tx1"/>
                </a:solidFill>
                <a:latin typeface="Tahoma" pitchFamily="34" charset="0"/>
              </a:defRPr>
            </a:lvl1pPr>
            <a:lvl2pPr marL="693692" indent="-266805" defTabSz="924923">
              <a:defRPr>
                <a:solidFill>
                  <a:schemeClr val="tx1"/>
                </a:solidFill>
                <a:latin typeface="Tahoma" pitchFamily="34" charset="0"/>
              </a:defRPr>
            </a:lvl2pPr>
            <a:lvl3pPr marL="1067219" indent="-213444" defTabSz="924923">
              <a:defRPr>
                <a:solidFill>
                  <a:schemeClr val="tx1"/>
                </a:solidFill>
                <a:latin typeface="Tahoma" pitchFamily="34" charset="0"/>
              </a:defRPr>
            </a:lvl3pPr>
            <a:lvl4pPr marL="1494107" indent="-213444" defTabSz="924923">
              <a:defRPr>
                <a:solidFill>
                  <a:schemeClr val="tx1"/>
                </a:solidFill>
                <a:latin typeface="Tahoma" pitchFamily="34" charset="0"/>
              </a:defRPr>
            </a:lvl4pPr>
            <a:lvl5pPr marL="1920994" indent="-213444" defTabSz="924923">
              <a:defRPr>
                <a:solidFill>
                  <a:schemeClr val="tx1"/>
                </a:solidFill>
                <a:latin typeface="Tahoma" pitchFamily="34" charset="0"/>
              </a:defRPr>
            </a:lvl5pPr>
            <a:lvl6pPr marL="2347882" indent="-213444" defTabSz="924923" eaLnBrk="0" fontAlgn="base" hangingPunct="0">
              <a:spcBef>
                <a:spcPct val="0"/>
              </a:spcBef>
              <a:spcAft>
                <a:spcPct val="0"/>
              </a:spcAft>
              <a:defRPr>
                <a:solidFill>
                  <a:schemeClr val="tx1"/>
                </a:solidFill>
                <a:latin typeface="Tahoma" pitchFamily="34" charset="0"/>
              </a:defRPr>
            </a:lvl6pPr>
            <a:lvl7pPr marL="2774770" indent="-213444" defTabSz="924923" eaLnBrk="0" fontAlgn="base" hangingPunct="0">
              <a:spcBef>
                <a:spcPct val="0"/>
              </a:spcBef>
              <a:spcAft>
                <a:spcPct val="0"/>
              </a:spcAft>
              <a:defRPr>
                <a:solidFill>
                  <a:schemeClr val="tx1"/>
                </a:solidFill>
                <a:latin typeface="Tahoma" pitchFamily="34" charset="0"/>
              </a:defRPr>
            </a:lvl7pPr>
            <a:lvl8pPr marL="3201657" indent="-213444" defTabSz="924923" eaLnBrk="0" fontAlgn="base" hangingPunct="0">
              <a:spcBef>
                <a:spcPct val="0"/>
              </a:spcBef>
              <a:spcAft>
                <a:spcPct val="0"/>
              </a:spcAft>
              <a:defRPr>
                <a:solidFill>
                  <a:schemeClr val="tx1"/>
                </a:solidFill>
                <a:latin typeface="Tahoma" pitchFamily="34" charset="0"/>
              </a:defRPr>
            </a:lvl8pPr>
            <a:lvl9pPr marL="3628545" indent="-213444" defTabSz="924923" eaLnBrk="0" fontAlgn="base" hangingPunct="0">
              <a:spcBef>
                <a:spcPct val="0"/>
              </a:spcBef>
              <a:spcAft>
                <a:spcPct val="0"/>
              </a:spcAft>
              <a:defRPr>
                <a:solidFill>
                  <a:schemeClr val="tx1"/>
                </a:solidFill>
                <a:latin typeface="Tahoma" pitchFamily="34" charset="0"/>
              </a:defRPr>
            </a:lvl9pPr>
          </a:lstStyle>
          <a:p>
            <a:fld id="{165E5B6E-0444-473F-840F-8DCA934EB084}" type="slidenum">
              <a:rPr lang="en-US" altLang="en-US" smtClean="0">
                <a:solidFill>
                  <a:srgbClr val="000000"/>
                </a:solidFill>
                <a:latin typeface="Arial" pitchFamily="34" charset="0"/>
              </a:rPr>
              <a:pPr/>
              <a:t>87</a:t>
            </a:fld>
            <a:endParaRPr lang="en-US" altLang="en-US" smtClean="0">
              <a:solidFill>
                <a:srgbClr val="000000"/>
              </a:solidFill>
              <a:latin typeface="Arial" pitchFamily="34"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p:txBody>
          <a:bodyPr/>
          <a:lstStyle/>
          <a:p>
            <a:pPr defTabSz="924131">
              <a:defRPr/>
            </a:pPr>
            <a:fld id="{FB5C4B86-653D-4E89-8EAF-0D3C64E1655D}" type="slidenum">
              <a:rPr lang="en-US" smtClean="0"/>
              <a:pPr defTabSz="924131">
                <a:defRPr/>
              </a:pPr>
              <a:t>94</a:t>
            </a:fld>
            <a:endParaRPr lang="en-US"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p:txBody>
          <a:bodyPr/>
          <a:lstStyle/>
          <a:p>
            <a:pPr defTabSz="924131">
              <a:defRPr/>
            </a:pPr>
            <a:fld id="{24C28B29-01DD-4414-B5E6-0C774443FF0A}" type="slidenum">
              <a:rPr lang="en-US" smtClean="0"/>
              <a:pPr defTabSz="924131">
                <a:defRPr/>
              </a:pPr>
              <a:t>95</a:t>
            </a:fld>
            <a:endParaRPr lang="en-US"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p:txBody>
          <a:bodyPr/>
          <a:lstStyle/>
          <a:p>
            <a:pPr defTabSz="924131">
              <a:defRPr/>
            </a:pPr>
            <a:fld id="{B3DACA55-C83F-4770-9FD6-52C263140446}" type="slidenum">
              <a:rPr lang="en-US" smtClean="0"/>
              <a:pPr defTabSz="924131">
                <a:defRPr/>
              </a:pPr>
              <a:t>96</a:t>
            </a:fld>
            <a:endParaRPr lang="en-US" smtClean="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p:txBody>
          <a:bodyPr/>
          <a:lstStyle/>
          <a:p>
            <a:pPr defTabSz="924131">
              <a:defRPr/>
            </a:pPr>
            <a:fld id="{25D59088-C3CC-4C32-8FC1-DA8B8337F5DF}" type="slidenum">
              <a:rPr lang="en-US" smtClean="0"/>
              <a:pPr defTabSz="924131">
                <a:defRPr/>
              </a:pPr>
              <a:t>97</a:t>
            </a:fld>
            <a:endParaRPr lang="en-US"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441">
              <a:defRPr>
                <a:solidFill>
                  <a:schemeClr val="tx1"/>
                </a:solidFill>
                <a:latin typeface="Tahoma" pitchFamily="34" charset="0"/>
              </a:defRPr>
            </a:lvl1pPr>
            <a:lvl2pPr marL="693692" indent="-266805" defTabSz="923441">
              <a:defRPr>
                <a:solidFill>
                  <a:schemeClr val="tx1"/>
                </a:solidFill>
                <a:latin typeface="Tahoma" pitchFamily="34" charset="0"/>
              </a:defRPr>
            </a:lvl2pPr>
            <a:lvl3pPr marL="1067219" indent="-213444" defTabSz="923441">
              <a:defRPr>
                <a:solidFill>
                  <a:schemeClr val="tx1"/>
                </a:solidFill>
                <a:latin typeface="Tahoma" pitchFamily="34" charset="0"/>
              </a:defRPr>
            </a:lvl3pPr>
            <a:lvl4pPr marL="1494107" indent="-213444" defTabSz="923441">
              <a:defRPr>
                <a:solidFill>
                  <a:schemeClr val="tx1"/>
                </a:solidFill>
                <a:latin typeface="Tahoma" pitchFamily="34" charset="0"/>
              </a:defRPr>
            </a:lvl4pPr>
            <a:lvl5pPr marL="1920994" indent="-213444" defTabSz="923441">
              <a:defRPr>
                <a:solidFill>
                  <a:schemeClr val="tx1"/>
                </a:solidFill>
                <a:latin typeface="Tahoma" pitchFamily="34" charset="0"/>
              </a:defRPr>
            </a:lvl5pPr>
            <a:lvl6pPr marL="2347882" indent="-213444" defTabSz="923441" eaLnBrk="0" fontAlgn="base" hangingPunct="0">
              <a:spcBef>
                <a:spcPct val="0"/>
              </a:spcBef>
              <a:spcAft>
                <a:spcPct val="0"/>
              </a:spcAft>
              <a:defRPr>
                <a:solidFill>
                  <a:schemeClr val="tx1"/>
                </a:solidFill>
                <a:latin typeface="Tahoma" pitchFamily="34" charset="0"/>
              </a:defRPr>
            </a:lvl6pPr>
            <a:lvl7pPr marL="2774770" indent="-213444" defTabSz="923441" eaLnBrk="0" fontAlgn="base" hangingPunct="0">
              <a:spcBef>
                <a:spcPct val="0"/>
              </a:spcBef>
              <a:spcAft>
                <a:spcPct val="0"/>
              </a:spcAft>
              <a:defRPr>
                <a:solidFill>
                  <a:schemeClr val="tx1"/>
                </a:solidFill>
                <a:latin typeface="Tahoma" pitchFamily="34" charset="0"/>
              </a:defRPr>
            </a:lvl7pPr>
            <a:lvl8pPr marL="3201657" indent="-213444" defTabSz="923441" eaLnBrk="0" fontAlgn="base" hangingPunct="0">
              <a:spcBef>
                <a:spcPct val="0"/>
              </a:spcBef>
              <a:spcAft>
                <a:spcPct val="0"/>
              </a:spcAft>
              <a:defRPr>
                <a:solidFill>
                  <a:schemeClr val="tx1"/>
                </a:solidFill>
                <a:latin typeface="Tahoma" pitchFamily="34" charset="0"/>
              </a:defRPr>
            </a:lvl8pPr>
            <a:lvl9pPr marL="3628545" indent="-213444" defTabSz="923441" eaLnBrk="0" fontAlgn="base" hangingPunct="0">
              <a:spcBef>
                <a:spcPct val="0"/>
              </a:spcBef>
              <a:spcAft>
                <a:spcPct val="0"/>
              </a:spcAft>
              <a:defRPr>
                <a:solidFill>
                  <a:schemeClr val="tx1"/>
                </a:solidFill>
                <a:latin typeface="Tahoma" pitchFamily="34" charset="0"/>
              </a:defRPr>
            </a:lvl9pPr>
          </a:lstStyle>
          <a:p>
            <a:fld id="{9EFCF43D-2C85-4922-B76F-2D4BE5C498FD}" type="slidenum">
              <a:rPr lang="en-US" altLang="en-US" smtClean="0">
                <a:latin typeface="Arial" pitchFamily="34" charset="0"/>
              </a:rPr>
              <a:pPr/>
              <a:t>7</a:t>
            </a:fld>
            <a:endParaRPr lang="en-US" altLang="en-US" smtClean="0">
              <a:latin typeface="Arial"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p:txBody>
          <a:bodyPr/>
          <a:lstStyle/>
          <a:p>
            <a:pPr defTabSz="924131">
              <a:defRPr/>
            </a:pPr>
            <a:fld id="{F0217C38-ECE6-4C2D-A7AE-04E96D57E55F}" type="slidenum">
              <a:rPr lang="en-US" smtClean="0"/>
              <a:pPr defTabSz="924131">
                <a:defRPr/>
              </a:pPr>
              <a:t>98</a:t>
            </a:fld>
            <a:endParaRPr lang="en-US"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p:txBody>
          <a:bodyPr/>
          <a:lstStyle/>
          <a:p>
            <a:pPr defTabSz="924131">
              <a:defRPr/>
            </a:pPr>
            <a:fld id="{64F8A082-56F6-4ACF-8638-DB1A5F94C23D}" type="slidenum">
              <a:rPr lang="en-US" smtClean="0"/>
              <a:pPr defTabSz="924131">
                <a:defRPr/>
              </a:pPr>
              <a:t>99</a:t>
            </a:fld>
            <a:endParaRPr lang="en-US" smtClean="0"/>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p:txBody>
          <a:bodyPr/>
          <a:lstStyle/>
          <a:p>
            <a:pPr defTabSz="924131">
              <a:defRPr/>
            </a:pPr>
            <a:fld id="{884AC4DA-1C62-4D02-BC4D-1EBF8B4CC3F2}" type="slidenum">
              <a:rPr lang="en-US" smtClean="0"/>
              <a:pPr defTabSz="924131">
                <a:defRPr/>
              </a:pPr>
              <a:t>100</a:t>
            </a:fld>
            <a:endParaRPr lang="en-US" smtClean="0"/>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441">
              <a:defRPr>
                <a:solidFill>
                  <a:schemeClr val="tx1"/>
                </a:solidFill>
                <a:latin typeface="Tahoma" pitchFamily="34" charset="0"/>
              </a:defRPr>
            </a:lvl1pPr>
            <a:lvl2pPr marL="693692" indent="-266805" defTabSz="923441">
              <a:defRPr>
                <a:solidFill>
                  <a:schemeClr val="tx1"/>
                </a:solidFill>
                <a:latin typeface="Tahoma" pitchFamily="34" charset="0"/>
              </a:defRPr>
            </a:lvl2pPr>
            <a:lvl3pPr marL="1067219" indent="-213444" defTabSz="923441">
              <a:defRPr>
                <a:solidFill>
                  <a:schemeClr val="tx1"/>
                </a:solidFill>
                <a:latin typeface="Tahoma" pitchFamily="34" charset="0"/>
              </a:defRPr>
            </a:lvl3pPr>
            <a:lvl4pPr marL="1494107" indent="-213444" defTabSz="923441">
              <a:defRPr>
                <a:solidFill>
                  <a:schemeClr val="tx1"/>
                </a:solidFill>
                <a:latin typeface="Tahoma" pitchFamily="34" charset="0"/>
              </a:defRPr>
            </a:lvl4pPr>
            <a:lvl5pPr marL="1920994" indent="-213444" defTabSz="923441">
              <a:defRPr>
                <a:solidFill>
                  <a:schemeClr val="tx1"/>
                </a:solidFill>
                <a:latin typeface="Tahoma" pitchFamily="34" charset="0"/>
              </a:defRPr>
            </a:lvl5pPr>
            <a:lvl6pPr marL="2347882" indent="-213444" defTabSz="923441" eaLnBrk="0" fontAlgn="base" hangingPunct="0">
              <a:spcBef>
                <a:spcPct val="0"/>
              </a:spcBef>
              <a:spcAft>
                <a:spcPct val="0"/>
              </a:spcAft>
              <a:defRPr>
                <a:solidFill>
                  <a:schemeClr val="tx1"/>
                </a:solidFill>
                <a:latin typeface="Tahoma" pitchFamily="34" charset="0"/>
              </a:defRPr>
            </a:lvl6pPr>
            <a:lvl7pPr marL="2774770" indent="-213444" defTabSz="923441" eaLnBrk="0" fontAlgn="base" hangingPunct="0">
              <a:spcBef>
                <a:spcPct val="0"/>
              </a:spcBef>
              <a:spcAft>
                <a:spcPct val="0"/>
              </a:spcAft>
              <a:defRPr>
                <a:solidFill>
                  <a:schemeClr val="tx1"/>
                </a:solidFill>
                <a:latin typeface="Tahoma" pitchFamily="34" charset="0"/>
              </a:defRPr>
            </a:lvl7pPr>
            <a:lvl8pPr marL="3201657" indent="-213444" defTabSz="923441" eaLnBrk="0" fontAlgn="base" hangingPunct="0">
              <a:spcBef>
                <a:spcPct val="0"/>
              </a:spcBef>
              <a:spcAft>
                <a:spcPct val="0"/>
              </a:spcAft>
              <a:defRPr>
                <a:solidFill>
                  <a:schemeClr val="tx1"/>
                </a:solidFill>
                <a:latin typeface="Tahoma" pitchFamily="34" charset="0"/>
              </a:defRPr>
            </a:lvl8pPr>
            <a:lvl9pPr marL="3628545" indent="-213444" defTabSz="923441" eaLnBrk="0" fontAlgn="base" hangingPunct="0">
              <a:spcBef>
                <a:spcPct val="0"/>
              </a:spcBef>
              <a:spcAft>
                <a:spcPct val="0"/>
              </a:spcAft>
              <a:defRPr>
                <a:solidFill>
                  <a:schemeClr val="tx1"/>
                </a:solidFill>
                <a:latin typeface="Tahoma" pitchFamily="34" charset="0"/>
              </a:defRPr>
            </a:lvl9pPr>
          </a:lstStyle>
          <a:p>
            <a:fld id="{D018D2F1-EE02-4109-813D-3BA6309F9E42}" type="slidenum">
              <a:rPr lang="en-US" altLang="en-US" smtClean="0">
                <a:latin typeface="Arial" pitchFamily="34" charset="0"/>
              </a:rPr>
              <a:pPr/>
              <a:t>11</a:t>
            </a:fld>
            <a:endParaRPr lang="en-US" alt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441">
              <a:defRPr>
                <a:solidFill>
                  <a:schemeClr val="tx1"/>
                </a:solidFill>
                <a:latin typeface="Tahoma" pitchFamily="34" charset="0"/>
              </a:defRPr>
            </a:lvl1pPr>
            <a:lvl2pPr marL="693692" indent="-266805" defTabSz="923441">
              <a:defRPr>
                <a:solidFill>
                  <a:schemeClr val="tx1"/>
                </a:solidFill>
                <a:latin typeface="Tahoma" pitchFamily="34" charset="0"/>
              </a:defRPr>
            </a:lvl2pPr>
            <a:lvl3pPr marL="1067219" indent="-213444" defTabSz="923441">
              <a:defRPr>
                <a:solidFill>
                  <a:schemeClr val="tx1"/>
                </a:solidFill>
                <a:latin typeface="Tahoma" pitchFamily="34" charset="0"/>
              </a:defRPr>
            </a:lvl3pPr>
            <a:lvl4pPr marL="1494107" indent="-213444" defTabSz="923441">
              <a:defRPr>
                <a:solidFill>
                  <a:schemeClr val="tx1"/>
                </a:solidFill>
                <a:latin typeface="Tahoma" pitchFamily="34" charset="0"/>
              </a:defRPr>
            </a:lvl4pPr>
            <a:lvl5pPr marL="1920994" indent="-213444" defTabSz="923441">
              <a:defRPr>
                <a:solidFill>
                  <a:schemeClr val="tx1"/>
                </a:solidFill>
                <a:latin typeface="Tahoma" pitchFamily="34" charset="0"/>
              </a:defRPr>
            </a:lvl5pPr>
            <a:lvl6pPr marL="2347882" indent="-213444" defTabSz="923441" eaLnBrk="0" fontAlgn="base" hangingPunct="0">
              <a:spcBef>
                <a:spcPct val="0"/>
              </a:spcBef>
              <a:spcAft>
                <a:spcPct val="0"/>
              </a:spcAft>
              <a:defRPr>
                <a:solidFill>
                  <a:schemeClr val="tx1"/>
                </a:solidFill>
                <a:latin typeface="Tahoma" pitchFamily="34" charset="0"/>
              </a:defRPr>
            </a:lvl6pPr>
            <a:lvl7pPr marL="2774770" indent="-213444" defTabSz="923441" eaLnBrk="0" fontAlgn="base" hangingPunct="0">
              <a:spcBef>
                <a:spcPct val="0"/>
              </a:spcBef>
              <a:spcAft>
                <a:spcPct val="0"/>
              </a:spcAft>
              <a:defRPr>
                <a:solidFill>
                  <a:schemeClr val="tx1"/>
                </a:solidFill>
                <a:latin typeface="Tahoma" pitchFamily="34" charset="0"/>
              </a:defRPr>
            </a:lvl7pPr>
            <a:lvl8pPr marL="3201657" indent="-213444" defTabSz="923441" eaLnBrk="0" fontAlgn="base" hangingPunct="0">
              <a:spcBef>
                <a:spcPct val="0"/>
              </a:spcBef>
              <a:spcAft>
                <a:spcPct val="0"/>
              </a:spcAft>
              <a:defRPr>
                <a:solidFill>
                  <a:schemeClr val="tx1"/>
                </a:solidFill>
                <a:latin typeface="Tahoma" pitchFamily="34" charset="0"/>
              </a:defRPr>
            </a:lvl8pPr>
            <a:lvl9pPr marL="3628545" indent="-213444" defTabSz="923441" eaLnBrk="0" fontAlgn="base" hangingPunct="0">
              <a:spcBef>
                <a:spcPct val="0"/>
              </a:spcBef>
              <a:spcAft>
                <a:spcPct val="0"/>
              </a:spcAft>
              <a:defRPr>
                <a:solidFill>
                  <a:schemeClr val="tx1"/>
                </a:solidFill>
                <a:latin typeface="Tahoma" pitchFamily="34" charset="0"/>
              </a:defRPr>
            </a:lvl9pPr>
          </a:lstStyle>
          <a:p>
            <a:fld id="{20FBD58E-994C-4C7F-9ECC-28E3ACAC46E6}" type="slidenum">
              <a:rPr lang="en-US" altLang="en-US" smtClean="0">
                <a:latin typeface="Arial" pitchFamily="34" charset="0"/>
              </a:rPr>
              <a:pPr/>
              <a:t>12</a:t>
            </a:fld>
            <a:endParaRPr lang="en-US" alt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441">
              <a:defRPr>
                <a:solidFill>
                  <a:schemeClr val="tx1"/>
                </a:solidFill>
                <a:latin typeface="Tahoma" pitchFamily="34" charset="0"/>
              </a:defRPr>
            </a:lvl1pPr>
            <a:lvl2pPr marL="693692" indent="-266805" defTabSz="923441">
              <a:defRPr>
                <a:solidFill>
                  <a:schemeClr val="tx1"/>
                </a:solidFill>
                <a:latin typeface="Tahoma" pitchFamily="34" charset="0"/>
              </a:defRPr>
            </a:lvl2pPr>
            <a:lvl3pPr marL="1067219" indent="-213444" defTabSz="923441">
              <a:defRPr>
                <a:solidFill>
                  <a:schemeClr val="tx1"/>
                </a:solidFill>
                <a:latin typeface="Tahoma" pitchFamily="34" charset="0"/>
              </a:defRPr>
            </a:lvl3pPr>
            <a:lvl4pPr marL="1494107" indent="-213444" defTabSz="923441">
              <a:defRPr>
                <a:solidFill>
                  <a:schemeClr val="tx1"/>
                </a:solidFill>
                <a:latin typeface="Tahoma" pitchFamily="34" charset="0"/>
              </a:defRPr>
            </a:lvl4pPr>
            <a:lvl5pPr marL="1920994" indent="-213444" defTabSz="923441">
              <a:defRPr>
                <a:solidFill>
                  <a:schemeClr val="tx1"/>
                </a:solidFill>
                <a:latin typeface="Tahoma" pitchFamily="34" charset="0"/>
              </a:defRPr>
            </a:lvl5pPr>
            <a:lvl6pPr marL="2347882" indent="-213444" defTabSz="923441" eaLnBrk="0" fontAlgn="base" hangingPunct="0">
              <a:spcBef>
                <a:spcPct val="0"/>
              </a:spcBef>
              <a:spcAft>
                <a:spcPct val="0"/>
              </a:spcAft>
              <a:defRPr>
                <a:solidFill>
                  <a:schemeClr val="tx1"/>
                </a:solidFill>
                <a:latin typeface="Tahoma" pitchFamily="34" charset="0"/>
              </a:defRPr>
            </a:lvl6pPr>
            <a:lvl7pPr marL="2774770" indent="-213444" defTabSz="923441" eaLnBrk="0" fontAlgn="base" hangingPunct="0">
              <a:spcBef>
                <a:spcPct val="0"/>
              </a:spcBef>
              <a:spcAft>
                <a:spcPct val="0"/>
              </a:spcAft>
              <a:defRPr>
                <a:solidFill>
                  <a:schemeClr val="tx1"/>
                </a:solidFill>
                <a:latin typeface="Tahoma" pitchFamily="34" charset="0"/>
              </a:defRPr>
            </a:lvl7pPr>
            <a:lvl8pPr marL="3201657" indent="-213444" defTabSz="923441" eaLnBrk="0" fontAlgn="base" hangingPunct="0">
              <a:spcBef>
                <a:spcPct val="0"/>
              </a:spcBef>
              <a:spcAft>
                <a:spcPct val="0"/>
              </a:spcAft>
              <a:defRPr>
                <a:solidFill>
                  <a:schemeClr val="tx1"/>
                </a:solidFill>
                <a:latin typeface="Tahoma" pitchFamily="34" charset="0"/>
              </a:defRPr>
            </a:lvl8pPr>
            <a:lvl9pPr marL="3628545" indent="-213444" defTabSz="923441" eaLnBrk="0" fontAlgn="base" hangingPunct="0">
              <a:spcBef>
                <a:spcPct val="0"/>
              </a:spcBef>
              <a:spcAft>
                <a:spcPct val="0"/>
              </a:spcAft>
              <a:defRPr>
                <a:solidFill>
                  <a:schemeClr val="tx1"/>
                </a:solidFill>
                <a:latin typeface="Tahoma" pitchFamily="34" charset="0"/>
              </a:defRPr>
            </a:lvl9pPr>
          </a:lstStyle>
          <a:p>
            <a:fld id="{19AE4D04-5FF7-44E8-8CEC-F4DF216D0158}" type="slidenum">
              <a:rPr lang="en-US" altLang="en-US" smtClean="0">
                <a:latin typeface="Arial" pitchFamily="34" charset="0"/>
              </a:rPr>
              <a:pPr/>
              <a:t>13</a:t>
            </a:fld>
            <a:endParaRPr lang="en-US" alt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 bar)">
    <p:spTree>
      <p:nvGrpSpPr>
        <p:cNvPr id="1" name=""/>
        <p:cNvGrpSpPr/>
        <p:nvPr/>
      </p:nvGrpSpPr>
      <p:grpSpPr>
        <a:xfrm>
          <a:off x="0" y="0"/>
          <a:ext cx="0" cy="0"/>
          <a:chOff x="0" y="0"/>
          <a:chExt cx="0" cy="0"/>
        </a:xfrm>
      </p:grpSpPr>
      <p:pic>
        <p:nvPicPr>
          <p:cNvPr id="15" name="Picture 14"/>
          <p:cNvPicPr>
            <a:picLocks noChangeAspect="1"/>
          </p:cNvPicPr>
          <p:nvPr userDrawn="1"/>
        </p:nvPicPr>
        <p:blipFill rotWithShape="1">
          <a:blip r:embed="rId2">
            <a:extLst>
              <a:ext uri="{28A0092B-C50C-407E-A947-70E740481C1C}">
                <a14:useLocalDpi xmlns:a14="http://schemas.microsoft.com/office/drawing/2010/main" val="0"/>
              </a:ext>
            </a:extLst>
          </a:blip>
          <a:srcRect t="24592"/>
          <a:stretch/>
        </p:blipFill>
        <p:spPr>
          <a:xfrm flipV="1">
            <a:off x="0" y="0"/>
            <a:ext cx="9144000" cy="5171440"/>
          </a:xfrm>
          <a:prstGeom prst="rect">
            <a:avLst/>
          </a:prstGeom>
        </p:spPr>
      </p:pic>
      <p:sp>
        <p:nvSpPr>
          <p:cNvPr id="16" name="Rectangle 15"/>
          <p:cNvSpPr/>
          <p:nvPr userDrawn="1"/>
        </p:nvSpPr>
        <p:spPr>
          <a:xfrm>
            <a:off x="0" y="0"/>
            <a:ext cx="9144000" cy="314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0" y="431449"/>
            <a:ext cx="9144000" cy="4780455"/>
          </a:xfrm>
          <a:prstGeom prst="rect">
            <a:avLst/>
          </a:prstGeom>
          <a:gradFill flip="none" rotWithShape="1">
            <a:gsLst>
              <a:gs pos="85000">
                <a:srgbClr val="FFFFFF">
                  <a:alpha val="50000"/>
                </a:srgbClr>
              </a:gs>
              <a:gs pos="34000">
                <a:schemeClr val="bg1"/>
              </a:gs>
              <a:gs pos="100000">
                <a:schemeClr val="bg1">
                  <a:alpha val="0"/>
                </a:schemeClr>
              </a:gs>
            </a:gsLst>
            <a:lin ang="16200000" scaled="0"/>
            <a:tileRect/>
          </a:gra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Title 1"/>
          <p:cNvSpPr>
            <a:spLocks noGrp="1"/>
          </p:cNvSpPr>
          <p:nvPr userDrawn="1">
            <p:ph type="title"/>
          </p:nvPr>
        </p:nvSpPr>
        <p:spPr>
          <a:xfrm>
            <a:off x="1264920" y="4373419"/>
            <a:ext cx="6981508" cy="721996"/>
          </a:xfrm>
          <a:prstGeom prst="rect">
            <a:avLst/>
          </a:prstGeom>
        </p:spPr>
        <p:txBody>
          <a:bodyPr anchor="b"/>
          <a:lstStyle>
            <a:lvl1pPr algn="r">
              <a:defRPr sz="4000" b="0" cap="none" baseline="0">
                <a:solidFill>
                  <a:schemeClr val="accent1"/>
                </a:solidFill>
                <a:latin typeface="+mj-lt"/>
                <a:cs typeface="Helvetica" panose="020B0604020202020204" pitchFamily="34" charset="0"/>
              </a:defRPr>
            </a:lvl1pPr>
          </a:lstStyle>
          <a:p>
            <a:r>
              <a:rPr lang="en-US" dirty="0"/>
              <a:t>Click to edit Master title style</a:t>
            </a:r>
          </a:p>
        </p:txBody>
      </p:sp>
      <p:sp>
        <p:nvSpPr>
          <p:cNvPr id="9" name="Text Placeholder 8"/>
          <p:cNvSpPr>
            <a:spLocks noGrp="1"/>
          </p:cNvSpPr>
          <p:nvPr userDrawn="1">
            <p:ph type="body" sz="quarter" idx="10" hasCustomPrompt="1"/>
          </p:nvPr>
        </p:nvSpPr>
        <p:spPr>
          <a:xfrm>
            <a:off x="6476365" y="5080"/>
            <a:ext cx="2586356" cy="325120"/>
          </a:xfrm>
        </p:spPr>
        <p:txBody>
          <a:bodyPr anchor="ctr">
            <a:noAutofit/>
          </a:bodyPr>
          <a:lstStyle>
            <a:lvl1pPr marL="0" indent="0" algn="r">
              <a:buNone/>
              <a:defRPr sz="1600" baseline="0">
                <a:solidFill>
                  <a:schemeClr val="bg1"/>
                </a:solidFill>
              </a:defRPr>
            </a:lvl1pPr>
          </a:lstStyle>
          <a:p>
            <a:pPr lvl="0"/>
            <a:r>
              <a:rPr lang="en-US" dirty="0"/>
              <a:t>Month XX, YYYY</a:t>
            </a:r>
          </a:p>
        </p:txBody>
      </p:sp>
      <p:sp>
        <p:nvSpPr>
          <p:cNvPr id="3" name="Text Placeholder 2"/>
          <p:cNvSpPr>
            <a:spLocks noGrp="1"/>
          </p:cNvSpPr>
          <p:nvPr userDrawn="1">
            <p:ph type="body" idx="1"/>
          </p:nvPr>
        </p:nvSpPr>
        <p:spPr>
          <a:xfrm>
            <a:off x="1264920" y="5046204"/>
            <a:ext cx="6981508" cy="485456"/>
          </a:xfrm>
        </p:spPr>
        <p:txBody>
          <a:bodyPr/>
          <a:lstStyle>
            <a:lvl1pPr marL="0" indent="0" algn="r">
              <a:buNone/>
              <a:defRPr sz="2400" cap="all" baseline="0">
                <a:solidFill>
                  <a:schemeClr val="bg1">
                    <a:lumMod val="7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20" name="Rectangle 19"/>
          <p:cNvSpPr/>
          <p:nvPr userDrawn="1"/>
        </p:nvSpPr>
        <p:spPr>
          <a:xfrm rot="5400000">
            <a:off x="8179592" y="4536773"/>
            <a:ext cx="1097280" cy="831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Tree>
    <p:extLst>
      <p:ext uri="{BB962C8B-B14F-4D97-AF65-F5344CB8AC3E}">
        <p14:creationId xmlns:p14="http://schemas.microsoft.com/office/powerpoint/2010/main" val="2142066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Rectangle 6"/>
          <p:cNvSpPr/>
          <p:nvPr userDrawn="1"/>
        </p:nvSpPr>
        <p:spPr>
          <a:xfrm>
            <a:off x="7076440" y="5902960"/>
            <a:ext cx="2067560" cy="955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9710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6F9C33B2-E411-4FC8-B3B7-6556ADAE17F1}" type="slidenum">
              <a:rPr lang="en-US"/>
              <a:pPr>
                <a:defRPr/>
              </a:pPr>
              <a:t>‹#›</a:t>
            </a:fld>
            <a:endParaRPr lang="en-US"/>
          </a:p>
        </p:txBody>
      </p:sp>
      <p:sp>
        <p:nvSpPr>
          <p:cNvPr id="5" name="Rectangle 16"/>
          <p:cNvSpPr>
            <a:spLocks noGrp="1" noChangeArrowheads="1"/>
          </p:cNvSpPr>
          <p:nvPr>
            <p:ph type="ftr" sz="quarter" idx="11"/>
          </p:nvPr>
        </p:nvSpPr>
        <p:spPr>
          <a:xfrm>
            <a:off x="1219200" y="6172200"/>
            <a:ext cx="2895600" cy="457200"/>
          </a:xfrm>
          <a:prstGeom prst="rect">
            <a:avLst/>
          </a:prstGeom>
          <a:ln/>
        </p:spPr>
        <p:txBody>
          <a:bodyPr/>
          <a:lstStyle>
            <a:lvl1pPr>
              <a:defRPr/>
            </a:lvl1pPr>
          </a:lstStyle>
          <a:p>
            <a:pPr>
              <a:defRPr/>
            </a:pPr>
            <a:r>
              <a:rPr lang="en-US"/>
              <a:t>Intro to Dynamic Modeling</a:t>
            </a:r>
          </a:p>
        </p:txBody>
      </p:sp>
    </p:spTree>
    <p:extLst>
      <p:ext uri="{BB962C8B-B14F-4D97-AF65-F5344CB8AC3E}">
        <p14:creationId xmlns:p14="http://schemas.microsoft.com/office/powerpoint/2010/main" val="2136121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304800"/>
            <a:ext cx="7793037"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1524000"/>
            <a:ext cx="3810000" cy="460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145088" y="1524000"/>
            <a:ext cx="3810000" cy="22272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145088" y="3903663"/>
            <a:ext cx="3810000" cy="2228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3"/>
          <p:cNvSpPr>
            <a:spLocks noGrp="1" noChangeArrowheads="1"/>
          </p:cNvSpPr>
          <p:nvPr>
            <p:ph type="sldNum" sz="quarter" idx="10"/>
          </p:nvPr>
        </p:nvSpPr>
        <p:spPr>
          <a:ln/>
        </p:spPr>
        <p:txBody>
          <a:bodyPr/>
          <a:lstStyle>
            <a:lvl1pPr>
              <a:defRPr/>
            </a:lvl1pPr>
          </a:lstStyle>
          <a:p>
            <a:pPr>
              <a:defRPr/>
            </a:pPr>
            <a:fld id="{49E6BE7E-4CCC-4461-9CF1-362559711311}" type="slidenum">
              <a:rPr lang="en-US"/>
              <a:pPr>
                <a:defRPr/>
              </a:pPr>
              <a:t>‹#›</a:t>
            </a:fld>
            <a:endParaRPr lang="en-US"/>
          </a:p>
        </p:txBody>
      </p:sp>
      <p:sp>
        <p:nvSpPr>
          <p:cNvPr id="7" name="Rectangle 16"/>
          <p:cNvSpPr>
            <a:spLocks noGrp="1" noChangeArrowheads="1"/>
          </p:cNvSpPr>
          <p:nvPr>
            <p:ph type="ftr" sz="quarter" idx="11"/>
          </p:nvPr>
        </p:nvSpPr>
        <p:spPr>
          <a:xfrm>
            <a:off x="1219200" y="6172200"/>
            <a:ext cx="2895600" cy="457200"/>
          </a:xfrm>
          <a:prstGeom prst="rect">
            <a:avLst/>
          </a:prstGeom>
          <a:ln/>
        </p:spPr>
        <p:txBody>
          <a:bodyPr/>
          <a:lstStyle>
            <a:lvl1pPr>
              <a:defRPr/>
            </a:lvl1pPr>
          </a:lstStyle>
          <a:p>
            <a:pPr>
              <a:defRPr/>
            </a:pPr>
            <a:r>
              <a:rPr lang="en-US"/>
              <a:t>Intro to Dynamic Modeling</a:t>
            </a:r>
          </a:p>
        </p:txBody>
      </p:sp>
    </p:spTree>
    <p:extLst>
      <p:ext uri="{BB962C8B-B14F-4D97-AF65-F5344CB8AC3E}">
        <p14:creationId xmlns:p14="http://schemas.microsoft.com/office/powerpoint/2010/main" val="2492913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304800"/>
            <a:ext cx="7793037"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1524000"/>
            <a:ext cx="3810000" cy="460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1524000"/>
            <a:ext cx="3810000" cy="460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ln/>
        </p:spPr>
        <p:txBody>
          <a:bodyPr/>
          <a:lstStyle>
            <a:lvl1pPr>
              <a:defRPr/>
            </a:lvl1pPr>
          </a:lstStyle>
          <a:p>
            <a:pPr>
              <a:defRPr/>
            </a:pPr>
            <a:fld id="{01F7EAD9-926A-4B3A-982A-02CC6DB2D556}" type="slidenum">
              <a:rPr lang="en-US"/>
              <a:pPr>
                <a:defRPr/>
              </a:pPr>
              <a:t>‹#›</a:t>
            </a:fld>
            <a:endParaRPr lang="en-US"/>
          </a:p>
        </p:txBody>
      </p:sp>
      <p:sp>
        <p:nvSpPr>
          <p:cNvPr id="6" name="Rectangle 16"/>
          <p:cNvSpPr>
            <a:spLocks noGrp="1" noChangeArrowheads="1"/>
          </p:cNvSpPr>
          <p:nvPr>
            <p:ph type="ftr" sz="quarter" idx="11"/>
          </p:nvPr>
        </p:nvSpPr>
        <p:spPr>
          <a:xfrm>
            <a:off x="1219200" y="6172200"/>
            <a:ext cx="2895600" cy="457200"/>
          </a:xfrm>
          <a:prstGeom prst="rect">
            <a:avLst/>
          </a:prstGeom>
          <a:ln/>
        </p:spPr>
        <p:txBody>
          <a:bodyPr/>
          <a:lstStyle>
            <a:lvl1pPr>
              <a:defRPr/>
            </a:lvl1pPr>
          </a:lstStyle>
          <a:p>
            <a:pPr>
              <a:defRPr/>
            </a:pPr>
            <a:r>
              <a:rPr lang="en-US"/>
              <a:t>Intro to Dynamic Modeling</a:t>
            </a:r>
          </a:p>
        </p:txBody>
      </p:sp>
    </p:spTree>
    <p:extLst>
      <p:ext uri="{BB962C8B-B14F-4D97-AF65-F5344CB8AC3E}">
        <p14:creationId xmlns:p14="http://schemas.microsoft.com/office/powerpoint/2010/main" val="4058091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150938" y="304800"/>
            <a:ext cx="7793037" cy="762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1182688" y="1524000"/>
            <a:ext cx="3810000" cy="22272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145088" y="1524000"/>
            <a:ext cx="3810000" cy="22272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1182688" y="3903663"/>
            <a:ext cx="3810000" cy="2228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5145088" y="3903663"/>
            <a:ext cx="3810000" cy="2228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3"/>
          <p:cNvSpPr>
            <a:spLocks noGrp="1" noChangeArrowheads="1"/>
          </p:cNvSpPr>
          <p:nvPr>
            <p:ph type="sldNum" sz="quarter" idx="10"/>
          </p:nvPr>
        </p:nvSpPr>
        <p:spPr>
          <a:ln/>
        </p:spPr>
        <p:txBody>
          <a:bodyPr/>
          <a:lstStyle>
            <a:lvl1pPr>
              <a:defRPr/>
            </a:lvl1pPr>
          </a:lstStyle>
          <a:p>
            <a:pPr>
              <a:defRPr/>
            </a:pPr>
            <a:fld id="{CD7F033F-3F3C-42F4-922E-C33F855D36B6}" type="slidenum">
              <a:rPr lang="en-US"/>
              <a:pPr>
                <a:defRPr/>
              </a:pPr>
              <a:t>‹#›</a:t>
            </a:fld>
            <a:endParaRPr lang="en-US"/>
          </a:p>
        </p:txBody>
      </p:sp>
      <p:sp>
        <p:nvSpPr>
          <p:cNvPr id="8" name="Rectangle 16"/>
          <p:cNvSpPr>
            <a:spLocks noGrp="1" noChangeArrowheads="1"/>
          </p:cNvSpPr>
          <p:nvPr>
            <p:ph type="ftr" sz="quarter" idx="11"/>
          </p:nvPr>
        </p:nvSpPr>
        <p:spPr>
          <a:xfrm>
            <a:off x="1219200" y="6172200"/>
            <a:ext cx="2895600" cy="457200"/>
          </a:xfrm>
          <a:prstGeom prst="rect">
            <a:avLst/>
          </a:prstGeom>
          <a:ln/>
        </p:spPr>
        <p:txBody>
          <a:bodyPr/>
          <a:lstStyle>
            <a:lvl1pPr>
              <a:defRPr/>
            </a:lvl1pPr>
          </a:lstStyle>
          <a:p>
            <a:pPr>
              <a:defRPr/>
            </a:pPr>
            <a:r>
              <a:rPr lang="en-US"/>
              <a:t>Intro to Dynamic Modeling</a:t>
            </a:r>
          </a:p>
        </p:txBody>
      </p:sp>
    </p:spTree>
    <p:extLst>
      <p:ext uri="{BB962C8B-B14F-4D97-AF65-F5344CB8AC3E}">
        <p14:creationId xmlns:p14="http://schemas.microsoft.com/office/powerpoint/2010/main" val="1772564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304800"/>
            <a:ext cx="7793037" cy="762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1524000"/>
            <a:ext cx="3810000" cy="460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145088" y="1524000"/>
            <a:ext cx="3810000" cy="22272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145088" y="3903663"/>
            <a:ext cx="3810000" cy="2228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3"/>
          <p:cNvSpPr>
            <a:spLocks noGrp="1" noChangeArrowheads="1"/>
          </p:cNvSpPr>
          <p:nvPr>
            <p:ph type="sldNum" sz="quarter" idx="10"/>
          </p:nvPr>
        </p:nvSpPr>
        <p:spPr>
          <a:ln/>
        </p:spPr>
        <p:txBody>
          <a:bodyPr/>
          <a:lstStyle>
            <a:lvl1pPr>
              <a:defRPr/>
            </a:lvl1pPr>
          </a:lstStyle>
          <a:p>
            <a:pPr>
              <a:defRPr/>
            </a:pPr>
            <a:fld id="{77C214E0-FF21-4FB8-9D17-869DE657AAC8}" type="slidenum">
              <a:rPr lang="en-US"/>
              <a:pPr>
                <a:defRPr/>
              </a:pPr>
              <a:t>‹#›</a:t>
            </a:fld>
            <a:endParaRPr lang="en-US"/>
          </a:p>
        </p:txBody>
      </p:sp>
      <p:sp>
        <p:nvSpPr>
          <p:cNvPr id="7" name="Rectangle 16"/>
          <p:cNvSpPr>
            <a:spLocks noGrp="1" noChangeArrowheads="1"/>
          </p:cNvSpPr>
          <p:nvPr>
            <p:ph type="ftr" sz="quarter" idx="11"/>
          </p:nvPr>
        </p:nvSpPr>
        <p:spPr>
          <a:xfrm>
            <a:off x="1219200" y="6172200"/>
            <a:ext cx="2895600" cy="457200"/>
          </a:xfrm>
          <a:prstGeom prst="rect">
            <a:avLst/>
          </a:prstGeom>
          <a:ln/>
        </p:spPr>
        <p:txBody>
          <a:bodyPr/>
          <a:lstStyle>
            <a:lvl1pPr>
              <a:defRPr/>
            </a:lvl1pPr>
          </a:lstStyle>
          <a:p>
            <a:pPr>
              <a:defRPr/>
            </a:pPr>
            <a:r>
              <a:rPr lang="en-US"/>
              <a:t>Intermediate Dynamic Modeling</a:t>
            </a:r>
          </a:p>
        </p:txBody>
      </p:sp>
    </p:spTree>
    <p:extLst>
      <p:ext uri="{BB962C8B-B14F-4D97-AF65-F5344CB8AC3E}">
        <p14:creationId xmlns:p14="http://schemas.microsoft.com/office/powerpoint/2010/main" val="2898730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1524000"/>
            <a:ext cx="38100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1524000"/>
            <a:ext cx="38100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ln/>
        </p:spPr>
        <p:txBody>
          <a:bodyPr/>
          <a:lstStyle>
            <a:lvl1pPr>
              <a:defRPr/>
            </a:lvl1pPr>
          </a:lstStyle>
          <a:p>
            <a:pPr>
              <a:defRPr/>
            </a:pPr>
            <a:fld id="{0B2391A9-9EF7-4C24-8FED-AE5B7D939C15}" type="slidenum">
              <a:rPr lang="en-US"/>
              <a:pPr>
                <a:defRPr/>
              </a:pPr>
              <a:t>‹#›</a:t>
            </a:fld>
            <a:endParaRPr lang="en-US"/>
          </a:p>
        </p:txBody>
      </p:sp>
      <p:sp>
        <p:nvSpPr>
          <p:cNvPr id="6" name="Rectangle 16"/>
          <p:cNvSpPr>
            <a:spLocks noGrp="1" noChangeArrowheads="1"/>
          </p:cNvSpPr>
          <p:nvPr>
            <p:ph type="ftr" sz="quarter" idx="11"/>
          </p:nvPr>
        </p:nvSpPr>
        <p:spPr>
          <a:xfrm>
            <a:off x="1219200" y="6172200"/>
            <a:ext cx="2895600" cy="457200"/>
          </a:xfrm>
          <a:prstGeom prst="rect">
            <a:avLst/>
          </a:prstGeom>
          <a:ln/>
        </p:spPr>
        <p:txBody>
          <a:bodyPr/>
          <a:lstStyle>
            <a:lvl1pPr>
              <a:defRPr/>
            </a:lvl1pPr>
          </a:lstStyle>
          <a:p>
            <a:pPr>
              <a:defRPr/>
            </a:pPr>
            <a:r>
              <a:rPr lang="en-US"/>
              <a:t>Intermediate Dynamic Modeling</a:t>
            </a:r>
          </a:p>
        </p:txBody>
      </p:sp>
    </p:spTree>
    <p:extLst>
      <p:ext uri="{BB962C8B-B14F-4D97-AF65-F5344CB8AC3E}">
        <p14:creationId xmlns:p14="http://schemas.microsoft.com/office/powerpoint/2010/main" val="2156674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out bar)">
    <p:spTree>
      <p:nvGrpSpPr>
        <p:cNvPr id="1" name=""/>
        <p:cNvGrpSpPr/>
        <p:nvPr/>
      </p:nvGrpSpPr>
      <p:grpSpPr>
        <a:xfrm>
          <a:off x="0" y="0"/>
          <a:ext cx="0" cy="0"/>
          <a:chOff x="0" y="0"/>
          <a:chExt cx="0" cy="0"/>
        </a:xfrm>
      </p:grpSpPr>
      <p:pic>
        <p:nvPicPr>
          <p:cNvPr id="15" name="Picture 14"/>
          <p:cNvPicPr>
            <a:picLocks noChangeAspect="1"/>
          </p:cNvPicPr>
          <p:nvPr userDrawn="1"/>
        </p:nvPicPr>
        <p:blipFill rotWithShape="1">
          <a:blip r:embed="rId2">
            <a:extLst>
              <a:ext uri="{28A0092B-C50C-407E-A947-70E740481C1C}">
                <a14:useLocalDpi xmlns:a14="http://schemas.microsoft.com/office/drawing/2010/main" val="0"/>
              </a:ext>
            </a:extLst>
          </a:blip>
          <a:srcRect t="8963"/>
          <a:stretch/>
        </p:blipFill>
        <p:spPr>
          <a:xfrm flipV="1">
            <a:off x="0" y="60960"/>
            <a:ext cx="9144000" cy="6243320"/>
          </a:xfrm>
          <a:prstGeom prst="rect">
            <a:avLst/>
          </a:prstGeom>
        </p:spPr>
      </p:pic>
      <p:sp>
        <p:nvSpPr>
          <p:cNvPr id="12" name="Rectangle 11"/>
          <p:cNvSpPr/>
          <p:nvPr userDrawn="1"/>
        </p:nvSpPr>
        <p:spPr>
          <a:xfrm>
            <a:off x="0" y="0"/>
            <a:ext cx="9144000" cy="1646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flipV="1">
            <a:off x="0" y="1646095"/>
            <a:ext cx="9144000" cy="4475305"/>
          </a:xfrm>
          <a:prstGeom prst="rect">
            <a:avLst/>
          </a:prstGeom>
          <a:gradFill flip="none" rotWithShape="1">
            <a:gsLst>
              <a:gs pos="64000">
                <a:srgbClr val="FFFFFF">
                  <a:alpha val="50000"/>
                </a:srgbClr>
              </a:gs>
              <a:gs pos="0">
                <a:schemeClr val="bg1"/>
              </a:gs>
              <a:gs pos="100000">
                <a:schemeClr val="bg1">
                  <a:alpha val="0"/>
                </a:schemeClr>
              </a:gs>
            </a:gsLst>
            <a:lin ang="16200000" scaled="0"/>
            <a:tileRect/>
          </a:gra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4920" y="924099"/>
            <a:ext cx="6981508" cy="721996"/>
          </a:xfrm>
          <a:prstGeom prst="rect">
            <a:avLst/>
          </a:prstGeom>
        </p:spPr>
        <p:txBody>
          <a:bodyPr anchor="b"/>
          <a:lstStyle>
            <a:lvl1pPr algn="r">
              <a:defRPr sz="4000" b="0" cap="none" baseline="0">
                <a:solidFill>
                  <a:schemeClr val="accent1"/>
                </a:solidFill>
                <a:latin typeface="+mj-lt"/>
                <a:cs typeface="Helvetica" panose="020B0604020202020204" pitchFamily="34" charset="0"/>
              </a:defRPr>
            </a:lvl1pPr>
          </a:lstStyle>
          <a:p>
            <a:r>
              <a:rPr lang="en-US" dirty="0"/>
              <a:t>Click to edit Master title style</a:t>
            </a:r>
          </a:p>
        </p:txBody>
      </p:sp>
      <p:sp>
        <p:nvSpPr>
          <p:cNvPr id="9" name="Text Placeholder 8"/>
          <p:cNvSpPr>
            <a:spLocks noGrp="1"/>
          </p:cNvSpPr>
          <p:nvPr>
            <p:ph type="body" sz="quarter" idx="10" hasCustomPrompt="1"/>
          </p:nvPr>
        </p:nvSpPr>
        <p:spPr>
          <a:xfrm>
            <a:off x="6461125" y="81281"/>
            <a:ext cx="2586356" cy="325120"/>
          </a:xfrm>
        </p:spPr>
        <p:txBody>
          <a:bodyPr>
            <a:noAutofit/>
          </a:bodyPr>
          <a:lstStyle>
            <a:lvl1pPr marL="0" indent="0" algn="r">
              <a:buNone/>
              <a:defRPr sz="1800" baseline="0">
                <a:solidFill>
                  <a:schemeClr val="accent3">
                    <a:lumMod val="60000"/>
                    <a:lumOff val="40000"/>
                  </a:schemeClr>
                </a:solidFill>
              </a:defRPr>
            </a:lvl1pPr>
          </a:lstStyle>
          <a:p>
            <a:pPr lvl="0"/>
            <a:r>
              <a:rPr lang="en-US" dirty="0"/>
              <a:t>Month XX, YYYY</a:t>
            </a:r>
          </a:p>
        </p:txBody>
      </p:sp>
      <p:sp>
        <p:nvSpPr>
          <p:cNvPr id="3" name="Text Placeholder 2"/>
          <p:cNvSpPr>
            <a:spLocks noGrp="1"/>
          </p:cNvSpPr>
          <p:nvPr>
            <p:ph type="body" idx="1"/>
          </p:nvPr>
        </p:nvSpPr>
        <p:spPr>
          <a:xfrm>
            <a:off x="1264920" y="1596884"/>
            <a:ext cx="6981508" cy="485456"/>
          </a:xfrm>
        </p:spPr>
        <p:txBody>
          <a:bodyPr/>
          <a:lstStyle>
            <a:lvl1pPr marL="0" indent="0" algn="r">
              <a:buNone/>
              <a:defRPr sz="2400" cap="all" baseline="0">
                <a:solidFill>
                  <a:schemeClr val="bg1">
                    <a:lumMod val="7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20" name="Rectangle 19"/>
          <p:cNvSpPr/>
          <p:nvPr/>
        </p:nvSpPr>
        <p:spPr>
          <a:xfrm rot="5400000">
            <a:off x="8179592" y="1087453"/>
            <a:ext cx="1097280" cy="831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t="23112" b="23778"/>
          <a:stretch/>
        </p:blipFill>
        <p:spPr>
          <a:xfrm>
            <a:off x="7422327" y="6356351"/>
            <a:ext cx="1721673" cy="457200"/>
          </a:xfrm>
          <a:prstGeom prst="rect">
            <a:avLst/>
          </a:prstGeom>
        </p:spPr>
      </p:pic>
    </p:spTree>
    <p:extLst>
      <p:ext uri="{BB962C8B-B14F-4D97-AF65-F5344CB8AC3E}">
        <p14:creationId xmlns:p14="http://schemas.microsoft.com/office/powerpoint/2010/main" val="2047472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ngle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518159" y="6356351"/>
            <a:ext cx="1153160" cy="365125"/>
          </a:xfrm>
        </p:spPr>
        <p:txBody>
          <a:bodyPr/>
          <a:lstStyle/>
          <a:p>
            <a:fld id="{1E542FF9-BA9C-4DAA-AA80-B318C49E10FE}" type="slidenum">
              <a:rPr lang="en-US" smtClean="0"/>
              <a:pPr/>
              <a:t>‹#›</a:t>
            </a:fld>
            <a:endParaRPr lang="en-US"/>
          </a:p>
        </p:txBody>
      </p:sp>
      <p:sp>
        <p:nvSpPr>
          <p:cNvPr id="22" name="Title Placeholder 21"/>
          <p:cNvSpPr>
            <a:spLocks noGrp="1"/>
          </p:cNvSpPr>
          <p:nvPr>
            <p:ph type="title"/>
          </p:nvPr>
        </p:nvSpPr>
        <p:spPr>
          <a:xfrm>
            <a:off x="518160" y="545146"/>
            <a:ext cx="8107680" cy="533404"/>
          </a:xfrm>
          <a:prstGeom prst="rect">
            <a:avLst/>
          </a:prstGeom>
        </p:spPr>
        <p:txBody>
          <a:bodyPr vert="horz" lIns="91440" tIns="45720" rIns="91440" bIns="45720" rtlCol="0" anchor="ctr">
            <a:normAutofit/>
          </a:bodyPr>
          <a:lstStyle>
            <a:lvl1pPr>
              <a:defRPr>
                <a:solidFill>
                  <a:schemeClr val="accent1"/>
                </a:solidFill>
              </a:defRPr>
            </a:lvl1pPr>
          </a:lstStyle>
          <a:p>
            <a:r>
              <a:rPr lang="en-US" dirty="0"/>
              <a:t>Click to edit Master title style</a:t>
            </a:r>
          </a:p>
        </p:txBody>
      </p:sp>
      <p:sp>
        <p:nvSpPr>
          <p:cNvPr id="5" name="Content Placeholder 4"/>
          <p:cNvSpPr>
            <a:spLocks noGrp="1"/>
          </p:cNvSpPr>
          <p:nvPr>
            <p:ph sz="quarter" idx="14"/>
          </p:nvPr>
        </p:nvSpPr>
        <p:spPr>
          <a:xfrm>
            <a:off x="523238" y="1510746"/>
            <a:ext cx="8107681" cy="4663440"/>
          </a:xfrm>
        </p:spPr>
        <p:txBody>
          <a:bodyPr/>
          <a:lstStyle>
            <a:lvl1pPr>
              <a:spcBef>
                <a:spcPts val="1800"/>
              </a:spcBef>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 Placeholder 2"/>
          <p:cNvSpPr>
            <a:spLocks noGrp="1"/>
          </p:cNvSpPr>
          <p:nvPr>
            <p:ph type="body" sz="quarter" idx="15" hasCustomPrompt="1"/>
          </p:nvPr>
        </p:nvSpPr>
        <p:spPr>
          <a:xfrm>
            <a:off x="518159" y="1008063"/>
            <a:ext cx="8108316" cy="409575"/>
          </a:xfrm>
        </p:spPr>
        <p:txBody>
          <a:bodyPr>
            <a:normAutofit/>
          </a:bodyPr>
          <a:lstStyle>
            <a:lvl1pPr marL="0" indent="0">
              <a:buNone/>
              <a:defRPr sz="2000" cap="all" baseline="0">
                <a:solidFill>
                  <a:schemeClr val="bg1">
                    <a:lumMod val="75000"/>
                  </a:schemeClr>
                </a:solidFill>
                <a:latin typeface="+mj-lt"/>
              </a:defRPr>
            </a:lvl1pPr>
          </a:lstStyle>
          <a:p>
            <a:pPr lvl="0"/>
            <a:r>
              <a:rPr lang="en-US" dirty="0"/>
              <a:t>Click to add subtitle</a:t>
            </a:r>
          </a:p>
        </p:txBody>
      </p:sp>
    </p:spTree>
    <p:extLst>
      <p:ext uri="{BB962C8B-B14F-4D97-AF65-F5344CB8AC3E}">
        <p14:creationId xmlns:p14="http://schemas.microsoft.com/office/powerpoint/2010/main" val="3175210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horizontal)">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518159" y="6356351"/>
            <a:ext cx="1153160" cy="365125"/>
          </a:xfrm>
        </p:spPr>
        <p:txBody>
          <a:bodyPr/>
          <a:lstStyle/>
          <a:p>
            <a:fld id="{1E542FF9-BA9C-4DAA-AA80-B318C49E10FE}" type="slidenum">
              <a:rPr lang="en-US" smtClean="0"/>
              <a:pPr/>
              <a:t>‹#›</a:t>
            </a:fld>
            <a:endParaRPr lang="en-US"/>
          </a:p>
        </p:txBody>
      </p:sp>
      <p:sp>
        <p:nvSpPr>
          <p:cNvPr id="22" name="Title Placeholder 21"/>
          <p:cNvSpPr>
            <a:spLocks noGrp="1"/>
          </p:cNvSpPr>
          <p:nvPr>
            <p:ph type="title"/>
          </p:nvPr>
        </p:nvSpPr>
        <p:spPr>
          <a:xfrm>
            <a:off x="518160" y="545146"/>
            <a:ext cx="8107680" cy="533404"/>
          </a:xfrm>
          <a:prstGeom prst="rect">
            <a:avLst/>
          </a:prstGeom>
        </p:spPr>
        <p:txBody>
          <a:bodyPr vert="horz" lIns="91440" tIns="45720" rIns="91440" bIns="45720" rtlCol="0" anchor="ctr">
            <a:normAutofit/>
          </a:bodyPr>
          <a:lstStyle>
            <a:lvl1pPr>
              <a:defRPr>
                <a:solidFill>
                  <a:schemeClr val="accent1"/>
                </a:solidFill>
              </a:defRPr>
            </a:lvl1pPr>
          </a:lstStyle>
          <a:p>
            <a:r>
              <a:rPr lang="en-US" dirty="0"/>
              <a:t>Click to edit Master title style</a:t>
            </a:r>
          </a:p>
        </p:txBody>
      </p:sp>
      <p:sp>
        <p:nvSpPr>
          <p:cNvPr id="3" name="Text Placeholder 2"/>
          <p:cNvSpPr>
            <a:spLocks noGrp="1"/>
          </p:cNvSpPr>
          <p:nvPr>
            <p:ph type="body" sz="quarter" idx="15" hasCustomPrompt="1"/>
          </p:nvPr>
        </p:nvSpPr>
        <p:spPr>
          <a:xfrm>
            <a:off x="518159" y="1008063"/>
            <a:ext cx="8108316" cy="409575"/>
          </a:xfrm>
        </p:spPr>
        <p:txBody>
          <a:bodyPr>
            <a:normAutofit/>
          </a:bodyPr>
          <a:lstStyle>
            <a:lvl1pPr marL="0" indent="0">
              <a:buNone/>
              <a:defRPr sz="2000" cap="all" baseline="0">
                <a:solidFill>
                  <a:schemeClr val="bg1">
                    <a:lumMod val="75000"/>
                  </a:schemeClr>
                </a:solidFill>
                <a:latin typeface="+mj-lt"/>
              </a:defRPr>
            </a:lvl1pPr>
          </a:lstStyle>
          <a:p>
            <a:pPr lvl="0"/>
            <a:r>
              <a:rPr lang="en-US" dirty="0"/>
              <a:t>Click to add subtitle</a:t>
            </a:r>
          </a:p>
        </p:txBody>
      </p:sp>
      <p:sp>
        <p:nvSpPr>
          <p:cNvPr id="7" name="Content Placeholder 4"/>
          <p:cNvSpPr>
            <a:spLocks noGrp="1"/>
          </p:cNvSpPr>
          <p:nvPr>
            <p:ph sz="quarter" idx="16"/>
          </p:nvPr>
        </p:nvSpPr>
        <p:spPr>
          <a:xfrm>
            <a:off x="518159" y="1510746"/>
            <a:ext cx="8107681" cy="2240280"/>
          </a:xfrm>
        </p:spPr>
        <p:txBody>
          <a:bodyPr/>
          <a:lstStyle>
            <a:lvl1pPr>
              <a:spcBef>
                <a:spcPts val="1800"/>
              </a:spcBef>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4"/>
          <p:cNvSpPr>
            <a:spLocks noGrp="1"/>
          </p:cNvSpPr>
          <p:nvPr>
            <p:ph sz="quarter" idx="17"/>
          </p:nvPr>
        </p:nvSpPr>
        <p:spPr>
          <a:xfrm>
            <a:off x="528317" y="3933906"/>
            <a:ext cx="8107681" cy="2240280"/>
          </a:xfrm>
        </p:spPr>
        <p:txBody>
          <a:bodyPr/>
          <a:lstStyle>
            <a:lvl1pPr>
              <a:spcBef>
                <a:spcPts val="1800"/>
              </a:spcBef>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66639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vertical)">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518159" y="6356351"/>
            <a:ext cx="1153160" cy="365125"/>
          </a:xfrm>
        </p:spPr>
        <p:txBody>
          <a:bodyPr/>
          <a:lstStyle/>
          <a:p>
            <a:fld id="{1E542FF9-BA9C-4DAA-AA80-B318C49E10FE}" type="slidenum">
              <a:rPr lang="en-US" smtClean="0"/>
              <a:pPr/>
              <a:t>‹#›</a:t>
            </a:fld>
            <a:endParaRPr lang="en-US"/>
          </a:p>
        </p:txBody>
      </p:sp>
      <p:sp>
        <p:nvSpPr>
          <p:cNvPr id="22" name="Title Placeholder 21"/>
          <p:cNvSpPr>
            <a:spLocks noGrp="1"/>
          </p:cNvSpPr>
          <p:nvPr>
            <p:ph type="title"/>
          </p:nvPr>
        </p:nvSpPr>
        <p:spPr>
          <a:xfrm>
            <a:off x="518160" y="545146"/>
            <a:ext cx="8107680" cy="533404"/>
          </a:xfrm>
          <a:prstGeom prst="rect">
            <a:avLst/>
          </a:prstGeom>
        </p:spPr>
        <p:txBody>
          <a:bodyPr vert="horz" lIns="91440" tIns="45720" rIns="91440" bIns="45720" rtlCol="0" anchor="ctr">
            <a:normAutofit/>
          </a:bodyPr>
          <a:lstStyle>
            <a:lvl1pPr>
              <a:defRPr>
                <a:solidFill>
                  <a:schemeClr val="accent1"/>
                </a:solidFill>
              </a:defRPr>
            </a:lvl1pPr>
          </a:lstStyle>
          <a:p>
            <a:r>
              <a:rPr lang="en-US" dirty="0"/>
              <a:t>Click to edit Master title style</a:t>
            </a:r>
          </a:p>
        </p:txBody>
      </p:sp>
      <p:sp>
        <p:nvSpPr>
          <p:cNvPr id="5" name="Content Placeholder 4"/>
          <p:cNvSpPr>
            <a:spLocks noGrp="1"/>
          </p:cNvSpPr>
          <p:nvPr>
            <p:ph sz="quarter" idx="14"/>
          </p:nvPr>
        </p:nvSpPr>
        <p:spPr>
          <a:xfrm>
            <a:off x="523238" y="1510746"/>
            <a:ext cx="3931920" cy="4663440"/>
          </a:xfrm>
        </p:spPr>
        <p:txBody>
          <a:bodyPr/>
          <a:lstStyle>
            <a:lvl1pPr>
              <a:spcBef>
                <a:spcPts val="1800"/>
              </a:spcBef>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 Placeholder 2"/>
          <p:cNvSpPr>
            <a:spLocks noGrp="1"/>
          </p:cNvSpPr>
          <p:nvPr>
            <p:ph type="body" sz="quarter" idx="15" hasCustomPrompt="1"/>
          </p:nvPr>
        </p:nvSpPr>
        <p:spPr>
          <a:xfrm>
            <a:off x="518159" y="1008063"/>
            <a:ext cx="8108316" cy="409575"/>
          </a:xfrm>
        </p:spPr>
        <p:txBody>
          <a:bodyPr>
            <a:normAutofit/>
          </a:bodyPr>
          <a:lstStyle>
            <a:lvl1pPr marL="0" indent="0">
              <a:buNone/>
              <a:defRPr sz="2000" cap="all" baseline="0">
                <a:solidFill>
                  <a:schemeClr val="bg1">
                    <a:lumMod val="75000"/>
                  </a:schemeClr>
                </a:solidFill>
                <a:latin typeface="+mj-lt"/>
              </a:defRPr>
            </a:lvl1pPr>
          </a:lstStyle>
          <a:p>
            <a:pPr lvl="0"/>
            <a:r>
              <a:rPr lang="en-US" dirty="0"/>
              <a:t>Click to add subtitle</a:t>
            </a:r>
          </a:p>
        </p:txBody>
      </p:sp>
      <p:sp>
        <p:nvSpPr>
          <p:cNvPr id="7" name="Content Placeholder 4"/>
          <p:cNvSpPr>
            <a:spLocks noGrp="1"/>
          </p:cNvSpPr>
          <p:nvPr>
            <p:ph sz="quarter" idx="16"/>
          </p:nvPr>
        </p:nvSpPr>
        <p:spPr>
          <a:xfrm>
            <a:off x="4693920" y="1510746"/>
            <a:ext cx="3931920" cy="4663440"/>
          </a:xfrm>
        </p:spPr>
        <p:txBody>
          <a:bodyPr/>
          <a:lstStyle>
            <a:lvl1pPr>
              <a:spcBef>
                <a:spcPts val="1800"/>
              </a:spcBef>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7195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ntent (horizontal)">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518159" y="6356351"/>
            <a:ext cx="1153160" cy="365125"/>
          </a:xfrm>
        </p:spPr>
        <p:txBody>
          <a:bodyPr/>
          <a:lstStyle/>
          <a:p>
            <a:fld id="{1E542FF9-BA9C-4DAA-AA80-B318C49E10FE}" type="slidenum">
              <a:rPr lang="en-US" smtClean="0"/>
              <a:pPr/>
              <a:t>‹#›</a:t>
            </a:fld>
            <a:endParaRPr lang="en-US"/>
          </a:p>
        </p:txBody>
      </p:sp>
      <p:sp>
        <p:nvSpPr>
          <p:cNvPr id="22" name="Title Placeholder 21"/>
          <p:cNvSpPr>
            <a:spLocks noGrp="1"/>
          </p:cNvSpPr>
          <p:nvPr>
            <p:ph type="title"/>
          </p:nvPr>
        </p:nvSpPr>
        <p:spPr>
          <a:xfrm>
            <a:off x="518160" y="545146"/>
            <a:ext cx="8107680" cy="533404"/>
          </a:xfrm>
          <a:prstGeom prst="rect">
            <a:avLst/>
          </a:prstGeom>
        </p:spPr>
        <p:txBody>
          <a:bodyPr vert="horz" lIns="91440" tIns="45720" rIns="91440" bIns="45720" rtlCol="0" anchor="ctr">
            <a:normAutofit/>
          </a:bodyPr>
          <a:lstStyle>
            <a:lvl1pPr>
              <a:defRPr>
                <a:solidFill>
                  <a:schemeClr val="accent1"/>
                </a:solidFill>
              </a:defRPr>
            </a:lvl1pPr>
          </a:lstStyle>
          <a:p>
            <a:r>
              <a:rPr lang="en-US" dirty="0"/>
              <a:t>Click to edit Master title style</a:t>
            </a:r>
          </a:p>
        </p:txBody>
      </p:sp>
      <p:sp>
        <p:nvSpPr>
          <p:cNvPr id="3" name="Text Placeholder 2"/>
          <p:cNvSpPr>
            <a:spLocks noGrp="1"/>
          </p:cNvSpPr>
          <p:nvPr>
            <p:ph type="body" sz="quarter" idx="15" hasCustomPrompt="1"/>
          </p:nvPr>
        </p:nvSpPr>
        <p:spPr>
          <a:xfrm>
            <a:off x="518159" y="1008063"/>
            <a:ext cx="8108316" cy="409575"/>
          </a:xfrm>
        </p:spPr>
        <p:txBody>
          <a:bodyPr>
            <a:normAutofit/>
          </a:bodyPr>
          <a:lstStyle>
            <a:lvl1pPr marL="0" indent="0">
              <a:buNone/>
              <a:defRPr sz="2000" cap="all" baseline="0">
                <a:solidFill>
                  <a:schemeClr val="bg1">
                    <a:lumMod val="75000"/>
                  </a:schemeClr>
                </a:solidFill>
                <a:latin typeface="+mj-lt"/>
              </a:defRPr>
            </a:lvl1pPr>
          </a:lstStyle>
          <a:p>
            <a:pPr lvl="0"/>
            <a:r>
              <a:rPr lang="en-US" dirty="0"/>
              <a:t>Click to add subtitle</a:t>
            </a:r>
          </a:p>
        </p:txBody>
      </p:sp>
      <p:sp>
        <p:nvSpPr>
          <p:cNvPr id="8" name="Content Placeholder 4"/>
          <p:cNvSpPr>
            <a:spLocks noGrp="1"/>
          </p:cNvSpPr>
          <p:nvPr>
            <p:ph sz="quarter" idx="17"/>
          </p:nvPr>
        </p:nvSpPr>
        <p:spPr>
          <a:xfrm>
            <a:off x="528317" y="3933906"/>
            <a:ext cx="8107681" cy="2240280"/>
          </a:xfrm>
        </p:spPr>
        <p:txBody>
          <a:bodyPr/>
          <a:lstStyle>
            <a:lvl1pPr>
              <a:spcBef>
                <a:spcPts val="1800"/>
              </a:spcBef>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4"/>
          <p:cNvSpPr>
            <a:spLocks noGrp="1"/>
          </p:cNvSpPr>
          <p:nvPr>
            <p:ph sz="quarter" idx="16"/>
          </p:nvPr>
        </p:nvSpPr>
        <p:spPr>
          <a:xfrm>
            <a:off x="518159" y="1510746"/>
            <a:ext cx="3931920" cy="2240280"/>
          </a:xfrm>
        </p:spPr>
        <p:txBody>
          <a:bodyPr/>
          <a:lstStyle>
            <a:lvl1pPr>
              <a:spcBef>
                <a:spcPts val="1800"/>
              </a:spcBef>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4"/>
          <p:cNvSpPr>
            <a:spLocks noGrp="1"/>
          </p:cNvSpPr>
          <p:nvPr>
            <p:ph sz="quarter" idx="19"/>
          </p:nvPr>
        </p:nvSpPr>
        <p:spPr>
          <a:xfrm>
            <a:off x="4704078" y="1510746"/>
            <a:ext cx="3931920" cy="2240280"/>
          </a:xfrm>
        </p:spPr>
        <p:txBody>
          <a:bodyPr/>
          <a:lstStyle>
            <a:lvl1pPr>
              <a:spcBef>
                <a:spcPts val="1800"/>
              </a:spcBef>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88141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vertical)">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518159" y="6356351"/>
            <a:ext cx="1153160" cy="365125"/>
          </a:xfrm>
        </p:spPr>
        <p:txBody>
          <a:bodyPr/>
          <a:lstStyle/>
          <a:p>
            <a:fld id="{1E542FF9-BA9C-4DAA-AA80-B318C49E10FE}" type="slidenum">
              <a:rPr lang="en-US" smtClean="0"/>
              <a:pPr/>
              <a:t>‹#›</a:t>
            </a:fld>
            <a:endParaRPr lang="en-US"/>
          </a:p>
        </p:txBody>
      </p:sp>
      <p:sp>
        <p:nvSpPr>
          <p:cNvPr id="22" name="Title Placeholder 21"/>
          <p:cNvSpPr>
            <a:spLocks noGrp="1"/>
          </p:cNvSpPr>
          <p:nvPr>
            <p:ph type="title"/>
          </p:nvPr>
        </p:nvSpPr>
        <p:spPr>
          <a:xfrm>
            <a:off x="518160" y="545146"/>
            <a:ext cx="8107680" cy="533404"/>
          </a:xfrm>
          <a:prstGeom prst="rect">
            <a:avLst/>
          </a:prstGeom>
        </p:spPr>
        <p:txBody>
          <a:bodyPr vert="horz" lIns="91440" tIns="45720" rIns="91440" bIns="45720" rtlCol="0" anchor="ctr">
            <a:normAutofit/>
          </a:bodyPr>
          <a:lstStyle>
            <a:lvl1pPr>
              <a:defRPr>
                <a:solidFill>
                  <a:schemeClr val="accent1"/>
                </a:solidFill>
              </a:defRPr>
            </a:lvl1pPr>
          </a:lstStyle>
          <a:p>
            <a:r>
              <a:rPr lang="en-US" dirty="0"/>
              <a:t>Click to edit Master title style</a:t>
            </a:r>
          </a:p>
        </p:txBody>
      </p:sp>
      <p:sp>
        <p:nvSpPr>
          <p:cNvPr id="3" name="Text Placeholder 2"/>
          <p:cNvSpPr>
            <a:spLocks noGrp="1"/>
          </p:cNvSpPr>
          <p:nvPr>
            <p:ph type="body" sz="quarter" idx="15" hasCustomPrompt="1"/>
          </p:nvPr>
        </p:nvSpPr>
        <p:spPr>
          <a:xfrm>
            <a:off x="518159" y="1008063"/>
            <a:ext cx="8108316" cy="409575"/>
          </a:xfrm>
        </p:spPr>
        <p:txBody>
          <a:bodyPr>
            <a:normAutofit/>
          </a:bodyPr>
          <a:lstStyle>
            <a:lvl1pPr marL="0" indent="0">
              <a:buNone/>
              <a:defRPr sz="2000" cap="all" baseline="0">
                <a:solidFill>
                  <a:schemeClr val="bg1">
                    <a:lumMod val="75000"/>
                  </a:schemeClr>
                </a:solidFill>
                <a:latin typeface="+mj-lt"/>
              </a:defRPr>
            </a:lvl1pPr>
          </a:lstStyle>
          <a:p>
            <a:pPr lvl="0"/>
            <a:r>
              <a:rPr lang="en-US" dirty="0"/>
              <a:t>Click to add subtitle</a:t>
            </a:r>
          </a:p>
        </p:txBody>
      </p:sp>
      <p:sp>
        <p:nvSpPr>
          <p:cNvPr id="10" name="Content Placeholder 4"/>
          <p:cNvSpPr>
            <a:spLocks noGrp="1"/>
          </p:cNvSpPr>
          <p:nvPr>
            <p:ph sz="quarter" idx="14"/>
          </p:nvPr>
        </p:nvSpPr>
        <p:spPr>
          <a:xfrm>
            <a:off x="523238" y="1510746"/>
            <a:ext cx="4754880" cy="4663440"/>
          </a:xfrm>
        </p:spPr>
        <p:txBody>
          <a:bodyPr/>
          <a:lstStyle>
            <a:lvl1pPr>
              <a:spcBef>
                <a:spcPts val="1800"/>
              </a:spcBef>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4"/>
          <p:cNvSpPr>
            <a:spLocks noGrp="1"/>
          </p:cNvSpPr>
          <p:nvPr>
            <p:ph sz="quarter" idx="19"/>
          </p:nvPr>
        </p:nvSpPr>
        <p:spPr>
          <a:xfrm>
            <a:off x="5516880" y="1510746"/>
            <a:ext cx="3108960" cy="2240280"/>
          </a:xfrm>
        </p:spPr>
        <p:txBody>
          <a:bodyPr/>
          <a:lstStyle>
            <a:lvl1pPr>
              <a:spcBef>
                <a:spcPts val="1800"/>
              </a:spcBef>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4"/>
          <p:cNvSpPr>
            <a:spLocks noGrp="1"/>
          </p:cNvSpPr>
          <p:nvPr>
            <p:ph sz="quarter" idx="21"/>
          </p:nvPr>
        </p:nvSpPr>
        <p:spPr>
          <a:xfrm>
            <a:off x="5516880" y="3933191"/>
            <a:ext cx="3108960" cy="2240280"/>
          </a:xfrm>
        </p:spPr>
        <p:txBody>
          <a:bodyPr/>
          <a:lstStyle>
            <a:lvl1pPr>
              <a:spcBef>
                <a:spcPts val="1800"/>
              </a:spcBef>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32678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518159" y="6356351"/>
            <a:ext cx="1153160" cy="365125"/>
          </a:xfrm>
        </p:spPr>
        <p:txBody>
          <a:bodyPr/>
          <a:lstStyle/>
          <a:p>
            <a:fld id="{1E542FF9-BA9C-4DAA-AA80-B318C49E10FE}" type="slidenum">
              <a:rPr lang="en-US" smtClean="0"/>
              <a:pPr/>
              <a:t>‹#›</a:t>
            </a:fld>
            <a:endParaRPr lang="en-US"/>
          </a:p>
        </p:txBody>
      </p:sp>
      <p:sp>
        <p:nvSpPr>
          <p:cNvPr id="22" name="Title Placeholder 21"/>
          <p:cNvSpPr>
            <a:spLocks noGrp="1"/>
          </p:cNvSpPr>
          <p:nvPr>
            <p:ph type="title"/>
          </p:nvPr>
        </p:nvSpPr>
        <p:spPr>
          <a:xfrm>
            <a:off x="518160" y="545146"/>
            <a:ext cx="8107680" cy="533404"/>
          </a:xfrm>
          <a:prstGeom prst="rect">
            <a:avLst/>
          </a:prstGeom>
        </p:spPr>
        <p:txBody>
          <a:bodyPr vert="horz" lIns="91440" tIns="45720" rIns="91440" bIns="45720" rtlCol="0" anchor="ctr">
            <a:normAutofit/>
          </a:bodyPr>
          <a:lstStyle>
            <a:lvl1pPr>
              <a:defRPr>
                <a:solidFill>
                  <a:schemeClr val="accent1"/>
                </a:solidFill>
              </a:defRPr>
            </a:lvl1pPr>
          </a:lstStyle>
          <a:p>
            <a:r>
              <a:rPr lang="en-US" dirty="0"/>
              <a:t>Click to edit Master title style</a:t>
            </a:r>
          </a:p>
        </p:txBody>
      </p:sp>
      <p:sp>
        <p:nvSpPr>
          <p:cNvPr id="3" name="Text Placeholder 2"/>
          <p:cNvSpPr>
            <a:spLocks noGrp="1"/>
          </p:cNvSpPr>
          <p:nvPr>
            <p:ph type="body" sz="quarter" idx="15" hasCustomPrompt="1"/>
          </p:nvPr>
        </p:nvSpPr>
        <p:spPr>
          <a:xfrm>
            <a:off x="518159" y="1008063"/>
            <a:ext cx="8108316" cy="409575"/>
          </a:xfrm>
        </p:spPr>
        <p:txBody>
          <a:bodyPr>
            <a:normAutofit/>
          </a:bodyPr>
          <a:lstStyle>
            <a:lvl1pPr marL="0" indent="0">
              <a:buNone/>
              <a:defRPr sz="2000" cap="all" baseline="0">
                <a:solidFill>
                  <a:schemeClr val="bg1">
                    <a:lumMod val="75000"/>
                  </a:schemeClr>
                </a:solidFill>
                <a:latin typeface="+mj-lt"/>
              </a:defRPr>
            </a:lvl1pPr>
          </a:lstStyle>
          <a:p>
            <a:pPr lvl="0"/>
            <a:r>
              <a:rPr lang="en-US" dirty="0"/>
              <a:t>Click to add subtitle</a:t>
            </a:r>
          </a:p>
        </p:txBody>
      </p:sp>
      <p:sp>
        <p:nvSpPr>
          <p:cNvPr id="7" name="Content Placeholder 4"/>
          <p:cNvSpPr>
            <a:spLocks noGrp="1"/>
          </p:cNvSpPr>
          <p:nvPr>
            <p:ph sz="quarter" idx="16"/>
          </p:nvPr>
        </p:nvSpPr>
        <p:spPr>
          <a:xfrm>
            <a:off x="518159" y="1510746"/>
            <a:ext cx="3931920" cy="2240280"/>
          </a:xfrm>
        </p:spPr>
        <p:txBody>
          <a:bodyPr/>
          <a:lstStyle>
            <a:lvl1pPr>
              <a:spcBef>
                <a:spcPts val="1800"/>
              </a:spcBef>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4"/>
          <p:cNvSpPr>
            <a:spLocks noGrp="1"/>
          </p:cNvSpPr>
          <p:nvPr>
            <p:ph sz="quarter" idx="19"/>
          </p:nvPr>
        </p:nvSpPr>
        <p:spPr>
          <a:xfrm>
            <a:off x="4704078" y="1510746"/>
            <a:ext cx="3931920" cy="2240280"/>
          </a:xfrm>
        </p:spPr>
        <p:txBody>
          <a:bodyPr/>
          <a:lstStyle>
            <a:lvl1pPr>
              <a:spcBef>
                <a:spcPts val="1800"/>
              </a:spcBef>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4"/>
          <p:cNvSpPr>
            <a:spLocks noGrp="1"/>
          </p:cNvSpPr>
          <p:nvPr>
            <p:ph sz="quarter" idx="20"/>
          </p:nvPr>
        </p:nvSpPr>
        <p:spPr>
          <a:xfrm>
            <a:off x="518159" y="3933191"/>
            <a:ext cx="3931920" cy="2240280"/>
          </a:xfrm>
        </p:spPr>
        <p:txBody>
          <a:bodyPr/>
          <a:lstStyle>
            <a:lvl1pPr>
              <a:spcBef>
                <a:spcPts val="1800"/>
              </a:spcBef>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21"/>
          </p:nvPr>
        </p:nvSpPr>
        <p:spPr>
          <a:xfrm>
            <a:off x="4704078" y="3933191"/>
            <a:ext cx="3931920" cy="2240280"/>
          </a:xfrm>
        </p:spPr>
        <p:txBody>
          <a:bodyPr/>
          <a:lstStyle>
            <a:lvl1pPr>
              <a:spcBef>
                <a:spcPts val="1800"/>
              </a:spcBef>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62383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518159" y="6356351"/>
            <a:ext cx="1153160" cy="365125"/>
          </a:xfrm>
        </p:spPr>
        <p:txBody>
          <a:bodyPr/>
          <a:lstStyle/>
          <a:p>
            <a:fld id="{1E542FF9-BA9C-4DAA-AA80-B318C49E10FE}" type="slidenum">
              <a:rPr lang="en-US" smtClean="0"/>
              <a:pPr/>
              <a:t>‹#›</a:t>
            </a:fld>
            <a:endParaRPr lang="en-US"/>
          </a:p>
        </p:txBody>
      </p:sp>
      <p:sp>
        <p:nvSpPr>
          <p:cNvPr id="22" name="Title Placeholder 21"/>
          <p:cNvSpPr>
            <a:spLocks noGrp="1"/>
          </p:cNvSpPr>
          <p:nvPr>
            <p:ph type="title"/>
          </p:nvPr>
        </p:nvSpPr>
        <p:spPr>
          <a:xfrm>
            <a:off x="518160" y="545146"/>
            <a:ext cx="8107680" cy="533404"/>
          </a:xfrm>
          <a:prstGeom prst="rect">
            <a:avLst/>
          </a:prstGeom>
        </p:spPr>
        <p:txBody>
          <a:bodyPr vert="horz" lIns="91440" tIns="45720" rIns="91440" bIns="45720" rtlCol="0" anchor="ctr">
            <a:normAutofit/>
          </a:bodyPr>
          <a:lstStyle>
            <a:lvl1pPr>
              <a:defRPr>
                <a:solidFill>
                  <a:schemeClr val="accent1"/>
                </a:solidFill>
              </a:defRPr>
            </a:lvl1pPr>
          </a:lstStyle>
          <a:p>
            <a:r>
              <a:rPr lang="en-US" dirty="0"/>
              <a:t>Click to edit Master title style</a:t>
            </a:r>
          </a:p>
        </p:txBody>
      </p:sp>
      <p:sp>
        <p:nvSpPr>
          <p:cNvPr id="3" name="Text Placeholder 2"/>
          <p:cNvSpPr>
            <a:spLocks noGrp="1"/>
          </p:cNvSpPr>
          <p:nvPr>
            <p:ph type="body" sz="quarter" idx="15" hasCustomPrompt="1"/>
          </p:nvPr>
        </p:nvSpPr>
        <p:spPr>
          <a:xfrm>
            <a:off x="518159" y="1008063"/>
            <a:ext cx="8108316" cy="409575"/>
          </a:xfrm>
        </p:spPr>
        <p:txBody>
          <a:bodyPr>
            <a:normAutofit/>
          </a:bodyPr>
          <a:lstStyle>
            <a:lvl1pPr marL="0" indent="0">
              <a:buNone/>
              <a:defRPr sz="2000" cap="all" baseline="0">
                <a:solidFill>
                  <a:schemeClr val="bg1">
                    <a:lumMod val="75000"/>
                  </a:schemeClr>
                </a:solidFill>
                <a:latin typeface="+mj-lt"/>
              </a:defRPr>
            </a:lvl1pPr>
          </a:lstStyle>
          <a:p>
            <a:pPr lvl="0"/>
            <a:r>
              <a:rPr lang="en-US" dirty="0"/>
              <a:t>Click to add subtitle</a:t>
            </a:r>
          </a:p>
        </p:txBody>
      </p:sp>
    </p:spTree>
    <p:extLst>
      <p:ext uri="{BB962C8B-B14F-4D97-AF65-F5344CB8AC3E}">
        <p14:creationId xmlns:p14="http://schemas.microsoft.com/office/powerpoint/2010/main" val="3481188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3" name="Picture 22"/>
          <p:cNvPicPr>
            <a:picLocks noChangeAspect="1"/>
          </p:cNvPicPr>
          <p:nvPr/>
        </p:nvPicPr>
        <p:blipFill rotWithShape="1">
          <a:blip r:embed="rId18" cstate="print">
            <a:extLst>
              <a:ext uri="{28A0092B-C50C-407E-A947-70E740481C1C}">
                <a14:useLocalDpi xmlns:a14="http://schemas.microsoft.com/office/drawing/2010/main" val="0"/>
              </a:ext>
            </a:extLst>
          </a:blip>
          <a:srcRect t="23112" b="23778"/>
          <a:stretch/>
        </p:blipFill>
        <p:spPr>
          <a:xfrm>
            <a:off x="7422327" y="6356351"/>
            <a:ext cx="1721673" cy="457200"/>
          </a:xfrm>
          <a:prstGeom prst="rect">
            <a:avLst/>
          </a:prstGeom>
        </p:spPr>
      </p:pic>
      <p:sp>
        <p:nvSpPr>
          <p:cNvPr id="19" name="Rectangle 18"/>
          <p:cNvSpPr/>
          <p:nvPr/>
        </p:nvSpPr>
        <p:spPr>
          <a:xfrm>
            <a:off x="0" y="0"/>
            <a:ext cx="9144000" cy="314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518160" y="1513840"/>
            <a:ext cx="8107680" cy="466312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518160" y="6356351"/>
            <a:ext cx="1153160" cy="365125"/>
          </a:xfrm>
          <a:prstGeom prst="rect">
            <a:avLst/>
          </a:prstGeom>
        </p:spPr>
        <p:txBody>
          <a:bodyPr vert="horz" lIns="91440" tIns="45720" rIns="91440" bIns="45720" rtlCol="0" anchor="ctr"/>
          <a:lstStyle>
            <a:lvl1pPr algn="l">
              <a:defRPr sz="1200">
                <a:solidFill>
                  <a:schemeClr val="accent1"/>
                </a:solidFill>
              </a:defRPr>
            </a:lvl1pPr>
          </a:lstStyle>
          <a:p>
            <a:fld id="{1E542FF9-BA9C-4DAA-AA80-B318C49E10FE}" type="slidenum">
              <a:rPr lang="en-US" smtClean="0"/>
              <a:pPr/>
              <a:t>‹#›</a:t>
            </a:fld>
            <a:endParaRPr lang="en-US"/>
          </a:p>
        </p:txBody>
      </p:sp>
      <p:sp>
        <p:nvSpPr>
          <p:cNvPr id="22" name="Title Placeholder 21"/>
          <p:cNvSpPr>
            <a:spLocks noGrp="1"/>
          </p:cNvSpPr>
          <p:nvPr>
            <p:ph type="title"/>
          </p:nvPr>
        </p:nvSpPr>
        <p:spPr>
          <a:xfrm>
            <a:off x="518160" y="545146"/>
            <a:ext cx="8107680" cy="533404"/>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3912251024"/>
      </p:ext>
    </p:extLst>
  </p:cSld>
  <p:clrMap bg1="lt1" tx1="dk1" bg2="lt2" tx2="dk2" accent1="accent1" accent2="accent2" accent3="accent3" accent4="accent4" accent5="accent5" accent6="accent6" hlink="hlink" folHlink="folHlink"/>
  <p:sldLayoutIdLst>
    <p:sldLayoutId id="2147483687" r:id="rId1"/>
    <p:sldLayoutId id="2147483674" r:id="rId2"/>
    <p:sldLayoutId id="2147483668" r:id="rId3"/>
    <p:sldLayoutId id="2147483689" r:id="rId4"/>
    <p:sldLayoutId id="2147483688" r:id="rId5"/>
    <p:sldLayoutId id="2147483695" r:id="rId6"/>
    <p:sldLayoutId id="2147483696" r:id="rId7"/>
    <p:sldLayoutId id="2147483690" r:id="rId8"/>
    <p:sldLayoutId id="2147483691" r:id="rId9"/>
    <p:sldLayoutId id="2147483692" r:id="rId10"/>
    <p:sldLayoutId id="2147483697" r:id="rId11"/>
    <p:sldLayoutId id="2147483698" r:id="rId12"/>
    <p:sldLayoutId id="2147483699" r:id="rId13"/>
    <p:sldLayoutId id="2147483700" r:id="rId14"/>
    <p:sldLayoutId id="2147483702" r:id="rId15"/>
    <p:sldLayoutId id="2147483703" r:id="rId16"/>
  </p:sldLayoutIdLst>
  <p:hf hdr="0" ftr="0" dt="0"/>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accent1"/>
        </a:buClr>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3"/>
        </a:buClr>
        <a:buSzPct val="90000"/>
        <a:buFont typeface="Courier New" panose="02070309020205020404" pitchFamily="49" charset="0"/>
        <a:buChar char="o"/>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Wingdings" panose="05000000000000000000" pitchFamily="2" charset="2"/>
        <a:buChar char="Ø"/>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SzPct val="80000"/>
        <a:buFont typeface="Courier New" panose="02070309020205020404" pitchFamily="49" charset="0"/>
        <a:buChar char="o"/>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w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20.wmf"/><Relationship Id="rId4" Type="http://schemas.openxmlformats.org/officeDocument/2006/relationships/image" Target="../media/image19.w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2.wmf"/></Relationships>
</file>

<file path=ppt/slides/_rels/slide35.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www.systemdynamics.org/" TargetMode="External"/><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1.xml"/><Relationship Id="rId5" Type="http://schemas.openxmlformats.org/officeDocument/2006/relationships/image" Target="../media/image33.png"/><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25.xml"/><Relationship Id="rId1" Type="http://schemas.openxmlformats.org/officeDocument/2006/relationships/slideLayout" Target="../slideLayouts/slideLayout11.xml"/><Relationship Id="rId4" Type="http://schemas.openxmlformats.org/officeDocument/2006/relationships/image" Target="../media/image35.wmf"/></Relationships>
</file>

<file path=ppt/slides/_rels/slide43.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26.xml"/><Relationship Id="rId1" Type="http://schemas.openxmlformats.org/officeDocument/2006/relationships/slideLayout" Target="../slideLayouts/slideLayout11.xml"/><Relationship Id="rId4" Type="http://schemas.openxmlformats.org/officeDocument/2006/relationships/image" Target="../media/image37.wmf"/></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11.xml"/><Relationship Id="rId4" Type="http://schemas.openxmlformats.org/officeDocument/2006/relationships/image" Target="../media/image41.png"/></Relationships>
</file>

<file path=ppt/slides/_rels/slide47.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image" Target="../media/image42.wmf"/><Relationship Id="rId7" Type="http://schemas.openxmlformats.org/officeDocument/2006/relationships/image" Target="../media/image46.wmf"/><Relationship Id="rId2" Type="http://schemas.openxmlformats.org/officeDocument/2006/relationships/notesSlide" Target="../notesSlides/notesSlide30.xml"/><Relationship Id="rId1" Type="http://schemas.openxmlformats.org/officeDocument/2006/relationships/slideLayout" Target="../slideLayouts/slideLayout14.xml"/><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 Id="rId9" Type="http://schemas.openxmlformats.org/officeDocument/2006/relationships/image" Target="../media/image48.wmf"/></Relationships>
</file>

<file path=ppt/slides/_rels/slide48.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png"/><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emf"/><Relationship Id="rId1" Type="http://schemas.openxmlformats.org/officeDocument/2006/relationships/slideLayout" Target="../slideLayouts/slideLayout14.xml"/><Relationship Id="rId4" Type="http://schemas.openxmlformats.org/officeDocument/2006/relationships/image" Target="../media/image5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4.xml"/><Relationship Id="rId4" Type="http://schemas.openxmlformats.org/officeDocument/2006/relationships/image" Target="../media/image56.emf"/></Relationships>
</file>

<file path=ppt/slides/_rels/slide5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emf"/><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slideLayout" Target="../slideLayouts/slideLayout11.xml"/><Relationship Id="rId5" Type="http://schemas.openxmlformats.org/officeDocument/2006/relationships/image" Target="../media/image63.wmf"/><Relationship Id="rId4" Type="http://schemas.openxmlformats.org/officeDocument/2006/relationships/image" Target="../media/image62.wmf"/></Relationships>
</file>

<file path=ppt/slides/_rels/slide56.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notesSlide" Target="../notesSlides/notesSlide33.xml"/><Relationship Id="rId1" Type="http://schemas.openxmlformats.org/officeDocument/2006/relationships/slideLayout" Target="../slideLayouts/slideLayout11.xml"/><Relationship Id="rId4" Type="http://schemas.openxmlformats.org/officeDocument/2006/relationships/image" Target="../media/image65.wmf"/></Relationships>
</file>

<file path=ppt/slides/_rels/slide57.x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image" Target="../media/image67.wmf"/></Relationships>
</file>

<file path=ppt/slides/_rels/slide58.x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69.wmf"/></Relationships>
</file>

<file path=ppt/slides/_rels/slide5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6.xml"/><Relationship Id="rId1" Type="http://schemas.openxmlformats.org/officeDocument/2006/relationships/slideLayout" Target="../slideLayouts/slideLayout11.xml"/><Relationship Id="rId4" Type="http://schemas.openxmlformats.org/officeDocument/2006/relationships/image" Target="../media/image7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3" Type="http://schemas.openxmlformats.org/officeDocument/2006/relationships/image" Target="../media/image72.png"/><Relationship Id="rId7" Type="http://schemas.openxmlformats.org/officeDocument/2006/relationships/image" Target="../media/image74.png"/><Relationship Id="rId2" Type="http://schemas.openxmlformats.org/officeDocument/2006/relationships/notesSlide" Target="../notesSlides/notesSlide37.xml"/><Relationship Id="rId1" Type="http://schemas.openxmlformats.org/officeDocument/2006/relationships/slideLayout" Target="../slideLayouts/slideLayout11.xml"/><Relationship Id="rId6" Type="http://schemas.openxmlformats.org/officeDocument/2006/relationships/image" Target="../media/image32.png"/><Relationship Id="rId5" Type="http://schemas.openxmlformats.org/officeDocument/2006/relationships/image" Target="../media/image73.png"/><Relationship Id="rId4" Type="http://schemas.openxmlformats.org/officeDocument/2006/relationships/image" Target="../media/image31.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40.xml"/><Relationship Id="rId1" Type="http://schemas.openxmlformats.org/officeDocument/2006/relationships/slideLayout" Target="../slideLayouts/slideLayout15.xml"/><Relationship Id="rId5" Type="http://schemas.openxmlformats.org/officeDocument/2006/relationships/image" Target="../media/image78.png"/><Relationship Id="rId4" Type="http://schemas.openxmlformats.org/officeDocument/2006/relationships/image" Target="../media/image77.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6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45.xml"/><Relationship Id="rId1" Type="http://schemas.openxmlformats.org/officeDocument/2006/relationships/slideLayout" Target="../slideLayouts/slideLayout11.xml"/><Relationship Id="rId4" Type="http://schemas.openxmlformats.org/officeDocument/2006/relationships/image" Target="../media/image82.png"/></Relationships>
</file>

<file path=ppt/slides/_rels/slide7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46.xml"/><Relationship Id="rId1" Type="http://schemas.openxmlformats.org/officeDocument/2006/relationships/slideLayout" Target="../slideLayouts/slideLayout11.xml"/><Relationship Id="rId5" Type="http://schemas.openxmlformats.org/officeDocument/2006/relationships/image" Target="../media/image85.png"/><Relationship Id="rId4" Type="http://schemas.openxmlformats.org/officeDocument/2006/relationships/image" Target="../media/image84.png"/></Relationships>
</file>

<file path=ppt/slides/_rels/slide7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47.xml"/><Relationship Id="rId1" Type="http://schemas.openxmlformats.org/officeDocument/2006/relationships/slideLayout" Target="../slideLayouts/slideLayout11.xml"/><Relationship Id="rId4" Type="http://schemas.openxmlformats.org/officeDocument/2006/relationships/image" Target="../media/image86.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3" Type="http://schemas.openxmlformats.org/officeDocument/2006/relationships/image" Target="../media/image88.emf"/><Relationship Id="rId2" Type="http://schemas.openxmlformats.org/officeDocument/2006/relationships/image" Target="../media/image87.emf"/><Relationship Id="rId1" Type="http://schemas.openxmlformats.org/officeDocument/2006/relationships/slideLayout" Target="../slideLayouts/slideLayout5.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77.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3.xml"/><Relationship Id="rId5" Type="http://schemas.openxmlformats.org/officeDocument/2006/relationships/image" Target="../media/image95.png"/><Relationship Id="rId4" Type="http://schemas.openxmlformats.org/officeDocument/2006/relationships/image" Target="../media/image94.png"/></Relationships>
</file>

<file path=ppt/slides/_rels/slide78.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3.xml"/><Relationship Id="rId4" Type="http://schemas.openxmlformats.org/officeDocument/2006/relationships/image" Target="../media/image98.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83.xml.rels><?xml version="1.0" encoding="UTF-8" standalone="yes"?>
<Relationships xmlns="http://schemas.openxmlformats.org/package/2006/relationships"><Relationship Id="rId3" Type="http://schemas.openxmlformats.org/officeDocument/2006/relationships/image" Target="../media/image101.emf"/><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102.emf"/><Relationship Id="rId4" Type="http://schemas.openxmlformats.org/officeDocument/2006/relationships/oleObject" Target="../embeddings/oleObject1.bin"/></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1.xml"/></Relationships>
</file>

<file path=ppt/slides/_rels/slide98.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60.xml"/><Relationship Id="rId1" Type="http://schemas.openxmlformats.org/officeDocument/2006/relationships/slideLayout" Target="../slideLayouts/slideLayout1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264920" y="4244029"/>
            <a:ext cx="6981508" cy="721996"/>
          </a:xfrm>
        </p:spPr>
        <p:txBody>
          <a:bodyPr>
            <a:normAutofit/>
          </a:bodyPr>
          <a:lstStyle/>
          <a:p>
            <a:r>
              <a:rPr lang="en-US" dirty="0"/>
              <a:t>System Dynamics: A Brief Intro</a:t>
            </a:r>
          </a:p>
        </p:txBody>
      </p:sp>
      <p:sp>
        <p:nvSpPr>
          <p:cNvPr id="10" name="Text Placeholder 9"/>
          <p:cNvSpPr>
            <a:spLocks noGrp="1"/>
          </p:cNvSpPr>
          <p:nvPr>
            <p:ph type="body" sz="quarter" idx="10"/>
          </p:nvPr>
        </p:nvSpPr>
        <p:spPr/>
        <p:txBody>
          <a:bodyPr/>
          <a:lstStyle/>
          <a:p>
            <a:r>
              <a:rPr lang="en-US" dirty="0" smtClean="0"/>
              <a:t>October 2019</a:t>
            </a:r>
            <a:endParaRPr lang="en-US" dirty="0"/>
          </a:p>
        </p:txBody>
      </p:sp>
      <p:sp>
        <p:nvSpPr>
          <p:cNvPr id="9" name="Text Placeholder 8"/>
          <p:cNvSpPr>
            <a:spLocks noGrp="1"/>
          </p:cNvSpPr>
          <p:nvPr>
            <p:ph type="body" idx="1"/>
          </p:nvPr>
        </p:nvSpPr>
        <p:spPr>
          <a:xfrm>
            <a:off x="1264920" y="4916813"/>
            <a:ext cx="6981508" cy="698989"/>
          </a:xfrm>
        </p:spPr>
        <p:txBody>
          <a:bodyPr>
            <a:normAutofit fontScale="85000" lnSpcReduction="20000"/>
          </a:bodyPr>
          <a:lstStyle/>
          <a:p>
            <a:r>
              <a:rPr lang="en-US" dirty="0"/>
              <a:t>Workshop </a:t>
            </a:r>
            <a:r>
              <a:rPr lang="en-US" dirty="0" smtClean="0"/>
              <a:t>Facilitator:  </a:t>
            </a:r>
            <a:r>
              <a:rPr lang="en-US" dirty="0"/>
              <a:t>Corey Peck</a:t>
            </a:r>
          </a:p>
          <a:p>
            <a:r>
              <a:rPr lang="en-US" dirty="0"/>
              <a:t>Presented to: </a:t>
            </a:r>
            <a:r>
              <a:rPr lang="en-US" dirty="0" smtClean="0"/>
              <a:t>NREL| golden, co</a:t>
            </a:r>
            <a:endParaRPr lang="en-US" dirty="0"/>
          </a:p>
        </p:txBody>
      </p:sp>
      <p:sp>
        <p:nvSpPr>
          <p:cNvPr id="5" name="Rectangle 3"/>
          <p:cNvSpPr txBox="1">
            <a:spLocks noChangeArrowheads="1"/>
          </p:cNvSpPr>
          <p:nvPr/>
        </p:nvSpPr>
        <p:spPr bwMode="auto">
          <a:xfrm>
            <a:off x="71698" y="6296750"/>
            <a:ext cx="4572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5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5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eaLnBrk="0" fontAlgn="base" hangingPunct="0">
              <a:spcBef>
                <a:spcPct val="50000"/>
              </a:spcBef>
              <a:spcAft>
                <a:spcPct val="0"/>
              </a:spcAft>
              <a:buClr>
                <a:schemeClr val="folHlink"/>
              </a:buClr>
              <a:buSzPct val="50000"/>
              <a:buFont typeface="Wingdings" pitchFamily="2" charset="2"/>
              <a:buChar char="n"/>
              <a:defRPr sz="2000">
                <a:solidFill>
                  <a:schemeClr val="tx1"/>
                </a:solidFill>
                <a:latin typeface="+mn-lt"/>
              </a:defRPr>
            </a:lvl3pPr>
            <a:lvl4pPr marL="1600200" indent="-228600" algn="l" rtl="0" eaLnBrk="0" fontAlgn="base" hangingPunct="0">
              <a:spcBef>
                <a:spcPct val="5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5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50000"/>
              </a:spcBef>
              <a:spcAft>
                <a:spcPct val="0"/>
              </a:spcAft>
              <a:buClr>
                <a:schemeClr val="accent1"/>
              </a:buClr>
              <a:buSzPct val="50000"/>
              <a:buFont typeface="Wingdings" pitchFamily="2" charset="2"/>
              <a:buChar char="n"/>
              <a:defRPr>
                <a:solidFill>
                  <a:schemeClr val="tx1"/>
                </a:solidFill>
                <a:latin typeface="+mn-lt"/>
              </a:defRPr>
            </a:lvl6pPr>
            <a:lvl7pPr marL="2971800" indent="-228600" algn="l" rtl="0" fontAlgn="base">
              <a:spcBef>
                <a:spcPct val="50000"/>
              </a:spcBef>
              <a:spcAft>
                <a:spcPct val="0"/>
              </a:spcAft>
              <a:buClr>
                <a:schemeClr val="accent1"/>
              </a:buClr>
              <a:buSzPct val="50000"/>
              <a:buFont typeface="Wingdings" pitchFamily="2" charset="2"/>
              <a:buChar char="n"/>
              <a:defRPr>
                <a:solidFill>
                  <a:schemeClr val="tx1"/>
                </a:solidFill>
                <a:latin typeface="+mn-lt"/>
              </a:defRPr>
            </a:lvl7pPr>
            <a:lvl8pPr marL="3429000" indent="-228600" algn="l" rtl="0" fontAlgn="base">
              <a:spcBef>
                <a:spcPct val="50000"/>
              </a:spcBef>
              <a:spcAft>
                <a:spcPct val="0"/>
              </a:spcAft>
              <a:buClr>
                <a:schemeClr val="accent1"/>
              </a:buClr>
              <a:buSzPct val="50000"/>
              <a:buFont typeface="Wingdings" pitchFamily="2" charset="2"/>
              <a:buChar char="n"/>
              <a:defRPr>
                <a:solidFill>
                  <a:schemeClr val="tx1"/>
                </a:solidFill>
                <a:latin typeface="+mn-lt"/>
              </a:defRPr>
            </a:lvl8pPr>
            <a:lvl9pPr marL="3886200" indent="-228600" algn="l" rtl="0" fontAlgn="base">
              <a:spcBef>
                <a:spcPct val="50000"/>
              </a:spcBef>
              <a:spcAft>
                <a:spcPct val="0"/>
              </a:spcAft>
              <a:buClr>
                <a:schemeClr val="accent1"/>
              </a:buClr>
              <a:buSzPct val="50000"/>
              <a:buFont typeface="Wingdings" pitchFamily="2" charset="2"/>
              <a:buChar char="n"/>
              <a:defRPr>
                <a:solidFill>
                  <a:schemeClr val="tx1"/>
                </a:solidFill>
                <a:latin typeface="+mn-lt"/>
              </a:defRPr>
            </a:lvl9pPr>
          </a:lstStyle>
          <a:p>
            <a:pPr eaLnBrk="1" hangingPunct="1">
              <a:spcBef>
                <a:spcPts val="0"/>
              </a:spcBef>
              <a:buFont typeface="Wingdings" pitchFamily="2" charset="2"/>
              <a:buNone/>
              <a:defRPr/>
            </a:pPr>
            <a:r>
              <a:rPr lang="en-US" altLang="en-US" sz="1000" b="1" i="0" kern="0" baseline="0" dirty="0"/>
              <a:t>Acknowledgements</a:t>
            </a:r>
            <a:r>
              <a:rPr lang="en-US" altLang="en-US" sz="1000" i="0" kern="0" baseline="0" dirty="0"/>
              <a:t>:</a:t>
            </a:r>
          </a:p>
          <a:p>
            <a:pPr eaLnBrk="1" hangingPunct="1">
              <a:spcBef>
                <a:spcPts val="0"/>
              </a:spcBef>
              <a:buFont typeface="Wingdings" pitchFamily="2" charset="2"/>
              <a:buNone/>
              <a:defRPr/>
            </a:pPr>
            <a:r>
              <a:rPr lang="en-US" altLang="en-US" sz="1000" i="0" kern="0" baseline="0" dirty="0"/>
              <a:t>Portions © Lexidyne, LLC; portions © </a:t>
            </a:r>
            <a:r>
              <a:rPr lang="en-US" altLang="en-US" sz="1000" i="0" kern="0" baseline="0" dirty="0" err="1"/>
              <a:t>isee</a:t>
            </a:r>
            <a:r>
              <a:rPr lang="en-US" altLang="en-US" sz="1000" i="0" kern="0" baseline="0" dirty="0"/>
              <a:t> systems, </a:t>
            </a:r>
            <a:r>
              <a:rPr lang="en-US" altLang="en-US" sz="1000" i="0" kern="0" baseline="0" dirty="0" err="1"/>
              <a:t>inc.</a:t>
            </a:r>
            <a:r>
              <a:rPr lang="en-US" altLang="en-US" sz="1000" i="0" kern="0" baseline="0" dirty="0"/>
              <a:t>; portions © Steve Peterson</a:t>
            </a:r>
          </a:p>
          <a:p>
            <a:pPr eaLnBrk="1" hangingPunct="1">
              <a:spcBef>
                <a:spcPts val="0"/>
              </a:spcBef>
              <a:buFont typeface="Wingdings" pitchFamily="2" charset="2"/>
              <a:buNone/>
              <a:defRPr/>
            </a:pPr>
            <a:r>
              <a:rPr lang="en-US" altLang="en-US" sz="1000" i="0" kern="0" baseline="0" dirty="0"/>
              <a:t>Contributors:  Steve Peterson, Barry Richmond, Corey Peck, Mark Paich</a:t>
            </a:r>
          </a:p>
        </p:txBody>
      </p:sp>
    </p:spTree>
    <p:extLst>
      <p:ext uri="{BB962C8B-B14F-4D97-AF65-F5344CB8AC3E}">
        <p14:creationId xmlns:p14="http://schemas.microsoft.com/office/powerpoint/2010/main" val="11948520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400" dirty="0"/>
              <a:t>Potential and Pitfalls</a:t>
            </a:r>
          </a:p>
        </p:txBody>
      </p:sp>
      <p:sp>
        <p:nvSpPr>
          <p:cNvPr id="7" name="Text Placeholder 6"/>
          <p:cNvSpPr>
            <a:spLocks noGrp="1"/>
          </p:cNvSpPr>
          <p:nvPr>
            <p:ph type="body" sz="quarter" idx="15"/>
          </p:nvPr>
        </p:nvSpPr>
        <p:spPr/>
        <p:txBody>
          <a:bodyPr>
            <a:normAutofit/>
          </a:bodyPr>
          <a:lstStyle/>
          <a:p>
            <a:r>
              <a:rPr lang="en-US" dirty="0"/>
              <a:t>A challenge: Getting to something Useful under time constraints</a:t>
            </a:r>
          </a:p>
        </p:txBody>
      </p:sp>
      <p:sp>
        <p:nvSpPr>
          <p:cNvPr id="2" name="Slide Number Placeholder 1"/>
          <p:cNvSpPr>
            <a:spLocks noGrp="1"/>
          </p:cNvSpPr>
          <p:nvPr>
            <p:ph type="sldNum" sz="quarter" idx="12"/>
          </p:nvPr>
        </p:nvSpPr>
        <p:spPr/>
        <p:txBody>
          <a:bodyPr/>
          <a:lstStyle/>
          <a:p>
            <a:fld id="{1E542FF9-BA9C-4DAA-AA80-B318C49E10FE}" type="slidenum">
              <a:rPr lang="en-US" smtClean="0">
                <a:solidFill>
                  <a:schemeClr val="tx1"/>
                </a:solidFill>
              </a:rPr>
              <a:pPr/>
              <a:t>10</a:t>
            </a:fld>
            <a:endParaRPr lang="en-US" dirty="0">
              <a:solidFill>
                <a:schemeClr val="tx1"/>
              </a:solidFill>
            </a:endParaRPr>
          </a:p>
        </p:txBody>
      </p:sp>
      <p:sp>
        <p:nvSpPr>
          <p:cNvPr id="8" name="Line 4"/>
          <p:cNvSpPr>
            <a:spLocks noChangeShapeType="1"/>
          </p:cNvSpPr>
          <p:nvPr/>
        </p:nvSpPr>
        <p:spPr bwMode="auto">
          <a:xfrm>
            <a:off x="1589088" y="2492375"/>
            <a:ext cx="0" cy="2667000"/>
          </a:xfrm>
          <a:prstGeom prst="line">
            <a:avLst/>
          </a:prstGeom>
          <a:noFill/>
          <a:ln w="28575">
            <a:solidFill>
              <a:schemeClr val="tx2"/>
            </a:solidFill>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9" name="Line 5"/>
          <p:cNvSpPr>
            <a:spLocks noChangeShapeType="1"/>
          </p:cNvSpPr>
          <p:nvPr/>
        </p:nvSpPr>
        <p:spPr bwMode="auto">
          <a:xfrm>
            <a:off x="1360488" y="5006975"/>
            <a:ext cx="4800600" cy="0"/>
          </a:xfrm>
          <a:prstGeom prst="line">
            <a:avLst/>
          </a:prstGeom>
          <a:noFill/>
          <a:ln w="28575">
            <a:solidFill>
              <a:schemeClr val="tx2"/>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0" name="Text Box 6"/>
          <p:cNvSpPr txBox="1">
            <a:spLocks noChangeArrowheads="1"/>
          </p:cNvSpPr>
          <p:nvPr/>
        </p:nvSpPr>
        <p:spPr bwMode="auto">
          <a:xfrm>
            <a:off x="446088" y="2416175"/>
            <a:ext cx="9969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50000"/>
              </a:spcBef>
              <a:buClr>
                <a:schemeClr val="hlink"/>
              </a:buClr>
              <a:buSzPct val="55000"/>
              <a:buFont typeface="Wingdings" panose="05000000000000000000" pitchFamily="2" charset="2"/>
              <a:buChar char="n"/>
              <a:defRPr sz="2400">
                <a:solidFill>
                  <a:schemeClr val="tx1"/>
                </a:solidFill>
                <a:latin typeface="Calibri" panose="020F0502020204030204" pitchFamily="34" charset="0"/>
              </a:defRPr>
            </a:lvl2pPr>
            <a:lvl3pPr marL="1143000" indent="-228600">
              <a:spcBef>
                <a:spcPct val="50000"/>
              </a:spcBef>
              <a:buClr>
                <a:schemeClr val="folHlink"/>
              </a:buClr>
              <a:buSzPct val="50000"/>
              <a:buFont typeface="Wingdings" panose="05000000000000000000" pitchFamily="2" charset="2"/>
              <a:buChar char="n"/>
              <a:defRPr sz="2000">
                <a:solidFill>
                  <a:schemeClr val="tx1"/>
                </a:solidFill>
                <a:latin typeface="Calibri" panose="020F0502020204030204" pitchFamily="34" charset="0"/>
              </a:defRPr>
            </a:lvl3pPr>
            <a:lvl4pPr marL="1600200" indent="-228600">
              <a:spcBef>
                <a:spcPct val="5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5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spcBef>
                <a:spcPct val="0"/>
              </a:spcBef>
              <a:buClrTx/>
              <a:buSzTx/>
              <a:buFontTx/>
              <a:buNone/>
            </a:pPr>
            <a:r>
              <a:rPr lang="en-US" altLang="en-US" sz="1200" i="0" baseline="0">
                <a:latin typeface="+mn-lt"/>
              </a:rPr>
              <a:t>Value/Utility</a:t>
            </a:r>
          </a:p>
        </p:txBody>
      </p:sp>
      <p:sp>
        <p:nvSpPr>
          <p:cNvPr id="11" name="Text Box 7"/>
          <p:cNvSpPr txBox="1">
            <a:spLocks noChangeArrowheads="1"/>
          </p:cNvSpPr>
          <p:nvPr/>
        </p:nvSpPr>
        <p:spPr bwMode="auto">
          <a:xfrm>
            <a:off x="4484688" y="5083175"/>
            <a:ext cx="17389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50000"/>
              </a:spcBef>
              <a:buClr>
                <a:schemeClr val="hlink"/>
              </a:buClr>
              <a:buSzPct val="55000"/>
              <a:buFont typeface="Wingdings" panose="05000000000000000000" pitchFamily="2" charset="2"/>
              <a:buChar char="n"/>
              <a:defRPr sz="2400">
                <a:solidFill>
                  <a:schemeClr val="tx1"/>
                </a:solidFill>
                <a:latin typeface="Calibri" panose="020F0502020204030204" pitchFamily="34" charset="0"/>
              </a:defRPr>
            </a:lvl2pPr>
            <a:lvl3pPr marL="1143000" indent="-228600">
              <a:spcBef>
                <a:spcPct val="50000"/>
              </a:spcBef>
              <a:buClr>
                <a:schemeClr val="folHlink"/>
              </a:buClr>
              <a:buSzPct val="50000"/>
              <a:buFont typeface="Wingdings" panose="05000000000000000000" pitchFamily="2" charset="2"/>
              <a:buChar char="n"/>
              <a:defRPr sz="2000">
                <a:solidFill>
                  <a:schemeClr val="tx1"/>
                </a:solidFill>
                <a:latin typeface="Calibri" panose="020F0502020204030204" pitchFamily="34" charset="0"/>
              </a:defRPr>
            </a:lvl3pPr>
            <a:lvl4pPr marL="1600200" indent="-228600">
              <a:spcBef>
                <a:spcPct val="5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5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spcBef>
                <a:spcPct val="0"/>
              </a:spcBef>
              <a:buClrTx/>
              <a:buSzTx/>
              <a:buFontTx/>
              <a:buNone/>
            </a:pPr>
            <a:r>
              <a:rPr lang="en-US" altLang="en-US" sz="1200" i="0" baseline="0" dirty="0">
                <a:latin typeface="+mn-lt"/>
              </a:rPr>
              <a:t>Effort/Time Expended</a:t>
            </a:r>
          </a:p>
          <a:p>
            <a:pPr>
              <a:spcBef>
                <a:spcPct val="0"/>
              </a:spcBef>
              <a:buClrTx/>
              <a:buSzTx/>
              <a:buFontTx/>
              <a:buNone/>
            </a:pPr>
            <a:r>
              <a:rPr lang="en-US" altLang="en-US" sz="1200" dirty="0">
                <a:latin typeface="+mn-lt"/>
              </a:rPr>
              <a:t>(technical skills required)</a:t>
            </a:r>
            <a:endParaRPr lang="en-US" altLang="en-US" sz="1200" i="0" baseline="0" dirty="0">
              <a:latin typeface="+mn-lt"/>
            </a:endParaRPr>
          </a:p>
        </p:txBody>
      </p:sp>
      <p:sp>
        <p:nvSpPr>
          <p:cNvPr id="12" name="Freeform 8"/>
          <p:cNvSpPr>
            <a:spLocks/>
          </p:cNvSpPr>
          <p:nvPr/>
        </p:nvSpPr>
        <p:spPr bwMode="auto">
          <a:xfrm>
            <a:off x="1589088" y="2535238"/>
            <a:ext cx="4495800" cy="2471737"/>
          </a:xfrm>
          <a:custGeom>
            <a:avLst/>
            <a:gdLst>
              <a:gd name="T0" fmla="*/ 0 w 2832"/>
              <a:gd name="T1" fmla="*/ 2147483646 h 1557"/>
              <a:gd name="T2" fmla="*/ 2147483646 w 2832"/>
              <a:gd name="T3" fmla="*/ 2147483646 h 1557"/>
              <a:gd name="T4" fmla="*/ 2147483646 w 2832"/>
              <a:gd name="T5" fmla="*/ 2147483646 h 1557"/>
              <a:gd name="T6" fmla="*/ 2147483646 w 2832"/>
              <a:gd name="T7" fmla="*/ 2147483646 h 1557"/>
              <a:gd name="T8" fmla="*/ 2147483646 w 2832"/>
              <a:gd name="T9" fmla="*/ 2147483646 h 1557"/>
              <a:gd name="T10" fmla="*/ 2147483646 w 2832"/>
              <a:gd name="T11" fmla="*/ 2147483646 h 1557"/>
              <a:gd name="T12" fmla="*/ 2147483646 w 2832"/>
              <a:gd name="T13" fmla="*/ 2147483646 h 1557"/>
              <a:gd name="T14" fmla="*/ 0 60000 65536"/>
              <a:gd name="T15" fmla="*/ 0 60000 65536"/>
              <a:gd name="T16" fmla="*/ 0 60000 65536"/>
              <a:gd name="T17" fmla="*/ 0 60000 65536"/>
              <a:gd name="T18" fmla="*/ 0 60000 65536"/>
              <a:gd name="T19" fmla="*/ 0 60000 65536"/>
              <a:gd name="T20" fmla="*/ 0 60000 65536"/>
              <a:gd name="T21" fmla="*/ 0 w 2832"/>
              <a:gd name="T22" fmla="*/ 0 h 1557"/>
              <a:gd name="T23" fmla="*/ 2832 w 2832"/>
              <a:gd name="T24" fmla="*/ 1557 h 15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32" h="1557">
                <a:moveTo>
                  <a:pt x="0" y="1557"/>
                </a:moveTo>
                <a:cubicBezTo>
                  <a:pt x="39" y="1525"/>
                  <a:pt x="160" y="1533"/>
                  <a:pt x="237" y="1366"/>
                </a:cubicBezTo>
                <a:cubicBezTo>
                  <a:pt x="314" y="1199"/>
                  <a:pt x="377" y="745"/>
                  <a:pt x="461" y="552"/>
                </a:cubicBezTo>
                <a:cubicBezTo>
                  <a:pt x="545" y="359"/>
                  <a:pt x="612" y="293"/>
                  <a:pt x="739" y="207"/>
                </a:cubicBezTo>
                <a:cubicBezTo>
                  <a:pt x="866" y="121"/>
                  <a:pt x="959" y="68"/>
                  <a:pt x="1220" y="37"/>
                </a:cubicBezTo>
                <a:cubicBezTo>
                  <a:pt x="1481" y="6"/>
                  <a:pt x="2035" y="0"/>
                  <a:pt x="2304" y="21"/>
                </a:cubicBezTo>
                <a:cubicBezTo>
                  <a:pt x="2573" y="42"/>
                  <a:pt x="2744" y="141"/>
                  <a:pt x="2832" y="165"/>
                </a:cubicBezTo>
              </a:path>
            </a:pathLst>
          </a:cu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Line 9"/>
          <p:cNvSpPr>
            <a:spLocks noChangeShapeType="1"/>
          </p:cNvSpPr>
          <p:nvPr/>
        </p:nvSpPr>
        <p:spPr bwMode="auto">
          <a:xfrm flipH="1">
            <a:off x="2122488" y="4702175"/>
            <a:ext cx="53340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4" name="Text Box 10"/>
          <p:cNvSpPr txBox="1">
            <a:spLocks noChangeArrowheads="1"/>
          </p:cNvSpPr>
          <p:nvPr/>
        </p:nvSpPr>
        <p:spPr bwMode="auto">
          <a:xfrm>
            <a:off x="2732088" y="4587875"/>
            <a:ext cx="195277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50000"/>
              </a:spcBef>
              <a:buClr>
                <a:schemeClr val="hlink"/>
              </a:buClr>
              <a:buSzPct val="55000"/>
              <a:buFont typeface="Wingdings" panose="05000000000000000000" pitchFamily="2" charset="2"/>
              <a:buChar char="n"/>
              <a:defRPr sz="2400">
                <a:solidFill>
                  <a:schemeClr val="tx1"/>
                </a:solidFill>
                <a:latin typeface="Calibri" panose="020F0502020204030204" pitchFamily="34" charset="0"/>
              </a:defRPr>
            </a:lvl2pPr>
            <a:lvl3pPr marL="1143000" indent="-228600">
              <a:spcBef>
                <a:spcPct val="50000"/>
              </a:spcBef>
              <a:buClr>
                <a:schemeClr val="folHlink"/>
              </a:buClr>
              <a:buSzPct val="50000"/>
              <a:buFont typeface="Wingdings" panose="05000000000000000000" pitchFamily="2" charset="2"/>
              <a:buChar char="n"/>
              <a:defRPr sz="2000">
                <a:solidFill>
                  <a:schemeClr val="tx1"/>
                </a:solidFill>
                <a:latin typeface="Calibri" panose="020F0502020204030204" pitchFamily="34" charset="0"/>
              </a:defRPr>
            </a:lvl3pPr>
            <a:lvl4pPr marL="1600200" indent="-228600">
              <a:spcBef>
                <a:spcPct val="5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5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spcBef>
                <a:spcPct val="0"/>
              </a:spcBef>
              <a:buClrTx/>
              <a:buSzTx/>
              <a:buFontTx/>
              <a:buNone/>
            </a:pPr>
            <a:r>
              <a:rPr lang="en-US" altLang="en-US" sz="900" i="0" baseline="0">
                <a:latin typeface="+mn-lt"/>
              </a:rPr>
              <a:t>“Conversational” use of thinking skills</a:t>
            </a:r>
          </a:p>
        </p:txBody>
      </p:sp>
      <p:sp>
        <p:nvSpPr>
          <p:cNvPr id="15" name="Line 11"/>
          <p:cNvSpPr>
            <a:spLocks noChangeShapeType="1"/>
          </p:cNvSpPr>
          <p:nvPr/>
        </p:nvSpPr>
        <p:spPr bwMode="auto">
          <a:xfrm flipH="1">
            <a:off x="2274888" y="4130675"/>
            <a:ext cx="53340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6" name="Text Box 12"/>
          <p:cNvSpPr txBox="1">
            <a:spLocks noChangeArrowheads="1"/>
          </p:cNvSpPr>
          <p:nvPr/>
        </p:nvSpPr>
        <p:spPr bwMode="auto">
          <a:xfrm>
            <a:off x="2884488" y="4016375"/>
            <a:ext cx="134363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50000"/>
              </a:spcBef>
              <a:buClr>
                <a:schemeClr val="hlink"/>
              </a:buClr>
              <a:buSzPct val="55000"/>
              <a:buFont typeface="Wingdings" panose="05000000000000000000" pitchFamily="2" charset="2"/>
              <a:buChar char="n"/>
              <a:defRPr sz="2400">
                <a:solidFill>
                  <a:schemeClr val="tx1"/>
                </a:solidFill>
                <a:latin typeface="Calibri" panose="020F0502020204030204" pitchFamily="34" charset="0"/>
              </a:defRPr>
            </a:lvl2pPr>
            <a:lvl3pPr marL="1143000" indent="-228600">
              <a:spcBef>
                <a:spcPct val="50000"/>
              </a:spcBef>
              <a:buClr>
                <a:schemeClr val="folHlink"/>
              </a:buClr>
              <a:buSzPct val="50000"/>
              <a:buFont typeface="Wingdings" panose="05000000000000000000" pitchFamily="2" charset="2"/>
              <a:buChar char="n"/>
              <a:defRPr sz="2000">
                <a:solidFill>
                  <a:schemeClr val="tx1"/>
                </a:solidFill>
                <a:latin typeface="Calibri" panose="020F0502020204030204" pitchFamily="34" charset="0"/>
              </a:defRPr>
            </a:lvl3pPr>
            <a:lvl4pPr marL="1600200" indent="-228600">
              <a:spcBef>
                <a:spcPct val="5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5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spcBef>
                <a:spcPct val="0"/>
              </a:spcBef>
              <a:buClrTx/>
              <a:buSzTx/>
              <a:buFontTx/>
              <a:buNone/>
            </a:pPr>
            <a:r>
              <a:rPr lang="en-US" altLang="en-US" sz="900" i="0" baseline="0">
                <a:latin typeface="+mn-lt"/>
              </a:rPr>
              <a:t>Simple stock &amp; flow map</a:t>
            </a:r>
          </a:p>
        </p:txBody>
      </p:sp>
      <p:sp>
        <p:nvSpPr>
          <p:cNvPr id="17" name="Line 13"/>
          <p:cNvSpPr>
            <a:spLocks noChangeShapeType="1"/>
          </p:cNvSpPr>
          <p:nvPr/>
        </p:nvSpPr>
        <p:spPr bwMode="auto">
          <a:xfrm flipH="1">
            <a:off x="2427288" y="3444875"/>
            <a:ext cx="53340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8" name="Text Box 14"/>
          <p:cNvSpPr txBox="1">
            <a:spLocks noChangeArrowheads="1"/>
          </p:cNvSpPr>
          <p:nvPr/>
        </p:nvSpPr>
        <p:spPr bwMode="auto">
          <a:xfrm>
            <a:off x="3036888" y="3330575"/>
            <a:ext cx="13430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50000"/>
              </a:spcBef>
              <a:buClr>
                <a:schemeClr val="hlink"/>
              </a:buClr>
              <a:buSzPct val="55000"/>
              <a:buFont typeface="Wingdings" panose="05000000000000000000" pitchFamily="2" charset="2"/>
              <a:buChar char="n"/>
              <a:defRPr sz="2400">
                <a:solidFill>
                  <a:schemeClr val="tx1"/>
                </a:solidFill>
                <a:latin typeface="Calibri" panose="020F0502020204030204" pitchFamily="34" charset="0"/>
              </a:defRPr>
            </a:lvl2pPr>
            <a:lvl3pPr marL="1143000" indent="-228600">
              <a:spcBef>
                <a:spcPct val="50000"/>
              </a:spcBef>
              <a:buClr>
                <a:schemeClr val="folHlink"/>
              </a:buClr>
              <a:buSzPct val="50000"/>
              <a:buFont typeface="Wingdings" panose="05000000000000000000" pitchFamily="2" charset="2"/>
              <a:buChar char="n"/>
              <a:defRPr sz="2000">
                <a:solidFill>
                  <a:schemeClr val="tx1"/>
                </a:solidFill>
                <a:latin typeface="Calibri" panose="020F0502020204030204" pitchFamily="34" charset="0"/>
              </a:defRPr>
            </a:lvl3pPr>
            <a:lvl4pPr marL="1600200" indent="-228600">
              <a:spcBef>
                <a:spcPct val="5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5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spcBef>
                <a:spcPct val="0"/>
              </a:spcBef>
              <a:buClrTx/>
              <a:buSzTx/>
              <a:buFontTx/>
              <a:buNone/>
            </a:pPr>
            <a:r>
              <a:rPr lang="en-US" altLang="en-US" sz="900" i="0" baseline="0">
                <a:latin typeface="+mn-lt"/>
              </a:rPr>
              <a:t>Simple model/interface</a:t>
            </a:r>
          </a:p>
        </p:txBody>
      </p:sp>
      <p:sp>
        <p:nvSpPr>
          <p:cNvPr id="19" name="Line 15"/>
          <p:cNvSpPr>
            <a:spLocks noChangeShapeType="1"/>
          </p:cNvSpPr>
          <p:nvPr/>
        </p:nvSpPr>
        <p:spPr bwMode="auto">
          <a:xfrm flipH="1" flipV="1">
            <a:off x="2960688" y="2882900"/>
            <a:ext cx="68580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0" name="Text Box 16"/>
          <p:cNvSpPr txBox="1">
            <a:spLocks noChangeArrowheads="1"/>
          </p:cNvSpPr>
          <p:nvPr/>
        </p:nvSpPr>
        <p:spPr bwMode="auto">
          <a:xfrm>
            <a:off x="3646488" y="2752725"/>
            <a:ext cx="138531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50000"/>
              </a:spcBef>
              <a:buClr>
                <a:schemeClr val="hlink"/>
              </a:buClr>
              <a:buSzPct val="55000"/>
              <a:buFont typeface="Wingdings" panose="05000000000000000000" pitchFamily="2" charset="2"/>
              <a:buChar char="n"/>
              <a:defRPr sz="2400">
                <a:solidFill>
                  <a:schemeClr val="tx1"/>
                </a:solidFill>
                <a:latin typeface="Calibri" panose="020F0502020204030204" pitchFamily="34" charset="0"/>
              </a:defRPr>
            </a:lvl2pPr>
            <a:lvl3pPr marL="1143000" indent="-228600">
              <a:spcBef>
                <a:spcPct val="50000"/>
              </a:spcBef>
              <a:buClr>
                <a:schemeClr val="folHlink"/>
              </a:buClr>
              <a:buSzPct val="50000"/>
              <a:buFont typeface="Wingdings" panose="05000000000000000000" pitchFamily="2" charset="2"/>
              <a:buChar char="n"/>
              <a:defRPr sz="2000">
                <a:solidFill>
                  <a:schemeClr val="tx1"/>
                </a:solidFill>
                <a:latin typeface="Calibri" panose="020F0502020204030204" pitchFamily="34" charset="0"/>
              </a:defRPr>
            </a:lvl3pPr>
            <a:lvl4pPr marL="1600200" indent="-228600">
              <a:spcBef>
                <a:spcPct val="5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5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spcBef>
                <a:spcPct val="0"/>
              </a:spcBef>
              <a:buClrTx/>
              <a:buSzTx/>
              <a:buFontTx/>
              <a:buNone/>
            </a:pPr>
            <a:r>
              <a:rPr lang="en-US" altLang="en-US" sz="900" i="0" baseline="0">
                <a:latin typeface="+mn-lt"/>
              </a:rPr>
              <a:t>Complex model/interface</a:t>
            </a:r>
          </a:p>
        </p:txBody>
      </p:sp>
      <p:sp>
        <p:nvSpPr>
          <p:cNvPr id="21" name="Line 17"/>
          <p:cNvSpPr>
            <a:spLocks noChangeShapeType="1"/>
          </p:cNvSpPr>
          <p:nvPr/>
        </p:nvSpPr>
        <p:spPr bwMode="auto">
          <a:xfrm flipH="1" flipV="1">
            <a:off x="6084888" y="2720975"/>
            <a:ext cx="53340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2" name="Text Box 18"/>
          <p:cNvSpPr txBox="1">
            <a:spLocks noChangeArrowheads="1"/>
          </p:cNvSpPr>
          <p:nvPr/>
        </p:nvSpPr>
        <p:spPr bwMode="auto">
          <a:xfrm>
            <a:off x="5932488" y="3025775"/>
            <a:ext cx="12969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50000"/>
              </a:spcBef>
              <a:buClr>
                <a:schemeClr val="hlink"/>
              </a:buClr>
              <a:buSzPct val="55000"/>
              <a:buFont typeface="Wingdings" panose="05000000000000000000" pitchFamily="2" charset="2"/>
              <a:buChar char="n"/>
              <a:defRPr sz="2400">
                <a:solidFill>
                  <a:schemeClr val="tx1"/>
                </a:solidFill>
                <a:latin typeface="Calibri" panose="020F0502020204030204" pitchFamily="34" charset="0"/>
              </a:defRPr>
            </a:lvl2pPr>
            <a:lvl3pPr marL="1143000" indent="-228600">
              <a:spcBef>
                <a:spcPct val="50000"/>
              </a:spcBef>
              <a:buClr>
                <a:schemeClr val="folHlink"/>
              </a:buClr>
              <a:buSzPct val="50000"/>
              <a:buFont typeface="Wingdings" panose="05000000000000000000" pitchFamily="2" charset="2"/>
              <a:buChar char="n"/>
              <a:defRPr sz="2000">
                <a:solidFill>
                  <a:schemeClr val="tx1"/>
                </a:solidFill>
                <a:latin typeface="Calibri" panose="020F0502020204030204" pitchFamily="34" charset="0"/>
              </a:defRPr>
            </a:lvl3pPr>
            <a:lvl4pPr marL="1600200" indent="-228600">
              <a:spcBef>
                <a:spcPct val="5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5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spcBef>
                <a:spcPct val="0"/>
              </a:spcBef>
              <a:buClrTx/>
              <a:buSzTx/>
              <a:buFontTx/>
              <a:buNone/>
            </a:pPr>
            <a:r>
              <a:rPr lang="en-US" altLang="en-US" sz="900" i="0" baseline="0">
                <a:latin typeface="+mn-lt"/>
              </a:rPr>
              <a:t>“Mother of all Models”</a:t>
            </a:r>
          </a:p>
        </p:txBody>
      </p:sp>
      <p:sp>
        <p:nvSpPr>
          <p:cNvPr id="23" name="Line 19"/>
          <p:cNvSpPr>
            <a:spLocks noChangeShapeType="1"/>
          </p:cNvSpPr>
          <p:nvPr/>
        </p:nvSpPr>
        <p:spPr bwMode="auto">
          <a:xfrm>
            <a:off x="6618288" y="2720975"/>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Rectangle 25"/>
          <p:cNvSpPr>
            <a:spLocks noChangeArrowheads="1"/>
          </p:cNvSpPr>
          <p:nvPr/>
        </p:nvSpPr>
        <p:spPr bwMode="auto">
          <a:xfrm>
            <a:off x="6238875" y="3482975"/>
            <a:ext cx="2590800" cy="1200150"/>
          </a:xfrm>
          <a:prstGeom prst="rect">
            <a:avLst/>
          </a:prstGeom>
          <a:noFill/>
          <a:ln w="9525">
            <a:solidFill>
              <a:schemeClr val="tx1"/>
            </a:solidFill>
            <a:miter lim="800000"/>
            <a:headEnd/>
            <a:tailEnd/>
          </a:ln>
        </p:spPr>
        <p:txBody>
          <a:bodyPr>
            <a:spAutoFit/>
          </a:bodyPr>
          <a:lstStyle/>
          <a:p>
            <a:pPr>
              <a:defRPr/>
            </a:pPr>
            <a:r>
              <a:rPr lang="en-US" sz="1200" i="0" baseline="0" dirty="0"/>
              <a:t>"Any intelligent fool can make things bigger and more complex.  It takes a touch of genius and a lot of courage to move in the opposite  direction." </a:t>
            </a:r>
          </a:p>
          <a:p>
            <a:pPr lvl="4">
              <a:defRPr/>
            </a:pPr>
            <a:r>
              <a:rPr lang="en-US" sz="1200" i="0" baseline="0" dirty="0">
                <a:solidFill>
                  <a:schemeClr val="tx2"/>
                </a:solidFill>
              </a:rPr>
              <a:t>—A. Einstein</a:t>
            </a:r>
          </a:p>
        </p:txBody>
      </p:sp>
    </p:spTree>
    <p:extLst>
      <p:ext uri="{BB962C8B-B14F-4D97-AF65-F5344CB8AC3E}">
        <p14:creationId xmlns:p14="http://schemas.microsoft.com/office/powerpoint/2010/main" val="140936290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3"/>
          <p:cNvSpPr>
            <a:spLocks noGrp="1"/>
          </p:cNvSpPr>
          <p:nvPr>
            <p:ph type="sldNum" sz="quarter" idx="10"/>
          </p:nvPr>
        </p:nvSpPr>
        <p:spPr/>
        <p:txBody>
          <a:bodyPr/>
          <a:lstStyle/>
          <a:p>
            <a:pPr>
              <a:defRPr/>
            </a:pPr>
            <a:fld id="{148FDF94-DCD5-47FB-B9F8-0D7C9C4EC958}" type="slidenum">
              <a:rPr lang="en-US" smtClean="0">
                <a:solidFill>
                  <a:schemeClr val="tx1"/>
                </a:solidFill>
              </a:rPr>
              <a:pPr>
                <a:defRPr/>
              </a:pPr>
              <a:t>100</a:t>
            </a:fld>
            <a:endParaRPr lang="en-US" dirty="0" smtClean="0">
              <a:solidFill>
                <a:schemeClr val="tx1"/>
              </a:solidFill>
            </a:endParaRPr>
          </a:p>
        </p:txBody>
      </p:sp>
      <p:sp>
        <p:nvSpPr>
          <p:cNvPr id="90116" name="Rectangle 2"/>
          <p:cNvSpPr>
            <a:spLocks noGrp="1" noChangeArrowheads="1"/>
          </p:cNvSpPr>
          <p:nvPr>
            <p:ph type="title"/>
          </p:nvPr>
        </p:nvSpPr>
        <p:spPr/>
        <p:txBody>
          <a:bodyPr>
            <a:normAutofit/>
          </a:bodyPr>
          <a:lstStyle/>
          <a:p>
            <a:pPr eaLnBrk="1" hangingPunct="1"/>
            <a:r>
              <a:rPr lang="en-US" altLang="en-US" sz="2400" dirty="0" smtClean="0"/>
              <a:t>Exercise </a:t>
            </a:r>
            <a:r>
              <a:rPr lang="en-US" altLang="en-US" sz="2400" dirty="0"/>
              <a:t>2</a:t>
            </a:r>
            <a:r>
              <a:rPr lang="en-US" altLang="en-US" sz="2400" dirty="0" smtClean="0"/>
              <a:t> – Feedback and Modules</a:t>
            </a:r>
          </a:p>
        </p:txBody>
      </p:sp>
      <p:sp>
        <p:nvSpPr>
          <p:cNvPr id="90117" name="Rectangle 3"/>
          <p:cNvSpPr>
            <a:spLocks noGrp="1" noChangeArrowheads="1"/>
          </p:cNvSpPr>
          <p:nvPr>
            <p:ph type="body" idx="1"/>
          </p:nvPr>
        </p:nvSpPr>
        <p:spPr>
          <a:xfrm>
            <a:off x="762000" y="1447800"/>
            <a:ext cx="7239000" cy="4876800"/>
          </a:xfrm>
        </p:spPr>
        <p:txBody>
          <a:bodyPr/>
          <a:lstStyle/>
          <a:p>
            <a:pPr eaLnBrk="1" hangingPunct="1">
              <a:lnSpc>
                <a:spcPct val="80000"/>
              </a:lnSpc>
              <a:buFont typeface="Wingdings" pitchFamily="2" charset="2"/>
              <a:buNone/>
            </a:pPr>
            <a:r>
              <a:rPr lang="en-US" altLang="en-US" sz="1800" dirty="0" smtClean="0">
                <a:solidFill>
                  <a:srgbClr val="000066"/>
                </a:solidFill>
              </a:rPr>
              <a:t>	</a:t>
            </a:r>
            <a:r>
              <a:rPr lang="en-US" altLang="en-US" sz="1800" dirty="0" smtClean="0"/>
              <a:t>Conversations with officials from the Forest Service indicate that the deer population also affects (and is affected by) the natural resources in the region; specifically, the amount of vegetation available.  A web search reveals an un-copyrighted model by Peck (</a:t>
            </a:r>
            <a:r>
              <a:rPr lang="en-US" altLang="en-US" sz="1800" dirty="0" smtClean="0"/>
              <a:t>2018</a:t>
            </a:r>
            <a:r>
              <a:rPr lang="en-US" altLang="en-US" sz="1800" dirty="0" smtClean="0"/>
              <a:t>) that relates to the dynamics of vegetation.</a:t>
            </a:r>
          </a:p>
          <a:p>
            <a:pPr eaLnBrk="1" hangingPunct="1">
              <a:lnSpc>
                <a:spcPct val="80000"/>
              </a:lnSpc>
              <a:buFont typeface="Wingdings" pitchFamily="2" charset="2"/>
              <a:buNone/>
            </a:pPr>
            <a:endParaRPr lang="en-US" altLang="en-US" sz="1800" dirty="0" smtClean="0"/>
          </a:p>
          <a:p>
            <a:pPr lvl="1" eaLnBrk="1" hangingPunct="1">
              <a:lnSpc>
                <a:spcPct val="80000"/>
              </a:lnSpc>
              <a:buClr>
                <a:srgbClr val="FF0000"/>
              </a:buClr>
              <a:buSzPct val="100000"/>
              <a:buFont typeface="Wingdings" pitchFamily="2" charset="2"/>
              <a:buChar char="§"/>
            </a:pPr>
            <a:r>
              <a:rPr lang="en-US" altLang="en-US" sz="1600" dirty="0" smtClean="0"/>
              <a:t>Use a Module to import the model called </a:t>
            </a:r>
            <a:r>
              <a:rPr lang="en-US" altLang="en-US" sz="1600" dirty="0" err="1" smtClean="0"/>
              <a:t>Vegetation.stmx</a:t>
            </a:r>
            <a:r>
              <a:rPr lang="en-US" altLang="en-US" sz="1600" dirty="0" smtClean="0"/>
              <a:t>.</a:t>
            </a:r>
          </a:p>
          <a:p>
            <a:pPr lvl="1" eaLnBrk="1" hangingPunct="1">
              <a:lnSpc>
                <a:spcPct val="80000"/>
              </a:lnSpc>
              <a:buClr>
                <a:srgbClr val="FF0000"/>
              </a:buClr>
              <a:buSzPct val="100000"/>
              <a:buFont typeface="Wingdings" pitchFamily="2" charset="2"/>
              <a:buChar char="§"/>
            </a:pPr>
            <a:r>
              <a:rPr lang="en-US" altLang="en-US" sz="1600" dirty="0" smtClean="0"/>
              <a:t>Establish links between the main Predatory Prey model and the Vegetation model residing in the Module.</a:t>
            </a:r>
          </a:p>
          <a:p>
            <a:pPr lvl="1" eaLnBrk="1" hangingPunct="1">
              <a:lnSpc>
                <a:spcPct val="80000"/>
              </a:lnSpc>
              <a:buClr>
                <a:srgbClr val="FF0000"/>
              </a:buClr>
              <a:buSzPct val="100000"/>
              <a:buFont typeface="Wingdings" pitchFamily="2" charset="2"/>
              <a:buChar char="§"/>
            </a:pPr>
            <a:r>
              <a:rPr lang="en-US" altLang="en-US" sz="1600" dirty="0" smtClean="0"/>
              <a:t>Re-establish a Steady-State condition for the linked models/Modules.</a:t>
            </a:r>
          </a:p>
          <a:p>
            <a:pPr lvl="1" eaLnBrk="1" hangingPunct="1">
              <a:lnSpc>
                <a:spcPct val="80000"/>
              </a:lnSpc>
              <a:buClr>
                <a:srgbClr val="FF0000"/>
              </a:buClr>
              <a:buSzPct val="100000"/>
              <a:buFont typeface="Wingdings" pitchFamily="2" charset="2"/>
              <a:buChar char="§"/>
            </a:pPr>
            <a:r>
              <a:rPr lang="en-US" altLang="en-US" sz="1600" dirty="0" smtClean="0"/>
              <a:t>Close any remaining feedback loops using graphical functions.</a:t>
            </a:r>
          </a:p>
          <a:p>
            <a:pPr lvl="1" eaLnBrk="1" hangingPunct="1">
              <a:lnSpc>
                <a:spcPct val="80000"/>
              </a:lnSpc>
              <a:buClr>
                <a:srgbClr val="FF0000"/>
              </a:buClr>
              <a:buSzPct val="100000"/>
              <a:buFont typeface="Wingdings" pitchFamily="2" charset="2"/>
              <a:buChar char="§"/>
            </a:pPr>
            <a:r>
              <a:rPr lang="en-US" altLang="en-US" sz="1600" dirty="0" smtClean="0"/>
              <a:t>Extend the model by including a Hunter Module and assessing its impact on the system.</a:t>
            </a:r>
          </a:p>
        </p:txBody>
      </p:sp>
    </p:spTree>
    <p:extLst>
      <p:ext uri="{BB962C8B-B14F-4D97-AF65-F5344CB8AC3E}">
        <p14:creationId xmlns:p14="http://schemas.microsoft.com/office/powerpoint/2010/main" val="32761066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93F4538F-ADBC-45B2-8ADC-DBF4676AA296}" type="slidenum">
              <a:rPr lang="en-US" altLang="en-US" smtClean="0"/>
              <a:pPr/>
              <a:t>11</a:t>
            </a:fld>
            <a:endParaRPr lang="en-US" altLang="en-US" smtClean="0"/>
          </a:p>
        </p:txBody>
      </p:sp>
      <p:sp>
        <p:nvSpPr>
          <p:cNvPr id="16387" name="Rectangle 2"/>
          <p:cNvSpPr>
            <a:spLocks noGrp="1" noChangeArrowheads="1"/>
          </p:cNvSpPr>
          <p:nvPr>
            <p:ph type="title"/>
          </p:nvPr>
        </p:nvSpPr>
        <p:spPr/>
        <p:txBody>
          <a:bodyPr/>
          <a:lstStyle/>
          <a:p>
            <a:pPr eaLnBrk="1" hangingPunct="1"/>
            <a:r>
              <a:rPr lang="en-US" altLang="en-US" sz="2400" dirty="0" smtClean="0"/>
              <a:t>Reference Behavior Patterns</a:t>
            </a:r>
          </a:p>
        </p:txBody>
      </p:sp>
      <p:sp>
        <p:nvSpPr>
          <p:cNvPr id="16388" name="Rectangle 3"/>
          <p:cNvSpPr>
            <a:spLocks noGrp="1" noChangeArrowheads="1"/>
          </p:cNvSpPr>
          <p:nvPr>
            <p:ph type="body" idx="1"/>
          </p:nvPr>
        </p:nvSpPr>
        <p:spPr>
          <a:xfrm>
            <a:off x="1182688" y="1524000"/>
            <a:ext cx="7772400" cy="2209800"/>
          </a:xfrm>
        </p:spPr>
        <p:txBody>
          <a:bodyPr>
            <a:normAutofit/>
          </a:bodyPr>
          <a:lstStyle/>
          <a:p>
            <a:pPr eaLnBrk="1" hangingPunct="1">
              <a:lnSpc>
                <a:spcPct val="80000"/>
              </a:lnSpc>
            </a:pPr>
            <a:r>
              <a:rPr lang="en-US" altLang="en-US" sz="1800" dirty="0" smtClean="0"/>
              <a:t>A reference behavior pattern is a graph over time that captures the essence of a problem or issue of interest.</a:t>
            </a:r>
          </a:p>
          <a:p>
            <a:pPr eaLnBrk="1" hangingPunct="1">
              <a:lnSpc>
                <a:spcPct val="80000"/>
              </a:lnSpc>
            </a:pPr>
            <a:r>
              <a:rPr lang="en-US" altLang="en-US" sz="1800" dirty="0" smtClean="0"/>
              <a:t>RBPs often contain a historical (“as is”) component as well as a projected (“to be”) component. </a:t>
            </a:r>
          </a:p>
          <a:p>
            <a:pPr eaLnBrk="1" hangingPunct="1">
              <a:lnSpc>
                <a:spcPct val="80000"/>
              </a:lnSpc>
            </a:pPr>
            <a:r>
              <a:rPr lang="en-US" altLang="en-US" sz="1800" dirty="0" smtClean="0"/>
              <a:t>The unit of time (femtosecond, fortnight, year, etc.) for the RBP helps to set a temporal boundary for what to include in your analysis.</a:t>
            </a:r>
          </a:p>
          <a:p>
            <a:pPr eaLnBrk="1" hangingPunct="1">
              <a:lnSpc>
                <a:spcPct val="80000"/>
              </a:lnSpc>
            </a:pPr>
            <a:r>
              <a:rPr lang="en-US" altLang="en-US" sz="1800" dirty="0" smtClean="0"/>
              <a:t>Examples:</a:t>
            </a:r>
          </a:p>
        </p:txBody>
      </p:sp>
      <p:sp>
        <p:nvSpPr>
          <p:cNvPr id="16389" name="Line 4"/>
          <p:cNvSpPr>
            <a:spLocks noChangeShapeType="1"/>
          </p:cNvSpPr>
          <p:nvPr/>
        </p:nvSpPr>
        <p:spPr bwMode="auto">
          <a:xfrm>
            <a:off x="1185136" y="3652581"/>
            <a:ext cx="0" cy="2057400"/>
          </a:xfrm>
          <a:prstGeom prst="line">
            <a:avLst/>
          </a:prstGeom>
          <a:noFill/>
          <a:ln w="28575">
            <a:solidFill>
              <a:schemeClr val="tx2"/>
            </a:solidFill>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16390" name="Line 5"/>
          <p:cNvSpPr>
            <a:spLocks noChangeShapeType="1"/>
          </p:cNvSpPr>
          <p:nvPr/>
        </p:nvSpPr>
        <p:spPr bwMode="auto">
          <a:xfrm>
            <a:off x="956536" y="5557581"/>
            <a:ext cx="2819400" cy="0"/>
          </a:xfrm>
          <a:prstGeom prst="line">
            <a:avLst/>
          </a:prstGeom>
          <a:noFill/>
          <a:ln w="28575">
            <a:solidFill>
              <a:schemeClr val="tx2"/>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6391" name="Text Box 6"/>
          <p:cNvSpPr txBox="1">
            <a:spLocks noChangeArrowheads="1"/>
          </p:cNvSpPr>
          <p:nvPr/>
        </p:nvSpPr>
        <p:spPr bwMode="auto">
          <a:xfrm>
            <a:off x="75473" y="3754181"/>
            <a:ext cx="9906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1000" dirty="0">
                <a:latin typeface="+mn-lt"/>
              </a:rPr>
              <a:t>Annual production of </a:t>
            </a:r>
          </a:p>
          <a:p>
            <a:r>
              <a:rPr lang="en-US" altLang="en-US" sz="1000" dirty="0">
                <a:latin typeface="+mn-lt"/>
              </a:rPr>
              <a:t>Cellulosic Ethanol in the US</a:t>
            </a:r>
          </a:p>
        </p:txBody>
      </p:sp>
      <p:sp>
        <p:nvSpPr>
          <p:cNvPr id="16392" name="Text Box 7"/>
          <p:cNvSpPr txBox="1">
            <a:spLocks noChangeArrowheads="1"/>
          </p:cNvSpPr>
          <p:nvPr/>
        </p:nvSpPr>
        <p:spPr bwMode="auto">
          <a:xfrm>
            <a:off x="3166336" y="5659181"/>
            <a:ext cx="46038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1000">
                <a:latin typeface="+mn-lt"/>
              </a:rPr>
              <a:t>years</a:t>
            </a:r>
          </a:p>
        </p:txBody>
      </p:sp>
      <p:sp>
        <p:nvSpPr>
          <p:cNvPr id="16393" name="Line 8"/>
          <p:cNvSpPr>
            <a:spLocks noChangeShapeType="1"/>
          </p:cNvSpPr>
          <p:nvPr/>
        </p:nvSpPr>
        <p:spPr bwMode="auto">
          <a:xfrm>
            <a:off x="5834063" y="3643528"/>
            <a:ext cx="0" cy="2057400"/>
          </a:xfrm>
          <a:prstGeom prst="line">
            <a:avLst/>
          </a:prstGeom>
          <a:noFill/>
          <a:ln w="28575">
            <a:solidFill>
              <a:schemeClr val="tx2"/>
            </a:solidFill>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16394" name="Line 9"/>
          <p:cNvSpPr>
            <a:spLocks noChangeShapeType="1"/>
          </p:cNvSpPr>
          <p:nvPr/>
        </p:nvSpPr>
        <p:spPr bwMode="auto">
          <a:xfrm>
            <a:off x="5605463" y="5548528"/>
            <a:ext cx="2819400" cy="0"/>
          </a:xfrm>
          <a:prstGeom prst="line">
            <a:avLst/>
          </a:prstGeom>
          <a:noFill/>
          <a:ln w="28575">
            <a:solidFill>
              <a:schemeClr val="tx2"/>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6395" name="Text Box 10"/>
          <p:cNvSpPr txBox="1">
            <a:spLocks noChangeArrowheads="1"/>
          </p:cNvSpPr>
          <p:nvPr/>
        </p:nvSpPr>
        <p:spPr bwMode="auto">
          <a:xfrm>
            <a:off x="4691063" y="3592728"/>
            <a:ext cx="10518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1000" dirty="0" err="1">
                <a:latin typeface="+mn-lt"/>
              </a:rPr>
              <a:t>Avg</a:t>
            </a:r>
            <a:r>
              <a:rPr lang="en-US" altLang="en-US" sz="1000" dirty="0">
                <a:latin typeface="+mn-lt"/>
              </a:rPr>
              <a:t> Engineer </a:t>
            </a:r>
          </a:p>
          <a:p>
            <a:r>
              <a:rPr lang="en-US" altLang="en-US" sz="1000" dirty="0">
                <a:latin typeface="+mn-lt"/>
              </a:rPr>
              <a:t>Experience Level</a:t>
            </a:r>
          </a:p>
        </p:txBody>
      </p:sp>
      <p:sp>
        <p:nvSpPr>
          <p:cNvPr id="16396" name="Text Box 11"/>
          <p:cNvSpPr txBox="1">
            <a:spLocks noChangeArrowheads="1"/>
          </p:cNvSpPr>
          <p:nvPr/>
        </p:nvSpPr>
        <p:spPr bwMode="auto">
          <a:xfrm>
            <a:off x="7815263" y="5650128"/>
            <a:ext cx="57900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1000">
                <a:latin typeface="+mn-lt"/>
              </a:rPr>
              <a:t>months</a:t>
            </a:r>
          </a:p>
        </p:txBody>
      </p:sp>
      <p:sp>
        <p:nvSpPr>
          <p:cNvPr id="16397" name="Line 14"/>
          <p:cNvSpPr>
            <a:spLocks noChangeShapeType="1"/>
          </p:cNvSpPr>
          <p:nvPr/>
        </p:nvSpPr>
        <p:spPr bwMode="auto">
          <a:xfrm>
            <a:off x="1599473" y="4973381"/>
            <a:ext cx="76200" cy="38100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6398" name="Text Box 15"/>
          <p:cNvSpPr txBox="1">
            <a:spLocks noChangeArrowheads="1"/>
          </p:cNvSpPr>
          <p:nvPr/>
        </p:nvSpPr>
        <p:spPr bwMode="auto">
          <a:xfrm>
            <a:off x="1294673" y="4744781"/>
            <a:ext cx="49244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900" dirty="0">
                <a:latin typeface="+mn-lt"/>
              </a:rPr>
              <a:t>“As Is”</a:t>
            </a:r>
          </a:p>
        </p:txBody>
      </p:sp>
      <p:sp>
        <p:nvSpPr>
          <p:cNvPr id="16399" name="Line 16"/>
          <p:cNvSpPr>
            <a:spLocks noChangeShapeType="1"/>
          </p:cNvSpPr>
          <p:nvPr/>
        </p:nvSpPr>
        <p:spPr bwMode="auto">
          <a:xfrm flipH="1">
            <a:off x="2285273" y="4516181"/>
            <a:ext cx="381000" cy="0"/>
          </a:xfrm>
          <a:prstGeom prst="line">
            <a:avLst/>
          </a:prstGeom>
          <a:noFill/>
          <a:ln w="12700">
            <a:solidFill>
              <a:schemeClr val="tx1"/>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16400" name="Text Box 17"/>
          <p:cNvSpPr txBox="1">
            <a:spLocks noChangeArrowheads="1"/>
          </p:cNvSpPr>
          <p:nvPr/>
        </p:nvSpPr>
        <p:spPr bwMode="auto">
          <a:xfrm>
            <a:off x="1904273" y="4211381"/>
            <a:ext cx="54053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900">
                <a:latin typeface="+mn-lt"/>
              </a:rPr>
              <a:t>“To Be”</a:t>
            </a:r>
          </a:p>
        </p:txBody>
      </p:sp>
      <p:sp>
        <p:nvSpPr>
          <p:cNvPr id="16401" name="Freeform 25"/>
          <p:cNvSpPr>
            <a:spLocks/>
          </p:cNvSpPr>
          <p:nvPr/>
        </p:nvSpPr>
        <p:spPr bwMode="auto">
          <a:xfrm>
            <a:off x="1218473" y="3982781"/>
            <a:ext cx="2133600" cy="1524000"/>
          </a:xfrm>
          <a:custGeom>
            <a:avLst/>
            <a:gdLst>
              <a:gd name="T0" fmla="*/ 0 w 1344"/>
              <a:gd name="T1" fmla="*/ 2147483647 h 960"/>
              <a:gd name="T2" fmla="*/ 2147483647 w 1344"/>
              <a:gd name="T3" fmla="*/ 2147483647 h 960"/>
              <a:gd name="T4" fmla="*/ 2147483647 w 1344"/>
              <a:gd name="T5" fmla="*/ 2147483647 h 960"/>
              <a:gd name="T6" fmla="*/ 2147483647 w 1344"/>
              <a:gd name="T7" fmla="*/ 2147483647 h 960"/>
              <a:gd name="T8" fmla="*/ 2147483647 w 1344"/>
              <a:gd name="T9" fmla="*/ 2147483647 h 960"/>
              <a:gd name="T10" fmla="*/ 2147483647 w 1344"/>
              <a:gd name="T11" fmla="*/ 2147483647 h 960"/>
              <a:gd name="T12" fmla="*/ 2147483647 w 1344"/>
              <a:gd name="T13" fmla="*/ 0 h 960"/>
              <a:gd name="T14" fmla="*/ 0 60000 65536"/>
              <a:gd name="T15" fmla="*/ 0 60000 65536"/>
              <a:gd name="T16" fmla="*/ 0 60000 65536"/>
              <a:gd name="T17" fmla="*/ 0 60000 65536"/>
              <a:gd name="T18" fmla="*/ 0 60000 65536"/>
              <a:gd name="T19" fmla="*/ 0 60000 65536"/>
              <a:gd name="T20" fmla="*/ 0 60000 65536"/>
              <a:gd name="T21" fmla="*/ 0 w 1344"/>
              <a:gd name="T22" fmla="*/ 0 h 960"/>
              <a:gd name="T23" fmla="*/ 1344 w 1344"/>
              <a:gd name="T24" fmla="*/ 960 h 9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4" h="960">
                <a:moveTo>
                  <a:pt x="0" y="960"/>
                </a:moveTo>
                <a:cubicBezTo>
                  <a:pt x="42" y="954"/>
                  <a:pt x="144" y="935"/>
                  <a:pt x="252" y="924"/>
                </a:cubicBezTo>
                <a:cubicBezTo>
                  <a:pt x="360" y="913"/>
                  <a:pt x="563" y="905"/>
                  <a:pt x="648" y="894"/>
                </a:cubicBezTo>
                <a:cubicBezTo>
                  <a:pt x="735" y="892"/>
                  <a:pt x="734" y="863"/>
                  <a:pt x="762" y="858"/>
                </a:cubicBezTo>
                <a:cubicBezTo>
                  <a:pt x="810" y="815"/>
                  <a:pt x="879" y="739"/>
                  <a:pt x="936" y="636"/>
                </a:cubicBezTo>
                <a:cubicBezTo>
                  <a:pt x="993" y="533"/>
                  <a:pt x="1036" y="346"/>
                  <a:pt x="1104" y="240"/>
                </a:cubicBezTo>
                <a:cubicBezTo>
                  <a:pt x="1172" y="134"/>
                  <a:pt x="1304" y="40"/>
                  <a:pt x="1344" y="0"/>
                </a:cubicBezTo>
              </a:path>
            </a:pathLst>
          </a:cu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02" name="Text Box 7"/>
          <p:cNvSpPr txBox="1">
            <a:spLocks noChangeArrowheads="1"/>
          </p:cNvSpPr>
          <p:nvPr/>
        </p:nvSpPr>
        <p:spPr bwMode="auto">
          <a:xfrm>
            <a:off x="1904273" y="5659181"/>
            <a:ext cx="463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1000" dirty="0">
                <a:latin typeface="+mn-lt"/>
              </a:rPr>
              <a:t>2007</a:t>
            </a:r>
          </a:p>
        </p:txBody>
      </p:sp>
      <p:sp>
        <p:nvSpPr>
          <p:cNvPr id="16403" name="Line 27"/>
          <p:cNvSpPr>
            <a:spLocks noChangeShapeType="1"/>
          </p:cNvSpPr>
          <p:nvPr/>
        </p:nvSpPr>
        <p:spPr bwMode="auto">
          <a:xfrm>
            <a:off x="2132873" y="5506781"/>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4" name="Freeform 28"/>
          <p:cNvSpPr>
            <a:spLocks/>
          </p:cNvSpPr>
          <p:nvPr/>
        </p:nvSpPr>
        <p:spPr bwMode="auto">
          <a:xfrm>
            <a:off x="5867400" y="4011828"/>
            <a:ext cx="2438400" cy="876300"/>
          </a:xfrm>
          <a:custGeom>
            <a:avLst/>
            <a:gdLst>
              <a:gd name="T0" fmla="*/ 0 w 1536"/>
              <a:gd name="T1" fmla="*/ 2147483647 h 552"/>
              <a:gd name="T2" fmla="*/ 2147483647 w 1536"/>
              <a:gd name="T3" fmla="*/ 2147483647 h 552"/>
              <a:gd name="T4" fmla="*/ 2147483647 w 1536"/>
              <a:gd name="T5" fmla="*/ 2147483647 h 552"/>
              <a:gd name="T6" fmla="*/ 2147483647 w 1536"/>
              <a:gd name="T7" fmla="*/ 2147483647 h 552"/>
              <a:gd name="T8" fmla="*/ 2147483647 w 1536"/>
              <a:gd name="T9" fmla="*/ 2147483647 h 552"/>
              <a:gd name="T10" fmla="*/ 2147483647 w 1536"/>
              <a:gd name="T11" fmla="*/ 2147483647 h 552"/>
              <a:gd name="T12" fmla="*/ 2147483647 w 1536"/>
              <a:gd name="T13" fmla="*/ 2147483647 h 552"/>
              <a:gd name="T14" fmla="*/ 2147483647 w 1536"/>
              <a:gd name="T15" fmla="*/ 2147483647 h 552"/>
              <a:gd name="T16" fmla="*/ 2147483647 w 1536"/>
              <a:gd name="T17" fmla="*/ 2147483647 h 552"/>
              <a:gd name="T18" fmla="*/ 2147483647 w 1536"/>
              <a:gd name="T19" fmla="*/ 2147483647 h 552"/>
              <a:gd name="T20" fmla="*/ 2147483647 w 1536"/>
              <a:gd name="T21" fmla="*/ 2147483647 h 552"/>
              <a:gd name="T22" fmla="*/ 2147483647 w 1536"/>
              <a:gd name="T23" fmla="*/ 2147483647 h 5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36"/>
              <a:gd name="T37" fmla="*/ 0 h 552"/>
              <a:gd name="T38" fmla="*/ 1536 w 1536"/>
              <a:gd name="T39" fmla="*/ 552 h 5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36" h="552">
                <a:moveTo>
                  <a:pt x="0" y="216"/>
                </a:moveTo>
                <a:cubicBezTo>
                  <a:pt x="44" y="160"/>
                  <a:pt x="88" y="104"/>
                  <a:pt x="144" y="72"/>
                </a:cubicBezTo>
                <a:cubicBezTo>
                  <a:pt x="200" y="40"/>
                  <a:pt x="272" y="0"/>
                  <a:pt x="336" y="24"/>
                </a:cubicBezTo>
                <a:cubicBezTo>
                  <a:pt x="400" y="48"/>
                  <a:pt x="480" y="160"/>
                  <a:pt x="528" y="216"/>
                </a:cubicBezTo>
                <a:cubicBezTo>
                  <a:pt x="576" y="272"/>
                  <a:pt x="578" y="336"/>
                  <a:pt x="624" y="360"/>
                </a:cubicBezTo>
                <a:cubicBezTo>
                  <a:pt x="670" y="384"/>
                  <a:pt x="752" y="376"/>
                  <a:pt x="804" y="360"/>
                </a:cubicBezTo>
                <a:cubicBezTo>
                  <a:pt x="912" y="294"/>
                  <a:pt x="886" y="280"/>
                  <a:pt x="936" y="264"/>
                </a:cubicBezTo>
                <a:cubicBezTo>
                  <a:pt x="986" y="248"/>
                  <a:pt x="1052" y="224"/>
                  <a:pt x="1104" y="264"/>
                </a:cubicBezTo>
                <a:cubicBezTo>
                  <a:pt x="1156" y="304"/>
                  <a:pt x="1208" y="456"/>
                  <a:pt x="1248" y="504"/>
                </a:cubicBezTo>
                <a:cubicBezTo>
                  <a:pt x="1288" y="552"/>
                  <a:pt x="1312" y="552"/>
                  <a:pt x="1344" y="552"/>
                </a:cubicBezTo>
                <a:cubicBezTo>
                  <a:pt x="1376" y="552"/>
                  <a:pt x="1408" y="528"/>
                  <a:pt x="1440" y="504"/>
                </a:cubicBezTo>
                <a:cubicBezTo>
                  <a:pt x="1472" y="480"/>
                  <a:pt x="1504" y="444"/>
                  <a:pt x="1536" y="408"/>
                </a:cubicBezTo>
              </a:path>
            </a:pathLst>
          </a:cu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31919312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79724" y="1774764"/>
            <a:ext cx="3064276" cy="2317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41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7075A3B2-197D-4C23-8C02-236EF18E46C6}" type="slidenum">
              <a:rPr lang="en-US" altLang="en-US" smtClean="0"/>
              <a:pPr/>
              <a:t>12</a:t>
            </a:fld>
            <a:endParaRPr lang="en-US" altLang="en-US" smtClean="0"/>
          </a:p>
        </p:txBody>
      </p:sp>
      <p:sp>
        <p:nvSpPr>
          <p:cNvPr id="17411" name="Rectangle 2"/>
          <p:cNvSpPr>
            <a:spLocks noGrp="1" noChangeArrowheads="1"/>
          </p:cNvSpPr>
          <p:nvPr>
            <p:ph type="title"/>
          </p:nvPr>
        </p:nvSpPr>
        <p:spPr/>
        <p:txBody>
          <a:bodyPr/>
          <a:lstStyle/>
          <a:p>
            <a:pPr eaLnBrk="1" hangingPunct="1"/>
            <a:r>
              <a:rPr lang="en-US" altLang="en-US" sz="2400" smtClean="0"/>
              <a:t>RBP Exercises</a:t>
            </a:r>
            <a:r>
              <a:rPr lang="en-US" altLang="en-US" smtClean="0"/>
              <a:t>	</a:t>
            </a:r>
          </a:p>
        </p:txBody>
      </p:sp>
      <p:sp>
        <p:nvSpPr>
          <p:cNvPr id="17412" name="Rectangle 3"/>
          <p:cNvSpPr>
            <a:spLocks noGrp="1" noChangeArrowheads="1"/>
          </p:cNvSpPr>
          <p:nvPr>
            <p:ph type="body" idx="1"/>
          </p:nvPr>
        </p:nvSpPr>
        <p:spPr/>
        <p:txBody>
          <a:bodyPr>
            <a:normAutofit/>
          </a:bodyPr>
          <a:lstStyle/>
          <a:p>
            <a:pPr marL="533400" indent="-533400" eaLnBrk="1" hangingPunct="1">
              <a:buFont typeface="Wingdings" pitchFamily="2" charset="2"/>
              <a:buNone/>
            </a:pPr>
            <a:r>
              <a:rPr lang="en-US" altLang="en-US" sz="1400" dirty="0" smtClean="0"/>
              <a:t>1.	Sketch an RBP that relates to a phenomenon in your personal  or professional experience.  Be sure to provide appropriate labels for both the time axis and the vertical axis.  </a:t>
            </a:r>
          </a:p>
          <a:p>
            <a:pPr marL="533400" indent="-533400" eaLnBrk="1" hangingPunct="1">
              <a:buFont typeface="Wingdings" pitchFamily="2" charset="2"/>
              <a:buAutoNum type="arabicPeriod"/>
            </a:pPr>
            <a:endParaRPr lang="en-US" altLang="en-US" sz="1400" dirty="0" smtClean="0"/>
          </a:p>
          <a:p>
            <a:pPr marL="533400" indent="-533400" eaLnBrk="1" hangingPunct="1">
              <a:buFont typeface="Wingdings" pitchFamily="2" charset="2"/>
              <a:buAutoNum type="arabicPeriod"/>
            </a:pPr>
            <a:endParaRPr lang="en-US" altLang="en-US" sz="1400" dirty="0" smtClean="0"/>
          </a:p>
          <a:p>
            <a:pPr marL="533400" indent="-533400" eaLnBrk="1" hangingPunct="1">
              <a:buFont typeface="Wingdings" pitchFamily="2" charset="2"/>
              <a:buAutoNum type="arabicPeriod"/>
            </a:pPr>
            <a:endParaRPr lang="en-US" altLang="en-US" sz="1400" dirty="0" smtClean="0"/>
          </a:p>
          <a:p>
            <a:pPr marL="533400" indent="-533400" eaLnBrk="1" hangingPunct="1">
              <a:buFont typeface="Wingdings" pitchFamily="2" charset="2"/>
              <a:buAutoNum type="arabicPeriod"/>
            </a:pPr>
            <a:endParaRPr lang="en-US" altLang="en-US" sz="1400" dirty="0" smtClean="0"/>
          </a:p>
          <a:p>
            <a:pPr marL="533400" indent="-533400" eaLnBrk="1" hangingPunct="1">
              <a:buFont typeface="Wingdings" pitchFamily="2" charset="2"/>
              <a:buAutoNum type="arabicPeriod"/>
            </a:pPr>
            <a:endParaRPr lang="en-US" altLang="en-US" sz="1400" dirty="0" smtClean="0"/>
          </a:p>
          <a:p>
            <a:pPr marL="533400" indent="-533400" eaLnBrk="1" hangingPunct="1">
              <a:buFont typeface="Wingdings" pitchFamily="2" charset="2"/>
              <a:buAutoNum type="arabicPeriod"/>
            </a:pPr>
            <a:endParaRPr lang="en-US" altLang="en-US" sz="1400" dirty="0" smtClean="0"/>
          </a:p>
          <a:p>
            <a:pPr marL="533400" indent="-533400" eaLnBrk="1" hangingPunct="1">
              <a:buFont typeface="Wingdings" pitchFamily="2" charset="2"/>
              <a:buNone/>
            </a:pPr>
            <a:r>
              <a:rPr lang="en-US" altLang="en-US" sz="1400" dirty="0" smtClean="0"/>
              <a:t>2.	Steve Peterson is well known as a “coffee fiend” during the delivery of workshops.  Create a RBP that might characterize the level of caffeine in his bloodstream over a 24 hour period, beginning at 6.00 AM. </a:t>
            </a:r>
          </a:p>
          <a:p>
            <a:pPr marL="533400" indent="-533400" eaLnBrk="1" hangingPunct="1">
              <a:buFont typeface="Wingdings" pitchFamily="2" charset="2"/>
              <a:buNone/>
            </a:pPr>
            <a:endParaRPr lang="en-US" altLang="en-US" sz="1400" dirty="0" smtClean="0"/>
          </a:p>
        </p:txBody>
      </p:sp>
    </p:spTree>
    <p:extLst>
      <p:ext uri="{BB962C8B-B14F-4D97-AF65-F5344CB8AC3E}">
        <p14:creationId xmlns:p14="http://schemas.microsoft.com/office/powerpoint/2010/main" val="34013534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1211ED6F-6481-40AF-B68C-1E725F0F78F3}" type="slidenum">
              <a:rPr lang="en-US" altLang="en-US" smtClean="0"/>
              <a:pPr/>
              <a:t>13</a:t>
            </a:fld>
            <a:endParaRPr lang="en-US" altLang="en-US" smtClean="0"/>
          </a:p>
        </p:txBody>
      </p:sp>
      <p:sp>
        <p:nvSpPr>
          <p:cNvPr id="18435" name="Rectangle 2"/>
          <p:cNvSpPr>
            <a:spLocks noGrp="1" noChangeArrowheads="1"/>
          </p:cNvSpPr>
          <p:nvPr>
            <p:ph type="title"/>
          </p:nvPr>
        </p:nvSpPr>
        <p:spPr/>
        <p:txBody>
          <a:bodyPr/>
          <a:lstStyle/>
          <a:p>
            <a:pPr eaLnBrk="1" hangingPunct="1"/>
            <a:r>
              <a:rPr lang="en-US" altLang="en-US" sz="2400" smtClean="0"/>
              <a:t>Feedback Loops</a:t>
            </a:r>
          </a:p>
        </p:txBody>
      </p:sp>
      <p:sp>
        <p:nvSpPr>
          <p:cNvPr id="48132" name="Rectangle 3"/>
          <p:cNvSpPr>
            <a:spLocks noGrp="1" noChangeArrowheads="1"/>
          </p:cNvSpPr>
          <p:nvPr>
            <p:ph type="body" idx="1"/>
          </p:nvPr>
        </p:nvSpPr>
        <p:spPr/>
        <p:txBody>
          <a:bodyPr/>
          <a:lstStyle/>
          <a:p>
            <a:pPr marL="0" indent="0" eaLnBrk="1" hangingPunct="1">
              <a:buFont typeface="Wingdings" pitchFamily="2" charset="2"/>
              <a:buNone/>
              <a:defRPr/>
            </a:pPr>
            <a:r>
              <a:rPr lang="en-US" sz="2400" dirty="0" smtClean="0"/>
              <a:t>A feedback loop exists whenever the current state of the system leads to activities which further change the state of the system.  </a:t>
            </a:r>
          </a:p>
          <a:p>
            <a:pPr eaLnBrk="1" hangingPunct="1">
              <a:defRPr/>
            </a:pPr>
            <a:r>
              <a:rPr lang="en-US" sz="2000" dirty="0" smtClean="0"/>
              <a:t>Reinforcing loops</a:t>
            </a:r>
          </a:p>
          <a:p>
            <a:pPr lvl="1" eaLnBrk="1" hangingPunct="1">
              <a:buClr>
                <a:srgbClr val="FF0000"/>
              </a:buClr>
              <a:buFont typeface="Wingdings" panose="05000000000000000000" pitchFamily="2" charset="2"/>
              <a:buChar char="§"/>
              <a:defRPr/>
            </a:pPr>
            <a:r>
              <a:rPr lang="en-US" sz="1600" dirty="0" smtClean="0"/>
              <a:t>Amplify change</a:t>
            </a:r>
          </a:p>
          <a:p>
            <a:pPr lvl="1" eaLnBrk="1" hangingPunct="1">
              <a:buClr>
                <a:srgbClr val="FF0000"/>
              </a:buClr>
              <a:buFont typeface="Wingdings" panose="05000000000000000000" pitchFamily="2" charset="2"/>
              <a:buChar char="§"/>
              <a:defRPr/>
            </a:pPr>
            <a:r>
              <a:rPr lang="en-US" sz="1600" dirty="0" smtClean="0"/>
              <a:t>Run away from status quo</a:t>
            </a:r>
          </a:p>
          <a:p>
            <a:pPr lvl="1" eaLnBrk="1" hangingPunct="1">
              <a:buClr>
                <a:srgbClr val="FF0000"/>
              </a:buClr>
              <a:buFont typeface="Wingdings" panose="05000000000000000000" pitchFamily="2" charset="2"/>
              <a:buChar char="§"/>
              <a:defRPr/>
            </a:pPr>
            <a:r>
              <a:rPr lang="en-US" sz="1600" dirty="0" smtClean="0"/>
              <a:t>AKA positive feedback loops; AKA vicious/virtuous cycles</a:t>
            </a:r>
          </a:p>
          <a:p>
            <a:pPr lvl="1" eaLnBrk="1" hangingPunct="1">
              <a:buClr>
                <a:srgbClr val="FF0000"/>
              </a:buClr>
              <a:buFont typeface="Wingdings" panose="05000000000000000000" pitchFamily="2" charset="2"/>
              <a:buChar char="§"/>
              <a:defRPr/>
            </a:pPr>
            <a:r>
              <a:rPr lang="en-US" sz="1600" dirty="0" smtClean="0"/>
              <a:t>“Positive” doesn’t necessarily mean “good.”</a:t>
            </a:r>
          </a:p>
          <a:p>
            <a:pPr eaLnBrk="1" hangingPunct="1">
              <a:defRPr/>
            </a:pPr>
            <a:r>
              <a:rPr lang="en-US" sz="2000" dirty="0" smtClean="0"/>
              <a:t>Counteracting loops</a:t>
            </a:r>
            <a:endParaRPr lang="en-US" sz="2000" dirty="0" smtClean="0"/>
          </a:p>
          <a:p>
            <a:pPr lvl="1" eaLnBrk="1" hangingPunct="1">
              <a:buClr>
                <a:srgbClr val="FF0000"/>
              </a:buClr>
              <a:buFont typeface="Wingdings" panose="05000000000000000000" pitchFamily="2" charset="2"/>
              <a:buChar char="§"/>
              <a:defRPr/>
            </a:pPr>
            <a:r>
              <a:rPr lang="en-US" sz="1600" dirty="0" smtClean="0"/>
              <a:t>De-Amplify change</a:t>
            </a:r>
            <a:endParaRPr lang="en-US" sz="1600" dirty="0" smtClean="0"/>
          </a:p>
          <a:p>
            <a:pPr lvl="1" eaLnBrk="1" hangingPunct="1">
              <a:buClr>
                <a:srgbClr val="FF0000"/>
              </a:buClr>
              <a:buFont typeface="Wingdings" panose="05000000000000000000" pitchFamily="2" charset="2"/>
              <a:buChar char="§"/>
              <a:defRPr/>
            </a:pPr>
            <a:r>
              <a:rPr lang="en-US" sz="1600" dirty="0" smtClean="0"/>
              <a:t>Seek to maintain status quo</a:t>
            </a:r>
          </a:p>
          <a:p>
            <a:pPr lvl="1" eaLnBrk="1" hangingPunct="1">
              <a:buClr>
                <a:srgbClr val="FF0000"/>
              </a:buClr>
              <a:buFont typeface="Wingdings" panose="05000000000000000000" pitchFamily="2" charset="2"/>
              <a:buChar char="§"/>
              <a:defRPr/>
            </a:pPr>
            <a:r>
              <a:rPr lang="en-US" sz="1600" dirty="0" smtClean="0"/>
              <a:t>AKA negative feedback loops; AKA </a:t>
            </a:r>
            <a:r>
              <a:rPr lang="en-US" sz="1600" dirty="0" smtClean="0"/>
              <a:t>balancing feedback </a:t>
            </a:r>
            <a:r>
              <a:rPr lang="en-US" sz="1600" dirty="0" smtClean="0"/>
              <a:t>loops</a:t>
            </a:r>
          </a:p>
          <a:p>
            <a:pPr lvl="1" eaLnBrk="1" hangingPunct="1">
              <a:buClr>
                <a:srgbClr val="FF0000"/>
              </a:buClr>
              <a:buFont typeface="Wingdings" panose="05000000000000000000" pitchFamily="2" charset="2"/>
              <a:buChar char="§"/>
              <a:defRPr/>
            </a:pPr>
            <a:r>
              <a:rPr lang="en-US" sz="1600" dirty="0" smtClean="0"/>
              <a:t>“Negative” doesn’t necessarily mean “bad.”</a:t>
            </a:r>
          </a:p>
        </p:txBody>
      </p:sp>
      <p:grpSp>
        <p:nvGrpSpPr>
          <p:cNvPr id="18437" name="Group 4"/>
          <p:cNvGrpSpPr>
            <a:grpSpLocks/>
          </p:cNvGrpSpPr>
          <p:nvPr/>
        </p:nvGrpSpPr>
        <p:grpSpPr bwMode="auto">
          <a:xfrm>
            <a:off x="6781800" y="2495550"/>
            <a:ext cx="1981200" cy="1143000"/>
            <a:chOff x="6172201" y="4876800"/>
            <a:chExt cx="1981199" cy="1143000"/>
          </a:xfrm>
        </p:grpSpPr>
        <p:sp>
          <p:nvSpPr>
            <p:cNvPr id="6" name="TextBox 115"/>
            <p:cNvSpPr txBox="1"/>
            <p:nvPr/>
          </p:nvSpPr>
          <p:spPr>
            <a:xfrm>
              <a:off x="6477001" y="4876800"/>
              <a:ext cx="1308099" cy="461963"/>
            </a:xfrm>
            <a:prstGeom prst="rect">
              <a:avLst/>
            </a:prstGeom>
            <a:solidFill>
              <a:schemeClr val="bg1"/>
            </a:solidFill>
            <a:ln>
              <a:noFill/>
            </a:ln>
          </p:spPr>
          <p:txBody>
            <a:bodyPr wrap="none">
              <a:spAutoFit/>
            </a:bodyPr>
            <a:lstStyle>
              <a:defPPr>
                <a:defRPr lang="en-US"/>
              </a:defPPr>
              <a:lvl1pPr algn="l" rtl="0" eaLnBrk="0" fontAlgn="base" hangingPunct="0">
                <a:spcBef>
                  <a:spcPct val="0"/>
                </a:spcBef>
                <a:spcAft>
                  <a:spcPct val="0"/>
                </a:spcAft>
                <a:defRPr i="1" kern="1200" baseline="-250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i="1" kern="1200" baseline="-250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i="1" kern="1200" baseline="-250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i="1" kern="1200" baseline="-250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i="1" kern="1200" baseline="-25000">
                  <a:solidFill>
                    <a:schemeClr val="tx1"/>
                  </a:solidFill>
                  <a:latin typeface="Tahoma" panose="020B0604030504040204" pitchFamily="34" charset="0"/>
                  <a:ea typeface="+mn-ea"/>
                  <a:cs typeface="+mn-cs"/>
                </a:defRPr>
              </a:lvl5pPr>
              <a:lvl6pPr marL="2286000" algn="l" defTabSz="914400" rtl="0" eaLnBrk="1" latinLnBrk="0" hangingPunct="1">
                <a:defRPr i="1" kern="1200" baseline="-25000">
                  <a:solidFill>
                    <a:schemeClr val="tx1"/>
                  </a:solidFill>
                  <a:latin typeface="Tahoma" panose="020B0604030504040204" pitchFamily="34" charset="0"/>
                  <a:ea typeface="+mn-ea"/>
                  <a:cs typeface="+mn-cs"/>
                </a:defRPr>
              </a:lvl6pPr>
              <a:lvl7pPr marL="2743200" algn="l" defTabSz="914400" rtl="0" eaLnBrk="1" latinLnBrk="0" hangingPunct="1">
                <a:defRPr i="1" kern="1200" baseline="-25000">
                  <a:solidFill>
                    <a:schemeClr val="tx1"/>
                  </a:solidFill>
                  <a:latin typeface="Tahoma" panose="020B0604030504040204" pitchFamily="34" charset="0"/>
                  <a:ea typeface="+mn-ea"/>
                  <a:cs typeface="+mn-cs"/>
                </a:defRPr>
              </a:lvl7pPr>
              <a:lvl8pPr marL="3200400" algn="l" defTabSz="914400" rtl="0" eaLnBrk="1" latinLnBrk="0" hangingPunct="1">
                <a:defRPr i="1" kern="1200" baseline="-25000">
                  <a:solidFill>
                    <a:schemeClr val="tx1"/>
                  </a:solidFill>
                  <a:latin typeface="Tahoma" panose="020B0604030504040204" pitchFamily="34" charset="0"/>
                  <a:ea typeface="+mn-ea"/>
                  <a:cs typeface="+mn-cs"/>
                </a:defRPr>
              </a:lvl8pPr>
              <a:lvl9pPr marL="3657600" algn="l" defTabSz="914400" rtl="0" eaLnBrk="1" latinLnBrk="0" hangingPunct="1">
                <a:defRPr i="1" kern="1200" baseline="-25000">
                  <a:solidFill>
                    <a:schemeClr val="tx1"/>
                  </a:solidFill>
                  <a:latin typeface="Tahoma" panose="020B0604030504040204" pitchFamily="34" charset="0"/>
                  <a:ea typeface="+mn-ea"/>
                  <a:cs typeface="+mn-cs"/>
                </a:defRPr>
              </a:lvl9pPr>
            </a:lstStyle>
            <a:p>
              <a:pPr algn="ctr">
                <a:defRPr/>
              </a:pPr>
              <a:r>
                <a:rPr lang="en-US" sz="1200" i="0" baseline="0" dirty="0">
                  <a:solidFill>
                    <a:srgbClr val="FF0000"/>
                  </a:solidFill>
                  <a:latin typeface="+mn-lt"/>
                </a:rPr>
                <a:t>State of System</a:t>
              </a:r>
            </a:p>
            <a:p>
              <a:pPr algn="ctr">
                <a:defRPr/>
              </a:pPr>
              <a:r>
                <a:rPr lang="en-US" sz="1200" i="0" baseline="0" dirty="0">
                  <a:solidFill>
                    <a:srgbClr val="FF0000"/>
                  </a:solidFill>
                  <a:latin typeface="+mn-lt"/>
                </a:rPr>
                <a:t>(AKA “Condition”)</a:t>
              </a:r>
            </a:p>
          </p:txBody>
        </p:sp>
        <p:sp>
          <p:nvSpPr>
            <p:cNvPr id="7" name="Arc 6"/>
            <p:cNvSpPr/>
            <p:nvPr/>
          </p:nvSpPr>
          <p:spPr bwMode="auto">
            <a:xfrm rot="10800000">
              <a:off x="6172201" y="5105400"/>
              <a:ext cx="609600" cy="762000"/>
            </a:xfrm>
            <a:prstGeom prst="arc">
              <a:avLst>
                <a:gd name="adj1" fmla="val 16200000"/>
                <a:gd name="adj2" fmla="val 5374719"/>
              </a:avLst>
            </a:prstGeom>
            <a:noFill/>
            <a:ln w="28575" cap="flat" cmpd="sng" algn="ctr">
              <a:solidFill>
                <a:srgbClr val="FF0000"/>
              </a:solidFill>
              <a:prstDash val="solid"/>
              <a:round/>
              <a:headEnd type="none" w="med" len="med"/>
              <a:tailEnd type="triangle" w="lg" len="med"/>
            </a:ln>
            <a:effectLst/>
          </p:spPr>
          <p:txBody>
            <a:bodyPr/>
            <a:lstStyle>
              <a:defPPr>
                <a:defRPr lang="en-US"/>
              </a:defPPr>
              <a:lvl1pPr algn="l" rtl="0" eaLnBrk="0" fontAlgn="base" hangingPunct="0">
                <a:spcBef>
                  <a:spcPct val="0"/>
                </a:spcBef>
                <a:spcAft>
                  <a:spcPct val="0"/>
                </a:spcAft>
                <a:defRPr i="1" kern="1200" baseline="-250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i="1" kern="1200" baseline="-250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i="1" kern="1200" baseline="-250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i="1" kern="1200" baseline="-250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i="1" kern="1200" baseline="-25000">
                  <a:solidFill>
                    <a:schemeClr val="tx1"/>
                  </a:solidFill>
                  <a:latin typeface="Tahoma" panose="020B0604030504040204" pitchFamily="34" charset="0"/>
                  <a:ea typeface="+mn-ea"/>
                  <a:cs typeface="+mn-cs"/>
                </a:defRPr>
              </a:lvl5pPr>
              <a:lvl6pPr marL="2286000" algn="l" defTabSz="914400" rtl="0" eaLnBrk="1" latinLnBrk="0" hangingPunct="1">
                <a:defRPr i="1" kern="1200" baseline="-25000">
                  <a:solidFill>
                    <a:schemeClr val="tx1"/>
                  </a:solidFill>
                  <a:latin typeface="Tahoma" panose="020B0604030504040204" pitchFamily="34" charset="0"/>
                  <a:ea typeface="+mn-ea"/>
                  <a:cs typeface="+mn-cs"/>
                </a:defRPr>
              </a:lvl6pPr>
              <a:lvl7pPr marL="2743200" algn="l" defTabSz="914400" rtl="0" eaLnBrk="1" latinLnBrk="0" hangingPunct="1">
                <a:defRPr i="1" kern="1200" baseline="-25000">
                  <a:solidFill>
                    <a:schemeClr val="tx1"/>
                  </a:solidFill>
                  <a:latin typeface="Tahoma" panose="020B0604030504040204" pitchFamily="34" charset="0"/>
                  <a:ea typeface="+mn-ea"/>
                  <a:cs typeface="+mn-cs"/>
                </a:defRPr>
              </a:lvl7pPr>
              <a:lvl8pPr marL="3200400" algn="l" defTabSz="914400" rtl="0" eaLnBrk="1" latinLnBrk="0" hangingPunct="1">
                <a:defRPr i="1" kern="1200" baseline="-25000">
                  <a:solidFill>
                    <a:schemeClr val="tx1"/>
                  </a:solidFill>
                  <a:latin typeface="Tahoma" panose="020B0604030504040204" pitchFamily="34" charset="0"/>
                  <a:ea typeface="+mn-ea"/>
                  <a:cs typeface="+mn-cs"/>
                </a:defRPr>
              </a:lvl8pPr>
              <a:lvl9pPr marL="3657600" algn="l" defTabSz="914400" rtl="0" eaLnBrk="1" latinLnBrk="0" hangingPunct="1">
                <a:defRPr i="1" kern="1200" baseline="-25000">
                  <a:solidFill>
                    <a:schemeClr val="tx1"/>
                  </a:solidFill>
                  <a:latin typeface="Tahoma" panose="020B0604030504040204" pitchFamily="34" charset="0"/>
                  <a:ea typeface="+mn-ea"/>
                  <a:cs typeface="+mn-cs"/>
                </a:defRPr>
              </a:lvl9pPr>
            </a:lstStyle>
            <a:p>
              <a:pPr>
                <a:defRPr/>
              </a:pPr>
              <a:endParaRPr lang="en-US"/>
            </a:p>
          </p:txBody>
        </p:sp>
        <p:sp>
          <p:nvSpPr>
            <p:cNvPr id="8" name="TextBox 118"/>
            <p:cNvSpPr txBox="1"/>
            <p:nvPr/>
          </p:nvSpPr>
          <p:spPr>
            <a:xfrm>
              <a:off x="6869114" y="5743575"/>
              <a:ext cx="649287" cy="276225"/>
            </a:xfrm>
            <a:prstGeom prst="rect">
              <a:avLst/>
            </a:prstGeom>
            <a:solidFill>
              <a:schemeClr val="bg1"/>
            </a:solidFill>
            <a:ln>
              <a:noFill/>
            </a:ln>
          </p:spPr>
          <p:txBody>
            <a:bodyPr wrap="none">
              <a:spAutoFit/>
            </a:bodyPr>
            <a:lstStyle>
              <a:defPPr>
                <a:defRPr lang="en-US"/>
              </a:defPPr>
              <a:lvl1pPr algn="l" rtl="0" eaLnBrk="0" fontAlgn="base" hangingPunct="0">
                <a:spcBef>
                  <a:spcPct val="0"/>
                </a:spcBef>
                <a:spcAft>
                  <a:spcPct val="0"/>
                </a:spcAft>
                <a:defRPr i="1" kern="1200" baseline="-250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i="1" kern="1200" baseline="-250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i="1" kern="1200" baseline="-250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i="1" kern="1200" baseline="-250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i="1" kern="1200" baseline="-25000">
                  <a:solidFill>
                    <a:schemeClr val="tx1"/>
                  </a:solidFill>
                  <a:latin typeface="Tahoma" panose="020B0604030504040204" pitchFamily="34" charset="0"/>
                  <a:ea typeface="+mn-ea"/>
                  <a:cs typeface="+mn-cs"/>
                </a:defRPr>
              </a:lvl5pPr>
              <a:lvl6pPr marL="2286000" algn="l" defTabSz="914400" rtl="0" eaLnBrk="1" latinLnBrk="0" hangingPunct="1">
                <a:defRPr i="1" kern="1200" baseline="-25000">
                  <a:solidFill>
                    <a:schemeClr val="tx1"/>
                  </a:solidFill>
                  <a:latin typeface="Tahoma" panose="020B0604030504040204" pitchFamily="34" charset="0"/>
                  <a:ea typeface="+mn-ea"/>
                  <a:cs typeface="+mn-cs"/>
                </a:defRPr>
              </a:lvl6pPr>
              <a:lvl7pPr marL="2743200" algn="l" defTabSz="914400" rtl="0" eaLnBrk="1" latinLnBrk="0" hangingPunct="1">
                <a:defRPr i="1" kern="1200" baseline="-25000">
                  <a:solidFill>
                    <a:schemeClr val="tx1"/>
                  </a:solidFill>
                  <a:latin typeface="Tahoma" panose="020B0604030504040204" pitchFamily="34" charset="0"/>
                  <a:ea typeface="+mn-ea"/>
                  <a:cs typeface="+mn-cs"/>
                </a:defRPr>
              </a:lvl7pPr>
              <a:lvl8pPr marL="3200400" algn="l" defTabSz="914400" rtl="0" eaLnBrk="1" latinLnBrk="0" hangingPunct="1">
                <a:defRPr i="1" kern="1200" baseline="-25000">
                  <a:solidFill>
                    <a:schemeClr val="tx1"/>
                  </a:solidFill>
                  <a:latin typeface="Tahoma" panose="020B0604030504040204" pitchFamily="34" charset="0"/>
                  <a:ea typeface="+mn-ea"/>
                  <a:cs typeface="+mn-cs"/>
                </a:defRPr>
              </a:lvl8pPr>
              <a:lvl9pPr marL="3657600" algn="l" defTabSz="914400" rtl="0" eaLnBrk="1" latinLnBrk="0" hangingPunct="1">
                <a:defRPr i="1" kern="1200" baseline="-25000">
                  <a:solidFill>
                    <a:schemeClr val="tx1"/>
                  </a:solidFill>
                  <a:latin typeface="Tahoma" panose="020B0604030504040204" pitchFamily="34" charset="0"/>
                  <a:ea typeface="+mn-ea"/>
                  <a:cs typeface="+mn-cs"/>
                </a:defRPr>
              </a:lvl9pPr>
            </a:lstStyle>
            <a:p>
              <a:pPr algn="ctr">
                <a:defRPr/>
              </a:pPr>
              <a:r>
                <a:rPr lang="en-US" sz="1200" i="0" baseline="0" dirty="0">
                  <a:solidFill>
                    <a:srgbClr val="FF0000"/>
                  </a:solidFill>
                  <a:latin typeface="+mn-lt"/>
                </a:rPr>
                <a:t>Actions</a:t>
              </a:r>
            </a:p>
          </p:txBody>
        </p:sp>
        <p:sp>
          <p:nvSpPr>
            <p:cNvPr id="9" name="Arc 8"/>
            <p:cNvSpPr/>
            <p:nvPr/>
          </p:nvSpPr>
          <p:spPr bwMode="auto">
            <a:xfrm>
              <a:off x="7543800" y="5105400"/>
              <a:ext cx="609600" cy="762000"/>
            </a:xfrm>
            <a:prstGeom prst="arc">
              <a:avLst>
                <a:gd name="adj1" fmla="val 16200000"/>
                <a:gd name="adj2" fmla="val 5374719"/>
              </a:avLst>
            </a:prstGeom>
            <a:noFill/>
            <a:ln w="28575" cap="flat" cmpd="sng" algn="ctr">
              <a:solidFill>
                <a:srgbClr val="FF0000"/>
              </a:solidFill>
              <a:prstDash val="solid"/>
              <a:round/>
              <a:headEnd type="none" w="med" len="med"/>
              <a:tailEnd type="triangle" w="lg" len="med"/>
            </a:ln>
            <a:effectLst/>
          </p:spPr>
          <p:txBody>
            <a:bodyPr/>
            <a:lstStyle>
              <a:defPPr>
                <a:defRPr lang="en-US"/>
              </a:defPPr>
              <a:lvl1pPr algn="l" rtl="0" eaLnBrk="0" fontAlgn="base" hangingPunct="0">
                <a:spcBef>
                  <a:spcPct val="0"/>
                </a:spcBef>
                <a:spcAft>
                  <a:spcPct val="0"/>
                </a:spcAft>
                <a:defRPr i="1" kern="1200" baseline="-250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i="1" kern="1200" baseline="-250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i="1" kern="1200" baseline="-250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i="1" kern="1200" baseline="-250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i="1" kern="1200" baseline="-25000">
                  <a:solidFill>
                    <a:schemeClr val="tx1"/>
                  </a:solidFill>
                  <a:latin typeface="Tahoma" panose="020B0604030504040204" pitchFamily="34" charset="0"/>
                  <a:ea typeface="+mn-ea"/>
                  <a:cs typeface="+mn-cs"/>
                </a:defRPr>
              </a:lvl5pPr>
              <a:lvl6pPr marL="2286000" algn="l" defTabSz="914400" rtl="0" eaLnBrk="1" latinLnBrk="0" hangingPunct="1">
                <a:defRPr i="1" kern="1200" baseline="-25000">
                  <a:solidFill>
                    <a:schemeClr val="tx1"/>
                  </a:solidFill>
                  <a:latin typeface="Tahoma" panose="020B0604030504040204" pitchFamily="34" charset="0"/>
                  <a:ea typeface="+mn-ea"/>
                  <a:cs typeface="+mn-cs"/>
                </a:defRPr>
              </a:lvl6pPr>
              <a:lvl7pPr marL="2743200" algn="l" defTabSz="914400" rtl="0" eaLnBrk="1" latinLnBrk="0" hangingPunct="1">
                <a:defRPr i="1" kern="1200" baseline="-25000">
                  <a:solidFill>
                    <a:schemeClr val="tx1"/>
                  </a:solidFill>
                  <a:latin typeface="Tahoma" panose="020B0604030504040204" pitchFamily="34" charset="0"/>
                  <a:ea typeface="+mn-ea"/>
                  <a:cs typeface="+mn-cs"/>
                </a:defRPr>
              </a:lvl7pPr>
              <a:lvl8pPr marL="3200400" algn="l" defTabSz="914400" rtl="0" eaLnBrk="1" latinLnBrk="0" hangingPunct="1">
                <a:defRPr i="1" kern="1200" baseline="-25000">
                  <a:solidFill>
                    <a:schemeClr val="tx1"/>
                  </a:solidFill>
                  <a:latin typeface="Tahoma" panose="020B0604030504040204" pitchFamily="34" charset="0"/>
                  <a:ea typeface="+mn-ea"/>
                  <a:cs typeface="+mn-cs"/>
                </a:defRPr>
              </a:lvl8pPr>
              <a:lvl9pPr marL="3657600" algn="l" defTabSz="914400" rtl="0" eaLnBrk="1" latinLnBrk="0" hangingPunct="1">
                <a:defRPr i="1" kern="1200" baseline="-25000">
                  <a:solidFill>
                    <a:schemeClr val="tx1"/>
                  </a:solidFill>
                  <a:latin typeface="Tahoma" panose="020B0604030504040204" pitchFamily="34" charset="0"/>
                  <a:ea typeface="+mn-ea"/>
                  <a:cs typeface="+mn-cs"/>
                </a:defRPr>
              </a:lvl9pPr>
            </a:lstStyle>
            <a:p>
              <a:pPr>
                <a:defRPr/>
              </a:pPr>
              <a:endParaRPr lang="en-US"/>
            </a:p>
          </p:txBody>
        </p:sp>
      </p:grpSp>
    </p:spTree>
    <p:extLst>
      <p:ext uri="{BB962C8B-B14F-4D97-AF65-F5344CB8AC3E}">
        <p14:creationId xmlns:p14="http://schemas.microsoft.com/office/powerpoint/2010/main" val="22629664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3443D20B-23A9-4401-B52A-A4C5EB30C050}" type="slidenum">
              <a:rPr lang="en-US" altLang="en-US" smtClean="0"/>
              <a:pPr/>
              <a:t>14</a:t>
            </a:fld>
            <a:endParaRPr lang="en-US" altLang="en-US" smtClean="0"/>
          </a:p>
        </p:txBody>
      </p:sp>
      <p:sp>
        <p:nvSpPr>
          <p:cNvPr id="19459" name="Rectangle 2"/>
          <p:cNvSpPr>
            <a:spLocks noGrp="1" noChangeArrowheads="1"/>
          </p:cNvSpPr>
          <p:nvPr>
            <p:ph type="title"/>
          </p:nvPr>
        </p:nvSpPr>
        <p:spPr/>
        <p:txBody>
          <a:bodyPr/>
          <a:lstStyle/>
          <a:p>
            <a:pPr eaLnBrk="1" hangingPunct="1"/>
            <a:r>
              <a:rPr lang="en-US" altLang="en-US" sz="2400" dirty="0" smtClean="0"/>
              <a:t>Creating Causal Loop Diagrams—An Illustration</a:t>
            </a:r>
          </a:p>
        </p:txBody>
      </p:sp>
      <p:sp>
        <p:nvSpPr>
          <p:cNvPr id="19460" name="Rectangle 3"/>
          <p:cNvSpPr>
            <a:spLocks noChangeArrowheads="1"/>
          </p:cNvSpPr>
          <p:nvPr/>
        </p:nvSpPr>
        <p:spPr bwMode="auto">
          <a:xfrm>
            <a:off x="1219200" y="1752600"/>
            <a:ext cx="2895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folHlink"/>
              </a:buClr>
              <a:buSzPct val="60000"/>
              <a:buFont typeface="Wingdings" pitchFamily="2" charset="2"/>
              <a:buChar char="n"/>
            </a:pPr>
            <a:endParaRPr lang="en-US" altLang="en-US" sz="900"/>
          </a:p>
        </p:txBody>
      </p:sp>
      <p:sp>
        <p:nvSpPr>
          <p:cNvPr id="19461" name="Rectangle 4"/>
          <p:cNvSpPr>
            <a:spLocks noChangeArrowheads="1"/>
          </p:cNvSpPr>
          <p:nvPr/>
        </p:nvSpPr>
        <p:spPr bwMode="auto">
          <a:xfrm>
            <a:off x="1143000" y="1447800"/>
            <a:ext cx="2667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folHlink"/>
              </a:buClr>
              <a:buSzPct val="60000"/>
              <a:buFont typeface="Wingdings" pitchFamily="2" charset="2"/>
              <a:buNone/>
            </a:pPr>
            <a:r>
              <a:rPr lang="en-US" altLang="en-US" sz="1600" dirty="0">
                <a:solidFill>
                  <a:schemeClr val="tx2"/>
                </a:solidFill>
                <a:latin typeface="+mn-lt"/>
              </a:rPr>
              <a:t>	</a:t>
            </a:r>
            <a:r>
              <a:rPr lang="en-US" altLang="en-US" sz="1600" dirty="0">
                <a:latin typeface="+mn-lt"/>
              </a:rPr>
              <a:t>In many metropolitan areas, traffic planners respond to lengthening commuting delays by constructing more highways….</a:t>
            </a:r>
          </a:p>
          <a:p>
            <a:pPr eaLnBrk="1" hangingPunct="1">
              <a:spcBef>
                <a:spcPct val="50000"/>
              </a:spcBef>
              <a:buClr>
                <a:schemeClr val="folHlink"/>
              </a:buClr>
              <a:buSzPct val="60000"/>
              <a:buFont typeface="Wingdings" pitchFamily="2" charset="2"/>
              <a:buNone/>
            </a:pPr>
            <a:endParaRPr lang="en-US" altLang="en-US" sz="1600" dirty="0">
              <a:solidFill>
                <a:schemeClr val="tx2"/>
              </a:solidFill>
              <a:latin typeface="+mn-lt"/>
            </a:endParaRPr>
          </a:p>
          <a:p>
            <a:pPr eaLnBrk="1" hangingPunct="1">
              <a:spcBef>
                <a:spcPct val="50000"/>
              </a:spcBef>
              <a:buClr>
                <a:schemeClr val="folHlink"/>
              </a:buClr>
              <a:buSzPct val="60000"/>
              <a:buFont typeface="Wingdings" pitchFamily="2" charset="2"/>
              <a:buNone/>
            </a:pPr>
            <a:endParaRPr lang="en-US" altLang="en-US" sz="1600" dirty="0">
              <a:solidFill>
                <a:schemeClr val="tx2"/>
              </a:solidFill>
              <a:latin typeface="+mn-lt"/>
            </a:endParaRPr>
          </a:p>
          <a:p>
            <a:pPr eaLnBrk="1" hangingPunct="1">
              <a:spcBef>
                <a:spcPct val="50000"/>
              </a:spcBef>
              <a:buClr>
                <a:schemeClr val="folHlink"/>
              </a:buClr>
              <a:buSzPct val="60000"/>
              <a:buFont typeface="Wingdings" pitchFamily="2" charset="2"/>
              <a:buNone/>
            </a:pPr>
            <a:endParaRPr lang="en-US" altLang="en-US" sz="1600" dirty="0">
              <a:solidFill>
                <a:schemeClr val="tx2"/>
              </a:solidFill>
              <a:latin typeface="+mn-lt"/>
            </a:endParaRPr>
          </a:p>
          <a:p>
            <a:pPr eaLnBrk="1" hangingPunct="1">
              <a:spcBef>
                <a:spcPct val="50000"/>
              </a:spcBef>
              <a:buClr>
                <a:schemeClr val="folHlink"/>
              </a:buClr>
              <a:buSzPct val="60000"/>
              <a:buFont typeface="Wingdings" pitchFamily="2" charset="2"/>
              <a:buNone/>
            </a:pPr>
            <a:r>
              <a:rPr lang="en-US" altLang="en-US" sz="1600" dirty="0">
                <a:solidFill>
                  <a:schemeClr val="tx2"/>
                </a:solidFill>
                <a:latin typeface="+mn-lt"/>
              </a:rPr>
              <a:t>	</a:t>
            </a:r>
            <a:r>
              <a:rPr lang="en-US" altLang="en-US" sz="1600" dirty="0">
                <a:solidFill>
                  <a:srgbClr val="33CC33"/>
                </a:solidFill>
                <a:latin typeface="+mn-lt"/>
              </a:rPr>
              <a:t>…but shorter commute times increase the attractiveness of suburbs for commuters, thereby, facilitating housing and population growth.  This in turn leads to an increase in traffic volume!</a:t>
            </a:r>
          </a:p>
        </p:txBody>
      </p:sp>
      <p:sp>
        <p:nvSpPr>
          <p:cNvPr id="19462" name="Rectangle 5"/>
          <p:cNvSpPr>
            <a:spLocks noChangeArrowheads="1"/>
          </p:cNvSpPr>
          <p:nvPr/>
        </p:nvSpPr>
        <p:spPr bwMode="auto">
          <a:xfrm>
            <a:off x="4724400" y="2514600"/>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buClr>
                <a:schemeClr val="folHlink"/>
              </a:buClr>
              <a:buSzPct val="60000"/>
              <a:buFont typeface="Wingdings" pitchFamily="2" charset="2"/>
              <a:buNone/>
            </a:pPr>
            <a:r>
              <a:rPr lang="en-US" altLang="en-US" sz="900">
                <a:solidFill>
                  <a:schemeClr val="tx2"/>
                </a:solidFill>
              </a:rPr>
              <a:t>Highway </a:t>
            </a:r>
          </a:p>
          <a:p>
            <a:pPr algn="ctr" eaLnBrk="1" hangingPunct="1">
              <a:buClr>
                <a:schemeClr val="folHlink"/>
              </a:buClr>
              <a:buSzPct val="60000"/>
              <a:buFont typeface="Wingdings" pitchFamily="2" charset="2"/>
              <a:buNone/>
            </a:pPr>
            <a:r>
              <a:rPr lang="en-US" altLang="en-US" sz="900">
                <a:solidFill>
                  <a:schemeClr val="tx2"/>
                </a:solidFill>
              </a:rPr>
              <a:t>Capacity</a:t>
            </a:r>
          </a:p>
        </p:txBody>
      </p:sp>
      <p:sp>
        <p:nvSpPr>
          <p:cNvPr id="19463" name="Rectangle 6"/>
          <p:cNvSpPr>
            <a:spLocks noChangeArrowheads="1"/>
          </p:cNvSpPr>
          <p:nvPr/>
        </p:nvSpPr>
        <p:spPr bwMode="auto">
          <a:xfrm>
            <a:off x="7772400" y="28194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buClr>
                <a:schemeClr val="folHlink"/>
              </a:buClr>
              <a:buSzPct val="60000"/>
              <a:buFont typeface="Wingdings" pitchFamily="2" charset="2"/>
              <a:buNone/>
            </a:pPr>
            <a:r>
              <a:rPr lang="en-US" altLang="en-US" sz="900">
                <a:solidFill>
                  <a:schemeClr val="tx2"/>
                </a:solidFill>
              </a:rPr>
              <a:t>Desired </a:t>
            </a:r>
          </a:p>
          <a:p>
            <a:pPr algn="ctr" eaLnBrk="1" hangingPunct="1">
              <a:buClr>
                <a:schemeClr val="folHlink"/>
              </a:buClr>
              <a:buSzPct val="60000"/>
              <a:buFont typeface="Wingdings" pitchFamily="2" charset="2"/>
              <a:buNone/>
            </a:pPr>
            <a:r>
              <a:rPr lang="en-US" altLang="en-US" sz="900">
                <a:solidFill>
                  <a:schemeClr val="tx2"/>
                </a:solidFill>
              </a:rPr>
              <a:t>Commute Time</a:t>
            </a:r>
          </a:p>
        </p:txBody>
      </p:sp>
      <p:sp>
        <p:nvSpPr>
          <p:cNvPr id="19464" name="Rectangle 7"/>
          <p:cNvSpPr>
            <a:spLocks noChangeArrowheads="1"/>
          </p:cNvSpPr>
          <p:nvPr/>
        </p:nvSpPr>
        <p:spPr bwMode="auto">
          <a:xfrm>
            <a:off x="6629400" y="2362200"/>
            <a:ext cx="114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buClr>
                <a:schemeClr val="folHlink"/>
              </a:buClr>
              <a:buSzPct val="60000"/>
              <a:buFont typeface="Wingdings" pitchFamily="2" charset="2"/>
              <a:buNone/>
            </a:pPr>
            <a:r>
              <a:rPr lang="en-US" altLang="en-US" sz="900">
                <a:solidFill>
                  <a:schemeClr val="folHlink"/>
                </a:solidFill>
              </a:rPr>
              <a:t>Pressure to </a:t>
            </a:r>
          </a:p>
          <a:p>
            <a:pPr algn="ctr" eaLnBrk="1" hangingPunct="1">
              <a:buClr>
                <a:schemeClr val="folHlink"/>
              </a:buClr>
              <a:buSzPct val="60000"/>
              <a:buFont typeface="Wingdings" pitchFamily="2" charset="2"/>
              <a:buNone/>
            </a:pPr>
            <a:r>
              <a:rPr lang="en-US" altLang="en-US" sz="900">
                <a:solidFill>
                  <a:schemeClr val="folHlink"/>
                </a:solidFill>
              </a:rPr>
              <a:t>reduce congestion</a:t>
            </a:r>
          </a:p>
        </p:txBody>
      </p:sp>
      <p:sp>
        <p:nvSpPr>
          <p:cNvPr id="19465" name="Rectangle 8"/>
          <p:cNvSpPr>
            <a:spLocks noChangeArrowheads="1"/>
          </p:cNvSpPr>
          <p:nvPr/>
        </p:nvSpPr>
        <p:spPr bwMode="auto">
          <a:xfrm>
            <a:off x="5867400" y="3124200"/>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buClr>
                <a:schemeClr val="folHlink"/>
              </a:buClr>
              <a:buSzPct val="60000"/>
              <a:buFont typeface="Wingdings" pitchFamily="2" charset="2"/>
              <a:buNone/>
            </a:pPr>
            <a:r>
              <a:rPr lang="en-US" altLang="en-US" sz="900">
                <a:solidFill>
                  <a:schemeClr val="tx2"/>
                </a:solidFill>
              </a:rPr>
              <a:t>Road </a:t>
            </a:r>
          </a:p>
          <a:p>
            <a:pPr algn="ctr" eaLnBrk="1" hangingPunct="1">
              <a:buClr>
                <a:schemeClr val="folHlink"/>
              </a:buClr>
              <a:buSzPct val="60000"/>
              <a:buFont typeface="Wingdings" pitchFamily="2" charset="2"/>
              <a:buNone/>
            </a:pPr>
            <a:r>
              <a:rPr lang="en-US" altLang="en-US" sz="900">
                <a:solidFill>
                  <a:schemeClr val="tx2"/>
                </a:solidFill>
              </a:rPr>
              <a:t>Construction</a:t>
            </a:r>
          </a:p>
        </p:txBody>
      </p:sp>
      <p:cxnSp>
        <p:nvCxnSpPr>
          <p:cNvPr id="19466" name="AutoShape 9"/>
          <p:cNvCxnSpPr>
            <a:cxnSpLocks noChangeShapeType="1"/>
            <a:stCxn id="19462" idx="0"/>
            <a:endCxn id="19469" idx="1"/>
          </p:cNvCxnSpPr>
          <p:nvPr/>
        </p:nvCxnSpPr>
        <p:spPr bwMode="auto">
          <a:xfrm rot="-5400000">
            <a:off x="5143500" y="1866900"/>
            <a:ext cx="647700" cy="647700"/>
          </a:xfrm>
          <a:prstGeom prst="curvedConnector2">
            <a:avLst/>
          </a:prstGeom>
          <a:noFill/>
          <a:ln w="12700">
            <a:solidFill>
              <a:schemeClr val="folHlink"/>
            </a:solidFill>
            <a:round/>
            <a:headEnd/>
            <a:tailEnd type="triangle" w="med" len="med"/>
          </a:ln>
          <a:extLst>
            <a:ext uri="{909E8E84-426E-40DD-AFC4-6F175D3DCCD1}">
              <a14:hiddenFill xmlns:a14="http://schemas.microsoft.com/office/drawing/2010/main">
                <a:noFill/>
              </a14:hiddenFill>
            </a:ext>
          </a:extLst>
        </p:spPr>
      </p:cxnSp>
      <p:cxnSp>
        <p:nvCxnSpPr>
          <p:cNvPr id="19467" name="AutoShape 10"/>
          <p:cNvCxnSpPr>
            <a:cxnSpLocks noChangeShapeType="1"/>
            <a:stCxn id="19464" idx="2"/>
            <a:endCxn id="19465" idx="3"/>
          </p:cNvCxnSpPr>
          <p:nvPr/>
        </p:nvCxnSpPr>
        <p:spPr bwMode="auto">
          <a:xfrm rot="5400000">
            <a:off x="6743700" y="2857500"/>
            <a:ext cx="419100" cy="495300"/>
          </a:xfrm>
          <a:prstGeom prst="curvedConnector2">
            <a:avLst/>
          </a:prstGeom>
          <a:noFill/>
          <a:ln w="12700">
            <a:solidFill>
              <a:schemeClr val="folHlink"/>
            </a:solidFill>
            <a:round/>
            <a:headEnd/>
            <a:tailEnd type="triangle" w="med" len="med"/>
          </a:ln>
          <a:extLst>
            <a:ext uri="{909E8E84-426E-40DD-AFC4-6F175D3DCCD1}">
              <a14:hiddenFill xmlns:a14="http://schemas.microsoft.com/office/drawing/2010/main">
                <a:noFill/>
              </a14:hiddenFill>
            </a:ext>
          </a:extLst>
        </p:spPr>
      </p:cxnSp>
      <p:cxnSp>
        <p:nvCxnSpPr>
          <p:cNvPr id="19468" name="AutoShape 11"/>
          <p:cNvCxnSpPr>
            <a:cxnSpLocks noChangeShapeType="1"/>
            <a:stCxn id="19465" idx="1"/>
            <a:endCxn id="19462" idx="2"/>
          </p:cNvCxnSpPr>
          <p:nvPr/>
        </p:nvCxnSpPr>
        <p:spPr bwMode="auto">
          <a:xfrm rot="10800000">
            <a:off x="5143500" y="2895600"/>
            <a:ext cx="723900" cy="419100"/>
          </a:xfrm>
          <a:prstGeom prst="curvedConnector2">
            <a:avLst/>
          </a:prstGeom>
          <a:noFill/>
          <a:ln w="12700">
            <a:solidFill>
              <a:schemeClr val="folHlink"/>
            </a:solidFill>
            <a:round/>
            <a:headEnd/>
            <a:tailEnd type="triangle" w="med" len="med"/>
          </a:ln>
          <a:extLst>
            <a:ext uri="{909E8E84-426E-40DD-AFC4-6F175D3DCCD1}">
              <a14:hiddenFill xmlns:a14="http://schemas.microsoft.com/office/drawing/2010/main">
                <a:noFill/>
              </a14:hiddenFill>
            </a:ext>
          </a:extLst>
        </p:spPr>
      </p:cxnSp>
      <p:sp>
        <p:nvSpPr>
          <p:cNvPr id="19469" name="Rectangle 12"/>
          <p:cNvSpPr>
            <a:spLocks noChangeArrowheads="1"/>
          </p:cNvSpPr>
          <p:nvPr/>
        </p:nvSpPr>
        <p:spPr bwMode="auto">
          <a:xfrm>
            <a:off x="5791200" y="1676400"/>
            <a:ext cx="76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buClr>
                <a:schemeClr val="folHlink"/>
              </a:buClr>
              <a:buSzPct val="60000"/>
              <a:buFont typeface="Wingdings" pitchFamily="2" charset="2"/>
              <a:buNone/>
            </a:pPr>
            <a:r>
              <a:rPr lang="en-US" altLang="en-US" sz="900">
                <a:solidFill>
                  <a:schemeClr val="tx2"/>
                </a:solidFill>
              </a:rPr>
              <a:t>Commute</a:t>
            </a:r>
          </a:p>
          <a:p>
            <a:pPr algn="ctr" eaLnBrk="1" hangingPunct="1">
              <a:buClr>
                <a:schemeClr val="folHlink"/>
              </a:buClr>
              <a:buSzPct val="60000"/>
              <a:buFont typeface="Wingdings" pitchFamily="2" charset="2"/>
              <a:buNone/>
            </a:pPr>
            <a:r>
              <a:rPr lang="en-US" altLang="en-US" sz="900">
                <a:solidFill>
                  <a:schemeClr val="tx2"/>
                </a:solidFill>
              </a:rPr>
              <a:t> Time</a:t>
            </a:r>
          </a:p>
        </p:txBody>
      </p:sp>
      <p:cxnSp>
        <p:nvCxnSpPr>
          <p:cNvPr id="19470" name="AutoShape 13"/>
          <p:cNvCxnSpPr>
            <a:cxnSpLocks noChangeShapeType="1"/>
            <a:stCxn id="19469" idx="3"/>
            <a:endCxn id="19464" idx="0"/>
          </p:cNvCxnSpPr>
          <p:nvPr/>
        </p:nvCxnSpPr>
        <p:spPr bwMode="auto">
          <a:xfrm>
            <a:off x="6553200" y="1866900"/>
            <a:ext cx="647700" cy="495300"/>
          </a:xfrm>
          <a:prstGeom prst="curvedConnector2">
            <a:avLst/>
          </a:prstGeom>
          <a:noFill/>
          <a:ln w="12700">
            <a:solidFill>
              <a:schemeClr val="folHlink"/>
            </a:solidFill>
            <a:round/>
            <a:headEnd/>
            <a:tailEnd type="triangle" w="med" len="med"/>
          </a:ln>
          <a:extLst>
            <a:ext uri="{909E8E84-426E-40DD-AFC4-6F175D3DCCD1}">
              <a14:hiddenFill xmlns:a14="http://schemas.microsoft.com/office/drawing/2010/main">
                <a:noFill/>
              </a14:hiddenFill>
            </a:ext>
          </a:extLst>
        </p:spPr>
      </p:cxnSp>
      <p:cxnSp>
        <p:nvCxnSpPr>
          <p:cNvPr id="19471" name="AutoShape 14"/>
          <p:cNvCxnSpPr>
            <a:cxnSpLocks noChangeShapeType="1"/>
            <a:stCxn id="19463" idx="0"/>
            <a:endCxn id="19464" idx="3"/>
          </p:cNvCxnSpPr>
          <p:nvPr/>
        </p:nvCxnSpPr>
        <p:spPr bwMode="auto">
          <a:xfrm rot="5400000" flipH="1">
            <a:off x="7924800" y="2476500"/>
            <a:ext cx="190500" cy="495300"/>
          </a:xfrm>
          <a:prstGeom prst="curvedConnector2">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19472" name="Rectangle 15"/>
          <p:cNvSpPr>
            <a:spLocks noChangeArrowheads="1"/>
          </p:cNvSpPr>
          <p:nvPr/>
        </p:nvSpPr>
        <p:spPr bwMode="auto">
          <a:xfrm>
            <a:off x="3657600" y="2667000"/>
            <a:ext cx="990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buClr>
                <a:schemeClr val="folHlink"/>
              </a:buClr>
              <a:buSzPct val="60000"/>
              <a:buFont typeface="Wingdings" pitchFamily="2" charset="2"/>
              <a:buNone/>
            </a:pPr>
            <a:r>
              <a:rPr lang="en-US" altLang="en-US" sz="900" dirty="0">
                <a:solidFill>
                  <a:srgbClr val="33CC33"/>
                </a:solidFill>
              </a:rPr>
              <a:t>Traffic Volume</a:t>
            </a:r>
          </a:p>
        </p:txBody>
      </p:sp>
      <p:cxnSp>
        <p:nvCxnSpPr>
          <p:cNvPr id="19473" name="AutoShape 16"/>
          <p:cNvCxnSpPr>
            <a:cxnSpLocks noChangeShapeType="1"/>
            <a:stCxn id="19472" idx="0"/>
            <a:endCxn id="19469" idx="0"/>
          </p:cNvCxnSpPr>
          <p:nvPr/>
        </p:nvCxnSpPr>
        <p:spPr bwMode="auto">
          <a:xfrm rot="-5400000">
            <a:off x="4667250" y="1162050"/>
            <a:ext cx="990600" cy="2019300"/>
          </a:xfrm>
          <a:prstGeom prst="curvedConnector3">
            <a:avLst>
              <a:gd name="adj1" fmla="val 123079"/>
            </a:avLst>
          </a:prstGeom>
          <a:noFill/>
          <a:ln w="12700">
            <a:solidFill>
              <a:srgbClr val="33CC33"/>
            </a:solidFill>
            <a:round/>
            <a:headEnd/>
            <a:tailEnd type="triangle" w="med" len="med"/>
          </a:ln>
          <a:extLst>
            <a:ext uri="{909E8E84-426E-40DD-AFC4-6F175D3DCCD1}">
              <a14:hiddenFill xmlns:a14="http://schemas.microsoft.com/office/drawing/2010/main">
                <a:noFill/>
              </a14:hiddenFill>
            </a:ext>
          </a:extLst>
        </p:spPr>
      </p:cxnSp>
      <p:sp>
        <p:nvSpPr>
          <p:cNvPr id="19474" name="Rectangle 17"/>
          <p:cNvSpPr>
            <a:spLocks noChangeArrowheads="1"/>
          </p:cNvSpPr>
          <p:nvPr/>
        </p:nvSpPr>
        <p:spPr bwMode="auto">
          <a:xfrm>
            <a:off x="6172200" y="14478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folHlink"/>
              </a:buClr>
              <a:buSzPct val="60000"/>
              <a:buFont typeface="Wingdings" pitchFamily="2" charset="2"/>
              <a:buNone/>
            </a:pPr>
            <a:r>
              <a:rPr lang="en-US" altLang="en-US" sz="900">
                <a:solidFill>
                  <a:schemeClr val="tx2"/>
                </a:solidFill>
              </a:rPr>
              <a:t>+</a:t>
            </a:r>
          </a:p>
        </p:txBody>
      </p:sp>
      <p:sp>
        <p:nvSpPr>
          <p:cNvPr id="19475" name="Rectangle 18"/>
          <p:cNvSpPr>
            <a:spLocks noChangeArrowheads="1"/>
          </p:cNvSpPr>
          <p:nvPr/>
        </p:nvSpPr>
        <p:spPr bwMode="auto">
          <a:xfrm>
            <a:off x="6019800" y="2438400"/>
            <a:ext cx="533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folHlink"/>
              </a:buClr>
              <a:buSzPct val="60000"/>
              <a:buFont typeface="Wingdings" pitchFamily="2" charset="2"/>
              <a:buNone/>
            </a:pPr>
            <a:r>
              <a:rPr lang="en-US" altLang="en-US" sz="1000" b="1">
                <a:solidFill>
                  <a:schemeClr val="tx2"/>
                </a:solidFill>
              </a:rPr>
              <a:t>(-)</a:t>
            </a:r>
          </a:p>
        </p:txBody>
      </p:sp>
      <p:sp>
        <p:nvSpPr>
          <p:cNvPr id="19476" name="Rectangle 19"/>
          <p:cNvSpPr>
            <a:spLocks noChangeArrowheads="1"/>
          </p:cNvSpPr>
          <p:nvPr/>
        </p:nvSpPr>
        <p:spPr bwMode="auto">
          <a:xfrm>
            <a:off x="7239000" y="21336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folHlink"/>
              </a:buClr>
              <a:buSzPct val="60000"/>
              <a:buFont typeface="Wingdings" pitchFamily="2" charset="2"/>
              <a:buNone/>
            </a:pPr>
            <a:r>
              <a:rPr lang="en-US" altLang="en-US" sz="900">
                <a:solidFill>
                  <a:schemeClr val="tx2"/>
                </a:solidFill>
              </a:rPr>
              <a:t>+</a:t>
            </a:r>
          </a:p>
        </p:txBody>
      </p:sp>
      <p:sp>
        <p:nvSpPr>
          <p:cNvPr id="19477" name="Rectangle 20"/>
          <p:cNvSpPr>
            <a:spLocks noChangeArrowheads="1"/>
          </p:cNvSpPr>
          <p:nvPr/>
        </p:nvSpPr>
        <p:spPr bwMode="auto">
          <a:xfrm>
            <a:off x="7848600" y="24384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folHlink"/>
              </a:buClr>
              <a:buSzPct val="60000"/>
              <a:buFont typeface="Wingdings" pitchFamily="2" charset="2"/>
              <a:buNone/>
            </a:pPr>
            <a:r>
              <a:rPr lang="en-US" altLang="en-US" sz="900">
                <a:solidFill>
                  <a:schemeClr val="tx2"/>
                </a:solidFill>
              </a:rPr>
              <a:t>-</a:t>
            </a:r>
          </a:p>
        </p:txBody>
      </p:sp>
      <p:sp>
        <p:nvSpPr>
          <p:cNvPr id="19478" name="Rectangle 21"/>
          <p:cNvSpPr>
            <a:spLocks noChangeArrowheads="1"/>
          </p:cNvSpPr>
          <p:nvPr/>
        </p:nvSpPr>
        <p:spPr bwMode="auto">
          <a:xfrm>
            <a:off x="6781800" y="32766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folHlink"/>
              </a:buClr>
              <a:buSzPct val="60000"/>
              <a:buFont typeface="Wingdings" pitchFamily="2" charset="2"/>
              <a:buNone/>
            </a:pPr>
            <a:r>
              <a:rPr lang="en-US" altLang="en-US" sz="900">
                <a:solidFill>
                  <a:schemeClr val="tx2"/>
                </a:solidFill>
              </a:rPr>
              <a:t>+</a:t>
            </a:r>
          </a:p>
        </p:txBody>
      </p:sp>
      <p:sp>
        <p:nvSpPr>
          <p:cNvPr id="19479" name="Rectangle 22"/>
          <p:cNvSpPr>
            <a:spLocks noChangeArrowheads="1"/>
          </p:cNvSpPr>
          <p:nvPr/>
        </p:nvSpPr>
        <p:spPr bwMode="auto">
          <a:xfrm>
            <a:off x="4876800" y="28956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folHlink"/>
              </a:buClr>
              <a:buSzPct val="60000"/>
              <a:buFont typeface="Wingdings" pitchFamily="2" charset="2"/>
              <a:buNone/>
            </a:pPr>
            <a:r>
              <a:rPr lang="en-US" altLang="en-US" sz="900">
                <a:solidFill>
                  <a:schemeClr val="tx2"/>
                </a:solidFill>
              </a:rPr>
              <a:t>+</a:t>
            </a:r>
          </a:p>
        </p:txBody>
      </p:sp>
      <p:sp>
        <p:nvSpPr>
          <p:cNvPr id="19480" name="Rectangle 23"/>
          <p:cNvSpPr>
            <a:spLocks noChangeArrowheads="1"/>
          </p:cNvSpPr>
          <p:nvPr/>
        </p:nvSpPr>
        <p:spPr bwMode="auto">
          <a:xfrm>
            <a:off x="5410200" y="16764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folHlink"/>
              </a:buClr>
              <a:buSzPct val="60000"/>
              <a:buFont typeface="Wingdings" pitchFamily="2" charset="2"/>
              <a:buNone/>
            </a:pPr>
            <a:r>
              <a:rPr lang="en-US" altLang="en-US" sz="900">
                <a:solidFill>
                  <a:schemeClr val="tx2"/>
                </a:solidFill>
              </a:rPr>
              <a:t>-</a:t>
            </a:r>
          </a:p>
        </p:txBody>
      </p:sp>
      <p:sp>
        <p:nvSpPr>
          <p:cNvPr id="19481" name="Line 24"/>
          <p:cNvSpPr>
            <a:spLocks noChangeShapeType="1"/>
          </p:cNvSpPr>
          <p:nvPr/>
        </p:nvSpPr>
        <p:spPr bwMode="auto">
          <a:xfrm flipH="1">
            <a:off x="5334000" y="3124200"/>
            <a:ext cx="76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2" name="Line 25"/>
          <p:cNvSpPr>
            <a:spLocks noChangeShapeType="1"/>
          </p:cNvSpPr>
          <p:nvPr/>
        </p:nvSpPr>
        <p:spPr bwMode="auto">
          <a:xfrm flipH="1">
            <a:off x="5410200" y="3124200"/>
            <a:ext cx="76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3" name="Rectangle 26"/>
          <p:cNvSpPr>
            <a:spLocks noChangeArrowheads="1"/>
          </p:cNvSpPr>
          <p:nvPr/>
        </p:nvSpPr>
        <p:spPr bwMode="auto">
          <a:xfrm>
            <a:off x="7467600" y="42672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buClr>
                <a:schemeClr val="folHlink"/>
              </a:buClr>
              <a:buSzPct val="60000"/>
              <a:buFont typeface="Wingdings" pitchFamily="2" charset="2"/>
              <a:buNone/>
            </a:pPr>
            <a:r>
              <a:rPr lang="en-US" altLang="en-US" sz="900">
                <a:solidFill>
                  <a:srgbClr val="33CC33"/>
                </a:solidFill>
              </a:rPr>
              <a:t>Attractiveness of</a:t>
            </a:r>
          </a:p>
          <a:p>
            <a:pPr algn="ctr" eaLnBrk="1" hangingPunct="1">
              <a:buClr>
                <a:schemeClr val="folHlink"/>
              </a:buClr>
              <a:buSzPct val="60000"/>
              <a:buFont typeface="Wingdings" pitchFamily="2" charset="2"/>
              <a:buNone/>
            </a:pPr>
            <a:r>
              <a:rPr lang="en-US" altLang="en-US" sz="900">
                <a:solidFill>
                  <a:srgbClr val="33CC33"/>
                </a:solidFill>
              </a:rPr>
              <a:t> Suburbs for</a:t>
            </a:r>
          </a:p>
          <a:p>
            <a:pPr algn="ctr" eaLnBrk="1" hangingPunct="1">
              <a:buClr>
                <a:schemeClr val="folHlink"/>
              </a:buClr>
              <a:buSzPct val="60000"/>
              <a:buFont typeface="Wingdings" pitchFamily="2" charset="2"/>
              <a:buNone/>
            </a:pPr>
            <a:r>
              <a:rPr lang="en-US" altLang="en-US" sz="900">
                <a:solidFill>
                  <a:srgbClr val="33CC33"/>
                </a:solidFill>
              </a:rPr>
              <a:t> Commuters</a:t>
            </a:r>
          </a:p>
        </p:txBody>
      </p:sp>
      <p:cxnSp>
        <p:nvCxnSpPr>
          <p:cNvPr id="19484" name="AutoShape 27"/>
          <p:cNvCxnSpPr>
            <a:cxnSpLocks noChangeShapeType="1"/>
            <a:stCxn id="19469" idx="3"/>
            <a:endCxn id="19483" idx="3"/>
          </p:cNvCxnSpPr>
          <p:nvPr/>
        </p:nvCxnSpPr>
        <p:spPr bwMode="auto">
          <a:xfrm>
            <a:off x="6553200" y="1866900"/>
            <a:ext cx="1981200" cy="2628900"/>
          </a:xfrm>
          <a:prstGeom prst="curvedConnector3">
            <a:avLst>
              <a:gd name="adj1" fmla="val 111537"/>
            </a:avLst>
          </a:prstGeom>
          <a:noFill/>
          <a:ln w="12700">
            <a:solidFill>
              <a:srgbClr val="33CC33"/>
            </a:solidFill>
            <a:round/>
            <a:headEnd/>
            <a:tailEnd type="triangle" w="med" len="med"/>
          </a:ln>
          <a:extLst>
            <a:ext uri="{909E8E84-426E-40DD-AFC4-6F175D3DCCD1}">
              <a14:hiddenFill xmlns:a14="http://schemas.microsoft.com/office/drawing/2010/main">
                <a:noFill/>
              </a14:hiddenFill>
            </a:ext>
          </a:extLst>
        </p:spPr>
      </p:cxnSp>
      <p:cxnSp>
        <p:nvCxnSpPr>
          <p:cNvPr id="19485" name="AutoShape 28"/>
          <p:cNvCxnSpPr>
            <a:cxnSpLocks noChangeShapeType="1"/>
            <a:endCxn id="19483" idx="0"/>
          </p:cNvCxnSpPr>
          <p:nvPr/>
        </p:nvCxnSpPr>
        <p:spPr bwMode="auto">
          <a:xfrm rot="5400000">
            <a:off x="7696200" y="3581400"/>
            <a:ext cx="990600" cy="381000"/>
          </a:xfrm>
          <a:prstGeom prst="curvedConnector3">
            <a:avLst>
              <a:gd name="adj1" fmla="val 50000"/>
            </a:avLst>
          </a:prstGeom>
          <a:noFill/>
          <a:ln w="12700">
            <a:solidFill>
              <a:srgbClr val="33CC33"/>
            </a:solidFill>
            <a:round/>
            <a:headEnd/>
            <a:tailEnd type="triangle" w="med" len="med"/>
          </a:ln>
          <a:extLst>
            <a:ext uri="{909E8E84-426E-40DD-AFC4-6F175D3DCCD1}">
              <a14:hiddenFill xmlns:a14="http://schemas.microsoft.com/office/drawing/2010/main">
                <a:noFill/>
              </a14:hiddenFill>
            </a:ext>
          </a:extLst>
        </p:spPr>
      </p:cxnSp>
      <p:sp>
        <p:nvSpPr>
          <p:cNvPr id="19486" name="Rectangle 29"/>
          <p:cNvSpPr>
            <a:spLocks noChangeArrowheads="1"/>
          </p:cNvSpPr>
          <p:nvPr/>
        </p:nvSpPr>
        <p:spPr bwMode="auto">
          <a:xfrm>
            <a:off x="5105400" y="49530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buClr>
                <a:schemeClr val="folHlink"/>
              </a:buClr>
              <a:buSzPct val="60000"/>
              <a:buFont typeface="Wingdings" pitchFamily="2" charset="2"/>
              <a:buNone/>
            </a:pPr>
            <a:r>
              <a:rPr lang="en-US" altLang="en-US" sz="900">
                <a:solidFill>
                  <a:srgbClr val="33CC33"/>
                </a:solidFill>
              </a:rPr>
              <a:t>Population of </a:t>
            </a:r>
          </a:p>
          <a:p>
            <a:pPr algn="ctr" eaLnBrk="1" hangingPunct="1">
              <a:buClr>
                <a:schemeClr val="folHlink"/>
              </a:buClr>
              <a:buSzPct val="60000"/>
              <a:buFont typeface="Wingdings" pitchFamily="2" charset="2"/>
              <a:buNone/>
            </a:pPr>
            <a:r>
              <a:rPr lang="en-US" altLang="en-US" sz="900">
                <a:solidFill>
                  <a:srgbClr val="33CC33"/>
                </a:solidFill>
              </a:rPr>
              <a:t>Suburban Commuters</a:t>
            </a:r>
          </a:p>
        </p:txBody>
      </p:sp>
      <p:cxnSp>
        <p:nvCxnSpPr>
          <p:cNvPr id="19487" name="AutoShape 30"/>
          <p:cNvCxnSpPr>
            <a:cxnSpLocks noChangeShapeType="1"/>
            <a:stCxn id="19486" idx="1"/>
            <a:endCxn id="19472" idx="2"/>
          </p:cNvCxnSpPr>
          <p:nvPr/>
        </p:nvCxnSpPr>
        <p:spPr bwMode="auto">
          <a:xfrm rot="10800000">
            <a:off x="4152900" y="2895600"/>
            <a:ext cx="952500" cy="2286000"/>
          </a:xfrm>
          <a:prstGeom prst="curvedConnector2">
            <a:avLst/>
          </a:prstGeom>
          <a:noFill/>
          <a:ln w="12700">
            <a:solidFill>
              <a:srgbClr val="33CC33"/>
            </a:solidFill>
            <a:round/>
            <a:headEnd/>
            <a:tailEnd type="triangle" w="med" len="med"/>
          </a:ln>
          <a:extLst>
            <a:ext uri="{909E8E84-426E-40DD-AFC4-6F175D3DCCD1}">
              <a14:hiddenFill xmlns:a14="http://schemas.microsoft.com/office/drawing/2010/main">
                <a:noFill/>
              </a14:hiddenFill>
            </a:ext>
          </a:extLst>
        </p:spPr>
      </p:cxnSp>
      <p:cxnSp>
        <p:nvCxnSpPr>
          <p:cNvPr id="19488" name="AutoShape 31"/>
          <p:cNvCxnSpPr>
            <a:cxnSpLocks noChangeShapeType="1"/>
            <a:stCxn id="19483" idx="2"/>
            <a:endCxn id="19486" idx="3"/>
          </p:cNvCxnSpPr>
          <p:nvPr/>
        </p:nvCxnSpPr>
        <p:spPr bwMode="auto">
          <a:xfrm rot="5400000">
            <a:off x="6972300" y="4152900"/>
            <a:ext cx="457200" cy="1600200"/>
          </a:xfrm>
          <a:prstGeom prst="curvedConnector2">
            <a:avLst/>
          </a:prstGeom>
          <a:noFill/>
          <a:ln w="12700">
            <a:solidFill>
              <a:srgbClr val="33CC33"/>
            </a:solidFill>
            <a:round/>
            <a:headEnd/>
            <a:tailEnd type="triangle" w="med" len="med"/>
          </a:ln>
          <a:extLst>
            <a:ext uri="{909E8E84-426E-40DD-AFC4-6F175D3DCCD1}">
              <a14:hiddenFill xmlns:a14="http://schemas.microsoft.com/office/drawing/2010/main">
                <a:noFill/>
              </a14:hiddenFill>
            </a:ext>
          </a:extLst>
        </p:spPr>
      </p:cxnSp>
      <p:sp>
        <p:nvSpPr>
          <p:cNvPr id="19489" name="Rectangle 32"/>
          <p:cNvSpPr>
            <a:spLocks noChangeArrowheads="1"/>
          </p:cNvSpPr>
          <p:nvPr/>
        </p:nvSpPr>
        <p:spPr bwMode="auto">
          <a:xfrm>
            <a:off x="6400800" y="52578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folHlink"/>
              </a:buClr>
              <a:buSzPct val="60000"/>
              <a:buFont typeface="Wingdings" pitchFamily="2" charset="2"/>
              <a:buNone/>
            </a:pPr>
            <a:r>
              <a:rPr lang="en-US" altLang="en-US" sz="900">
                <a:solidFill>
                  <a:schemeClr val="tx2"/>
                </a:solidFill>
              </a:rPr>
              <a:t>+</a:t>
            </a:r>
          </a:p>
        </p:txBody>
      </p:sp>
      <p:sp>
        <p:nvSpPr>
          <p:cNvPr id="19490" name="Rectangle 33"/>
          <p:cNvSpPr>
            <a:spLocks noChangeArrowheads="1"/>
          </p:cNvSpPr>
          <p:nvPr/>
        </p:nvSpPr>
        <p:spPr bwMode="auto">
          <a:xfrm>
            <a:off x="3810000" y="29718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folHlink"/>
              </a:buClr>
              <a:buSzPct val="60000"/>
              <a:buFont typeface="Wingdings" pitchFamily="2" charset="2"/>
              <a:buNone/>
            </a:pPr>
            <a:r>
              <a:rPr lang="en-US" altLang="en-US" sz="900">
                <a:solidFill>
                  <a:schemeClr val="tx2"/>
                </a:solidFill>
              </a:rPr>
              <a:t>+</a:t>
            </a:r>
          </a:p>
        </p:txBody>
      </p:sp>
      <p:sp>
        <p:nvSpPr>
          <p:cNvPr id="19491" name="Line 34"/>
          <p:cNvSpPr>
            <a:spLocks noChangeShapeType="1"/>
          </p:cNvSpPr>
          <p:nvPr/>
        </p:nvSpPr>
        <p:spPr bwMode="auto">
          <a:xfrm flipH="1">
            <a:off x="6858000" y="5072063"/>
            <a:ext cx="76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2" name="Line 35"/>
          <p:cNvSpPr>
            <a:spLocks noChangeShapeType="1"/>
          </p:cNvSpPr>
          <p:nvPr/>
        </p:nvSpPr>
        <p:spPr bwMode="auto">
          <a:xfrm flipH="1">
            <a:off x="6934200" y="5072063"/>
            <a:ext cx="76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3" name="Rectangle 36"/>
          <p:cNvSpPr>
            <a:spLocks noChangeArrowheads="1"/>
          </p:cNvSpPr>
          <p:nvPr/>
        </p:nvSpPr>
        <p:spPr bwMode="auto">
          <a:xfrm>
            <a:off x="6019800" y="4114800"/>
            <a:ext cx="533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folHlink"/>
              </a:buClr>
              <a:buSzPct val="60000"/>
              <a:buFont typeface="Wingdings" pitchFamily="2" charset="2"/>
              <a:buNone/>
            </a:pPr>
            <a:r>
              <a:rPr lang="en-US" altLang="en-US" sz="1000" b="1">
                <a:solidFill>
                  <a:srgbClr val="33CC33"/>
                </a:solidFill>
              </a:rPr>
              <a:t>(-)</a:t>
            </a:r>
          </a:p>
        </p:txBody>
      </p:sp>
      <p:sp>
        <p:nvSpPr>
          <p:cNvPr id="19494" name="Rectangle 37"/>
          <p:cNvSpPr>
            <a:spLocks noChangeArrowheads="1"/>
          </p:cNvSpPr>
          <p:nvPr/>
        </p:nvSpPr>
        <p:spPr bwMode="auto">
          <a:xfrm>
            <a:off x="7620000" y="40386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folHlink"/>
              </a:buClr>
              <a:buSzPct val="60000"/>
              <a:buFont typeface="Wingdings" pitchFamily="2" charset="2"/>
              <a:buNone/>
            </a:pPr>
            <a:r>
              <a:rPr lang="en-US" altLang="en-US" sz="900">
                <a:solidFill>
                  <a:schemeClr val="tx2"/>
                </a:solidFill>
              </a:rPr>
              <a:t>+</a:t>
            </a:r>
          </a:p>
        </p:txBody>
      </p:sp>
      <p:sp>
        <p:nvSpPr>
          <p:cNvPr id="19495" name="Rectangle 38"/>
          <p:cNvSpPr>
            <a:spLocks noChangeArrowheads="1"/>
          </p:cNvSpPr>
          <p:nvPr/>
        </p:nvSpPr>
        <p:spPr bwMode="auto">
          <a:xfrm>
            <a:off x="8686800" y="43434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folHlink"/>
              </a:buClr>
              <a:buSzPct val="60000"/>
              <a:buFont typeface="Wingdings" pitchFamily="2" charset="2"/>
              <a:buNone/>
            </a:pPr>
            <a:r>
              <a:rPr lang="en-US" altLang="en-US" sz="900">
                <a:solidFill>
                  <a:schemeClr val="tx2"/>
                </a:solidFill>
              </a:rPr>
              <a:t>-</a:t>
            </a:r>
          </a:p>
        </p:txBody>
      </p:sp>
    </p:spTree>
    <p:extLst>
      <p:ext uri="{BB962C8B-B14F-4D97-AF65-F5344CB8AC3E}">
        <p14:creationId xmlns:p14="http://schemas.microsoft.com/office/powerpoint/2010/main" val="35083800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360521BC-1740-4FE7-90ED-5ED079118F81}" type="slidenum">
              <a:rPr lang="en-US" altLang="en-US" smtClean="0"/>
              <a:pPr/>
              <a:t>15</a:t>
            </a:fld>
            <a:endParaRPr lang="en-US" altLang="en-US" smtClean="0"/>
          </a:p>
        </p:txBody>
      </p:sp>
      <p:sp>
        <p:nvSpPr>
          <p:cNvPr id="20483" name="Rectangle 2"/>
          <p:cNvSpPr>
            <a:spLocks noGrp="1" noChangeArrowheads="1"/>
          </p:cNvSpPr>
          <p:nvPr>
            <p:ph type="title"/>
          </p:nvPr>
        </p:nvSpPr>
        <p:spPr/>
        <p:txBody>
          <a:bodyPr/>
          <a:lstStyle/>
          <a:p>
            <a:pPr eaLnBrk="1" hangingPunct="1"/>
            <a:r>
              <a:rPr lang="en-US" altLang="en-US" sz="2400" dirty="0" smtClean="0"/>
              <a:t>Creating Causal Loop Diagrams—Guidelines</a:t>
            </a:r>
          </a:p>
        </p:txBody>
      </p:sp>
      <p:sp>
        <p:nvSpPr>
          <p:cNvPr id="20484" name="Rectangle 3"/>
          <p:cNvSpPr>
            <a:spLocks noChangeArrowheads="1"/>
          </p:cNvSpPr>
          <p:nvPr/>
        </p:nvSpPr>
        <p:spPr bwMode="auto">
          <a:xfrm>
            <a:off x="1219200" y="1752600"/>
            <a:ext cx="2895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rgbClr val="0070C0"/>
              </a:buClr>
              <a:buSzPct val="100000"/>
              <a:buFont typeface="Arial" panose="020B0604020202020204" pitchFamily="34" charset="0"/>
              <a:buChar char="•"/>
            </a:pPr>
            <a:r>
              <a:rPr lang="en-US" altLang="en-US" sz="1000" dirty="0">
                <a:solidFill>
                  <a:srgbClr val="0070C0"/>
                </a:solidFill>
              </a:rPr>
              <a:t>Start with the dynamic to be explained</a:t>
            </a:r>
            <a:r>
              <a:rPr lang="en-US" altLang="en-US" sz="1000" dirty="0">
                <a:solidFill>
                  <a:schemeClr val="tx2"/>
                </a:solidFill>
              </a:rPr>
              <a:t>.</a:t>
            </a:r>
            <a:r>
              <a:rPr lang="en-US" altLang="en-US" sz="1000" dirty="0"/>
              <a:t>  Helpful to draw a graph of behavior over time.  Helpful to describe the dynamic using a sentence or two.</a:t>
            </a:r>
          </a:p>
          <a:p>
            <a:pPr eaLnBrk="1" hangingPunct="1">
              <a:spcBef>
                <a:spcPct val="50000"/>
              </a:spcBef>
              <a:buClr>
                <a:srgbClr val="0070C0"/>
              </a:buClr>
              <a:buSzPct val="100000"/>
              <a:buFont typeface="Arial" panose="020B0604020202020204" pitchFamily="34" charset="0"/>
              <a:buChar char="•"/>
            </a:pPr>
            <a:r>
              <a:rPr lang="en-US" altLang="en-US" sz="1000" dirty="0"/>
              <a:t>Ask:  What are the </a:t>
            </a:r>
            <a:r>
              <a:rPr lang="en-US" altLang="en-US" sz="1000" dirty="0">
                <a:solidFill>
                  <a:srgbClr val="0070C0"/>
                </a:solidFill>
              </a:rPr>
              <a:t>relationships </a:t>
            </a:r>
            <a:r>
              <a:rPr lang="en-US" altLang="en-US" sz="1000" dirty="0"/>
              <a:t>that underlie the dynamic?</a:t>
            </a:r>
          </a:p>
        </p:txBody>
      </p:sp>
      <p:grpSp>
        <p:nvGrpSpPr>
          <p:cNvPr id="20485" name="Group 4"/>
          <p:cNvGrpSpPr>
            <a:grpSpLocks/>
          </p:cNvGrpSpPr>
          <p:nvPr/>
        </p:nvGrpSpPr>
        <p:grpSpPr bwMode="auto">
          <a:xfrm>
            <a:off x="4495800" y="1447800"/>
            <a:ext cx="2209800" cy="1295400"/>
            <a:chOff x="3168" y="1728"/>
            <a:chExt cx="1392" cy="816"/>
          </a:xfrm>
        </p:grpSpPr>
        <p:grpSp>
          <p:nvGrpSpPr>
            <p:cNvPr id="20530" name="Group 5"/>
            <p:cNvGrpSpPr>
              <a:grpSpLocks/>
            </p:cNvGrpSpPr>
            <p:nvPr/>
          </p:nvGrpSpPr>
          <p:grpSpPr bwMode="auto">
            <a:xfrm>
              <a:off x="3504" y="1824"/>
              <a:ext cx="1056" cy="720"/>
              <a:chOff x="3504" y="1824"/>
              <a:chExt cx="1056" cy="720"/>
            </a:xfrm>
          </p:grpSpPr>
          <p:sp>
            <p:nvSpPr>
              <p:cNvPr id="20532" name="Line 6"/>
              <p:cNvSpPr>
                <a:spLocks noChangeShapeType="1"/>
              </p:cNvSpPr>
              <p:nvPr/>
            </p:nvSpPr>
            <p:spPr bwMode="auto">
              <a:xfrm>
                <a:off x="3552" y="1824"/>
                <a:ext cx="0" cy="624"/>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20533" name="Freeform 7"/>
              <p:cNvSpPr>
                <a:spLocks/>
              </p:cNvSpPr>
              <p:nvPr/>
            </p:nvSpPr>
            <p:spPr bwMode="auto">
              <a:xfrm>
                <a:off x="3552" y="1861"/>
                <a:ext cx="816" cy="443"/>
              </a:xfrm>
              <a:custGeom>
                <a:avLst/>
                <a:gdLst>
                  <a:gd name="T0" fmla="*/ 0 w 1218"/>
                  <a:gd name="T1" fmla="*/ 443 h 443"/>
                  <a:gd name="T2" fmla="*/ 1 w 1218"/>
                  <a:gd name="T3" fmla="*/ 347 h 443"/>
                  <a:gd name="T4" fmla="*/ 1 w 1218"/>
                  <a:gd name="T5" fmla="*/ 149 h 443"/>
                  <a:gd name="T6" fmla="*/ 1 w 1218"/>
                  <a:gd name="T7" fmla="*/ 23 h 443"/>
                  <a:gd name="T8" fmla="*/ 1 w 1218"/>
                  <a:gd name="T9" fmla="*/ 11 h 443"/>
                  <a:gd name="T10" fmla="*/ 0 60000 65536"/>
                  <a:gd name="T11" fmla="*/ 0 60000 65536"/>
                  <a:gd name="T12" fmla="*/ 0 60000 65536"/>
                  <a:gd name="T13" fmla="*/ 0 60000 65536"/>
                  <a:gd name="T14" fmla="*/ 0 60000 65536"/>
                  <a:gd name="T15" fmla="*/ 0 w 1218"/>
                  <a:gd name="T16" fmla="*/ 0 h 443"/>
                  <a:gd name="T17" fmla="*/ 1218 w 1218"/>
                  <a:gd name="T18" fmla="*/ 443 h 443"/>
                </a:gdLst>
                <a:ahLst/>
                <a:cxnLst>
                  <a:cxn ang="T10">
                    <a:pos x="T0" y="T1"/>
                  </a:cxn>
                  <a:cxn ang="T11">
                    <a:pos x="T2" y="T3"/>
                  </a:cxn>
                  <a:cxn ang="T12">
                    <a:pos x="T4" y="T5"/>
                  </a:cxn>
                  <a:cxn ang="T13">
                    <a:pos x="T6" y="T7"/>
                  </a:cxn>
                  <a:cxn ang="T14">
                    <a:pos x="T8" y="T9"/>
                  </a:cxn>
                </a:cxnLst>
                <a:rect l="T15" t="T16" r="T17" b="T18"/>
                <a:pathLst>
                  <a:path w="1218" h="443">
                    <a:moveTo>
                      <a:pt x="0" y="443"/>
                    </a:moveTo>
                    <a:cubicBezTo>
                      <a:pt x="92" y="419"/>
                      <a:pt x="164" y="396"/>
                      <a:pt x="240" y="347"/>
                    </a:cubicBezTo>
                    <a:cubicBezTo>
                      <a:pt x="316" y="298"/>
                      <a:pt x="368" y="203"/>
                      <a:pt x="456" y="149"/>
                    </a:cubicBezTo>
                    <a:cubicBezTo>
                      <a:pt x="544" y="95"/>
                      <a:pt x="641" y="46"/>
                      <a:pt x="768" y="23"/>
                    </a:cubicBezTo>
                    <a:cubicBezTo>
                      <a:pt x="895" y="0"/>
                      <a:pt x="1124" y="13"/>
                      <a:pt x="1218" y="11"/>
                    </a:cubicBezTo>
                  </a:path>
                </a:pathLst>
              </a:cu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34" name="Line 8"/>
              <p:cNvSpPr>
                <a:spLocks noChangeShapeType="1"/>
              </p:cNvSpPr>
              <p:nvPr/>
            </p:nvSpPr>
            <p:spPr bwMode="auto">
              <a:xfrm>
                <a:off x="3504" y="2400"/>
                <a:ext cx="912"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0535" name="Rectangle 9"/>
              <p:cNvSpPr>
                <a:spLocks noChangeArrowheads="1"/>
              </p:cNvSpPr>
              <p:nvPr/>
            </p:nvSpPr>
            <p:spPr bwMode="auto">
              <a:xfrm>
                <a:off x="4128" y="2400"/>
                <a:ext cx="43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folHlink"/>
                  </a:buClr>
                  <a:buSzPct val="60000"/>
                  <a:buFont typeface="Wingdings" pitchFamily="2" charset="2"/>
                  <a:buNone/>
                </a:pPr>
                <a:r>
                  <a:rPr lang="en-US" altLang="en-US" sz="800" i="1">
                    <a:solidFill>
                      <a:schemeClr val="tx2"/>
                    </a:solidFill>
                  </a:rPr>
                  <a:t>time</a:t>
                </a:r>
              </a:p>
            </p:txBody>
          </p:sp>
        </p:grpSp>
        <p:sp>
          <p:nvSpPr>
            <p:cNvPr id="20531" name="Rectangle 10"/>
            <p:cNvSpPr>
              <a:spLocks noChangeArrowheads="1"/>
            </p:cNvSpPr>
            <p:nvPr/>
          </p:nvSpPr>
          <p:spPr bwMode="auto">
            <a:xfrm>
              <a:off x="3168" y="1728"/>
              <a:ext cx="86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folHlink"/>
                </a:buClr>
                <a:buSzPct val="60000"/>
                <a:buFont typeface="Wingdings" pitchFamily="2" charset="2"/>
                <a:buNone/>
              </a:pPr>
              <a:r>
                <a:rPr lang="en-US" altLang="en-US" sz="800" i="1">
                  <a:solidFill>
                    <a:schemeClr val="tx2"/>
                  </a:solidFill>
                </a:rPr>
                <a:t>key dynamic variable</a:t>
              </a:r>
            </a:p>
          </p:txBody>
        </p:sp>
      </p:grpSp>
      <p:sp>
        <p:nvSpPr>
          <p:cNvPr id="20486" name="Rectangle 11"/>
          <p:cNvSpPr>
            <a:spLocks noChangeArrowheads="1"/>
          </p:cNvSpPr>
          <p:nvPr/>
        </p:nvSpPr>
        <p:spPr bwMode="auto">
          <a:xfrm>
            <a:off x="6096000" y="1600200"/>
            <a:ext cx="25146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folHlink"/>
              </a:buClr>
              <a:buSzPct val="60000"/>
              <a:buFont typeface="Wingdings" pitchFamily="2" charset="2"/>
              <a:buNone/>
            </a:pPr>
            <a:r>
              <a:rPr lang="en-US" altLang="en-US" sz="900" dirty="0">
                <a:solidFill>
                  <a:schemeClr val="tx2"/>
                </a:solidFill>
              </a:rPr>
              <a:t>	</a:t>
            </a:r>
            <a:r>
              <a:rPr lang="en-US" altLang="en-US" sz="900" dirty="0">
                <a:solidFill>
                  <a:schemeClr val="hlink"/>
                </a:solidFill>
              </a:rPr>
              <a:t>“Homing in”</a:t>
            </a:r>
            <a:r>
              <a:rPr lang="en-US" altLang="en-US" sz="900" dirty="0"/>
              <a:t> behavior tends to be driven by </a:t>
            </a:r>
            <a:r>
              <a:rPr lang="en-US" altLang="en-US" sz="900" u="sng" dirty="0"/>
              <a:t>negative</a:t>
            </a:r>
            <a:r>
              <a:rPr lang="en-US" altLang="en-US" sz="900" dirty="0"/>
              <a:t> feedback</a:t>
            </a:r>
          </a:p>
          <a:p>
            <a:pPr eaLnBrk="1" hangingPunct="1">
              <a:spcBef>
                <a:spcPct val="50000"/>
              </a:spcBef>
              <a:buClr>
                <a:schemeClr val="folHlink"/>
              </a:buClr>
              <a:buSzPct val="60000"/>
              <a:buFont typeface="Wingdings" pitchFamily="2" charset="2"/>
              <a:buNone/>
            </a:pPr>
            <a:endParaRPr lang="en-US" altLang="en-US" sz="900" dirty="0"/>
          </a:p>
          <a:p>
            <a:pPr eaLnBrk="1" hangingPunct="1">
              <a:spcBef>
                <a:spcPct val="50000"/>
              </a:spcBef>
              <a:buClr>
                <a:schemeClr val="folHlink"/>
              </a:buClr>
              <a:buSzPct val="60000"/>
              <a:buFont typeface="Wingdings" pitchFamily="2" charset="2"/>
              <a:buNone/>
            </a:pPr>
            <a:r>
              <a:rPr lang="en-US" altLang="en-US" sz="900" dirty="0">
                <a:solidFill>
                  <a:schemeClr val="hlink"/>
                </a:solidFill>
              </a:rPr>
              <a:t>	Runaway growth/decline</a:t>
            </a:r>
            <a:r>
              <a:rPr lang="en-US" altLang="en-US" sz="900" dirty="0"/>
              <a:t> tends to be underwritten by </a:t>
            </a:r>
            <a:r>
              <a:rPr lang="en-US" altLang="en-US" sz="900" u="sng" dirty="0"/>
              <a:t>positive</a:t>
            </a:r>
            <a:r>
              <a:rPr lang="en-US" altLang="en-US" sz="900" dirty="0"/>
              <a:t> feedback.  </a:t>
            </a:r>
          </a:p>
        </p:txBody>
      </p:sp>
      <p:sp>
        <p:nvSpPr>
          <p:cNvPr id="20487" name="Line 12"/>
          <p:cNvSpPr>
            <a:spLocks noChangeShapeType="1"/>
          </p:cNvSpPr>
          <p:nvPr/>
        </p:nvSpPr>
        <p:spPr bwMode="auto">
          <a:xfrm flipH="1" flipV="1">
            <a:off x="5867400" y="1752600"/>
            <a:ext cx="533400" cy="76200"/>
          </a:xfrm>
          <a:prstGeom prst="line">
            <a:avLst/>
          </a:prstGeom>
          <a:noFill/>
          <a:ln w="3175" cap="rnd">
            <a:solidFill>
              <a:schemeClr val="hlink"/>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88" name="Line 13"/>
          <p:cNvSpPr>
            <a:spLocks noChangeShapeType="1"/>
          </p:cNvSpPr>
          <p:nvPr/>
        </p:nvSpPr>
        <p:spPr bwMode="auto">
          <a:xfrm flipH="1" flipV="1">
            <a:off x="5486400" y="2133600"/>
            <a:ext cx="914400" cy="152400"/>
          </a:xfrm>
          <a:prstGeom prst="line">
            <a:avLst/>
          </a:prstGeom>
          <a:noFill/>
          <a:ln w="3175" cap="rnd">
            <a:solidFill>
              <a:schemeClr val="hlink"/>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89" name="Rectangle 14"/>
          <p:cNvSpPr>
            <a:spLocks noChangeArrowheads="1"/>
          </p:cNvSpPr>
          <p:nvPr/>
        </p:nvSpPr>
        <p:spPr bwMode="auto">
          <a:xfrm>
            <a:off x="1143000" y="1447800"/>
            <a:ext cx="7467600" cy="13716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folHlink"/>
              </a:buClr>
              <a:buSzPct val="60000"/>
              <a:buFont typeface="Wingdings" pitchFamily="2" charset="2"/>
              <a:buNone/>
            </a:pPr>
            <a:r>
              <a:rPr lang="en-US" altLang="en-US" sz="1200" dirty="0">
                <a:solidFill>
                  <a:schemeClr val="tx2"/>
                </a:solidFill>
              </a:rPr>
              <a:t>1.  </a:t>
            </a:r>
            <a:r>
              <a:rPr lang="en-US" altLang="en-US" sz="1200" dirty="0">
                <a:solidFill>
                  <a:srgbClr val="0070C0"/>
                </a:solidFill>
              </a:rPr>
              <a:t>Think about the Dynamics</a:t>
            </a:r>
            <a:r>
              <a:rPr lang="en-US" altLang="en-US" sz="1200" dirty="0">
                <a:solidFill>
                  <a:schemeClr val="tx2"/>
                </a:solidFill>
              </a:rPr>
              <a:t>.</a:t>
            </a:r>
            <a:endParaRPr lang="en-US" altLang="en-US" sz="1200" dirty="0"/>
          </a:p>
        </p:txBody>
      </p:sp>
      <p:sp>
        <p:nvSpPr>
          <p:cNvPr id="20490" name="Rectangle 15"/>
          <p:cNvSpPr>
            <a:spLocks noChangeArrowheads="1"/>
          </p:cNvSpPr>
          <p:nvPr/>
        </p:nvSpPr>
        <p:spPr bwMode="auto">
          <a:xfrm>
            <a:off x="1143000" y="312420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14300" indent="-1143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marL="171450" indent="-171450" eaLnBrk="1" hangingPunct="1">
              <a:spcBef>
                <a:spcPct val="50000"/>
              </a:spcBef>
              <a:buClr>
                <a:srgbClr val="0070C0"/>
              </a:buClr>
              <a:buSzPct val="100000"/>
              <a:buFont typeface="Arial" panose="020B0604020202020204" pitchFamily="34" charset="0"/>
              <a:buChar char="•"/>
            </a:pPr>
            <a:r>
              <a:rPr lang="en-US" altLang="en-US" sz="1000" dirty="0">
                <a:solidFill>
                  <a:schemeClr val="tx2"/>
                </a:solidFill>
              </a:rPr>
              <a:t>Ceteris paribus </a:t>
            </a:r>
            <a:r>
              <a:rPr lang="en-US" altLang="en-US" sz="1000" dirty="0"/>
              <a:t>world</a:t>
            </a:r>
          </a:p>
          <a:p>
            <a:pPr marL="171450" indent="-171450" eaLnBrk="1" hangingPunct="1">
              <a:spcBef>
                <a:spcPct val="50000"/>
              </a:spcBef>
              <a:buClr>
                <a:srgbClr val="0070C0"/>
              </a:buClr>
              <a:buSzPct val="100000"/>
              <a:buFont typeface="Arial" panose="020B0604020202020204" pitchFamily="34" charset="0"/>
              <a:buChar char="•"/>
            </a:pPr>
            <a:r>
              <a:rPr lang="en-US" altLang="en-US" sz="1000" dirty="0"/>
              <a:t>Use</a:t>
            </a:r>
            <a:r>
              <a:rPr lang="en-US" altLang="en-US" sz="1000" dirty="0">
                <a:solidFill>
                  <a:schemeClr val="tx2"/>
                </a:solidFill>
              </a:rPr>
              <a:t> </a:t>
            </a:r>
            <a:r>
              <a:rPr lang="en-US" altLang="en-US" sz="1000" dirty="0">
                <a:solidFill>
                  <a:srgbClr val="0070C0"/>
                </a:solidFill>
              </a:rPr>
              <a:t>nouns</a:t>
            </a:r>
            <a:r>
              <a:rPr lang="en-US" altLang="en-US" sz="1000" dirty="0">
                <a:solidFill>
                  <a:schemeClr val="tx2"/>
                </a:solidFill>
              </a:rPr>
              <a:t> </a:t>
            </a:r>
            <a:r>
              <a:rPr lang="en-US" altLang="en-US" sz="1000" dirty="0"/>
              <a:t>and</a:t>
            </a:r>
            <a:r>
              <a:rPr lang="en-US" altLang="en-US" sz="1000" dirty="0">
                <a:solidFill>
                  <a:schemeClr val="tx2"/>
                </a:solidFill>
              </a:rPr>
              <a:t> noun  phrases </a:t>
            </a:r>
            <a:endParaRPr lang="en-US" altLang="en-US" sz="1000" dirty="0"/>
          </a:p>
          <a:p>
            <a:pPr marL="171450" indent="-171450" eaLnBrk="1" hangingPunct="1">
              <a:spcBef>
                <a:spcPct val="50000"/>
              </a:spcBef>
              <a:buClr>
                <a:srgbClr val="0070C0"/>
              </a:buClr>
              <a:buSzPct val="100000"/>
              <a:buFont typeface="Arial" panose="020B0604020202020204" pitchFamily="34" charset="0"/>
              <a:buChar char="•"/>
            </a:pPr>
            <a:r>
              <a:rPr lang="en-US" altLang="en-US" sz="1000" dirty="0">
                <a:solidFill>
                  <a:srgbClr val="0070C0"/>
                </a:solidFill>
              </a:rPr>
              <a:t>Avoid </a:t>
            </a:r>
            <a:r>
              <a:rPr lang="en-US" altLang="en-US" sz="1000" dirty="0"/>
              <a:t>modifiers like </a:t>
            </a:r>
            <a:r>
              <a:rPr lang="en-US" altLang="en-US" sz="1000" i="1" dirty="0"/>
              <a:t>more</a:t>
            </a:r>
            <a:r>
              <a:rPr lang="en-US" altLang="en-US" sz="1000" dirty="0"/>
              <a:t> or </a:t>
            </a:r>
            <a:r>
              <a:rPr lang="en-US" altLang="en-US" sz="1000" i="1" dirty="0"/>
              <a:t>less</a:t>
            </a:r>
          </a:p>
          <a:p>
            <a:pPr marL="171450" indent="-171450" eaLnBrk="1" hangingPunct="1">
              <a:spcBef>
                <a:spcPct val="50000"/>
              </a:spcBef>
              <a:buClr>
                <a:srgbClr val="0070C0"/>
              </a:buClr>
              <a:buSzPct val="100000"/>
              <a:buFont typeface="Arial" panose="020B0604020202020204" pitchFamily="34" charset="0"/>
              <a:buChar char="•"/>
            </a:pPr>
            <a:r>
              <a:rPr lang="en-US" altLang="en-US" sz="1000" dirty="0"/>
              <a:t>Consider </a:t>
            </a:r>
            <a:r>
              <a:rPr lang="en-US" altLang="en-US" sz="1000" i="1" dirty="0">
                <a:solidFill>
                  <a:srgbClr val="0070C0"/>
                </a:solidFill>
              </a:rPr>
              <a:t>goals</a:t>
            </a:r>
            <a:r>
              <a:rPr lang="en-US" altLang="en-US" sz="1000" dirty="0">
                <a:solidFill>
                  <a:srgbClr val="0070C0"/>
                </a:solidFill>
              </a:rPr>
              <a:t> </a:t>
            </a:r>
            <a:r>
              <a:rPr lang="en-US" altLang="en-US" sz="1000" dirty="0"/>
              <a:t>and </a:t>
            </a:r>
            <a:r>
              <a:rPr lang="en-US" altLang="en-US" sz="1000" i="1" dirty="0">
                <a:solidFill>
                  <a:srgbClr val="0070C0"/>
                </a:solidFill>
              </a:rPr>
              <a:t>gaps</a:t>
            </a:r>
          </a:p>
          <a:p>
            <a:pPr marL="171450" indent="-171450" eaLnBrk="1" hangingPunct="1">
              <a:spcBef>
                <a:spcPct val="50000"/>
              </a:spcBef>
              <a:buClr>
                <a:srgbClr val="0070C0"/>
              </a:buClr>
              <a:buSzPct val="100000"/>
              <a:buFont typeface="Arial" panose="020B0604020202020204" pitchFamily="34" charset="0"/>
              <a:buChar char="•"/>
            </a:pPr>
            <a:r>
              <a:rPr lang="en-US" altLang="en-US" sz="1000" dirty="0"/>
              <a:t>Draw arrows from cause to effect</a:t>
            </a:r>
          </a:p>
          <a:p>
            <a:pPr marL="171450" indent="-171450" eaLnBrk="1" hangingPunct="1">
              <a:spcBef>
                <a:spcPct val="50000"/>
              </a:spcBef>
              <a:buClr>
                <a:srgbClr val="0070C0"/>
              </a:buClr>
              <a:buSzPct val="100000"/>
              <a:buFont typeface="Arial" panose="020B0604020202020204" pitchFamily="34" charset="0"/>
              <a:buChar char="•"/>
            </a:pPr>
            <a:r>
              <a:rPr lang="en-US" altLang="en-US" sz="1000" dirty="0"/>
              <a:t>Close the loop(s)</a:t>
            </a:r>
          </a:p>
          <a:p>
            <a:pPr marL="171450" indent="-171450" eaLnBrk="1" hangingPunct="1">
              <a:spcBef>
                <a:spcPct val="50000"/>
              </a:spcBef>
              <a:buClr>
                <a:srgbClr val="0070C0"/>
              </a:buClr>
              <a:buSzPct val="100000"/>
              <a:buFont typeface="Arial" panose="020B0604020202020204" pitchFamily="34" charset="0"/>
              <a:buChar char="•"/>
            </a:pPr>
            <a:r>
              <a:rPr lang="en-US" altLang="en-US" sz="1000" dirty="0"/>
              <a:t>Indicate </a:t>
            </a:r>
            <a:r>
              <a:rPr lang="en-US" altLang="en-US" sz="1000" dirty="0">
                <a:solidFill>
                  <a:srgbClr val="0070C0"/>
                </a:solidFill>
              </a:rPr>
              <a:t>delays </a:t>
            </a:r>
            <a:r>
              <a:rPr lang="en-US" altLang="en-US" sz="1000" dirty="0"/>
              <a:t>with </a:t>
            </a:r>
            <a:r>
              <a:rPr lang="en-US" altLang="en-US" sz="1000" dirty="0">
                <a:solidFill>
                  <a:schemeClr val="tx2"/>
                </a:solidFill>
              </a:rPr>
              <a:t>|| </a:t>
            </a:r>
            <a:r>
              <a:rPr lang="en-US" altLang="en-US" sz="1000" dirty="0"/>
              <a:t>in arc</a:t>
            </a:r>
          </a:p>
          <a:p>
            <a:pPr marL="171450" indent="-171450" eaLnBrk="1" hangingPunct="1">
              <a:spcBef>
                <a:spcPct val="50000"/>
              </a:spcBef>
              <a:buClr>
                <a:srgbClr val="0070C0"/>
              </a:buClr>
              <a:buSzPct val="100000"/>
              <a:buFont typeface="Arial" panose="020B0604020202020204" pitchFamily="34" charset="0"/>
              <a:buChar char="•"/>
            </a:pPr>
            <a:r>
              <a:rPr lang="en-US" altLang="en-US" sz="1000" dirty="0"/>
              <a:t>Keep it </a:t>
            </a:r>
            <a:r>
              <a:rPr lang="en-US" altLang="en-US" sz="1000" dirty="0">
                <a:solidFill>
                  <a:srgbClr val="0070C0"/>
                </a:solidFill>
              </a:rPr>
              <a:t>simple</a:t>
            </a:r>
            <a:r>
              <a:rPr lang="en-US" altLang="en-US" sz="1000" dirty="0"/>
              <a:t>.</a:t>
            </a:r>
          </a:p>
        </p:txBody>
      </p:sp>
      <p:sp>
        <p:nvSpPr>
          <p:cNvPr id="20491" name="Rectangle 16"/>
          <p:cNvSpPr>
            <a:spLocks noChangeArrowheads="1"/>
          </p:cNvSpPr>
          <p:nvPr/>
        </p:nvSpPr>
        <p:spPr bwMode="auto">
          <a:xfrm>
            <a:off x="1143000" y="2819400"/>
            <a:ext cx="3352800" cy="34290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folHlink"/>
              </a:buClr>
              <a:buSzPct val="60000"/>
              <a:buFont typeface="Wingdings" pitchFamily="2" charset="2"/>
              <a:buNone/>
            </a:pPr>
            <a:r>
              <a:rPr lang="en-US" altLang="en-US" sz="1200" dirty="0">
                <a:solidFill>
                  <a:schemeClr val="tx2"/>
                </a:solidFill>
              </a:rPr>
              <a:t>2.	</a:t>
            </a:r>
            <a:r>
              <a:rPr lang="en-US" altLang="en-US" sz="1200" dirty="0">
                <a:solidFill>
                  <a:srgbClr val="0070C0"/>
                </a:solidFill>
              </a:rPr>
              <a:t>Map the loop(s)</a:t>
            </a:r>
          </a:p>
        </p:txBody>
      </p:sp>
      <p:sp>
        <p:nvSpPr>
          <p:cNvPr id="20492" name="Rectangle 17"/>
          <p:cNvSpPr>
            <a:spLocks noChangeArrowheads="1"/>
          </p:cNvSpPr>
          <p:nvPr/>
        </p:nvSpPr>
        <p:spPr bwMode="auto">
          <a:xfrm>
            <a:off x="4495800" y="3200400"/>
            <a:ext cx="2286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14300" indent="-1143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marL="171450" indent="-171450" eaLnBrk="1" hangingPunct="1">
              <a:spcBef>
                <a:spcPct val="50000"/>
              </a:spcBef>
              <a:buClr>
                <a:srgbClr val="0070C0"/>
              </a:buClr>
              <a:buSzPct val="100000"/>
              <a:buFont typeface="Arial" panose="020B0604020202020204" pitchFamily="34" charset="0"/>
              <a:buChar char="•"/>
            </a:pPr>
            <a:r>
              <a:rPr lang="en-US" altLang="en-US" sz="900" dirty="0"/>
              <a:t>Look at each link in isolation.  </a:t>
            </a:r>
          </a:p>
          <a:p>
            <a:pPr marL="171450" indent="-171450" eaLnBrk="1" hangingPunct="1">
              <a:spcBef>
                <a:spcPct val="50000"/>
              </a:spcBef>
              <a:buClr>
                <a:srgbClr val="0070C0"/>
              </a:buClr>
              <a:buSzPct val="100000"/>
              <a:buFont typeface="Arial" panose="020B0604020202020204" pitchFamily="34" charset="0"/>
              <a:buChar char="•"/>
            </a:pPr>
            <a:r>
              <a:rPr lang="en-US" altLang="en-US" sz="900" dirty="0"/>
              <a:t>When change in cause causes effect to move </a:t>
            </a:r>
            <a:r>
              <a:rPr lang="en-US" altLang="en-US" sz="900" dirty="0">
                <a:solidFill>
                  <a:srgbClr val="0070C0"/>
                </a:solidFill>
              </a:rPr>
              <a:t>in same direction</a:t>
            </a:r>
            <a:r>
              <a:rPr lang="en-US" altLang="en-US" sz="900" dirty="0">
                <a:solidFill>
                  <a:schemeClr val="tx2"/>
                </a:solidFill>
              </a:rPr>
              <a:t>,</a:t>
            </a:r>
            <a:r>
              <a:rPr lang="en-US" altLang="en-US" sz="900" dirty="0"/>
              <a:t> link is positive</a:t>
            </a:r>
            <a:r>
              <a:rPr lang="en-US" altLang="en-US" sz="900" dirty="0">
                <a:solidFill>
                  <a:schemeClr val="tx2"/>
                </a:solidFill>
              </a:rPr>
              <a:t>.  </a:t>
            </a:r>
            <a:r>
              <a:rPr lang="en-US" altLang="en-US" sz="900" dirty="0"/>
              <a:t>Indicate with</a:t>
            </a:r>
            <a:r>
              <a:rPr lang="en-US" altLang="en-US" sz="900" dirty="0">
                <a:solidFill>
                  <a:schemeClr val="tx2"/>
                </a:solidFill>
              </a:rPr>
              <a:t> </a:t>
            </a:r>
            <a:r>
              <a:rPr lang="en-US" altLang="en-US" sz="900" dirty="0" smtClean="0">
                <a:solidFill>
                  <a:schemeClr val="tx2"/>
                </a:solidFill>
              </a:rPr>
              <a:t>“ + ”</a:t>
            </a:r>
            <a:endParaRPr lang="en-US" altLang="en-US" sz="900" dirty="0">
              <a:solidFill>
                <a:schemeClr val="tx2"/>
              </a:solidFill>
            </a:endParaRPr>
          </a:p>
          <a:p>
            <a:pPr marL="171450" indent="-171450" eaLnBrk="1" hangingPunct="1">
              <a:spcBef>
                <a:spcPct val="50000"/>
              </a:spcBef>
              <a:buClr>
                <a:srgbClr val="0070C0"/>
              </a:buClr>
              <a:buSzPct val="100000"/>
              <a:buFont typeface="Arial" panose="020B0604020202020204" pitchFamily="34" charset="0"/>
              <a:buChar char="•"/>
            </a:pPr>
            <a:r>
              <a:rPr lang="en-US" altLang="en-US" sz="900" dirty="0"/>
              <a:t>When change in cause causes effect to move </a:t>
            </a:r>
            <a:r>
              <a:rPr lang="en-US" altLang="en-US" sz="900" dirty="0">
                <a:solidFill>
                  <a:schemeClr val="tx2"/>
                </a:solidFill>
              </a:rPr>
              <a:t>in </a:t>
            </a:r>
            <a:r>
              <a:rPr lang="en-US" altLang="en-US" sz="900" dirty="0">
                <a:solidFill>
                  <a:srgbClr val="0070C0"/>
                </a:solidFill>
              </a:rPr>
              <a:t>opposite direction</a:t>
            </a:r>
            <a:r>
              <a:rPr lang="en-US" altLang="en-US" sz="900" dirty="0"/>
              <a:t>, link is negative.  Indicate with </a:t>
            </a:r>
            <a:r>
              <a:rPr lang="en-US" altLang="en-US" sz="900" dirty="0" smtClean="0"/>
              <a:t>“ </a:t>
            </a:r>
            <a:r>
              <a:rPr lang="en-US" altLang="en-US" sz="900" dirty="0" smtClean="0">
                <a:solidFill>
                  <a:schemeClr val="tx2"/>
                </a:solidFill>
              </a:rPr>
              <a:t>– ” </a:t>
            </a:r>
            <a:endParaRPr lang="en-US" altLang="en-US" sz="900" dirty="0">
              <a:solidFill>
                <a:schemeClr val="tx2"/>
              </a:solidFill>
            </a:endParaRPr>
          </a:p>
          <a:p>
            <a:pPr marL="171450" indent="-171450" eaLnBrk="1" hangingPunct="1">
              <a:spcBef>
                <a:spcPct val="50000"/>
              </a:spcBef>
              <a:buClr>
                <a:srgbClr val="0070C0"/>
              </a:buClr>
              <a:buSzPct val="100000"/>
              <a:buFont typeface="Arial" panose="020B0604020202020204" pitchFamily="34" charset="0"/>
              <a:buChar char="•"/>
            </a:pPr>
            <a:r>
              <a:rPr lang="en-US" altLang="en-US" sz="900" dirty="0"/>
              <a:t>Walk around loop.  Does initial change in one variable lead to further change in </a:t>
            </a:r>
            <a:r>
              <a:rPr lang="en-US" altLang="en-US" sz="900" dirty="0">
                <a:solidFill>
                  <a:srgbClr val="0070C0"/>
                </a:solidFill>
              </a:rPr>
              <a:t>same</a:t>
            </a:r>
            <a:r>
              <a:rPr lang="en-US" altLang="en-US" sz="900" dirty="0">
                <a:solidFill>
                  <a:schemeClr val="tx2"/>
                </a:solidFill>
              </a:rPr>
              <a:t> </a:t>
            </a:r>
            <a:r>
              <a:rPr lang="en-US" altLang="en-US" sz="900" dirty="0"/>
              <a:t>or </a:t>
            </a:r>
            <a:r>
              <a:rPr lang="en-US" altLang="en-US" sz="900" dirty="0">
                <a:solidFill>
                  <a:srgbClr val="0070C0"/>
                </a:solidFill>
              </a:rPr>
              <a:t>opposite </a:t>
            </a:r>
            <a:r>
              <a:rPr lang="en-US" altLang="en-US" sz="900" dirty="0"/>
              <a:t>direction when you trace around the loop?</a:t>
            </a:r>
          </a:p>
          <a:p>
            <a:pPr marL="171450" indent="-171450" eaLnBrk="1" hangingPunct="1">
              <a:spcBef>
                <a:spcPct val="50000"/>
              </a:spcBef>
              <a:buClr>
                <a:srgbClr val="0070C0"/>
              </a:buClr>
              <a:buSzPct val="100000"/>
              <a:buFont typeface="Arial" panose="020B0604020202020204" pitchFamily="34" charset="0"/>
              <a:buChar char="•"/>
            </a:pPr>
            <a:r>
              <a:rPr lang="en-US" altLang="en-US" sz="900" dirty="0"/>
              <a:t>Change in same direction </a:t>
            </a:r>
            <a:r>
              <a:rPr lang="en-US" altLang="en-US" sz="900" dirty="0">
                <a:sym typeface="Wingdings" pitchFamily="2" charset="2"/>
              </a:rPr>
              <a:t> positive loop.  Indicate with </a:t>
            </a:r>
            <a:r>
              <a:rPr lang="en-US" altLang="en-US" sz="900" dirty="0" smtClean="0">
                <a:sym typeface="Wingdings" pitchFamily="2" charset="2"/>
              </a:rPr>
              <a:t>(+ or “R”) </a:t>
            </a:r>
            <a:r>
              <a:rPr lang="en-US" altLang="en-US" sz="900" dirty="0">
                <a:sym typeface="Wingdings" pitchFamily="2" charset="2"/>
              </a:rPr>
              <a:t>in center.</a:t>
            </a:r>
          </a:p>
          <a:p>
            <a:pPr marL="171450" indent="-171450" eaLnBrk="1" hangingPunct="1">
              <a:spcBef>
                <a:spcPct val="50000"/>
              </a:spcBef>
              <a:buClr>
                <a:srgbClr val="0070C0"/>
              </a:buClr>
              <a:buSzPct val="100000"/>
              <a:buFont typeface="Arial" panose="020B0604020202020204" pitchFamily="34" charset="0"/>
              <a:buChar char="•"/>
            </a:pPr>
            <a:r>
              <a:rPr lang="en-US" altLang="en-US" sz="900" dirty="0"/>
              <a:t>Change in opposite direction </a:t>
            </a:r>
            <a:r>
              <a:rPr lang="en-US" altLang="en-US" sz="900" dirty="0">
                <a:sym typeface="Wingdings" pitchFamily="2" charset="2"/>
              </a:rPr>
              <a:t> negative loop.  Indicate with </a:t>
            </a:r>
            <a:r>
              <a:rPr lang="en-US" altLang="en-US" sz="900" dirty="0" smtClean="0">
                <a:sym typeface="Wingdings" pitchFamily="2" charset="2"/>
              </a:rPr>
              <a:t>(- or “C”) </a:t>
            </a:r>
            <a:r>
              <a:rPr lang="en-US" altLang="en-US" sz="900" dirty="0">
                <a:sym typeface="Wingdings" pitchFamily="2" charset="2"/>
              </a:rPr>
              <a:t>in center.</a:t>
            </a:r>
            <a:endParaRPr lang="en-US" altLang="en-US" sz="900" dirty="0"/>
          </a:p>
        </p:txBody>
      </p:sp>
      <p:sp>
        <p:nvSpPr>
          <p:cNvPr id="20493" name="Rectangle 18"/>
          <p:cNvSpPr>
            <a:spLocks noChangeArrowheads="1"/>
          </p:cNvSpPr>
          <p:nvPr/>
        </p:nvSpPr>
        <p:spPr bwMode="auto">
          <a:xfrm>
            <a:off x="4495800" y="2819400"/>
            <a:ext cx="4114800" cy="34290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folHlink"/>
              </a:buClr>
              <a:buSzPct val="60000"/>
              <a:buFont typeface="Wingdings" pitchFamily="2" charset="2"/>
              <a:buNone/>
            </a:pPr>
            <a:r>
              <a:rPr lang="en-US" altLang="en-US" sz="1200" dirty="0">
                <a:solidFill>
                  <a:schemeClr val="tx2"/>
                </a:solidFill>
              </a:rPr>
              <a:t>3.	</a:t>
            </a:r>
            <a:r>
              <a:rPr lang="en-US" altLang="en-US" sz="1200" dirty="0">
                <a:solidFill>
                  <a:srgbClr val="0070C0"/>
                </a:solidFill>
              </a:rPr>
              <a:t>Assign link and loop polarity</a:t>
            </a:r>
          </a:p>
        </p:txBody>
      </p:sp>
      <p:sp>
        <p:nvSpPr>
          <p:cNvPr id="20494" name="Rectangle 19"/>
          <p:cNvSpPr>
            <a:spLocks noChangeArrowheads="1"/>
          </p:cNvSpPr>
          <p:nvPr/>
        </p:nvSpPr>
        <p:spPr bwMode="auto">
          <a:xfrm>
            <a:off x="3048000" y="4724400"/>
            <a:ext cx="685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folHlink"/>
              </a:buClr>
              <a:buSzPct val="60000"/>
              <a:buFont typeface="Wingdings" pitchFamily="2" charset="2"/>
              <a:buNone/>
            </a:pPr>
            <a:r>
              <a:rPr lang="en-US" altLang="en-US" sz="900">
                <a:solidFill>
                  <a:schemeClr val="tx2"/>
                </a:solidFill>
              </a:rPr>
              <a:t>Condition</a:t>
            </a:r>
          </a:p>
        </p:txBody>
      </p:sp>
      <p:sp>
        <p:nvSpPr>
          <p:cNvPr id="20495" name="Rectangle 20"/>
          <p:cNvSpPr>
            <a:spLocks noChangeArrowheads="1"/>
          </p:cNvSpPr>
          <p:nvPr/>
        </p:nvSpPr>
        <p:spPr bwMode="auto">
          <a:xfrm>
            <a:off x="3657600" y="46482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buClr>
                <a:schemeClr val="folHlink"/>
              </a:buClr>
              <a:buSzPct val="60000"/>
              <a:buFont typeface="Wingdings" pitchFamily="2" charset="2"/>
              <a:buNone/>
            </a:pPr>
            <a:r>
              <a:rPr lang="en-US" altLang="en-US" sz="900">
                <a:solidFill>
                  <a:schemeClr val="tx2"/>
                </a:solidFill>
              </a:rPr>
              <a:t>Goal or </a:t>
            </a:r>
          </a:p>
          <a:p>
            <a:pPr algn="ctr" eaLnBrk="1" hangingPunct="1">
              <a:buClr>
                <a:schemeClr val="folHlink"/>
              </a:buClr>
              <a:buSzPct val="60000"/>
              <a:buFont typeface="Wingdings" pitchFamily="2" charset="2"/>
              <a:buNone/>
            </a:pPr>
            <a:r>
              <a:rPr lang="en-US" altLang="en-US" sz="900">
                <a:solidFill>
                  <a:schemeClr val="tx2"/>
                </a:solidFill>
              </a:rPr>
              <a:t>Target</a:t>
            </a:r>
          </a:p>
        </p:txBody>
      </p:sp>
      <p:sp>
        <p:nvSpPr>
          <p:cNvPr id="20496" name="Rectangle 21"/>
          <p:cNvSpPr>
            <a:spLocks noChangeArrowheads="1"/>
          </p:cNvSpPr>
          <p:nvPr/>
        </p:nvSpPr>
        <p:spPr bwMode="auto">
          <a:xfrm>
            <a:off x="3505200" y="54102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spcBef>
                <a:spcPct val="50000"/>
              </a:spcBef>
              <a:buClr>
                <a:schemeClr val="folHlink"/>
              </a:buClr>
              <a:buSzPct val="60000"/>
              <a:buFont typeface="Wingdings" pitchFamily="2" charset="2"/>
              <a:buNone/>
            </a:pPr>
            <a:r>
              <a:rPr lang="en-US" altLang="en-US" sz="900">
                <a:solidFill>
                  <a:schemeClr val="folHlink"/>
                </a:solidFill>
              </a:rPr>
              <a:t>Gap</a:t>
            </a:r>
          </a:p>
        </p:txBody>
      </p:sp>
      <p:sp>
        <p:nvSpPr>
          <p:cNvPr id="20497" name="Rectangle 22"/>
          <p:cNvSpPr>
            <a:spLocks noChangeArrowheads="1"/>
          </p:cNvSpPr>
          <p:nvPr/>
        </p:nvSpPr>
        <p:spPr bwMode="auto">
          <a:xfrm>
            <a:off x="2286000" y="53340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buClr>
                <a:schemeClr val="folHlink"/>
              </a:buClr>
              <a:buSzPct val="60000"/>
              <a:buFont typeface="Wingdings" pitchFamily="2" charset="2"/>
              <a:buNone/>
            </a:pPr>
            <a:r>
              <a:rPr lang="en-US" altLang="en-US" sz="900">
                <a:solidFill>
                  <a:schemeClr val="tx2"/>
                </a:solidFill>
              </a:rPr>
              <a:t>Corrective </a:t>
            </a:r>
          </a:p>
          <a:p>
            <a:pPr algn="ctr" eaLnBrk="1" hangingPunct="1">
              <a:buClr>
                <a:schemeClr val="folHlink"/>
              </a:buClr>
              <a:buSzPct val="60000"/>
              <a:buFont typeface="Wingdings" pitchFamily="2" charset="2"/>
              <a:buNone/>
            </a:pPr>
            <a:r>
              <a:rPr lang="en-US" altLang="en-US" sz="900">
                <a:solidFill>
                  <a:schemeClr val="tx2"/>
                </a:solidFill>
              </a:rPr>
              <a:t>Action</a:t>
            </a:r>
          </a:p>
        </p:txBody>
      </p:sp>
      <p:cxnSp>
        <p:nvCxnSpPr>
          <p:cNvPr id="20498" name="AutoShape 23"/>
          <p:cNvCxnSpPr>
            <a:cxnSpLocks noChangeShapeType="1"/>
            <a:stCxn id="20494" idx="3"/>
            <a:endCxn id="20496" idx="0"/>
          </p:cNvCxnSpPr>
          <p:nvPr/>
        </p:nvCxnSpPr>
        <p:spPr bwMode="auto">
          <a:xfrm>
            <a:off x="3733800" y="4914900"/>
            <a:ext cx="266700" cy="495300"/>
          </a:xfrm>
          <a:prstGeom prst="curvedConnector2">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cxnSp>
        <p:nvCxnSpPr>
          <p:cNvPr id="20499" name="AutoShape 24"/>
          <p:cNvCxnSpPr>
            <a:cxnSpLocks noChangeShapeType="1"/>
            <a:stCxn id="20496" idx="2"/>
            <a:endCxn id="20497" idx="2"/>
          </p:cNvCxnSpPr>
          <p:nvPr/>
        </p:nvCxnSpPr>
        <p:spPr bwMode="auto">
          <a:xfrm rot="5400000">
            <a:off x="3371056" y="5087144"/>
            <a:ext cx="1588" cy="1257300"/>
          </a:xfrm>
          <a:prstGeom prst="curvedConnector3">
            <a:avLst>
              <a:gd name="adj1" fmla="val 23500009"/>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cxnSp>
        <p:nvCxnSpPr>
          <p:cNvPr id="20500" name="AutoShape 25"/>
          <p:cNvCxnSpPr>
            <a:cxnSpLocks noChangeShapeType="1"/>
            <a:stCxn id="20497" idx="0"/>
            <a:endCxn id="20494" idx="1"/>
          </p:cNvCxnSpPr>
          <p:nvPr/>
        </p:nvCxnSpPr>
        <p:spPr bwMode="auto">
          <a:xfrm rot="-5400000">
            <a:off x="2686050" y="4972050"/>
            <a:ext cx="419100" cy="304800"/>
          </a:xfrm>
          <a:prstGeom prst="curvedConnector2">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cxnSp>
        <p:nvCxnSpPr>
          <p:cNvPr id="20501" name="AutoShape 26"/>
          <p:cNvCxnSpPr>
            <a:cxnSpLocks noChangeShapeType="1"/>
            <a:stCxn id="20495" idx="2"/>
          </p:cNvCxnSpPr>
          <p:nvPr/>
        </p:nvCxnSpPr>
        <p:spPr bwMode="auto">
          <a:xfrm flipH="1">
            <a:off x="4038600" y="4953000"/>
            <a:ext cx="114300" cy="533400"/>
          </a:xfrm>
          <a:prstGeom prst="straightConnector1">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sp>
        <p:nvSpPr>
          <p:cNvPr id="20502" name="Rectangle 27"/>
          <p:cNvSpPr>
            <a:spLocks noChangeArrowheads="1"/>
          </p:cNvSpPr>
          <p:nvPr/>
        </p:nvSpPr>
        <p:spPr bwMode="auto">
          <a:xfrm>
            <a:off x="2971800" y="3124200"/>
            <a:ext cx="685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folHlink"/>
              </a:buClr>
              <a:buSzPct val="60000"/>
              <a:buFont typeface="Wingdings" pitchFamily="2" charset="2"/>
              <a:buNone/>
            </a:pPr>
            <a:r>
              <a:rPr lang="en-US" altLang="en-US" sz="900" dirty="0">
                <a:solidFill>
                  <a:schemeClr val="hlink"/>
                </a:solidFill>
              </a:rPr>
              <a:t>Condition</a:t>
            </a:r>
          </a:p>
        </p:txBody>
      </p:sp>
      <p:cxnSp>
        <p:nvCxnSpPr>
          <p:cNvPr id="20503" name="AutoShape 28"/>
          <p:cNvCxnSpPr>
            <a:cxnSpLocks noChangeShapeType="1"/>
            <a:stCxn id="20504" idx="1"/>
            <a:endCxn id="20502" idx="1"/>
          </p:cNvCxnSpPr>
          <p:nvPr/>
        </p:nvCxnSpPr>
        <p:spPr bwMode="auto">
          <a:xfrm rot="10800000" flipH="1">
            <a:off x="2895600" y="3314700"/>
            <a:ext cx="76200" cy="762000"/>
          </a:xfrm>
          <a:prstGeom prst="curvedConnector3">
            <a:avLst>
              <a:gd name="adj1" fmla="val -300000"/>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cxnSp>
      <p:sp>
        <p:nvSpPr>
          <p:cNvPr id="20504" name="Rectangle 29"/>
          <p:cNvSpPr>
            <a:spLocks noChangeArrowheads="1"/>
          </p:cNvSpPr>
          <p:nvPr/>
        </p:nvSpPr>
        <p:spPr bwMode="auto">
          <a:xfrm>
            <a:off x="2895600" y="38862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buClr>
                <a:schemeClr val="folHlink"/>
              </a:buClr>
              <a:buSzPct val="60000"/>
              <a:buFont typeface="Wingdings" pitchFamily="2" charset="2"/>
              <a:buNone/>
            </a:pPr>
            <a:r>
              <a:rPr lang="en-US" altLang="en-US" sz="900">
                <a:solidFill>
                  <a:schemeClr val="hlink"/>
                </a:solidFill>
              </a:rPr>
              <a:t>Reinforcing </a:t>
            </a:r>
          </a:p>
          <a:p>
            <a:pPr algn="ctr" eaLnBrk="1" hangingPunct="1">
              <a:buClr>
                <a:schemeClr val="folHlink"/>
              </a:buClr>
              <a:buSzPct val="60000"/>
              <a:buFont typeface="Wingdings" pitchFamily="2" charset="2"/>
              <a:buNone/>
            </a:pPr>
            <a:r>
              <a:rPr lang="en-US" altLang="en-US" sz="900">
                <a:solidFill>
                  <a:schemeClr val="hlink"/>
                </a:solidFill>
              </a:rPr>
              <a:t>Action</a:t>
            </a:r>
          </a:p>
        </p:txBody>
      </p:sp>
      <p:cxnSp>
        <p:nvCxnSpPr>
          <p:cNvPr id="20505" name="AutoShape 30"/>
          <p:cNvCxnSpPr>
            <a:cxnSpLocks noChangeShapeType="1"/>
            <a:stCxn id="20502" idx="3"/>
            <a:endCxn id="20504" idx="3"/>
          </p:cNvCxnSpPr>
          <p:nvPr/>
        </p:nvCxnSpPr>
        <p:spPr bwMode="auto">
          <a:xfrm>
            <a:off x="3657600" y="3314700"/>
            <a:ext cx="152400" cy="762000"/>
          </a:xfrm>
          <a:prstGeom prst="curvedConnector3">
            <a:avLst>
              <a:gd name="adj1" fmla="val 250000"/>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cxnSp>
      <p:sp>
        <p:nvSpPr>
          <p:cNvPr id="20506" name="Rectangle 31"/>
          <p:cNvSpPr>
            <a:spLocks noChangeArrowheads="1"/>
          </p:cNvSpPr>
          <p:nvPr/>
        </p:nvSpPr>
        <p:spPr bwMode="auto">
          <a:xfrm>
            <a:off x="7239000" y="3124200"/>
            <a:ext cx="685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folHlink"/>
              </a:buClr>
              <a:buSzPct val="60000"/>
              <a:buFont typeface="Wingdings" pitchFamily="2" charset="2"/>
              <a:buNone/>
            </a:pPr>
            <a:r>
              <a:rPr lang="en-US" altLang="en-US" sz="900">
                <a:solidFill>
                  <a:schemeClr val="hlink"/>
                </a:solidFill>
              </a:rPr>
              <a:t>Condition</a:t>
            </a:r>
          </a:p>
        </p:txBody>
      </p:sp>
      <p:cxnSp>
        <p:nvCxnSpPr>
          <p:cNvPr id="20507" name="AutoShape 32"/>
          <p:cNvCxnSpPr>
            <a:cxnSpLocks noChangeShapeType="1"/>
            <a:stCxn id="20508" idx="1"/>
            <a:endCxn id="20506" idx="1"/>
          </p:cNvCxnSpPr>
          <p:nvPr/>
        </p:nvCxnSpPr>
        <p:spPr bwMode="auto">
          <a:xfrm rot="10800000" flipH="1">
            <a:off x="7162800" y="3314700"/>
            <a:ext cx="76200" cy="762000"/>
          </a:xfrm>
          <a:prstGeom prst="curvedConnector3">
            <a:avLst>
              <a:gd name="adj1" fmla="val -300000"/>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cxnSp>
      <p:sp>
        <p:nvSpPr>
          <p:cNvPr id="20508" name="Rectangle 33"/>
          <p:cNvSpPr>
            <a:spLocks noChangeArrowheads="1"/>
          </p:cNvSpPr>
          <p:nvPr/>
        </p:nvSpPr>
        <p:spPr bwMode="auto">
          <a:xfrm>
            <a:off x="7162800" y="38862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buClr>
                <a:schemeClr val="folHlink"/>
              </a:buClr>
              <a:buSzPct val="60000"/>
              <a:buFont typeface="Wingdings" pitchFamily="2" charset="2"/>
              <a:buNone/>
            </a:pPr>
            <a:r>
              <a:rPr lang="en-US" altLang="en-US" sz="900">
                <a:solidFill>
                  <a:schemeClr val="hlink"/>
                </a:solidFill>
              </a:rPr>
              <a:t>Reinforcing </a:t>
            </a:r>
          </a:p>
          <a:p>
            <a:pPr algn="ctr" eaLnBrk="1" hangingPunct="1">
              <a:buClr>
                <a:schemeClr val="folHlink"/>
              </a:buClr>
              <a:buSzPct val="60000"/>
              <a:buFont typeface="Wingdings" pitchFamily="2" charset="2"/>
              <a:buNone/>
            </a:pPr>
            <a:r>
              <a:rPr lang="en-US" altLang="en-US" sz="900">
                <a:solidFill>
                  <a:schemeClr val="hlink"/>
                </a:solidFill>
              </a:rPr>
              <a:t>Action</a:t>
            </a:r>
          </a:p>
        </p:txBody>
      </p:sp>
      <p:cxnSp>
        <p:nvCxnSpPr>
          <p:cNvPr id="20509" name="AutoShape 34"/>
          <p:cNvCxnSpPr>
            <a:cxnSpLocks noChangeShapeType="1"/>
            <a:stCxn id="20506" idx="3"/>
            <a:endCxn id="20508" idx="3"/>
          </p:cNvCxnSpPr>
          <p:nvPr/>
        </p:nvCxnSpPr>
        <p:spPr bwMode="auto">
          <a:xfrm>
            <a:off x="7924800" y="3314700"/>
            <a:ext cx="152400" cy="762000"/>
          </a:xfrm>
          <a:prstGeom prst="curvedConnector3">
            <a:avLst>
              <a:gd name="adj1" fmla="val 250000"/>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cxnSp>
      <p:sp>
        <p:nvSpPr>
          <p:cNvPr id="20510" name="Rectangle 35"/>
          <p:cNvSpPr>
            <a:spLocks noChangeArrowheads="1"/>
          </p:cNvSpPr>
          <p:nvPr/>
        </p:nvSpPr>
        <p:spPr bwMode="auto">
          <a:xfrm>
            <a:off x="7315200" y="4800600"/>
            <a:ext cx="685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folHlink"/>
              </a:buClr>
              <a:buSzPct val="60000"/>
              <a:buFont typeface="Wingdings" pitchFamily="2" charset="2"/>
              <a:buNone/>
            </a:pPr>
            <a:r>
              <a:rPr lang="en-US" altLang="en-US" sz="900">
                <a:solidFill>
                  <a:schemeClr val="tx2"/>
                </a:solidFill>
              </a:rPr>
              <a:t>Condition</a:t>
            </a:r>
          </a:p>
        </p:txBody>
      </p:sp>
      <p:sp>
        <p:nvSpPr>
          <p:cNvPr id="20511" name="Rectangle 36"/>
          <p:cNvSpPr>
            <a:spLocks noChangeArrowheads="1"/>
          </p:cNvSpPr>
          <p:nvPr/>
        </p:nvSpPr>
        <p:spPr bwMode="auto">
          <a:xfrm>
            <a:off x="7924800" y="46482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buClr>
                <a:schemeClr val="folHlink"/>
              </a:buClr>
              <a:buSzPct val="60000"/>
              <a:buFont typeface="Wingdings" pitchFamily="2" charset="2"/>
              <a:buNone/>
            </a:pPr>
            <a:r>
              <a:rPr lang="en-US" altLang="en-US" sz="900">
                <a:solidFill>
                  <a:schemeClr val="tx2"/>
                </a:solidFill>
              </a:rPr>
              <a:t>Goal or </a:t>
            </a:r>
          </a:p>
          <a:p>
            <a:pPr algn="ctr" eaLnBrk="1" hangingPunct="1">
              <a:buClr>
                <a:schemeClr val="folHlink"/>
              </a:buClr>
              <a:buSzPct val="60000"/>
              <a:buFont typeface="Wingdings" pitchFamily="2" charset="2"/>
              <a:buNone/>
            </a:pPr>
            <a:r>
              <a:rPr lang="en-US" altLang="en-US" sz="900">
                <a:solidFill>
                  <a:schemeClr val="tx2"/>
                </a:solidFill>
              </a:rPr>
              <a:t>Target</a:t>
            </a:r>
          </a:p>
        </p:txBody>
      </p:sp>
      <p:sp>
        <p:nvSpPr>
          <p:cNvPr id="20512" name="Rectangle 37"/>
          <p:cNvSpPr>
            <a:spLocks noChangeArrowheads="1"/>
          </p:cNvSpPr>
          <p:nvPr/>
        </p:nvSpPr>
        <p:spPr bwMode="auto">
          <a:xfrm>
            <a:off x="7772400" y="54102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spcBef>
                <a:spcPct val="50000"/>
              </a:spcBef>
              <a:buClr>
                <a:schemeClr val="folHlink"/>
              </a:buClr>
              <a:buSzPct val="60000"/>
              <a:buFont typeface="Wingdings" pitchFamily="2" charset="2"/>
              <a:buNone/>
            </a:pPr>
            <a:r>
              <a:rPr lang="en-US" altLang="en-US" sz="900">
                <a:solidFill>
                  <a:schemeClr val="folHlink"/>
                </a:solidFill>
              </a:rPr>
              <a:t>Gap</a:t>
            </a:r>
          </a:p>
        </p:txBody>
      </p:sp>
      <p:sp>
        <p:nvSpPr>
          <p:cNvPr id="20513" name="Rectangle 38"/>
          <p:cNvSpPr>
            <a:spLocks noChangeArrowheads="1"/>
          </p:cNvSpPr>
          <p:nvPr/>
        </p:nvSpPr>
        <p:spPr bwMode="auto">
          <a:xfrm>
            <a:off x="6553200" y="53340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buClr>
                <a:schemeClr val="folHlink"/>
              </a:buClr>
              <a:buSzPct val="60000"/>
              <a:buFont typeface="Wingdings" pitchFamily="2" charset="2"/>
              <a:buNone/>
            </a:pPr>
            <a:r>
              <a:rPr lang="en-US" altLang="en-US" sz="900">
                <a:solidFill>
                  <a:schemeClr val="tx2"/>
                </a:solidFill>
              </a:rPr>
              <a:t>Corrective </a:t>
            </a:r>
          </a:p>
          <a:p>
            <a:pPr algn="ctr" eaLnBrk="1" hangingPunct="1">
              <a:buClr>
                <a:schemeClr val="folHlink"/>
              </a:buClr>
              <a:buSzPct val="60000"/>
              <a:buFont typeface="Wingdings" pitchFamily="2" charset="2"/>
              <a:buNone/>
            </a:pPr>
            <a:r>
              <a:rPr lang="en-US" altLang="en-US" sz="900">
                <a:solidFill>
                  <a:schemeClr val="tx2"/>
                </a:solidFill>
              </a:rPr>
              <a:t>Action</a:t>
            </a:r>
          </a:p>
        </p:txBody>
      </p:sp>
      <p:cxnSp>
        <p:nvCxnSpPr>
          <p:cNvPr id="20514" name="AutoShape 39"/>
          <p:cNvCxnSpPr>
            <a:cxnSpLocks noChangeShapeType="1"/>
            <a:stCxn id="20510" idx="3"/>
            <a:endCxn id="20512" idx="0"/>
          </p:cNvCxnSpPr>
          <p:nvPr/>
        </p:nvCxnSpPr>
        <p:spPr bwMode="auto">
          <a:xfrm>
            <a:off x="8001000" y="4991100"/>
            <a:ext cx="266700" cy="419100"/>
          </a:xfrm>
          <a:prstGeom prst="curvedConnector2">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cxnSp>
        <p:nvCxnSpPr>
          <p:cNvPr id="20515" name="AutoShape 40"/>
          <p:cNvCxnSpPr>
            <a:cxnSpLocks noChangeShapeType="1"/>
            <a:stCxn id="20512" idx="2"/>
            <a:endCxn id="20513" idx="2"/>
          </p:cNvCxnSpPr>
          <p:nvPr/>
        </p:nvCxnSpPr>
        <p:spPr bwMode="auto">
          <a:xfrm rot="5400000">
            <a:off x="7638256" y="5087144"/>
            <a:ext cx="1588" cy="1257300"/>
          </a:xfrm>
          <a:prstGeom prst="curvedConnector3">
            <a:avLst>
              <a:gd name="adj1" fmla="val 23500009"/>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cxnSp>
        <p:nvCxnSpPr>
          <p:cNvPr id="20516" name="AutoShape 41"/>
          <p:cNvCxnSpPr>
            <a:cxnSpLocks noChangeShapeType="1"/>
            <a:stCxn id="20513" idx="0"/>
            <a:endCxn id="20510" idx="1"/>
          </p:cNvCxnSpPr>
          <p:nvPr/>
        </p:nvCxnSpPr>
        <p:spPr bwMode="auto">
          <a:xfrm rot="-5400000">
            <a:off x="6991350" y="5010150"/>
            <a:ext cx="342900" cy="304800"/>
          </a:xfrm>
          <a:prstGeom prst="curvedConnector2">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cxnSp>
        <p:nvCxnSpPr>
          <p:cNvPr id="20517" name="AutoShape 42"/>
          <p:cNvCxnSpPr>
            <a:cxnSpLocks noChangeShapeType="1"/>
            <a:stCxn id="20511" idx="2"/>
          </p:cNvCxnSpPr>
          <p:nvPr/>
        </p:nvCxnSpPr>
        <p:spPr bwMode="auto">
          <a:xfrm flipH="1">
            <a:off x="8305800" y="4953000"/>
            <a:ext cx="114300" cy="533400"/>
          </a:xfrm>
          <a:prstGeom prst="straightConnector1">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sp>
        <p:nvSpPr>
          <p:cNvPr id="20518" name="Rectangle 43"/>
          <p:cNvSpPr>
            <a:spLocks noChangeArrowheads="1"/>
          </p:cNvSpPr>
          <p:nvPr/>
        </p:nvSpPr>
        <p:spPr bwMode="auto">
          <a:xfrm>
            <a:off x="8001000" y="38100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folHlink"/>
              </a:buClr>
              <a:buSzPct val="60000"/>
              <a:buFont typeface="Wingdings" pitchFamily="2" charset="2"/>
              <a:buNone/>
            </a:pPr>
            <a:r>
              <a:rPr lang="en-US" altLang="en-US" sz="900">
                <a:solidFill>
                  <a:schemeClr val="tx2"/>
                </a:solidFill>
              </a:rPr>
              <a:t>+</a:t>
            </a:r>
          </a:p>
        </p:txBody>
      </p:sp>
      <p:sp>
        <p:nvSpPr>
          <p:cNvPr id="20519" name="Rectangle 44"/>
          <p:cNvSpPr>
            <a:spLocks noChangeArrowheads="1"/>
          </p:cNvSpPr>
          <p:nvPr/>
        </p:nvSpPr>
        <p:spPr bwMode="auto">
          <a:xfrm>
            <a:off x="7086600" y="32766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folHlink"/>
              </a:buClr>
              <a:buSzPct val="60000"/>
              <a:buFont typeface="Wingdings" pitchFamily="2" charset="2"/>
              <a:buNone/>
            </a:pPr>
            <a:r>
              <a:rPr lang="en-US" altLang="en-US" sz="900">
                <a:solidFill>
                  <a:schemeClr val="tx2"/>
                </a:solidFill>
              </a:rPr>
              <a:t>+</a:t>
            </a:r>
          </a:p>
        </p:txBody>
      </p:sp>
      <p:sp>
        <p:nvSpPr>
          <p:cNvPr id="20520" name="Rectangle 45"/>
          <p:cNvSpPr>
            <a:spLocks noChangeArrowheads="1"/>
          </p:cNvSpPr>
          <p:nvPr/>
        </p:nvSpPr>
        <p:spPr bwMode="auto">
          <a:xfrm>
            <a:off x="7391400" y="3581400"/>
            <a:ext cx="533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folHlink"/>
              </a:buClr>
              <a:buSzPct val="60000"/>
              <a:buFont typeface="Wingdings" pitchFamily="2" charset="2"/>
              <a:buNone/>
            </a:pPr>
            <a:r>
              <a:rPr lang="en-US" altLang="en-US" sz="1000" b="1">
                <a:solidFill>
                  <a:schemeClr val="tx2"/>
                </a:solidFill>
              </a:rPr>
              <a:t>(+)</a:t>
            </a:r>
          </a:p>
        </p:txBody>
      </p:sp>
      <p:sp>
        <p:nvSpPr>
          <p:cNvPr id="20521" name="Rectangle 46"/>
          <p:cNvSpPr>
            <a:spLocks noChangeArrowheads="1"/>
          </p:cNvSpPr>
          <p:nvPr/>
        </p:nvSpPr>
        <p:spPr bwMode="auto">
          <a:xfrm>
            <a:off x="8001000" y="52578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folHlink"/>
              </a:buClr>
              <a:buSzPct val="60000"/>
              <a:buFont typeface="Wingdings" pitchFamily="2" charset="2"/>
              <a:buNone/>
            </a:pPr>
            <a:r>
              <a:rPr lang="en-US" altLang="en-US" sz="900">
                <a:solidFill>
                  <a:schemeClr val="tx2"/>
                </a:solidFill>
              </a:rPr>
              <a:t>-</a:t>
            </a:r>
          </a:p>
        </p:txBody>
      </p:sp>
      <p:sp>
        <p:nvSpPr>
          <p:cNvPr id="20522" name="Rectangle 47"/>
          <p:cNvSpPr>
            <a:spLocks noChangeArrowheads="1"/>
          </p:cNvSpPr>
          <p:nvPr/>
        </p:nvSpPr>
        <p:spPr bwMode="auto">
          <a:xfrm>
            <a:off x="7010400" y="56388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folHlink"/>
              </a:buClr>
              <a:buSzPct val="60000"/>
              <a:buFont typeface="Wingdings" pitchFamily="2" charset="2"/>
              <a:buNone/>
            </a:pPr>
            <a:r>
              <a:rPr lang="en-US" altLang="en-US" sz="900">
                <a:solidFill>
                  <a:schemeClr val="tx2"/>
                </a:solidFill>
              </a:rPr>
              <a:t>+</a:t>
            </a:r>
          </a:p>
        </p:txBody>
      </p:sp>
      <p:sp>
        <p:nvSpPr>
          <p:cNvPr id="20523" name="Rectangle 48"/>
          <p:cNvSpPr>
            <a:spLocks noChangeArrowheads="1"/>
          </p:cNvSpPr>
          <p:nvPr/>
        </p:nvSpPr>
        <p:spPr bwMode="auto">
          <a:xfrm>
            <a:off x="7086600" y="50292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folHlink"/>
              </a:buClr>
              <a:buSzPct val="60000"/>
              <a:buFont typeface="Wingdings" pitchFamily="2" charset="2"/>
              <a:buNone/>
            </a:pPr>
            <a:r>
              <a:rPr lang="en-US" altLang="en-US" sz="900">
                <a:solidFill>
                  <a:schemeClr val="tx2"/>
                </a:solidFill>
              </a:rPr>
              <a:t>+</a:t>
            </a:r>
          </a:p>
        </p:txBody>
      </p:sp>
      <p:sp>
        <p:nvSpPr>
          <p:cNvPr id="20524" name="Rectangle 49"/>
          <p:cNvSpPr>
            <a:spLocks noChangeArrowheads="1"/>
          </p:cNvSpPr>
          <p:nvPr/>
        </p:nvSpPr>
        <p:spPr bwMode="auto">
          <a:xfrm>
            <a:off x="8382000" y="52578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folHlink"/>
              </a:buClr>
              <a:buSzPct val="60000"/>
              <a:buFont typeface="Wingdings" pitchFamily="2" charset="2"/>
              <a:buNone/>
            </a:pPr>
            <a:r>
              <a:rPr lang="en-US" altLang="en-US" sz="900">
                <a:solidFill>
                  <a:schemeClr val="tx2"/>
                </a:solidFill>
              </a:rPr>
              <a:t>+</a:t>
            </a:r>
          </a:p>
        </p:txBody>
      </p:sp>
      <p:sp>
        <p:nvSpPr>
          <p:cNvPr id="20525" name="Rectangle 50"/>
          <p:cNvSpPr>
            <a:spLocks noChangeArrowheads="1"/>
          </p:cNvSpPr>
          <p:nvPr/>
        </p:nvSpPr>
        <p:spPr bwMode="auto">
          <a:xfrm>
            <a:off x="7467600" y="5410200"/>
            <a:ext cx="533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folHlink"/>
              </a:buClr>
              <a:buSzPct val="60000"/>
              <a:buFont typeface="Wingdings" pitchFamily="2" charset="2"/>
              <a:buNone/>
            </a:pPr>
            <a:r>
              <a:rPr lang="en-US" altLang="en-US" sz="1000" b="1">
                <a:solidFill>
                  <a:schemeClr val="tx2"/>
                </a:solidFill>
              </a:rPr>
              <a:t>(-)</a:t>
            </a:r>
          </a:p>
        </p:txBody>
      </p:sp>
      <p:sp>
        <p:nvSpPr>
          <p:cNvPr id="20526" name="Line 51"/>
          <p:cNvSpPr>
            <a:spLocks noChangeShapeType="1"/>
          </p:cNvSpPr>
          <p:nvPr/>
        </p:nvSpPr>
        <p:spPr bwMode="auto">
          <a:xfrm>
            <a:off x="3352800" y="60198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7" name="Line 52"/>
          <p:cNvSpPr>
            <a:spLocks noChangeShapeType="1"/>
          </p:cNvSpPr>
          <p:nvPr/>
        </p:nvSpPr>
        <p:spPr bwMode="auto">
          <a:xfrm>
            <a:off x="3429000" y="60198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8" name="Line 53"/>
          <p:cNvSpPr>
            <a:spLocks noChangeShapeType="1"/>
          </p:cNvSpPr>
          <p:nvPr/>
        </p:nvSpPr>
        <p:spPr bwMode="auto">
          <a:xfrm>
            <a:off x="7620000" y="60198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9" name="Line 54"/>
          <p:cNvSpPr>
            <a:spLocks noChangeShapeType="1"/>
          </p:cNvSpPr>
          <p:nvPr/>
        </p:nvSpPr>
        <p:spPr bwMode="auto">
          <a:xfrm>
            <a:off x="7696200" y="60198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199200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EBF23BD3-0E16-4FB3-869E-C19D3B2CAD01}" type="slidenum">
              <a:rPr lang="en-US" altLang="en-US" smtClean="0"/>
              <a:pPr/>
              <a:t>16</a:t>
            </a:fld>
            <a:endParaRPr lang="en-US" altLang="en-US" smtClean="0"/>
          </a:p>
        </p:txBody>
      </p:sp>
      <p:sp>
        <p:nvSpPr>
          <p:cNvPr id="88067" name="Rectangle 2"/>
          <p:cNvSpPr>
            <a:spLocks noGrp="1" noChangeArrowheads="1"/>
          </p:cNvSpPr>
          <p:nvPr>
            <p:ph type="title"/>
          </p:nvPr>
        </p:nvSpPr>
        <p:spPr/>
        <p:txBody>
          <a:bodyPr/>
          <a:lstStyle/>
          <a:p>
            <a:pPr eaLnBrk="1" hangingPunct="1"/>
            <a:r>
              <a:rPr lang="en-US" altLang="en-US" sz="2400" smtClean="0"/>
              <a:t>CLD Exercises – Label the Loops</a:t>
            </a:r>
          </a:p>
        </p:txBody>
      </p:sp>
      <p:sp>
        <p:nvSpPr>
          <p:cNvPr id="25" name="Arc 24"/>
          <p:cNvSpPr/>
          <p:nvPr/>
        </p:nvSpPr>
        <p:spPr>
          <a:xfrm rot="15553758" flipV="1">
            <a:off x="2200806" y="1592696"/>
            <a:ext cx="2955925" cy="3483276"/>
          </a:xfrm>
          <a:prstGeom prst="arc">
            <a:avLst>
              <a:gd name="adj1" fmla="val 380558"/>
              <a:gd name="adj2" fmla="val 5473364"/>
            </a:avLst>
          </a:prstGeom>
          <a:ln w="19050">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6" name="Arc 25"/>
          <p:cNvSpPr/>
          <p:nvPr/>
        </p:nvSpPr>
        <p:spPr>
          <a:xfrm flipV="1">
            <a:off x="2017713" y="1808163"/>
            <a:ext cx="3776662" cy="4011612"/>
          </a:xfrm>
          <a:prstGeom prst="arc">
            <a:avLst>
              <a:gd name="adj1" fmla="val 2557723"/>
              <a:gd name="adj2" fmla="val 5658840"/>
            </a:avLst>
          </a:prstGeom>
          <a:ln w="19050">
            <a:solidFill>
              <a:schemeClr val="tx2"/>
            </a:solidFill>
            <a:headEnd type="arrow" w="lg" len="med"/>
            <a:tailEnd type="none" w="lg"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88070" name="TextBox 26"/>
          <p:cNvSpPr txBox="1">
            <a:spLocks noChangeArrowheads="1"/>
          </p:cNvSpPr>
          <p:nvPr/>
        </p:nvSpPr>
        <p:spPr bwMode="auto">
          <a:xfrm>
            <a:off x="3253318" y="1738718"/>
            <a:ext cx="4254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n-US" altLang="en-US" sz="1100" dirty="0">
                <a:latin typeface="Gill Sans MT"/>
              </a:rPr>
              <a:t>Price</a:t>
            </a:r>
          </a:p>
        </p:txBody>
      </p:sp>
      <p:sp>
        <p:nvSpPr>
          <p:cNvPr id="28" name="Arc 27"/>
          <p:cNvSpPr/>
          <p:nvPr/>
        </p:nvSpPr>
        <p:spPr>
          <a:xfrm rot="5400000">
            <a:off x="2278857" y="3071019"/>
            <a:ext cx="1138237" cy="1660525"/>
          </a:xfrm>
          <a:prstGeom prst="arc">
            <a:avLst>
              <a:gd name="adj1" fmla="val 17157478"/>
              <a:gd name="adj2" fmla="val 4656886"/>
            </a:avLst>
          </a:prstGeom>
          <a:ln w="19050">
            <a:solidFill>
              <a:schemeClr val="tx2"/>
            </a:solidFill>
            <a:headEnd type="arrow" w="lg" len="med"/>
            <a:tailEnd type="none" w="lg"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88073" name="TextBox 33"/>
          <p:cNvSpPr txBox="1">
            <a:spLocks noChangeArrowheads="1"/>
          </p:cNvSpPr>
          <p:nvPr/>
        </p:nvSpPr>
        <p:spPr bwMode="auto">
          <a:xfrm>
            <a:off x="3324225" y="3571875"/>
            <a:ext cx="8699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n-US" altLang="en-US" sz="1100">
                <a:latin typeface="Gill Sans MT"/>
              </a:rPr>
              <a:t>Production</a:t>
            </a:r>
          </a:p>
          <a:p>
            <a:pPr algn="ctr"/>
            <a:r>
              <a:rPr lang="en-US" altLang="en-US" sz="1100">
                <a:latin typeface="Gill Sans MT"/>
              </a:rPr>
              <a:t>Relative to</a:t>
            </a:r>
          </a:p>
          <a:p>
            <a:pPr algn="ctr"/>
            <a:r>
              <a:rPr lang="en-US" altLang="en-US" sz="1100">
                <a:latin typeface="Gill Sans MT"/>
              </a:rPr>
              <a:t>Consumption</a:t>
            </a:r>
          </a:p>
        </p:txBody>
      </p:sp>
      <p:sp>
        <p:nvSpPr>
          <p:cNvPr id="88074" name="TextBox 34"/>
          <p:cNvSpPr txBox="1">
            <a:spLocks noChangeArrowheads="1"/>
          </p:cNvSpPr>
          <p:nvPr/>
        </p:nvSpPr>
        <p:spPr bwMode="auto">
          <a:xfrm>
            <a:off x="1616075" y="3744913"/>
            <a:ext cx="741363" cy="23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n-US" altLang="en-US" sz="1100">
                <a:latin typeface="Gill Sans MT"/>
              </a:rPr>
              <a:t>Production</a:t>
            </a:r>
          </a:p>
        </p:txBody>
      </p:sp>
      <p:sp>
        <p:nvSpPr>
          <p:cNvPr id="88075" name="TextBox 35"/>
          <p:cNvSpPr txBox="1">
            <a:spLocks noChangeArrowheads="1"/>
          </p:cNvSpPr>
          <p:nvPr/>
        </p:nvSpPr>
        <p:spPr bwMode="auto">
          <a:xfrm>
            <a:off x="5000993" y="2559567"/>
            <a:ext cx="868363"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n-US" altLang="en-US" sz="1100" dirty="0">
                <a:latin typeface="Gill Sans MT"/>
              </a:rPr>
              <a:t>Consumption</a:t>
            </a:r>
          </a:p>
        </p:txBody>
      </p:sp>
      <p:sp>
        <p:nvSpPr>
          <p:cNvPr id="39" name="Arc 38"/>
          <p:cNvSpPr/>
          <p:nvPr/>
        </p:nvSpPr>
        <p:spPr>
          <a:xfrm rot="3961213">
            <a:off x="3821599" y="2564300"/>
            <a:ext cx="2056425" cy="1889125"/>
          </a:xfrm>
          <a:prstGeom prst="arc">
            <a:avLst>
              <a:gd name="adj1" fmla="val 14474549"/>
              <a:gd name="adj2" fmla="val 4079107"/>
            </a:avLst>
          </a:prstGeom>
          <a:ln w="19050">
            <a:solidFill>
              <a:schemeClr val="tx2"/>
            </a:solidFill>
            <a:headEnd type="none" w="lg" len="med"/>
            <a:tailEnd type="arrow" w="lg"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88077" name="TextBox 39"/>
          <p:cNvSpPr txBox="1">
            <a:spLocks noChangeArrowheads="1"/>
          </p:cNvSpPr>
          <p:nvPr/>
        </p:nvSpPr>
        <p:spPr bwMode="auto">
          <a:xfrm>
            <a:off x="3753208" y="2680145"/>
            <a:ext cx="6635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n-US" altLang="en-US" sz="1100" dirty="0">
                <a:latin typeface="Gill Sans MT"/>
              </a:rPr>
              <a:t>Inventory</a:t>
            </a:r>
          </a:p>
        </p:txBody>
      </p:sp>
      <p:sp>
        <p:nvSpPr>
          <p:cNvPr id="42" name="Arc 41"/>
          <p:cNvSpPr/>
          <p:nvPr/>
        </p:nvSpPr>
        <p:spPr>
          <a:xfrm rot="868849">
            <a:off x="3225497" y="2728913"/>
            <a:ext cx="739775" cy="2752725"/>
          </a:xfrm>
          <a:prstGeom prst="arc">
            <a:avLst>
              <a:gd name="adj1" fmla="val 16721720"/>
              <a:gd name="adj2" fmla="val 18141923"/>
            </a:avLst>
          </a:prstGeom>
          <a:ln w="19050">
            <a:solidFill>
              <a:schemeClr val="tx2"/>
            </a:solidFill>
            <a:headEnd type="arrow" w="lg" len="med"/>
            <a:tailEnd type="none" w="lg"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6" name="Arc 15"/>
          <p:cNvSpPr/>
          <p:nvPr/>
        </p:nvSpPr>
        <p:spPr>
          <a:xfrm>
            <a:off x="3303077" y="1970493"/>
            <a:ext cx="739775" cy="2752725"/>
          </a:xfrm>
          <a:prstGeom prst="arc">
            <a:avLst>
              <a:gd name="adj1" fmla="val 16188827"/>
              <a:gd name="adj2" fmla="val 17741370"/>
            </a:avLst>
          </a:prstGeom>
          <a:ln w="19050">
            <a:solidFill>
              <a:schemeClr val="tx2"/>
            </a:solidFill>
            <a:headEnd type="arrow" w="lg" len="med"/>
            <a:tailEnd type="none" w="lg"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Tree>
    <p:extLst>
      <p:ext uri="{BB962C8B-B14F-4D97-AF65-F5344CB8AC3E}">
        <p14:creationId xmlns:p14="http://schemas.microsoft.com/office/powerpoint/2010/main" val="14261806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796B7200-A91B-4FB2-86B2-0C883487596F}" type="slidenum">
              <a:rPr lang="en-US" altLang="en-US" smtClean="0"/>
              <a:pPr/>
              <a:t>17</a:t>
            </a:fld>
            <a:endParaRPr lang="en-US" altLang="en-US" smtClean="0"/>
          </a:p>
        </p:txBody>
      </p:sp>
      <p:sp>
        <p:nvSpPr>
          <p:cNvPr id="87043" name="Rectangle 2"/>
          <p:cNvSpPr>
            <a:spLocks noGrp="1" noChangeArrowheads="1"/>
          </p:cNvSpPr>
          <p:nvPr>
            <p:ph type="title"/>
          </p:nvPr>
        </p:nvSpPr>
        <p:spPr/>
        <p:txBody>
          <a:bodyPr/>
          <a:lstStyle/>
          <a:p>
            <a:pPr eaLnBrk="1" hangingPunct="1"/>
            <a:r>
              <a:rPr lang="en-US" altLang="en-US" sz="2400" smtClean="0"/>
              <a:t>CLD Exercises – Label the Loops</a:t>
            </a:r>
          </a:p>
        </p:txBody>
      </p:sp>
      <p:sp>
        <p:nvSpPr>
          <p:cNvPr id="87044" name="TextBox 6"/>
          <p:cNvSpPr txBox="1">
            <a:spLocks noChangeArrowheads="1"/>
          </p:cNvSpPr>
          <p:nvPr/>
        </p:nvSpPr>
        <p:spPr bwMode="auto">
          <a:xfrm>
            <a:off x="5776913" y="3654425"/>
            <a:ext cx="82073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1100">
                <a:latin typeface="Gill Sans MT"/>
              </a:rPr>
              <a:t>production</a:t>
            </a:r>
          </a:p>
        </p:txBody>
      </p:sp>
      <p:sp>
        <p:nvSpPr>
          <p:cNvPr id="87045" name="TextBox 7"/>
          <p:cNvSpPr txBox="1">
            <a:spLocks noChangeArrowheads="1"/>
          </p:cNvSpPr>
          <p:nvPr/>
        </p:nvSpPr>
        <p:spPr bwMode="auto">
          <a:xfrm>
            <a:off x="4765675" y="2100263"/>
            <a:ext cx="9715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n-US" altLang="en-US" sz="1100">
                <a:latin typeface="Gill Sans MT"/>
              </a:rPr>
              <a:t>investment</a:t>
            </a:r>
          </a:p>
          <a:p>
            <a:pPr algn="ctr"/>
            <a:r>
              <a:rPr lang="en-US" altLang="en-US" sz="1100">
                <a:latin typeface="Gill Sans MT"/>
              </a:rPr>
              <a:t>attractiveness</a:t>
            </a:r>
          </a:p>
        </p:txBody>
      </p:sp>
      <p:sp>
        <p:nvSpPr>
          <p:cNvPr id="87046" name="TextBox 8"/>
          <p:cNvSpPr txBox="1">
            <a:spLocks noChangeArrowheads="1"/>
          </p:cNvSpPr>
          <p:nvPr/>
        </p:nvSpPr>
        <p:spPr bwMode="auto">
          <a:xfrm>
            <a:off x="4894263" y="4305300"/>
            <a:ext cx="66675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1100">
                <a:latin typeface="Gill Sans MT"/>
              </a:rPr>
              <a:t>maturity</a:t>
            </a:r>
          </a:p>
        </p:txBody>
      </p:sp>
      <p:sp>
        <p:nvSpPr>
          <p:cNvPr id="87047" name="TextBox 9"/>
          <p:cNvSpPr txBox="1">
            <a:spLocks noChangeArrowheads="1"/>
          </p:cNvSpPr>
          <p:nvPr/>
        </p:nvSpPr>
        <p:spPr bwMode="auto">
          <a:xfrm>
            <a:off x="4100513" y="3048000"/>
            <a:ext cx="5476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n-US" altLang="en-US" sz="1100">
                <a:latin typeface="Gill Sans MT"/>
              </a:rPr>
              <a:t>capital</a:t>
            </a:r>
          </a:p>
          <a:p>
            <a:pPr algn="ctr"/>
            <a:r>
              <a:rPr lang="en-US" altLang="en-US" sz="1100">
                <a:latin typeface="Gill Sans MT"/>
              </a:rPr>
              <a:t>cost</a:t>
            </a:r>
          </a:p>
        </p:txBody>
      </p:sp>
      <p:sp>
        <p:nvSpPr>
          <p:cNvPr id="87048" name="TextBox 10"/>
          <p:cNvSpPr txBox="1">
            <a:spLocks noChangeArrowheads="1"/>
          </p:cNvSpPr>
          <p:nvPr/>
        </p:nvSpPr>
        <p:spPr bwMode="auto">
          <a:xfrm>
            <a:off x="2173288" y="3059113"/>
            <a:ext cx="6286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n-US" altLang="en-US" sz="1100">
                <a:latin typeface="Gill Sans MT"/>
              </a:rPr>
              <a:t>process</a:t>
            </a:r>
          </a:p>
          <a:p>
            <a:pPr algn="ctr"/>
            <a:r>
              <a:rPr lang="en-US" altLang="en-US" sz="1100">
                <a:latin typeface="Gill Sans MT"/>
              </a:rPr>
              <a:t>yield</a:t>
            </a:r>
          </a:p>
        </p:txBody>
      </p:sp>
      <p:sp>
        <p:nvSpPr>
          <p:cNvPr id="14" name="Arc 13"/>
          <p:cNvSpPr/>
          <p:nvPr/>
        </p:nvSpPr>
        <p:spPr>
          <a:xfrm rot="15770417">
            <a:off x="4206082" y="2624931"/>
            <a:ext cx="1016000" cy="906463"/>
          </a:xfrm>
          <a:prstGeom prst="arc">
            <a:avLst>
              <a:gd name="adj1" fmla="val 17127793"/>
              <a:gd name="adj2" fmla="val 0"/>
            </a:avLst>
          </a:prstGeom>
          <a:ln w="19050">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5" name="Arc 14"/>
          <p:cNvSpPr/>
          <p:nvPr/>
        </p:nvSpPr>
        <p:spPr>
          <a:xfrm>
            <a:off x="4937125" y="2362200"/>
            <a:ext cx="1219200" cy="1143000"/>
          </a:xfrm>
          <a:prstGeom prst="arc">
            <a:avLst>
              <a:gd name="adj1" fmla="val 18047049"/>
              <a:gd name="adj2" fmla="val 20900442"/>
            </a:avLst>
          </a:prstGeom>
          <a:ln w="19050">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6" name="Arc 15"/>
          <p:cNvSpPr/>
          <p:nvPr/>
        </p:nvSpPr>
        <p:spPr>
          <a:xfrm rot="4874418">
            <a:off x="5055394" y="3099594"/>
            <a:ext cx="1241425" cy="1325563"/>
          </a:xfrm>
          <a:prstGeom prst="arc">
            <a:avLst>
              <a:gd name="adj1" fmla="val 17954075"/>
              <a:gd name="adj2" fmla="val 0"/>
            </a:avLst>
          </a:prstGeom>
          <a:ln w="19050">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7" name="Arc 16"/>
          <p:cNvSpPr/>
          <p:nvPr/>
        </p:nvSpPr>
        <p:spPr>
          <a:xfrm rot="11159566">
            <a:off x="4240213" y="3030538"/>
            <a:ext cx="1158875" cy="979487"/>
          </a:xfrm>
          <a:prstGeom prst="arc">
            <a:avLst>
              <a:gd name="adj1" fmla="val 16200000"/>
              <a:gd name="adj2" fmla="val 20461309"/>
            </a:avLst>
          </a:prstGeom>
          <a:ln w="19050">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8" name="Arc 17"/>
          <p:cNvSpPr/>
          <p:nvPr/>
        </p:nvSpPr>
        <p:spPr>
          <a:xfrm rot="15770417">
            <a:off x="3843337" y="1131888"/>
            <a:ext cx="917575" cy="3441700"/>
          </a:xfrm>
          <a:prstGeom prst="arc">
            <a:avLst/>
          </a:prstGeom>
          <a:ln w="19050">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87054" name="TextBox 20"/>
          <p:cNvSpPr txBox="1">
            <a:spLocks noChangeArrowheads="1"/>
          </p:cNvSpPr>
          <p:nvPr/>
        </p:nvSpPr>
        <p:spPr bwMode="auto">
          <a:xfrm>
            <a:off x="3114675" y="3082925"/>
            <a:ext cx="6826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n-US" altLang="en-US" sz="1100">
                <a:latin typeface="Gill Sans MT"/>
              </a:rPr>
              <a:t>through-</a:t>
            </a:r>
          </a:p>
          <a:p>
            <a:pPr algn="ctr"/>
            <a:r>
              <a:rPr lang="en-US" altLang="en-US" sz="1100">
                <a:latin typeface="Gill Sans MT"/>
              </a:rPr>
              <a:t>put</a:t>
            </a:r>
          </a:p>
        </p:txBody>
      </p:sp>
      <p:sp>
        <p:nvSpPr>
          <p:cNvPr id="22" name="Arc 21"/>
          <p:cNvSpPr/>
          <p:nvPr/>
        </p:nvSpPr>
        <p:spPr>
          <a:xfrm rot="15770417">
            <a:off x="3868738" y="2017713"/>
            <a:ext cx="944562" cy="1903412"/>
          </a:xfrm>
          <a:prstGeom prst="arc">
            <a:avLst/>
          </a:prstGeom>
          <a:ln w="19050">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87056" name="TextBox 22"/>
          <p:cNvSpPr txBox="1">
            <a:spLocks noChangeArrowheads="1"/>
          </p:cNvSpPr>
          <p:nvPr/>
        </p:nvSpPr>
        <p:spPr bwMode="auto">
          <a:xfrm>
            <a:off x="5972175" y="2819400"/>
            <a:ext cx="8556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n-US" altLang="en-US" sz="1100">
                <a:latin typeface="Gill Sans MT"/>
              </a:rPr>
              <a:t>conversion </a:t>
            </a:r>
          </a:p>
          <a:p>
            <a:pPr algn="ctr"/>
            <a:r>
              <a:rPr lang="en-US" altLang="en-US" sz="1100">
                <a:latin typeface="Gill Sans MT"/>
              </a:rPr>
              <a:t>facilities</a:t>
            </a:r>
          </a:p>
        </p:txBody>
      </p:sp>
      <p:sp>
        <p:nvSpPr>
          <p:cNvPr id="24" name="Arc 23"/>
          <p:cNvSpPr/>
          <p:nvPr/>
        </p:nvSpPr>
        <p:spPr>
          <a:xfrm rot="5103940">
            <a:off x="5138738" y="2946400"/>
            <a:ext cx="1219200" cy="1143000"/>
          </a:xfrm>
          <a:prstGeom prst="arc">
            <a:avLst>
              <a:gd name="adj1" fmla="val 15612039"/>
              <a:gd name="adj2" fmla="val 17382698"/>
            </a:avLst>
          </a:prstGeom>
          <a:ln w="19050">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2" name="Arc 31"/>
          <p:cNvSpPr/>
          <p:nvPr/>
        </p:nvSpPr>
        <p:spPr>
          <a:xfrm rot="7407834">
            <a:off x="2663826" y="1335087"/>
            <a:ext cx="762000" cy="3959225"/>
          </a:xfrm>
          <a:prstGeom prst="arc">
            <a:avLst>
              <a:gd name="adj1" fmla="val 16404219"/>
              <a:gd name="adj2" fmla="val 0"/>
            </a:avLst>
          </a:prstGeom>
          <a:ln w="19050">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3" name="Arc 32"/>
          <p:cNvSpPr/>
          <p:nvPr/>
        </p:nvSpPr>
        <p:spPr>
          <a:xfrm rot="7407834">
            <a:off x="3303588" y="1301750"/>
            <a:ext cx="763588" cy="3957637"/>
          </a:xfrm>
          <a:prstGeom prst="arc">
            <a:avLst>
              <a:gd name="adj1" fmla="val 16805935"/>
              <a:gd name="adj2" fmla="val 0"/>
            </a:avLst>
          </a:prstGeom>
          <a:ln w="19050">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Tree>
    <p:extLst>
      <p:ext uri="{BB962C8B-B14F-4D97-AF65-F5344CB8AC3E}">
        <p14:creationId xmlns:p14="http://schemas.microsoft.com/office/powerpoint/2010/main" val="37722492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A2B549C5-6CDA-47A5-B844-B39AEDB776F2}" type="slidenum">
              <a:rPr lang="en-US" altLang="en-US" smtClean="0"/>
              <a:pPr/>
              <a:t>18</a:t>
            </a:fld>
            <a:endParaRPr lang="en-US" altLang="en-US" smtClean="0"/>
          </a:p>
        </p:txBody>
      </p:sp>
      <p:sp>
        <p:nvSpPr>
          <p:cNvPr id="21507" name="Rectangle 2"/>
          <p:cNvSpPr>
            <a:spLocks noGrp="1" noChangeArrowheads="1"/>
          </p:cNvSpPr>
          <p:nvPr>
            <p:ph type="title"/>
          </p:nvPr>
        </p:nvSpPr>
        <p:spPr/>
        <p:txBody>
          <a:bodyPr/>
          <a:lstStyle/>
          <a:p>
            <a:pPr eaLnBrk="1" hangingPunct="1"/>
            <a:r>
              <a:rPr lang="en-US" altLang="en-US" sz="2400" dirty="0" smtClean="0"/>
              <a:t>CLD Exercises</a:t>
            </a:r>
          </a:p>
        </p:txBody>
      </p:sp>
      <p:sp>
        <p:nvSpPr>
          <p:cNvPr id="21508" name="Rectangle 3"/>
          <p:cNvSpPr>
            <a:spLocks noGrp="1" noChangeArrowheads="1"/>
          </p:cNvSpPr>
          <p:nvPr>
            <p:ph type="body" idx="1"/>
          </p:nvPr>
        </p:nvSpPr>
        <p:spPr>
          <a:xfrm>
            <a:off x="609600" y="1524000"/>
            <a:ext cx="7772400" cy="990600"/>
          </a:xfrm>
        </p:spPr>
        <p:txBody>
          <a:bodyPr>
            <a:normAutofit/>
          </a:bodyPr>
          <a:lstStyle/>
          <a:p>
            <a:pPr marL="533400" indent="-533400" eaLnBrk="1" hangingPunct="1">
              <a:lnSpc>
                <a:spcPct val="80000"/>
              </a:lnSpc>
              <a:buFont typeface="Wingdings" pitchFamily="2" charset="2"/>
              <a:buNone/>
            </a:pPr>
            <a:r>
              <a:rPr lang="en-US" altLang="en-US" sz="2000" dirty="0" smtClean="0"/>
              <a:t>	Draw one or more RBPs to show the behavior of key variables over time.  Then map and characterize the feedback mechanism(s) described below as reinforcing or balancing loops.</a:t>
            </a:r>
          </a:p>
        </p:txBody>
      </p:sp>
      <p:sp>
        <p:nvSpPr>
          <p:cNvPr id="21509" name="Rectangle 4"/>
          <p:cNvSpPr>
            <a:spLocks noChangeArrowheads="1"/>
          </p:cNvSpPr>
          <p:nvPr/>
        </p:nvSpPr>
        <p:spPr bwMode="auto">
          <a:xfrm>
            <a:off x="1143000" y="2467060"/>
            <a:ext cx="7162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folHlink"/>
              </a:buClr>
              <a:buSzPct val="60000"/>
              <a:buFont typeface="Wingdings" pitchFamily="2" charset="2"/>
              <a:buNone/>
            </a:pPr>
            <a:r>
              <a:rPr lang="en-US" altLang="en-US" sz="1200" dirty="0">
                <a:latin typeface="+mn-lt"/>
              </a:rPr>
              <a:t>1</a:t>
            </a:r>
            <a:r>
              <a:rPr lang="en-US" altLang="en-US" sz="1600" dirty="0">
                <a:latin typeface="+mn-lt"/>
              </a:rPr>
              <a:t>.	Self-fulfilling prophecy</a:t>
            </a:r>
          </a:p>
          <a:p>
            <a:pPr eaLnBrk="1" hangingPunct="1">
              <a:spcBef>
                <a:spcPct val="50000"/>
              </a:spcBef>
              <a:buClr>
                <a:schemeClr val="folHlink"/>
              </a:buClr>
              <a:buSzPct val="60000"/>
              <a:buFont typeface="Wingdings" pitchFamily="2" charset="2"/>
              <a:buNone/>
            </a:pPr>
            <a:r>
              <a:rPr lang="en-US" altLang="en-US" sz="1600" dirty="0">
                <a:latin typeface="+mn-lt"/>
              </a:rPr>
              <a:t>	</a:t>
            </a:r>
            <a:r>
              <a:rPr lang="en-US" altLang="en-US" sz="1200" dirty="0">
                <a:latin typeface="+mn-lt"/>
              </a:rPr>
              <a:t>In response to news reports about falling supplies of gasoline at retailers, motorists went to gas stations in droves, further driving down supplies.</a:t>
            </a:r>
            <a:endParaRPr lang="en-US" altLang="en-US" sz="1600" dirty="0">
              <a:latin typeface="+mn-lt"/>
            </a:endParaRPr>
          </a:p>
          <a:p>
            <a:pPr eaLnBrk="1" hangingPunct="1">
              <a:spcBef>
                <a:spcPct val="50000"/>
              </a:spcBef>
              <a:buClr>
                <a:schemeClr val="folHlink"/>
              </a:buClr>
              <a:buSzPct val="60000"/>
              <a:buFont typeface="Wingdings" pitchFamily="2" charset="2"/>
              <a:buNone/>
            </a:pPr>
            <a:endParaRPr lang="en-US" altLang="en-US" sz="1200" dirty="0">
              <a:latin typeface="+mn-lt"/>
            </a:endParaRPr>
          </a:p>
        </p:txBody>
      </p:sp>
    </p:spTree>
    <p:extLst>
      <p:ext uri="{BB962C8B-B14F-4D97-AF65-F5344CB8AC3E}">
        <p14:creationId xmlns:p14="http://schemas.microsoft.com/office/powerpoint/2010/main" val="15816642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90CC9A17-AE58-4172-9D12-6367D5F59C2E}" type="slidenum">
              <a:rPr lang="en-US" altLang="en-US" smtClean="0"/>
              <a:pPr/>
              <a:t>19</a:t>
            </a:fld>
            <a:endParaRPr lang="en-US" altLang="en-US" smtClean="0"/>
          </a:p>
        </p:txBody>
      </p:sp>
      <p:sp>
        <p:nvSpPr>
          <p:cNvPr id="22531" name="Rectangle 3"/>
          <p:cNvSpPr>
            <a:spLocks noChangeArrowheads="1"/>
          </p:cNvSpPr>
          <p:nvPr/>
        </p:nvSpPr>
        <p:spPr bwMode="auto">
          <a:xfrm>
            <a:off x="1177925" y="2418019"/>
            <a:ext cx="651827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folHlink"/>
              </a:buClr>
              <a:buSzPct val="60000"/>
              <a:buFont typeface="Wingdings" pitchFamily="2" charset="2"/>
              <a:buNone/>
            </a:pPr>
            <a:r>
              <a:rPr lang="en-US" altLang="en-US" sz="1600" dirty="0">
                <a:latin typeface="+mn-lt"/>
              </a:rPr>
              <a:t>2.	Get the work done</a:t>
            </a:r>
          </a:p>
          <a:p>
            <a:pPr eaLnBrk="1" hangingPunct="1">
              <a:spcBef>
                <a:spcPct val="50000"/>
              </a:spcBef>
              <a:buClr>
                <a:schemeClr val="folHlink"/>
              </a:buClr>
              <a:buSzPct val="60000"/>
              <a:buFont typeface="Wingdings" pitchFamily="2" charset="2"/>
              <a:buNone/>
            </a:pPr>
            <a:r>
              <a:rPr lang="en-US" altLang="en-US" sz="1200" dirty="0">
                <a:latin typeface="+mn-lt"/>
              </a:rPr>
              <a:t>	At a local personal injury law firm (affectionately known as “Torts for the Masses”), the managing partners add to the size of their legal staff as case loads grow beyond desired levels.</a:t>
            </a:r>
          </a:p>
        </p:txBody>
      </p:sp>
      <p:sp>
        <p:nvSpPr>
          <p:cNvPr id="22532" name="Rectangle 2"/>
          <p:cNvSpPr>
            <a:spLocks noGrp="1" noChangeArrowheads="1"/>
          </p:cNvSpPr>
          <p:nvPr>
            <p:ph type="title"/>
          </p:nvPr>
        </p:nvSpPr>
        <p:spPr/>
        <p:txBody>
          <a:bodyPr/>
          <a:lstStyle/>
          <a:p>
            <a:pPr eaLnBrk="1" hangingPunct="1"/>
            <a:r>
              <a:rPr lang="en-US" altLang="en-US" sz="2400" smtClean="0"/>
              <a:t>CLD Exercises</a:t>
            </a:r>
          </a:p>
        </p:txBody>
      </p:sp>
      <p:sp>
        <p:nvSpPr>
          <p:cNvPr id="22533" name="Rectangle 3"/>
          <p:cNvSpPr txBox="1">
            <a:spLocks noChangeArrowheads="1"/>
          </p:cNvSpPr>
          <p:nvPr/>
        </p:nvSpPr>
        <p:spPr bwMode="auto">
          <a:xfrm>
            <a:off x="609600" y="152400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lnSpc>
                <a:spcPct val="80000"/>
              </a:lnSpc>
              <a:spcBef>
                <a:spcPct val="50000"/>
              </a:spcBef>
              <a:buClr>
                <a:schemeClr val="folHlink"/>
              </a:buClr>
              <a:buSzPct val="60000"/>
              <a:buFont typeface="Wingdings" pitchFamily="2" charset="2"/>
              <a:buNone/>
            </a:pPr>
            <a:r>
              <a:rPr lang="en-US" altLang="en-US" sz="2000" dirty="0">
                <a:latin typeface="+mn-lt"/>
              </a:rPr>
              <a:t>	Draw one or more RBPs to show the behavior of key variables over time.  Then map and characterize the feedback mechanism(s) described below as reinforcing or balancing loops.</a:t>
            </a:r>
          </a:p>
        </p:txBody>
      </p:sp>
    </p:spTree>
    <p:extLst>
      <p:ext uri="{BB962C8B-B14F-4D97-AF65-F5344CB8AC3E}">
        <p14:creationId xmlns:p14="http://schemas.microsoft.com/office/powerpoint/2010/main" val="4910867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38087914-396C-4046-A618-057DE48F7FD4}" type="slidenum">
              <a:rPr lang="en-US" altLang="en-US" smtClean="0">
                <a:solidFill>
                  <a:srgbClr val="000000"/>
                </a:solidFill>
                <a:latin typeface="Calibri" pitchFamily="34" charset="0"/>
                <a:cs typeface="Calibri" pitchFamily="34" charset="0"/>
              </a:rPr>
              <a:pPr/>
              <a:t>2</a:t>
            </a:fld>
            <a:endParaRPr lang="en-US" altLang="en-US" smtClean="0">
              <a:solidFill>
                <a:srgbClr val="000000"/>
              </a:solidFill>
              <a:latin typeface="Calibri" pitchFamily="34" charset="0"/>
              <a:cs typeface="Calibri" pitchFamily="34" charset="0"/>
            </a:endParaRPr>
          </a:p>
        </p:txBody>
      </p:sp>
      <p:sp>
        <p:nvSpPr>
          <p:cNvPr id="9219" name="Rectangle 2"/>
          <p:cNvSpPr>
            <a:spLocks noGrp="1" noChangeArrowheads="1"/>
          </p:cNvSpPr>
          <p:nvPr>
            <p:ph type="title"/>
          </p:nvPr>
        </p:nvSpPr>
        <p:spPr/>
        <p:txBody>
          <a:bodyPr/>
          <a:lstStyle/>
          <a:p>
            <a:pPr eaLnBrk="1" hangingPunct="1"/>
            <a:r>
              <a:rPr lang="en-US" altLang="en-US" sz="2400" dirty="0" smtClean="0">
                <a:cs typeface="Tahoma" pitchFamily="34" charset="0"/>
              </a:rPr>
              <a:t>Overview</a:t>
            </a:r>
          </a:p>
        </p:txBody>
      </p:sp>
      <p:sp>
        <p:nvSpPr>
          <p:cNvPr id="5" name="Rectangle 3"/>
          <p:cNvSpPr txBox="1">
            <a:spLocks noChangeArrowheads="1"/>
          </p:cNvSpPr>
          <p:nvPr/>
        </p:nvSpPr>
        <p:spPr bwMode="auto">
          <a:xfrm>
            <a:off x="621373" y="1295400"/>
            <a:ext cx="5498770" cy="5257800"/>
          </a:xfrm>
          <a:prstGeom prst="rect">
            <a:avLst/>
          </a:prstGeom>
          <a:noFill/>
          <a:ln w="9525">
            <a:noFill/>
            <a:miter lim="800000"/>
            <a:headEnd/>
            <a:tailEnd/>
          </a:ln>
        </p:spPr>
        <p:txBody>
          <a:bodyPr/>
          <a:lstStyle/>
          <a:p>
            <a:pPr eaLnBrk="1" hangingPunct="1">
              <a:buClr>
                <a:schemeClr val="folHlink"/>
              </a:buClr>
              <a:buSzPct val="60000"/>
              <a:defRPr/>
            </a:pPr>
            <a:r>
              <a:rPr lang="en-US" sz="2000" kern="0" dirty="0" smtClean="0">
                <a:ea typeface="Tahoma" pitchFamily="34" charset="0"/>
                <a:cs typeface="Tahoma" pitchFamily="34" charset="0"/>
              </a:rPr>
              <a:t>Wedne</a:t>
            </a:r>
            <a:r>
              <a:rPr lang="en-US" sz="2000" kern="0" dirty="0" smtClean="0">
                <a:ea typeface="Tahoma" pitchFamily="34" charset="0"/>
                <a:cs typeface="Tahoma" pitchFamily="34" charset="0"/>
              </a:rPr>
              <a:t>sday </a:t>
            </a:r>
            <a:r>
              <a:rPr lang="en-US" sz="2000" kern="0" dirty="0">
                <a:ea typeface="Tahoma" pitchFamily="34" charset="0"/>
                <a:cs typeface="Tahoma" pitchFamily="34" charset="0"/>
              </a:rPr>
              <a:t>A</a:t>
            </a:r>
            <a:r>
              <a:rPr lang="en-US" sz="2000" kern="0" dirty="0" smtClean="0">
                <a:ea typeface="Tahoma" pitchFamily="34" charset="0"/>
                <a:cs typeface="Tahoma" pitchFamily="34" charset="0"/>
              </a:rPr>
              <a:t>M</a:t>
            </a:r>
            <a:r>
              <a:rPr lang="en-US" sz="2000" kern="0" dirty="0" smtClean="0">
                <a:ea typeface="Tahoma" pitchFamily="34" charset="0"/>
                <a:cs typeface="Tahoma" pitchFamily="34" charset="0"/>
              </a:rPr>
              <a:t>:  </a:t>
            </a:r>
            <a:r>
              <a:rPr lang="en-US" sz="2000" kern="0" dirty="0">
                <a:ea typeface="Tahoma" pitchFamily="34" charset="0"/>
                <a:cs typeface="Tahoma" pitchFamily="34" charset="0"/>
              </a:rPr>
              <a:t>Introduction to System Dynamics</a:t>
            </a:r>
          </a:p>
          <a:p>
            <a:pPr marL="800100" lvl="1" indent="-342900" eaLnBrk="1" hangingPunct="1">
              <a:buClr>
                <a:srgbClr val="0070C0"/>
              </a:buClr>
              <a:buSzPct val="100000"/>
              <a:buFont typeface="Arial" panose="020B0604020202020204" pitchFamily="34" charset="0"/>
              <a:buChar char="•"/>
              <a:defRPr/>
            </a:pPr>
            <a:r>
              <a:rPr lang="en-US" sz="1600" kern="0" dirty="0">
                <a:ea typeface="Tahoma" pitchFamily="34" charset="0"/>
                <a:cs typeface="Tahoma" pitchFamily="34" charset="0"/>
              </a:rPr>
              <a:t>What is SD?</a:t>
            </a:r>
          </a:p>
          <a:p>
            <a:pPr marL="800100" lvl="1" indent="-342900" eaLnBrk="1" hangingPunct="1">
              <a:buClr>
                <a:srgbClr val="0070C0"/>
              </a:buClr>
              <a:buSzPct val="100000"/>
              <a:buFont typeface="Arial" panose="020B0604020202020204" pitchFamily="34" charset="0"/>
              <a:buChar char="•"/>
              <a:defRPr/>
            </a:pPr>
            <a:r>
              <a:rPr lang="en-US" sz="1600" kern="0" dirty="0">
                <a:ea typeface="Tahoma" pitchFamily="34" charset="0"/>
                <a:cs typeface="Tahoma" pitchFamily="34" charset="0"/>
              </a:rPr>
              <a:t>Reference Behavior Patterns</a:t>
            </a:r>
          </a:p>
          <a:p>
            <a:pPr marL="800100" lvl="1" indent="-342900" eaLnBrk="1" hangingPunct="1">
              <a:buClr>
                <a:srgbClr val="0070C0"/>
              </a:buClr>
              <a:buSzPct val="100000"/>
              <a:buFont typeface="Arial" panose="020B0604020202020204" pitchFamily="34" charset="0"/>
              <a:buChar char="•"/>
              <a:defRPr/>
            </a:pPr>
            <a:r>
              <a:rPr lang="en-US" sz="1600" kern="0" dirty="0">
                <a:ea typeface="Tahoma" pitchFamily="34" charset="0"/>
                <a:cs typeface="Tahoma" pitchFamily="34" charset="0"/>
              </a:rPr>
              <a:t>Feedback Loops</a:t>
            </a:r>
          </a:p>
          <a:p>
            <a:pPr marL="800100" lvl="1" indent="-342900" eaLnBrk="1" hangingPunct="1">
              <a:buClr>
                <a:srgbClr val="0070C0"/>
              </a:buClr>
              <a:buSzPct val="100000"/>
              <a:buFont typeface="Arial" panose="020B0604020202020204" pitchFamily="34" charset="0"/>
              <a:buChar char="•"/>
              <a:defRPr/>
            </a:pPr>
            <a:r>
              <a:rPr lang="en-US" sz="1600" kern="0" dirty="0">
                <a:ea typeface="Tahoma" pitchFamily="34" charset="0"/>
                <a:cs typeface="Tahoma" pitchFamily="34" charset="0"/>
              </a:rPr>
              <a:t>Causal Loop Diagrams</a:t>
            </a:r>
          </a:p>
          <a:p>
            <a:pPr marL="800100" lvl="1" indent="-342900" eaLnBrk="1" hangingPunct="1">
              <a:buClr>
                <a:srgbClr val="0070C0"/>
              </a:buClr>
              <a:buSzPct val="100000"/>
              <a:buFont typeface="Arial" panose="020B0604020202020204" pitchFamily="34" charset="0"/>
              <a:buChar char="•"/>
              <a:defRPr/>
            </a:pPr>
            <a:r>
              <a:rPr lang="en-US" sz="1600" kern="0" dirty="0">
                <a:ea typeface="Tahoma" pitchFamily="34" charset="0"/>
                <a:cs typeface="Tahoma" pitchFamily="34" charset="0"/>
              </a:rPr>
              <a:t>SD Frameworks</a:t>
            </a:r>
          </a:p>
          <a:p>
            <a:pPr marL="800100" lvl="1" indent="-342900" eaLnBrk="1" hangingPunct="1">
              <a:buClr>
                <a:srgbClr val="0070C0"/>
              </a:buClr>
              <a:buSzPct val="100000"/>
              <a:buFont typeface="Arial" panose="020B0604020202020204" pitchFamily="34" charset="0"/>
              <a:buChar char="•"/>
              <a:defRPr/>
            </a:pPr>
            <a:r>
              <a:rPr lang="en-US" sz="1600" kern="0" dirty="0">
                <a:ea typeface="Tahoma" pitchFamily="34" charset="0"/>
                <a:cs typeface="Tahoma" pitchFamily="34" charset="0"/>
              </a:rPr>
              <a:t>Stock/Flow Maps</a:t>
            </a:r>
          </a:p>
          <a:p>
            <a:pPr marL="800100" lvl="1" indent="-342900" eaLnBrk="1" hangingPunct="1">
              <a:buClr>
                <a:srgbClr val="0070C0"/>
              </a:buClr>
              <a:buSzPct val="100000"/>
              <a:buFont typeface="Arial" panose="020B0604020202020204" pitchFamily="34" charset="0"/>
              <a:buChar char="•"/>
              <a:defRPr/>
            </a:pPr>
            <a:r>
              <a:rPr lang="en-US" sz="1600" kern="0" dirty="0">
                <a:ea typeface="Tahoma" pitchFamily="34" charset="0"/>
                <a:cs typeface="Tahoma" pitchFamily="34" charset="0"/>
              </a:rPr>
              <a:t>Rules of Grammar</a:t>
            </a:r>
          </a:p>
          <a:p>
            <a:pPr marL="800100" lvl="1" indent="-342900" eaLnBrk="1" hangingPunct="1">
              <a:buClr>
                <a:srgbClr val="0070C0"/>
              </a:buClr>
              <a:buSzPct val="100000"/>
              <a:buFont typeface="Arial" panose="020B0604020202020204" pitchFamily="34" charset="0"/>
              <a:buChar char="•"/>
              <a:defRPr/>
            </a:pPr>
            <a:r>
              <a:rPr lang="en-US" sz="1600" kern="0" dirty="0">
                <a:ea typeface="Tahoma" pitchFamily="34" charset="0"/>
                <a:cs typeface="Tahoma" pitchFamily="34" charset="0"/>
              </a:rPr>
              <a:t>Connectors/Converters</a:t>
            </a:r>
          </a:p>
          <a:p>
            <a:pPr marL="800100" lvl="1" indent="-342900" eaLnBrk="1" hangingPunct="1">
              <a:buClr>
                <a:srgbClr val="0070C0"/>
              </a:buClr>
              <a:buSzPct val="100000"/>
              <a:buFont typeface="Arial" panose="020B0604020202020204" pitchFamily="34" charset="0"/>
              <a:buChar char="•"/>
              <a:defRPr/>
            </a:pPr>
            <a:r>
              <a:rPr lang="en-US" sz="1600" kern="0" dirty="0">
                <a:ea typeface="Tahoma" pitchFamily="34" charset="0"/>
                <a:cs typeface="Tahoma" pitchFamily="34" charset="0"/>
              </a:rPr>
              <a:t>Generic Activity Templates</a:t>
            </a:r>
          </a:p>
          <a:p>
            <a:pPr eaLnBrk="1" hangingPunct="1">
              <a:buClr>
                <a:schemeClr val="folHlink"/>
              </a:buClr>
              <a:buSzPct val="60000"/>
              <a:defRPr/>
            </a:pPr>
            <a:endParaRPr lang="en-US" sz="2000" kern="0" dirty="0">
              <a:ea typeface="Tahoma" pitchFamily="34" charset="0"/>
              <a:cs typeface="Tahoma" pitchFamily="34" charset="0"/>
            </a:endParaRPr>
          </a:p>
          <a:p>
            <a:pPr eaLnBrk="1" hangingPunct="1">
              <a:buClr>
                <a:schemeClr val="folHlink"/>
              </a:buClr>
              <a:buSzPct val="60000"/>
              <a:defRPr/>
            </a:pPr>
            <a:r>
              <a:rPr lang="en-US" sz="2000" kern="0" dirty="0" smtClean="0">
                <a:ea typeface="Tahoma" pitchFamily="34" charset="0"/>
                <a:cs typeface="Tahoma" pitchFamily="34" charset="0"/>
              </a:rPr>
              <a:t>Wednesday</a:t>
            </a:r>
            <a:r>
              <a:rPr lang="en-US" sz="2000" kern="0" dirty="0" smtClean="0">
                <a:ea typeface="Tahoma" pitchFamily="34" charset="0"/>
                <a:cs typeface="Tahoma" pitchFamily="34" charset="0"/>
              </a:rPr>
              <a:t> </a:t>
            </a:r>
            <a:r>
              <a:rPr lang="en-US" sz="2000" kern="0" dirty="0">
                <a:ea typeface="Tahoma" pitchFamily="34" charset="0"/>
                <a:cs typeface="Tahoma" pitchFamily="34" charset="0"/>
              </a:rPr>
              <a:t>P</a:t>
            </a:r>
            <a:r>
              <a:rPr lang="en-US" sz="2000" kern="0" dirty="0" smtClean="0">
                <a:ea typeface="Tahoma" pitchFamily="34" charset="0"/>
                <a:cs typeface="Tahoma" pitchFamily="34" charset="0"/>
              </a:rPr>
              <a:t>M</a:t>
            </a:r>
            <a:r>
              <a:rPr lang="en-US" sz="2000" kern="0" dirty="0" smtClean="0">
                <a:ea typeface="Tahoma" pitchFamily="34" charset="0"/>
                <a:cs typeface="Tahoma" pitchFamily="34" charset="0"/>
              </a:rPr>
              <a:t>:  </a:t>
            </a:r>
            <a:r>
              <a:rPr lang="en-US" sz="2000" kern="0" dirty="0">
                <a:ea typeface="Tahoma" pitchFamily="34" charset="0"/>
                <a:cs typeface="Tahoma" pitchFamily="34" charset="0"/>
              </a:rPr>
              <a:t>The </a:t>
            </a:r>
            <a:r>
              <a:rPr lang="en-US" sz="2000" kern="0" dirty="0" smtClean="0">
                <a:ea typeface="Tahoma" pitchFamily="34" charset="0"/>
                <a:cs typeface="Tahoma" pitchFamily="34" charset="0"/>
              </a:rPr>
              <a:t>Stella </a:t>
            </a:r>
            <a:r>
              <a:rPr lang="en-US" sz="2000" kern="0" dirty="0">
                <a:ea typeface="Tahoma" pitchFamily="34" charset="0"/>
                <a:cs typeface="Tahoma" pitchFamily="34" charset="0"/>
              </a:rPr>
              <a:t>Software</a:t>
            </a:r>
          </a:p>
          <a:p>
            <a:pPr marL="800100" lvl="1" indent="-342900" eaLnBrk="1" hangingPunct="1">
              <a:buClr>
                <a:srgbClr val="0070C0"/>
              </a:buClr>
              <a:buSzPct val="100000"/>
              <a:buFont typeface="Arial" panose="020B0604020202020204" pitchFamily="34" charset="0"/>
              <a:buChar char="•"/>
              <a:defRPr/>
            </a:pPr>
            <a:r>
              <a:rPr lang="en-US" sz="1600" kern="0" dirty="0">
                <a:ea typeface="Tahoma" pitchFamily="34" charset="0"/>
                <a:cs typeface="Tahoma" pitchFamily="34" charset="0"/>
              </a:rPr>
              <a:t>Basic Operations</a:t>
            </a:r>
          </a:p>
          <a:p>
            <a:pPr marL="800100" lvl="1" indent="-342900" eaLnBrk="1" hangingPunct="1">
              <a:buClr>
                <a:srgbClr val="0070C0"/>
              </a:buClr>
              <a:buSzPct val="100000"/>
              <a:buFont typeface="Arial" panose="020B0604020202020204" pitchFamily="34" charset="0"/>
              <a:buChar char="•"/>
              <a:defRPr/>
            </a:pPr>
            <a:r>
              <a:rPr lang="en-US" sz="1600" kern="0" dirty="0">
                <a:ea typeface="Tahoma" pitchFamily="34" charset="0"/>
                <a:cs typeface="Tahoma" pitchFamily="34" charset="0"/>
              </a:rPr>
              <a:t>Building/extending models</a:t>
            </a:r>
          </a:p>
          <a:p>
            <a:pPr marL="800100" lvl="1" indent="-342900" eaLnBrk="1" hangingPunct="1">
              <a:buClr>
                <a:srgbClr val="0070C0"/>
              </a:buClr>
              <a:buSzPct val="100000"/>
              <a:buFont typeface="Arial" panose="020B0604020202020204" pitchFamily="34" charset="0"/>
              <a:buChar char="•"/>
              <a:defRPr/>
            </a:pPr>
            <a:r>
              <a:rPr lang="en-US" sz="1600" kern="0" dirty="0">
                <a:ea typeface="Tahoma" pitchFamily="34" charset="0"/>
                <a:cs typeface="Tahoma" pitchFamily="34" charset="0"/>
              </a:rPr>
              <a:t>Inputs/outputs</a:t>
            </a:r>
          </a:p>
          <a:p>
            <a:pPr marL="800100" lvl="1" indent="-342900" eaLnBrk="1" hangingPunct="1">
              <a:buClr>
                <a:srgbClr val="0070C0"/>
              </a:buClr>
              <a:buSzPct val="100000"/>
              <a:buFont typeface="Arial" panose="020B0604020202020204" pitchFamily="34" charset="0"/>
              <a:buChar char="•"/>
              <a:defRPr/>
            </a:pPr>
            <a:r>
              <a:rPr lang="en-US" sz="1600" kern="0" dirty="0">
                <a:ea typeface="Tahoma" pitchFamily="34" charset="0"/>
                <a:cs typeface="Tahoma" pitchFamily="34" charset="0"/>
              </a:rPr>
              <a:t>Units of measure</a:t>
            </a:r>
          </a:p>
          <a:p>
            <a:pPr marL="800100" lvl="1" indent="-342900" eaLnBrk="1" hangingPunct="1">
              <a:buClr>
                <a:srgbClr val="0070C0"/>
              </a:buClr>
              <a:buSzPct val="100000"/>
              <a:buFont typeface="Arial" panose="020B0604020202020204" pitchFamily="34" charset="0"/>
              <a:buChar char="•"/>
              <a:defRPr/>
            </a:pPr>
            <a:r>
              <a:rPr lang="en-US" sz="1600" kern="0" dirty="0">
                <a:ea typeface="Tahoma" pitchFamily="34" charset="0"/>
                <a:cs typeface="Tahoma" pitchFamily="34" charset="0"/>
              </a:rPr>
              <a:t>Conveyors</a:t>
            </a:r>
          </a:p>
          <a:p>
            <a:pPr marL="800100" lvl="1" indent="-342900" eaLnBrk="1" hangingPunct="1">
              <a:buClr>
                <a:srgbClr val="0070C0"/>
              </a:buClr>
              <a:buSzPct val="100000"/>
              <a:buFont typeface="Arial" panose="020B0604020202020204" pitchFamily="34" charset="0"/>
              <a:buChar char="•"/>
              <a:defRPr/>
            </a:pPr>
            <a:r>
              <a:rPr lang="en-US" sz="1600" kern="0" dirty="0">
                <a:ea typeface="Tahoma" pitchFamily="34" charset="0"/>
                <a:cs typeface="Tahoma" pitchFamily="34" charset="0"/>
              </a:rPr>
              <a:t>Arrays</a:t>
            </a:r>
          </a:p>
          <a:p>
            <a:pPr marL="800100" lvl="1" indent="-342900" eaLnBrk="1" hangingPunct="1">
              <a:buClr>
                <a:srgbClr val="0070C0"/>
              </a:buClr>
              <a:buSzPct val="100000"/>
              <a:buFont typeface="Arial" panose="020B0604020202020204" pitchFamily="34" charset="0"/>
              <a:buChar char="•"/>
              <a:defRPr/>
            </a:pPr>
            <a:r>
              <a:rPr lang="en-US" sz="1600" kern="0" dirty="0">
                <a:ea typeface="Tahoma" pitchFamily="34" charset="0"/>
                <a:cs typeface="Tahoma" pitchFamily="34" charset="0"/>
              </a:rPr>
              <a:t>Built-in </a:t>
            </a:r>
            <a:r>
              <a:rPr lang="en-US" sz="1600" kern="0" dirty="0" smtClean="0">
                <a:ea typeface="Tahoma" pitchFamily="34" charset="0"/>
                <a:cs typeface="Tahoma" pitchFamily="34" charset="0"/>
              </a:rPr>
              <a:t>functions</a:t>
            </a:r>
            <a:endParaRPr lang="en-US" sz="1600" kern="0" dirty="0">
              <a:ea typeface="Tahoma" pitchFamily="34" charset="0"/>
              <a:cs typeface="Tahoma" pitchFamily="34" charset="0"/>
            </a:endParaRPr>
          </a:p>
          <a:p>
            <a:pPr eaLnBrk="1" hangingPunct="1">
              <a:spcBef>
                <a:spcPct val="50000"/>
              </a:spcBef>
              <a:buClr>
                <a:schemeClr val="folHlink"/>
              </a:buClr>
              <a:buSzPct val="60000"/>
              <a:defRPr/>
            </a:pPr>
            <a:r>
              <a:rPr lang="en-US" sz="2000" kern="0" dirty="0">
                <a:ea typeface="Tahoma" pitchFamily="34" charset="0"/>
                <a:cs typeface="Tahoma" pitchFamily="34" charset="0"/>
              </a:rPr>
              <a:t>	</a:t>
            </a:r>
          </a:p>
          <a:p>
            <a:pPr marL="800100" lvl="1" indent="-342900" eaLnBrk="1" hangingPunct="1">
              <a:spcBef>
                <a:spcPct val="50000"/>
              </a:spcBef>
              <a:buClr>
                <a:schemeClr val="folHlink"/>
              </a:buClr>
              <a:buSzPct val="60000"/>
              <a:buFont typeface="Wingdings" pitchFamily="2" charset="2"/>
              <a:buChar char="n"/>
              <a:defRPr/>
            </a:pPr>
            <a:endParaRPr lang="en-US" sz="2000" kern="0" dirty="0">
              <a:ea typeface="Tahoma" pitchFamily="34" charset="0"/>
              <a:cs typeface="Tahoma" pitchFamily="34" charset="0"/>
            </a:endParaRPr>
          </a:p>
          <a:p>
            <a:pPr marL="800100" lvl="1" indent="-342900" eaLnBrk="1" hangingPunct="1">
              <a:spcBef>
                <a:spcPct val="50000"/>
              </a:spcBef>
              <a:buClr>
                <a:schemeClr val="folHlink"/>
              </a:buClr>
              <a:buSzPct val="60000"/>
              <a:buFont typeface="Wingdings" pitchFamily="2" charset="2"/>
              <a:buChar char="n"/>
              <a:defRPr/>
            </a:pPr>
            <a:endParaRPr lang="en-US" sz="2000" kern="0" dirty="0">
              <a:ea typeface="Tahoma" pitchFamily="34" charset="0"/>
              <a:cs typeface="Tahoma" pitchFamily="34" charset="0"/>
            </a:endParaRPr>
          </a:p>
          <a:p>
            <a:pPr marL="742950" lvl="1" indent="-285750" eaLnBrk="1" hangingPunct="1">
              <a:spcBef>
                <a:spcPct val="50000"/>
              </a:spcBef>
              <a:buClr>
                <a:schemeClr val="hlink"/>
              </a:buClr>
              <a:buSzPct val="55000"/>
              <a:buFont typeface="Wingdings" pitchFamily="2" charset="2"/>
              <a:buChar char="n"/>
              <a:defRPr/>
            </a:pPr>
            <a:endParaRPr lang="en-US" sz="2000" kern="0" dirty="0">
              <a:ea typeface="Tahoma" pitchFamily="34" charset="0"/>
              <a:cs typeface="Tahoma" pitchFamily="34" charset="0"/>
            </a:endParaRPr>
          </a:p>
        </p:txBody>
      </p:sp>
      <p:sp>
        <p:nvSpPr>
          <p:cNvPr id="6" name="Rectangle 3"/>
          <p:cNvSpPr txBox="1">
            <a:spLocks noChangeArrowheads="1"/>
          </p:cNvSpPr>
          <p:nvPr/>
        </p:nvSpPr>
        <p:spPr bwMode="auto">
          <a:xfrm>
            <a:off x="4875243" y="4096623"/>
            <a:ext cx="4168090" cy="2394358"/>
          </a:xfrm>
          <a:prstGeom prst="rect">
            <a:avLst/>
          </a:prstGeom>
          <a:noFill/>
          <a:ln w="9525">
            <a:noFill/>
            <a:miter lim="800000"/>
            <a:headEnd/>
            <a:tailEnd/>
          </a:ln>
        </p:spPr>
        <p:txBody>
          <a:bodyPr/>
          <a:lstStyle/>
          <a:p>
            <a:pPr eaLnBrk="1" hangingPunct="1">
              <a:buClr>
                <a:schemeClr val="folHlink"/>
              </a:buClr>
              <a:buSzPct val="60000"/>
              <a:defRPr/>
            </a:pPr>
            <a:r>
              <a:rPr lang="en-US" sz="2000" kern="0" dirty="0" smtClean="0">
                <a:ea typeface="Tahoma" pitchFamily="34" charset="0"/>
                <a:cs typeface="Tahoma" pitchFamily="34" charset="0"/>
              </a:rPr>
              <a:t>Thursd</a:t>
            </a:r>
            <a:r>
              <a:rPr lang="en-US" sz="2000" kern="0" dirty="0" smtClean="0">
                <a:ea typeface="Tahoma" pitchFamily="34" charset="0"/>
                <a:cs typeface="Tahoma" pitchFamily="34" charset="0"/>
              </a:rPr>
              <a:t>ay </a:t>
            </a:r>
            <a:r>
              <a:rPr lang="en-US" sz="2000" kern="0" dirty="0">
                <a:ea typeface="Tahoma" pitchFamily="34" charset="0"/>
                <a:cs typeface="Tahoma" pitchFamily="34" charset="0"/>
              </a:rPr>
              <a:t>A</a:t>
            </a:r>
            <a:r>
              <a:rPr lang="en-US" sz="2000" kern="0" dirty="0" smtClean="0">
                <a:ea typeface="Tahoma" pitchFamily="34" charset="0"/>
                <a:cs typeface="Tahoma" pitchFamily="34" charset="0"/>
              </a:rPr>
              <a:t>M</a:t>
            </a:r>
            <a:r>
              <a:rPr lang="en-US" sz="2000" kern="0" dirty="0" smtClean="0">
                <a:ea typeface="Tahoma" pitchFamily="34" charset="0"/>
                <a:cs typeface="Tahoma" pitchFamily="34" charset="0"/>
              </a:rPr>
              <a:t>:  Working with Models</a:t>
            </a:r>
            <a:endParaRPr lang="en-US" sz="2000" kern="0" dirty="0">
              <a:ea typeface="Tahoma" pitchFamily="34" charset="0"/>
              <a:cs typeface="Tahoma" pitchFamily="34" charset="0"/>
            </a:endParaRPr>
          </a:p>
          <a:p>
            <a:pPr marL="800100" lvl="1" indent="-342900">
              <a:buClr>
                <a:srgbClr val="0070C0"/>
              </a:buClr>
              <a:buSzPct val="100000"/>
              <a:buFont typeface="Arial" panose="020B0604020202020204" pitchFamily="34" charset="0"/>
              <a:buChar char="•"/>
              <a:defRPr/>
            </a:pPr>
            <a:r>
              <a:rPr lang="en-US" sz="1600" kern="0" dirty="0">
                <a:ea typeface="Tahoma" pitchFamily="34" charset="0"/>
                <a:cs typeface="Tahoma" pitchFamily="34" charset="0"/>
              </a:rPr>
              <a:t>Case Studies</a:t>
            </a:r>
          </a:p>
          <a:p>
            <a:pPr marL="1257300" lvl="2" indent="-342900">
              <a:buClr>
                <a:srgbClr val="0070C0"/>
              </a:buClr>
              <a:buSzPct val="100000"/>
              <a:buFont typeface="Arial" panose="020B0604020202020204" pitchFamily="34" charset="0"/>
              <a:buChar char="•"/>
              <a:defRPr/>
            </a:pPr>
            <a:r>
              <a:rPr lang="en-US" sz="1600" kern="0" dirty="0">
                <a:ea typeface="Tahoma" pitchFamily="34" charset="0"/>
                <a:cs typeface="Tahoma" pitchFamily="34" charset="0"/>
              </a:rPr>
              <a:t>Capstone exercise</a:t>
            </a:r>
          </a:p>
          <a:p>
            <a:pPr marL="1257300" lvl="2" indent="-342900">
              <a:buClr>
                <a:srgbClr val="0070C0"/>
              </a:buClr>
              <a:buSzPct val="100000"/>
              <a:buFont typeface="Arial" panose="020B0604020202020204" pitchFamily="34" charset="0"/>
              <a:buChar char="•"/>
              <a:defRPr/>
            </a:pPr>
            <a:r>
              <a:rPr lang="en-US" sz="1600" kern="0" dirty="0">
                <a:ea typeface="Tahoma" pitchFamily="34" charset="0"/>
                <a:cs typeface="Tahoma" pitchFamily="34" charset="0"/>
              </a:rPr>
              <a:t>Bass Diffusion (adoption)</a:t>
            </a:r>
          </a:p>
          <a:p>
            <a:pPr marL="1257300" lvl="2" indent="-342900">
              <a:buClr>
                <a:srgbClr val="0070C0"/>
              </a:buClr>
              <a:buSzPct val="100000"/>
              <a:buFont typeface="Arial" panose="020B0604020202020204" pitchFamily="34" charset="0"/>
              <a:buChar char="•"/>
              <a:defRPr/>
            </a:pPr>
            <a:r>
              <a:rPr lang="en-US" sz="1600" kern="0" dirty="0">
                <a:ea typeface="Tahoma" pitchFamily="34" charset="0"/>
                <a:cs typeface="Tahoma" pitchFamily="34" charset="0"/>
              </a:rPr>
              <a:t>Predator/prey</a:t>
            </a:r>
          </a:p>
          <a:p>
            <a:pPr marL="800100" lvl="1" indent="-342900" eaLnBrk="1" hangingPunct="1">
              <a:buClr>
                <a:srgbClr val="0070C0"/>
              </a:buClr>
              <a:buSzPct val="100000"/>
              <a:buFont typeface="Arial" panose="020B0604020202020204" pitchFamily="34" charset="0"/>
              <a:buChar char="•"/>
              <a:defRPr/>
            </a:pPr>
            <a:r>
              <a:rPr lang="en-US" sz="1600" kern="0" dirty="0" smtClean="0">
                <a:ea typeface="Tahoma" pitchFamily="34" charset="0"/>
                <a:cs typeface="Tahoma" pitchFamily="34" charset="0"/>
              </a:rPr>
              <a:t>NREL</a:t>
            </a:r>
          </a:p>
          <a:p>
            <a:pPr marL="1257300" lvl="2" indent="-342900">
              <a:buClr>
                <a:srgbClr val="0070C0"/>
              </a:buClr>
              <a:buSzPct val="100000"/>
              <a:buFont typeface="Arial" panose="020B0604020202020204" pitchFamily="34" charset="0"/>
              <a:buChar char="•"/>
              <a:defRPr/>
            </a:pPr>
            <a:r>
              <a:rPr lang="en-US" sz="1600" kern="0" dirty="0" smtClean="0">
                <a:ea typeface="Tahoma" pitchFamily="34" charset="0"/>
                <a:cs typeface="Tahoma" pitchFamily="34" charset="0"/>
              </a:rPr>
              <a:t>Waste-To-Energy </a:t>
            </a:r>
            <a:r>
              <a:rPr lang="en-US" sz="1600" kern="0" dirty="0">
                <a:ea typeface="Tahoma" pitchFamily="34" charset="0"/>
                <a:cs typeface="Tahoma" pitchFamily="34" charset="0"/>
              </a:rPr>
              <a:t>(</a:t>
            </a:r>
            <a:r>
              <a:rPr lang="en-US" sz="1600" kern="0" dirty="0" err="1" smtClean="0">
                <a:ea typeface="Tahoma" pitchFamily="34" charset="0"/>
                <a:cs typeface="Tahoma" pitchFamily="34" charset="0"/>
              </a:rPr>
              <a:t>WESyS</a:t>
            </a:r>
            <a:r>
              <a:rPr lang="en-US" sz="1600" kern="0" dirty="0" smtClean="0">
                <a:ea typeface="Tahoma" pitchFamily="34" charset="0"/>
                <a:cs typeface="Tahoma" pitchFamily="34" charset="0"/>
              </a:rPr>
              <a:t>) </a:t>
            </a:r>
            <a:r>
              <a:rPr lang="en-US" sz="1600" kern="0" dirty="0" smtClean="0">
                <a:ea typeface="Tahoma" pitchFamily="34" charset="0"/>
                <a:cs typeface="Tahoma" pitchFamily="34" charset="0"/>
              </a:rPr>
              <a:t>model</a:t>
            </a:r>
          </a:p>
          <a:p>
            <a:pPr marL="1257300" lvl="2" indent="-342900">
              <a:buClr>
                <a:srgbClr val="0070C0"/>
              </a:buClr>
              <a:buSzPct val="100000"/>
              <a:buFont typeface="Arial" panose="020B0604020202020204" pitchFamily="34" charset="0"/>
              <a:buChar char="•"/>
              <a:defRPr/>
            </a:pPr>
            <a:r>
              <a:rPr lang="en-US" sz="1600" kern="0" dirty="0" smtClean="0">
                <a:ea typeface="Tahoma" pitchFamily="34" charset="0"/>
                <a:cs typeface="Tahoma" pitchFamily="34" charset="0"/>
              </a:rPr>
              <a:t>Biomass Scenario Model (BSM)</a:t>
            </a:r>
          </a:p>
          <a:p>
            <a:pPr marL="1257300" lvl="2" indent="-342900">
              <a:buClr>
                <a:srgbClr val="0070C0"/>
              </a:buClr>
              <a:buSzPct val="100000"/>
              <a:buFont typeface="Arial" panose="020B0604020202020204" pitchFamily="34" charset="0"/>
              <a:buChar char="•"/>
              <a:defRPr/>
            </a:pPr>
            <a:r>
              <a:rPr lang="en-US" sz="1600" kern="0" dirty="0" err="1" smtClean="0">
                <a:ea typeface="Tahoma" pitchFamily="34" charset="0"/>
                <a:cs typeface="Tahoma" pitchFamily="34" charset="0"/>
              </a:rPr>
              <a:t>LiBRA</a:t>
            </a:r>
            <a:endParaRPr lang="en-US" sz="1600" kern="0" dirty="0" smtClean="0">
              <a:ea typeface="Tahoma" pitchFamily="34" charset="0"/>
              <a:cs typeface="Tahoma" pitchFamily="34" charset="0"/>
            </a:endParaRPr>
          </a:p>
          <a:p>
            <a:pPr marL="800100" lvl="1" indent="-342900" eaLnBrk="1" hangingPunct="1">
              <a:buClr>
                <a:schemeClr val="folHlink"/>
              </a:buClr>
              <a:buSzPct val="60000"/>
              <a:buFont typeface="Wingdings" pitchFamily="2" charset="2"/>
              <a:buChar char="n"/>
              <a:defRPr/>
            </a:pPr>
            <a:endParaRPr lang="en-US" sz="1600" kern="0" dirty="0">
              <a:ea typeface="Tahoma" pitchFamily="34" charset="0"/>
              <a:cs typeface="Tahoma" pitchFamily="34" charset="0"/>
            </a:endParaRPr>
          </a:p>
          <a:p>
            <a:pPr eaLnBrk="1" hangingPunct="1">
              <a:spcBef>
                <a:spcPct val="50000"/>
              </a:spcBef>
              <a:buClr>
                <a:schemeClr val="folHlink"/>
              </a:buClr>
              <a:buSzPct val="60000"/>
              <a:defRPr/>
            </a:pPr>
            <a:r>
              <a:rPr lang="en-US" sz="2000" kern="0" dirty="0">
                <a:ea typeface="Tahoma" pitchFamily="34" charset="0"/>
                <a:cs typeface="Tahoma" pitchFamily="34" charset="0"/>
              </a:rPr>
              <a:t>	</a:t>
            </a:r>
          </a:p>
          <a:p>
            <a:pPr marL="800100" lvl="1" indent="-342900" eaLnBrk="1" hangingPunct="1">
              <a:spcBef>
                <a:spcPct val="50000"/>
              </a:spcBef>
              <a:buClr>
                <a:schemeClr val="folHlink"/>
              </a:buClr>
              <a:buSzPct val="60000"/>
              <a:buFont typeface="Wingdings" pitchFamily="2" charset="2"/>
              <a:buChar char="n"/>
              <a:defRPr/>
            </a:pPr>
            <a:endParaRPr lang="en-US" sz="2000" kern="0" dirty="0">
              <a:ea typeface="Tahoma" pitchFamily="34" charset="0"/>
              <a:cs typeface="Tahoma" pitchFamily="34" charset="0"/>
            </a:endParaRPr>
          </a:p>
          <a:p>
            <a:pPr marL="800100" lvl="1" indent="-342900" eaLnBrk="1" hangingPunct="1">
              <a:spcBef>
                <a:spcPct val="50000"/>
              </a:spcBef>
              <a:buClr>
                <a:schemeClr val="folHlink"/>
              </a:buClr>
              <a:buSzPct val="60000"/>
              <a:buFont typeface="Wingdings" pitchFamily="2" charset="2"/>
              <a:buChar char="n"/>
              <a:defRPr/>
            </a:pPr>
            <a:endParaRPr lang="en-US" sz="2000" kern="0" dirty="0">
              <a:ea typeface="Tahoma" pitchFamily="34" charset="0"/>
              <a:cs typeface="Tahoma" pitchFamily="34" charset="0"/>
            </a:endParaRPr>
          </a:p>
          <a:p>
            <a:pPr marL="742950" lvl="1" indent="-285750" eaLnBrk="1" hangingPunct="1">
              <a:spcBef>
                <a:spcPct val="50000"/>
              </a:spcBef>
              <a:buClr>
                <a:schemeClr val="hlink"/>
              </a:buClr>
              <a:buSzPct val="55000"/>
              <a:buFont typeface="Wingdings" pitchFamily="2" charset="2"/>
              <a:buChar char="n"/>
              <a:defRPr/>
            </a:pPr>
            <a:endParaRPr lang="en-US" sz="2000" kern="0" dirty="0">
              <a:ea typeface="Tahoma" pitchFamily="34" charset="0"/>
              <a:cs typeface="Tahoma" pitchFamily="34" charset="0"/>
            </a:endParaRPr>
          </a:p>
        </p:txBody>
      </p:sp>
    </p:spTree>
    <p:extLst>
      <p:ext uri="{BB962C8B-B14F-4D97-AF65-F5344CB8AC3E}">
        <p14:creationId xmlns:p14="http://schemas.microsoft.com/office/powerpoint/2010/main" val="2869718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xEl>
                                              <p:pRg st="5" end="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
                                            <p:txEl>
                                              <p:pRg st="1" end="1"/>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
                                            <p:txEl>
                                              <p:pRg st="2" end="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
                                            <p:txEl>
                                              <p:pRg st="3" end="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
                                            <p:txEl>
                                              <p:pRg st="4" end="4"/>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
                                            <p:txEl>
                                              <p:pRg st="6" end="6"/>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
                                            <p:txEl>
                                              <p:pRg st="7" end="7"/>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0193F19B-4012-4821-9D2E-F4A3C12B21C8}" type="slidenum">
              <a:rPr lang="en-US" altLang="en-US" smtClean="0"/>
              <a:pPr/>
              <a:t>20</a:t>
            </a:fld>
            <a:endParaRPr lang="en-US" altLang="en-US" smtClean="0"/>
          </a:p>
        </p:txBody>
      </p:sp>
      <p:sp>
        <p:nvSpPr>
          <p:cNvPr id="23555" name="Rectangle 3"/>
          <p:cNvSpPr>
            <a:spLocks noChangeArrowheads="1"/>
          </p:cNvSpPr>
          <p:nvPr/>
        </p:nvSpPr>
        <p:spPr bwMode="auto">
          <a:xfrm>
            <a:off x="1143000" y="2390860"/>
            <a:ext cx="6858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folHlink"/>
              </a:buClr>
              <a:buSzPct val="60000"/>
              <a:buFont typeface="Wingdings" pitchFamily="2" charset="2"/>
              <a:buNone/>
            </a:pPr>
            <a:r>
              <a:rPr lang="en-US" altLang="en-US" sz="1600" dirty="0">
                <a:latin typeface="+mn-lt"/>
              </a:rPr>
              <a:t>3.	Is it getting hot in here or what?</a:t>
            </a:r>
          </a:p>
          <a:p>
            <a:pPr eaLnBrk="1" hangingPunct="1">
              <a:spcBef>
                <a:spcPct val="50000"/>
              </a:spcBef>
              <a:buClr>
                <a:schemeClr val="folHlink"/>
              </a:buClr>
              <a:buSzPct val="60000"/>
              <a:buFont typeface="Wingdings" pitchFamily="2" charset="2"/>
              <a:buNone/>
            </a:pPr>
            <a:r>
              <a:rPr lang="en-US" altLang="en-US" sz="1200" dirty="0">
                <a:latin typeface="+mn-lt"/>
              </a:rPr>
              <a:t>	For those who worry about global warming, the “albedo effect” can be a source of lost sleep.  Here’s how it works:  As  snow or ice melts, a larger portion of the earth surface is exposed.  Because of its lower albedo, the earth surface warms, accelerating the melting process.</a:t>
            </a:r>
          </a:p>
        </p:txBody>
      </p:sp>
      <p:sp>
        <p:nvSpPr>
          <p:cNvPr id="23556" name="Rectangle 2"/>
          <p:cNvSpPr>
            <a:spLocks noGrp="1" noChangeArrowheads="1"/>
          </p:cNvSpPr>
          <p:nvPr>
            <p:ph type="title"/>
          </p:nvPr>
        </p:nvSpPr>
        <p:spPr/>
        <p:txBody>
          <a:bodyPr/>
          <a:lstStyle/>
          <a:p>
            <a:pPr eaLnBrk="1" hangingPunct="1"/>
            <a:r>
              <a:rPr lang="en-US" altLang="en-US" sz="2400" smtClean="0"/>
              <a:t>CLD Exercises</a:t>
            </a:r>
          </a:p>
        </p:txBody>
      </p:sp>
      <p:sp>
        <p:nvSpPr>
          <p:cNvPr id="23557" name="Rectangle 3"/>
          <p:cNvSpPr txBox="1">
            <a:spLocks noChangeArrowheads="1"/>
          </p:cNvSpPr>
          <p:nvPr/>
        </p:nvSpPr>
        <p:spPr bwMode="auto">
          <a:xfrm>
            <a:off x="609600" y="152400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lnSpc>
                <a:spcPct val="80000"/>
              </a:lnSpc>
              <a:spcBef>
                <a:spcPct val="50000"/>
              </a:spcBef>
              <a:buClr>
                <a:schemeClr val="folHlink"/>
              </a:buClr>
              <a:buSzPct val="60000"/>
              <a:buFont typeface="Wingdings" pitchFamily="2" charset="2"/>
              <a:buNone/>
            </a:pPr>
            <a:r>
              <a:rPr lang="en-US" altLang="en-US" sz="2000" dirty="0">
                <a:latin typeface="+mn-lt"/>
              </a:rPr>
              <a:t>	Draw one or more RBPs to show the behavior of key variables over time.  Then map and characterize the feedback mechanism(s) described below as reinforcing or balancing loops.</a:t>
            </a:r>
          </a:p>
        </p:txBody>
      </p:sp>
    </p:spTree>
    <p:extLst>
      <p:ext uri="{BB962C8B-B14F-4D97-AF65-F5344CB8AC3E}">
        <p14:creationId xmlns:p14="http://schemas.microsoft.com/office/powerpoint/2010/main" val="36811016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AB1D1262-AB1D-44D7-A30D-BD27CC5CA1F3}" type="slidenum">
              <a:rPr lang="en-US" altLang="en-US" smtClean="0"/>
              <a:pPr/>
              <a:t>21</a:t>
            </a:fld>
            <a:endParaRPr lang="en-US" altLang="en-US" smtClean="0"/>
          </a:p>
        </p:txBody>
      </p:sp>
      <p:sp>
        <p:nvSpPr>
          <p:cNvPr id="24579" name="Rectangle 3"/>
          <p:cNvSpPr>
            <a:spLocks noChangeArrowheads="1"/>
          </p:cNvSpPr>
          <p:nvPr/>
        </p:nvSpPr>
        <p:spPr bwMode="auto">
          <a:xfrm>
            <a:off x="1143000" y="2445178"/>
            <a:ext cx="6858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folHlink"/>
              </a:buClr>
              <a:buSzPct val="60000"/>
              <a:buFont typeface="Wingdings" pitchFamily="2" charset="2"/>
              <a:buNone/>
            </a:pPr>
            <a:r>
              <a:rPr lang="en-US" altLang="en-US" sz="1600" dirty="0">
                <a:latin typeface="+mn-lt"/>
              </a:rPr>
              <a:t>4.	Econ 101</a:t>
            </a:r>
          </a:p>
          <a:p>
            <a:pPr eaLnBrk="1" hangingPunct="1">
              <a:spcBef>
                <a:spcPct val="50000"/>
              </a:spcBef>
              <a:buClr>
                <a:schemeClr val="folHlink"/>
              </a:buClr>
              <a:buSzPct val="60000"/>
              <a:buFont typeface="Wingdings" pitchFamily="2" charset="2"/>
              <a:buNone/>
            </a:pPr>
            <a:r>
              <a:rPr lang="en-US" altLang="en-US" sz="1200" dirty="0">
                <a:latin typeface="+mn-lt"/>
              </a:rPr>
              <a:t>	Economic theory teaches that price works to equilibrate supply and demand.  When quantity supplied relative to quantity demanded is not in balance, price rises or falls, which in turn leads to an adjustment in quantity supplied and quantity demanded.</a:t>
            </a:r>
          </a:p>
          <a:p>
            <a:pPr eaLnBrk="1" hangingPunct="1">
              <a:spcBef>
                <a:spcPct val="50000"/>
              </a:spcBef>
              <a:buClr>
                <a:schemeClr val="folHlink"/>
              </a:buClr>
              <a:buSzPct val="60000"/>
              <a:buFont typeface="Wingdings" pitchFamily="2" charset="2"/>
              <a:buNone/>
            </a:pPr>
            <a:r>
              <a:rPr lang="en-US" altLang="en-US" sz="1200" dirty="0">
                <a:latin typeface="+mn-lt"/>
              </a:rPr>
              <a:t>	</a:t>
            </a:r>
          </a:p>
        </p:txBody>
      </p:sp>
      <p:sp>
        <p:nvSpPr>
          <p:cNvPr id="24580" name="Rectangle 2"/>
          <p:cNvSpPr>
            <a:spLocks noGrp="1" noChangeArrowheads="1"/>
          </p:cNvSpPr>
          <p:nvPr>
            <p:ph type="title"/>
          </p:nvPr>
        </p:nvSpPr>
        <p:spPr/>
        <p:txBody>
          <a:bodyPr/>
          <a:lstStyle/>
          <a:p>
            <a:pPr eaLnBrk="1" hangingPunct="1"/>
            <a:r>
              <a:rPr lang="en-US" altLang="en-US" sz="2400" dirty="0" smtClean="0"/>
              <a:t>CLD Exercises</a:t>
            </a:r>
          </a:p>
        </p:txBody>
      </p:sp>
      <p:sp>
        <p:nvSpPr>
          <p:cNvPr id="24581" name="Rectangle 3"/>
          <p:cNvSpPr txBox="1">
            <a:spLocks noChangeArrowheads="1"/>
          </p:cNvSpPr>
          <p:nvPr/>
        </p:nvSpPr>
        <p:spPr bwMode="auto">
          <a:xfrm>
            <a:off x="609600" y="152400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lnSpc>
                <a:spcPct val="80000"/>
              </a:lnSpc>
              <a:spcBef>
                <a:spcPct val="50000"/>
              </a:spcBef>
              <a:buClr>
                <a:schemeClr val="folHlink"/>
              </a:buClr>
              <a:buSzPct val="60000"/>
              <a:buFont typeface="Wingdings" pitchFamily="2" charset="2"/>
              <a:buNone/>
            </a:pPr>
            <a:r>
              <a:rPr lang="en-US" altLang="en-US" sz="2000" dirty="0">
                <a:latin typeface="+mn-lt"/>
              </a:rPr>
              <a:t>	Draw one or more RBPs to show the behavior of key variables over time.  Then map and characterize the feedback mechanism(s) described below as reinforcing or balancing loops.</a:t>
            </a:r>
          </a:p>
        </p:txBody>
      </p:sp>
    </p:spTree>
    <p:extLst>
      <p:ext uri="{BB962C8B-B14F-4D97-AF65-F5344CB8AC3E}">
        <p14:creationId xmlns:p14="http://schemas.microsoft.com/office/powerpoint/2010/main" val="2310399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783BE197-4CF3-4ED3-80FE-615BE1FE5105}" type="slidenum">
              <a:rPr lang="en-US" altLang="en-US" smtClean="0"/>
              <a:pPr/>
              <a:t>22</a:t>
            </a:fld>
            <a:endParaRPr lang="en-US" altLang="en-US" smtClean="0"/>
          </a:p>
        </p:txBody>
      </p:sp>
      <p:sp>
        <p:nvSpPr>
          <p:cNvPr id="25604" name="Rectangle 5"/>
          <p:cNvSpPr>
            <a:spLocks noGrp="1" noChangeArrowheads="1"/>
          </p:cNvSpPr>
          <p:nvPr/>
        </p:nvSpPr>
        <p:spPr bwMode="auto">
          <a:xfrm>
            <a:off x="1154113" y="1524000"/>
            <a:ext cx="5780087"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Tahoma" pitchFamily="34" charset="0"/>
              </a:defRPr>
            </a:lvl1pPr>
            <a:lvl2pPr marL="857250" indent="-45720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rgbClr val="0070C0"/>
              </a:buClr>
              <a:buSzPct val="100000"/>
              <a:buFont typeface="Arial" panose="020B0604020202020204" pitchFamily="34" charset="0"/>
              <a:buChar char="•"/>
            </a:pPr>
            <a:r>
              <a:rPr lang="en-US" altLang="en-US" sz="2000" dirty="0">
                <a:latin typeface="+mn-lt"/>
              </a:rPr>
              <a:t>Knowing how to read and write CLDs is useful.</a:t>
            </a:r>
          </a:p>
          <a:p>
            <a:pPr eaLnBrk="1" hangingPunct="1">
              <a:spcBef>
                <a:spcPct val="50000"/>
              </a:spcBef>
              <a:buClr>
                <a:srgbClr val="0070C0"/>
              </a:buClr>
              <a:buSzPct val="100000"/>
              <a:buFont typeface="Arial" panose="020B0604020202020204" pitchFamily="34" charset="0"/>
              <a:buChar char="•"/>
            </a:pPr>
            <a:r>
              <a:rPr lang="en-US" altLang="en-US" sz="2000" dirty="0">
                <a:latin typeface="+mn-lt"/>
              </a:rPr>
              <a:t>As with all approaches, CLDs have limitations.</a:t>
            </a:r>
          </a:p>
          <a:p>
            <a:pPr eaLnBrk="1" hangingPunct="1">
              <a:spcBef>
                <a:spcPct val="50000"/>
              </a:spcBef>
              <a:buClr>
                <a:srgbClr val="0070C0"/>
              </a:buClr>
              <a:buSzPct val="100000"/>
              <a:buFont typeface="Arial" panose="020B0604020202020204" pitchFamily="34" charset="0"/>
              <a:buChar char="•"/>
            </a:pPr>
            <a:r>
              <a:rPr lang="en-US" altLang="en-US" sz="2000" dirty="0">
                <a:latin typeface="+mn-lt"/>
              </a:rPr>
              <a:t>Awareness of diminishing or negative returns is important.</a:t>
            </a:r>
          </a:p>
          <a:p>
            <a:pPr eaLnBrk="1" hangingPunct="1">
              <a:spcBef>
                <a:spcPct val="50000"/>
              </a:spcBef>
              <a:buClr>
                <a:srgbClr val="0070C0"/>
              </a:buClr>
              <a:buSzPct val="100000"/>
              <a:buFont typeface="Arial" panose="020B0604020202020204" pitchFamily="34" charset="0"/>
              <a:buChar char="•"/>
            </a:pPr>
            <a:r>
              <a:rPr lang="en-US" altLang="en-US" sz="2000" dirty="0">
                <a:latin typeface="+mn-lt"/>
              </a:rPr>
              <a:t>High-productivity uses can include:</a:t>
            </a:r>
          </a:p>
          <a:p>
            <a:pPr lvl="1" eaLnBrk="1" hangingPunct="1">
              <a:spcBef>
                <a:spcPct val="50000"/>
              </a:spcBef>
              <a:buClr>
                <a:srgbClr val="FF0000"/>
              </a:buClr>
              <a:buSzPct val="100000"/>
              <a:buFont typeface="Wingdings" panose="05000000000000000000" pitchFamily="2" charset="2"/>
              <a:buChar char="§"/>
            </a:pPr>
            <a:r>
              <a:rPr lang="en-US" altLang="en-US" sz="1600" dirty="0">
                <a:latin typeface="+mn-lt"/>
              </a:rPr>
              <a:t>Brainstorming (individually or in a group)</a:t>
            </a:r>
          </a:p>
          <a:p>
            <a:pPr lvl="1" eaLnBrk="1" hangingPunct="1">
              <a:spcBef>
                <a:spcPct val="50000"/>
              </a:spcBef>
              <a:buClr>
                <a:srgbClr val="FF0000"/>
              </a:buClr>
              <a:buSzPct val="100000"/>
              <a:buFont typeface="Wingdings" panose="05000000000000000000" pitchFamily="2" charset="2"/>
              <a:buChar char="§"/>
            </a:pPr>
            <a:r>
              <a:rPr lang="en-US" altLang="en-US" sz="1600" dirty="0">
                <a:latin typeface="+mn-lt"/>
              </a:rPr>
              <a:t>Capturing notes or insights in a conversation or when reading</a:t>
            </a:r>
          </a:p>
          <a:p>
            <a:pPr lvl="1" eaLnBrk="1" hangingPunct="1">
              <a:spcBef>
                <a:spcPct val="50000"/>
              </a:spcBef>
              <a:buClr>
                <a:srgbClr val="FF0000"/>
              </a:buClr>
              <a:buSzPct val="100000"/>
              <a:buFont typeface="Wingdings" panose="05000000000000000000" pitchFamily="2" charset="2"/>
              <a:buChar char="§"/>
            </a:pPr>
            <a:r>
              <a:rPr lang="en-US" altLang="en-US" sz="1600" dirty="0">
                <a:latin typeface="+mn-lt"/>
              </a:rPr>
              <a:t>Explaining to someone else a simple feedback process that underwrites dynamics of interest</a:t>
            </a:r>
          </a:p>
        </p:txBody>
      </p:sp>
      <p:pic>
        <p:nvPicPr>
          <p:cNvPr id="2560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1089025"/>
            <a:ext cx="2257425" cy="157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
          <p:cNvSpPr>
            <a:spLocks noGrp="1" noChangeArrowheads="1"/>
          </p:cNvSpPr>
          <p:nvPr>
            <p:ph type="title"/>
          </p:nvPr>
        </p:nvSpPr>
        <p:spPr>
          <a:xfrm>
            <a:off x="518160" y="545146"/>
            <a:ext cx="8107680" cy="533404"/>
          </a:xfrm>
        </p:spPr>
        <p:txBody>
          <a:bodyPr/>
          <a:lstStyle/>
          <a:p>
            <a:pPr eaLnBrk="1" hangingPunct="1"/>
            <a:r>
              <a:rPr lang="en-US" altLang="en-US" sz="2400" dirty="0" smtClean="0"/>
              <a:t>(Potentially) practical advice on CLDs</a:t>
            </a:r>
          </a:p>
        </p:txBody>
      </p:sp>
    </p:spTree>
    <p:extLst>
      <p:ext uri="{BB962C8B-B14F-4D97-AF65-F5344CB8AC3E}">
        <p14:creationId xmlns:p14="http://schemas.microsoft.com/office/powerpoint/2010/main" val="28818998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604130" y="375093"/>
            <a:ext cx="8248650" cy="927100"/>
          </a:xfrm>
        </p:spPr>
        <p:txBody>
          <a:bodyPr/>
          <a:lstStyle/>
          <a:p>
            <a:r>
              <a:rPr lang="en-US" altLang="en-US" sz="2400" dirty="0" smtClean="0">
                <a:cs typeface="Tahoma" pitchFamily="34" charset="0"/>
              </a:rPr>
              <a:t>Types of SD Frameworks</a:t>
            </a:r>
          </a:p>
        </p:txBody>
      </p:sp>
      <p:sp>
        <p:nvSpPr>
          <p:cNvPr id="26627" name="Content Placeholder 2"/>
          <p:cNvSpPr>
            <a:spLocks noGrp="1"/>
          </p:cNvSpPr>
          <p:nvPr>
            <p:ph idx="1"/>
          </p:nvPr>
        </p:nvSpPr>
        <p:spPr>
          <a:xfrm>
            <a:off x="1182688" y="1524000"/>
            <a:ext cx="7123112" cy="4456113"/>
          </a:xfrm>
        </p:spPr>
        <p:txBody>
          <a:bodyPr/>
          <a:lstStyle/>
          <a:p>
            <a:r>
              <a:rPr lang="en-US" altLang="en-US" sz="2000" dirty="0" smtClean="0">
                <a:cs typeface="Tahoma" pitchFamily="34" charset="0"/>
              </a:rPr>
              <a:t>Most SD facilitators ask participants to characterize the issue space with time-based behavior(s).</a:t>
            </a:r>
          </a:p>
          <a:p>
            <a:pPr lvl="2">
              <a:buClr>
                <a:srgbClr val="FF0000"/>
              </a:buClr>
              <a:buFont typeface="Wingdings" panose="05000000000000000000" pitchFamily="2" charset="2"/>
              <a:buChar char="§"/>
            </a:pPr>
            <a:r>
              <a:rPr lang="en-US" altLang="en-US" sz="1600" dirty="0" smtClean="0">
                <a:cs typeface="Tahoma" pitchFamily="34" charset="0"/>
              </a:rPr>
              <a:t>Behavior Over Time Graph (BOTG)</a:t>
            </a:r>
          </a:p>
          <a:p>
            <a:pPr lvl="2">
              <a:buClr>
                <a:srgbClr val="FF0000"/>
              </a:buClr>
              <a:buFont typeface="Wingdings" panose="05000000000000000000" pitchFamily="2" charset="2"/>
              <a:buChar char="§"/>
            </a:pPr>
            <a:r>
              <a:rPr lang="en-US" altLang="en-US" sz="1600" dirty="0" smtClean="0">
                <a:cs typeface="Tahoma" pitchFamily="34" charset="0"/>
              </a:rPr>
              <a:t>Reference Behavior Pattern (RBP) </a:t>
            </a:r>
          </a:p>
          <a:p>
            <a:r>
              <a:rPr lang="en-US" altLang="en-US" sz="2000" dirty="0" smtClean="0">
                <a:cs typeface="Tahoma" pitchFamily="34" charset="0"/>
              </a:rPr>
              <a:t>Three (very) different approaches to represent system structure:</a:t>
            </a:r>
          </a:p>
          <a:p>
            <a:pPr lvl="2">
              <a:buClr>
                <a:srgbClr val="FF0000"/>
              </a:buClr>
              <a:buFont typeface="Wingdings" panose="05000000000000000000" pitchFamily="2" charset="2"/>
              <a:buChar char="§"/>
            </a:pPr>
            <a:r>
              <a:rPr lang="en-US" altLang="en-US" sz="1600" dirty="0" smtClean="0">
                <a:cs typeface="Tahoma" pitchFamily="34" charset="0"/>
              </a:rPr>
              <a:t>Archetypes</a:t>
            </a:r>
          </a:p>
          <a:p>
            <a:pPr lvl="2">
              <a:buClr>
                <a:srgbClr val="FF0000"/>
              </a:buClr>
              <a:buFont typeface="Wingdings" panose="05000000000000000000" pitchFamily="2" charset="2"/>
              <a:buChar char="§"/>
            </a:pPr>
            <a:r>
              <a:rPr lang="en-US" altLang="en-US" sz="1600" dirty="0" smtClean="0">
                <a:cs typeface="Tahoma" pitchFamily="34" charset="0"/>
              </a:rPr>
              <a:t>Causal Loop Diagrams (CLDs)</a:t>
            </a:r>
          </a:p>
          <a:p>
            <a:pPr lvl="2">
              <a:buClr>
                <a:srgbClr val="FF0000"/>
              </a:buClr>
              <a:buFont typeface="Wingdings" panose="05000000000000000000" pitchFamily="2" charset="2"/>
              <a:buChar char="§"/>
            </a:pPr>
            <a:r>
              <a:rPr lang="en-US" altLang="en-US" sz="1600" dirty="0" smtClean="0">
                <a:cs typeface="Tahoma" pitchFamily="34" charset="0"/>
              </a:rPr>
              <a:t>Stock/Flow Diagrams (SFDs)</a:t>
            </a:r>
            <a:endParaRPr lang="en-US" altLang="en-US" sz="1600" i="1" dirty="0" smtClean="0">
              <a:cs typeface="Tahoma" pitchFamily="34" charset="0"/>
            </a:endParaRPr>
          </a:p>
          <a:p>
            <a:r>
              <a:rPr lang="en-US" altLang="en-US" sz="2000" dirty="0" smtClean="0">
                <a:cs typeface="Tahoma" pitchFamily="34" charset="0"/>
              </a:rPr>
              <a:t>Practitioners tend to stick with one approach (and undervalue the others)</a:t>
            </a:r>
          </a:p>
        </p:txBody>
      </p:sp>
      <p:sp>
        <p:nvSpPr>
          <p:cNvPr id="2662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4A70EFCB-B67F-4E0D-A5A9-6836E7495D06}" type="slidenum">
              <a:rPr lang="en-US" altLang="en-US" smtClean="0"/>
              <a:pPr/>
              <a:t>23</a:t>
            </a:fld>
            <a:endParaRPr lang="en-US" altLang="en-US" smtClean="0"/>
          </a:p>
        </p:txBody>
      </p:sp>
    </p:spTree>
    <p:extLst>
      <p:ext uri="{BB962C8B-B14F-4D97-AF65-F5344CB8AC3E}">
        <p14:creationId xmlns:p14="http://schemas.microsoft.com/office/powerpoint/2010/main" val="128513073"/>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EDC9C9D6-F49E-4EE9-8876-97D1FBEDA155}" type="slidenum">
              <a:rPr lang="en-US" altLang="en-US" smtClean="0"/>
              <a:pPr/>
              <a:t>24</a:t>
            </a:fld>
            <a:endParaRPr lang="en-US" altLang="en-US" smtClean="0"/>
          </a:p>
        </p:txBody>
      </p:sp>
      <p:sp>
        <p:nvSpPr>
          <p:cNvPr id="27651" name="Rectangle 2"/>
          <p:cNvSpPr>
            <a:spLocks noGrp="1" noChangeArrowheads="1"/>
          </p:cNvSpPr>
          <p:nvPr>
            <p:ph type="title"/>
          </p:nvPr>
        </p:nvSpPr>
        <p:spPr/>
        <p:txBody>
          <a:bodyPr/>
          <a:lstStyle/>
          <a:p>
            <a:pPr eaLnBrk="1" hangingPunct="1"/>
            <a:r>
              <a:rPr lang="en-US" altLang="en-US" sz="2400" smtClean="0"/>
              <a:t>Archetype Behavior Focus</a:t>
            </a:r>
          </a:p>
        </p:txBody>
      </p:sp>
      <p:sp>
        <p:nvSpPr>
          <p:cNvPr id="2" name="Content Placeholder 1"/>
          <p:cNvSpPr>
            <a:spLocks noGrp="1"/>
          </p:cNvSpPr>
          <p:nvPr>
            <p:ph idx="1"/>
          </p:nvPr>
        </p:nvSpPr>
        <p:spPr>
          <a:xfrm>
            <a:off x="914400" y="1219200"/>
            <a:ext cx="8153400" cy="4876800"/>
          </a:xfrm>
        </p:spPr>
        <p:txBody>
          <a:bodyPr/>
          <a:lstStyle/>
          <a:p>
            <a:pPr>
              <a:defRPr/>
            </a:pPr>
            <a:r>
              <a:rPr lang="en-US" sz="2000" dirty="0" smtClean="0"/>
              <a:t>Does the historical behavior of key model variables match frequently observed patterns that result from common structures?</a:t>
            </a:r>
          </a:p>
          <a:p>
            <a:pPr>
              <a:defRPr/>
            </a:pPr>
            <a:endParaRPr lang="en-US" sz="2000" dirty="0" smtClean="0"/>
          </a:p>
          <a:p>
            <a:pPr>
              <a:defRPr/>
            </a:pPr>
            <a:endParaRPr lang="en-US" sz="2000" dirty="0"/>
          </a:p>
          <a:p>
            <a:pPr>
              <a:defRPr/>
            </a:pPr>
            <a:endParaRPr lang="en-US" sz="2000" dirty="0" smtClean="0"/>
          </a:p>
          <a:p>
            <a:pPr marL="0" indent="0">
              <a:buFont typeface="Wingdings" pitchFamily="2" charset="2"/>
              <a:buNone/>
              <a:defRPr/>
            </a:pPr>
            <a:endParaRPr lang="en-US" sz="2000" dirty="0"/>
          </a:p>
          <a:p>
            <a:pPr>
              <a:defRPr/>
            </a:pPr>
            <a:r>
              <a:rPr lang="en-US" sz="2000" dirty="0" smtClean="0"/>
              <a:t>Pros</a:t>
            </a:r>
          </a:p>
          <a:p>
            <a:pPr lvl="2">
              <a:buClr>
                <a:srgbClr val="FF0000"/>
              </a:buClr>
              <a:buFont typeface="Wingdings" panose="05000000000000000000" pitchFamily="2" charset="2"/>
              <a:buChar char="§"/>
              <a:defRPr/>
            </a:pPr>
            <a:r>
              <a:rPr lang="en-US" sz="1400" dirty="0" smtClean="0"/>
              <a:t>Gets audience thinking about behavior over time</a:t>
            </a:r>
          </a:p>
          <a:p>
            <a:pPr lvl="2">
              <a:buClr>
                <a:srgbClr val="FF0000"/>
              </a:buClr>
              <a:buFont typeface="Wingdings" panose="05000000000000000000" pitchFamily="2" charset="2"/>
              <a:buChar char="§"/>
              <a:defRPr/>
            </a:pPr>
            <a:r>
              <a:rPr lang="en-US" sz="1400" dirty="0" smtClean="0"/>
              <a:t>Easy to establish corresponding structure</a:t>
            </a:r>
          </a:p>
          <a:p>
            <a:pPr>
              <a:defRPr/>
            </a:pPr>
            <a:r>
              <a:rPr lang="en-US" sz="2000" dirty="0" smtClean="0"/>
              <a:t>Cons</a:t>
            </a:r>
          </a:p>
          <a:p>
            <a:pPr lvl="2">
              <a:buClr>
                <a:srgbClr val="FF0000"/>
              </a:buClr>
              <a:buFont typeface="Wingdings" panose="05000000000000000000" pitchFamily="2" charset="2"/>
              <a:buChar char="§"/>
              <a:defRPr/>
            </a:pPr>
            <a:r>
              <a:rPr lang="en-US" sz="1400" dirty="0" smtClean="0"/>
              <a:t>Behavior in question may not “map” to these archetypes</a:t>
            </a:r>
          </a:p>
          <a:p>
            <a:pPr lvl="2">
              <a:buClr>
                <a:srgbClr val="FF0000"/>
              </a:buClr>
              <a:buFont typeface="Wingdings" panose="05000000000000000000" pitchFamily="2" charset="2"/>
              <a:buChar char="§"/>
              <a:defRPr/>
            </a:pPr>
            <a:r>
              <a:rPr lang="en-US" sz="1400" dirty="0" smtClean="0"/>
              <a:t>Oversimplification</a:t>
            </a:r>
          </a:p>
          <a:p>
            <a:pPr lvl="2">
              <a:buClr>
                <a:srgbClr val="FF0000"/>
              </a:buClr>
              <a:buFont typeface="Wingdings" panose="05000000000000000000" pitchFamily="2" charset="2"/>
              <a:buChar char="§"/>
              <a:defRPr/>
            </a:pPr>
            <a:r>
              <a:rPr lang="en-US" sz="1400" dirty="0" smtClean="0"/>
              <a:t>Difficult to apply in situations with no historical data/analogs</a:t>
            </a:r>
          </a:p>
          <a:p>
            <a:pPr lvl="1">
              <a:defRPr/>
            </a:pPr>
            <a:endParaRPr lang="en-US" dirty="0"/>
          </a:p>
        </p:txBody>
      </p:sp>
      <p:grpSp>
        <p:nvGrpSpPr>
          <p:cNvPr id="27653" name="Group 1"/>
          <p:cNvGrpSpPr>
            <a:grpSpLocks/>
          </p:cNvGrpSpPr>
          <p:nvPr/>
        </p:nvGrpSpPr>
        <p:grpSpPr bwMode="auto">
          <a:xfrm>
            <a:off x="1463675" y="2209800"/>
            <a:ext cx="6553200" cy="1508125"/>
            <a:chOff x="1447800" y="1933903"/>
            <a:chExt cx="6553200" cy="1508760"/>
          </a:xfrm>
        </p:grpSpPr>
        <p:pic>
          <p:nvPicPr>
            <p:cNvPr id="276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933903"/>
              <a:ext cx="4724400" cy="1508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7690" y="1988195"/>
              <a:ext cx="1593310" cy="1364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46770934"/>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E5D3EABD-AF00-47C8-A9D3-952F467FB9CA}" type="slidenum">
              <a:rPr lang="en-US" altLang="en-US" smtClean="0"/>
              <a:pPr/>
              <a:t>25</a:t>
            </a:fld>
            <a:endParaRPr lang="en-US" altLang="en-US" smtClean="0"/>
          </a:p>
        </p:txBody>
      </p:sp>
      <p:sp>
        <p:nvSpPr>
          <p:cNvPr id="28675" name="Rectangle 2"/>
          <p:cNvSpPr>
            <a:spLocks noGrp="1" noChangeArrowheads="1"/>
          </p:cNvSpPr>
          <p:nvPr>
            <p:ph type="title"/>
          </p:nvPr>
        </p:nvSpPr>
        <p:spPr/>
        <p:txBody>
          <a:bodyPr/>
          <a:lstStyle/>
          <a:p>
            <a:pPr eaLnBrk="1" hangingPunct="1"/>
            <a:r>
              <a:rPr lang="en-US" altLang="en-US" sz="2400" smtClean="0"/>
              <a:t>Archetype Behavior Focus – System Archetypes</a:t>
            </a:r>
          </a:p>
        </p:txBody>
      </p:sp>
      <p:sp>
        <p:nvSpPr>
          <p:cNvPr id="11" name="Rectangle 3"/>
          <p:cNvSpPr txBox="1">
            <a:spLocks noChangeArrowheads="1"/>
          </p:cNvSpPr>
          <p:nvPr/>
        </p:nvSpPr>
        <p:spPr bwMode="auto">
          <a:xfrm>
            <a:off x="990600" y="1219200"/>
            <a:ext cx="7351713"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5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5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eaLnBrk="0" fontAlgn="base" hangingPunct="0">
              <a:spcBef>
                <a:spcPct val="50000"/>
              </a:spcBef>
              <a:spcAft>
                <a:spcPct val="0"/>
              </a:spcAft>
              <a:buClr>
                <a:schemeClr val="folHlink"/>
              </a:buClr>
              <a:buSzPct val="50000"/>
              <a:buFont typeface="Wingdings" pitchFamily="2" charset="2"/>
              <a:buChar char="n"/>
              <a:defRPr sz="2000">
                <a:solidFill>
                  <a:schemeClr val="tx1"/>
                </a:solidFill>
                <a:latin typeface="+mn-lt"/>
              </a:defRPr>
            </a:lvl3pPr>
            <a:lvl4pPr marL="1600200" indent="-228600" algn="l" rtl="0" eaLnBrk="0" fontAlgn="base" hangingPunct="0">
              <a:spcBef>
                <a:spcPct val="5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5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50000"/>
              </a:spcBef>
              <a:spcAft>
                <a:spcPct val="0"/>
              </a:spcAft>
              <a:buClr>
                <a:schemeClr val="accent1"/>
              </a:buClr>
              <a:buSzPct val="50000"/>
              <a:buFont typeface="Wingdings" pitchFamily="2" charset="2"/>
              <a:buChar char="n"/>
              <a:defRPr>
                <a:solidFill>
                  <a:schemeClr val="tx1"/>
                </a:solidFill>
                <a:latin typeface="+mn-lt"/>
              </a:defRPr>
            </a:lvl6pPr>
            <a:lvl7pPr marL="2971800" indent="-228600" algn="l" rtl="0" fontAlgn="base">
              <a:spcBef>
                <a:spcPct val="50000"/>
              </a:spcBef>
              <a:spcAft>
                <a:spcPct val="0"/>
              </a:spcAft>
              <a:buClr>
                <a:schemeClr val="accent1"/>
              </a:buClr>
              <a:buSzPct val="50000"/>
              <a:buFont typeface="Wingdings" pitchFamily="2" charset="2"/>
              <a:buChar char="n"/>
              <a:defRPr>
                <a:solidFill>
                  <a:schemeClr val="tx1"/>
                </a:solidFill>
                <a:latin typeface="+mn-lt"/>
              </a:defRPr>
            </a:lvl7pPr>
            <a:lvl8pPr marL="3429000" indent="-228600" algn="l" rtl="0" fontAlgn="base">
              <a:spcBef>
                <a:spcPct val="50000"/>
              </a:spcBef>
              <a:spcAft>
                <a:spcPct val="0"/>
              </a:spcAft>
              <a:buClr>
                <a:schemeClr val="accent1"/>
              </a:buClr>
              <a:buSzPct val="50000"/>
              <a:buFont typeface="Wingdings" pitchFamily="2" charset="2"/>
              <a:buChar char="n"/>
              <a:defRPr>
                <a:solidFill>
                  <a:schemeClr val="tx1"/>
                </a:solidFill>
                <a:latin typeface="+mn-lt"/>
              </a:defRPr>
            </a:lvl8pPr>
            <a:lvl9pPr marL="3886200" indent="-228600" algn="l" rtl="0" fontAlgn="base">
              <a:spcBef>
                <a:spcPct val="50000"/>
              </a:spcBef>
              <a:spcAft>
                <a:spcPct val="0"/>
              </a:spcAft>
              <a:buClr>
                <a:schemeClr val="accent1"/>
              </a:buClr>
              <a:buSzPct val="50000"/>
              <a:buFont typeface="Wingdings" pitchFamily="2" charset="2"/>
              <a:buChar char="n"/>
              <a:defRPr>
                <a:solidFill>
                  <a:schemeClr val="tx1"/>
                </a:solidFill>
                <a:latin typeface="+mn-lt"/>
              </a:defRPr>
            </a:lvl9pPr>
          </a:lstStyle>
          <a:p>
            <a:pPr eaLnBrk="1" hangingPunct="1">
              <a:lnSpc>
                <a:spcPct val="80000"/>
              </a:lnSpc>
              <a:buClr>
                <a:srgbClr val="3333CC"/>
              </a:buClr>
              <a:buSzPct val="100000"/>
              <a:buFont typeface="Arial" panose="020B0604020202020204" pitchFamily="34" charset="0"/>
              <a:buChar char="•"/>
              <a:defRPr/>
            </a:pPr>
            <a:r>
              <a:rPr lang="en-US" sz="2000" kern="0" dirty="0" smtClean="0">
                <a:solidFill>
                  <a:srgbClr val="000000"/>
                </a:solidFill>
              </a:rPr>
              <a:t>In </a:t>
            </a:r>
            <a:r>
              <a:rPr lang="en-US" sz="2000" u="sng" kern="0" dirty="0" smtClean="0">
                <a:solidFill>
                  <a:srgbClr val="000000"/>
                </a:solidFill>
              </a:rPr>
              <a:t>The Fifth Discipline</a:t>
            </a:r>
            <a:r>
              <a:rPr lang="en-US" sz="2000" kern="0" dirty="0" smtClean="0">
                <a:solidFill>
                  <a:srgbClr val="000000"/>
                </a:solidFill>
              </a:rPr>
              <a:t> (1994), Peter </a:t>
            </a:r>
            <a:r>
              <a:rPr lang="en-US" sz="2000" kern="0" dirty="0" err="1" smtClean="0">
                <a:solidFill>
                  <a:srgbClr val="000000"/>
                </a:solidFill>
              </a:rPr>
              <a:t>Senge</a:t>
            </a:r>
            <a:r>
              <a:rPr lang="en-US" sz="2000" kern="0" dirty="0" smtClean="0">
                <a:solidFill>
                  <a:srgbClr val="000000"/>
                </a:solidFill>
              </a:rPr>
              <a:t> identifies several common situations featuring reinforcing and/or balancing loops.</a:t>
            </a:r>
          </a:p>
          <a:p>
            <a:pPr lvl="1" eaLnBrk="1" hangingPunct="1">
              <a:lnSpc>
                <a:spcPct val="80000"/>
              </a:lnSpc>
              <a:buClr>
                <a:srgbClr val="FF0000"/>
              </a:buClr>
              <a:defRPr/>
            </a:pPr>
            <a:r>
              <a:rPr lang="en-US" sz="1600" kern="0" dirty="0" smtClean="0">
                <a:solidFill>
                  <a:srgbClr val="000000"/>
                </a:solidFill>
              </a:rPr>
              <a:t>When You’re Hot, You’re Hot</a:t>
            </a:r>
          </a:p>
          <a:p>
            <a:pPr lvl="1" eaLnBrk="1" hangingPunct="1">
              <a:lnSpc>
                <a:spcPct val="80000"/>
              </a:lnSpc>
              <a:buClr>
                <a:srgbClr val="FF0000"/>
              </a:buClr>
              <a:defRPr/>
            </a:pPr>
            <a:r>
              <a:rPr lang="en-US" sz="1600" kern="0" dirty="0" smtClean="0">
                <a:solidFill>
                  <a:srgbClr val="000000"/>
                </a:solidFill>
              </a:rPr>
              <a:t>Eroding Goals</a:t>
            </a:r>
          </a:p>
          <a:p>
            <a:pPr lvl="1" eaLnBrk="1" hangingPunct="1">
              <a:lnSpc>
                <a:spcPct val="80000"/>
              </a:lnSpc>
              <a:buClr>
                <a:srgbClr val="FF0000"/>
              </a:buClr>
              <a:defRPr/>
            </a:pPr>
            <a:r>
              <a:rPr lang="en-US" sz="1600" kern="0" dirty="0" smtClean="0">
                <a:solidFill>
                  <a:srgbClr val="000000"/>
                </a:solidFill>
              </a:rPr>
              <a:t>Escalation</a:t>
            </a:r>
          </a:p>
          <a:p>
            <a:pPr lvl="1" eaLnBrk="1" hangingPunct="1">
              <a:lnSpc>
                <a:spcPct val="80000"/>
              </a:lnSpc>
              <a:buClr>
                <a:srgbClr val="FF0000"/>
              </a:buClr>
              <a:defRPr/>
            </a:pPr>
            <a:r>
              <a:rPr lang="en-US" sz="1600" kern="0" dirty="0" smtClean="0">
                <a:solidFill>
                  <a:srgbClr val="000000"/>
                </a:solidFill>
              </a:rPr>
              <a:t>Shifting the Burden to the Intervener</a:t>
            </a:r>
          </a:p>
          <a:p>
            <a:pPr lvl="1" eaLnBrk="1" hangingPunct="1">
              <a:lnSpc>
                <a:spcPct val="80000"/>
              </a:lnSpc>
              <a:buClr>
                <a:srgbClr val="FF0000"/>
              </a:buClr>
              <a:defRPr/>
            </a:pPr>
            <a:r>
              <a:rPr lang="en-US" sz="1600" kern="0" dirty="0" smtClean="0">
                <a:solidFill>
                  <a:srgbClr val="000000"/>
                </a:solidFill>
              </a:rPr>
              <a:t>Tragedy of the Commons</a:t>
            </a:r>
          </a:p>
          <a:p>
            <a:pPr lvl="1" eaLnBrk="1" hangingPunct="1">
              <a:lnSpc>
                <a:spcPct val="80000"/>
              </a:lnSpc>
              <a:buClr>
                <a:srgbClr val="FF0000"/>
              </a:buClr>
              <a:defRPr/>
            </a:pPr>
            <a:r>
              <a:rPr lang="en-US" sz="1600" kern="0" dirty="0" smtClean="0">
                <a:solidFill>
                  <a:srgbClr val="000000"/>
                </a:solidFill>
              </a:rPr>
              <a:t>Worse Before Better</a:t>
            </a:r>
          </a:p>
          <a:p>
            <a:pPr lvl="1" eaLnBrk="1" hangingPunct="1">
              <a:lnSpc>
                <a:spcPct val="80000"/>
              </a:lnSpc>
              <a:buClr>
                <a:srgbClr val="FF0000"/>
              </a:buClr>
              <a:defRPr/>
            </a:pPr>
            <a:r>
              <a:rPr lang="en-US" sz="1600" kern="0" dirty="0" smtClean="0">
                <a:solidFill>
                  <a:srgbClr val="000000"/>
                </a:solidFill>
              </a:rPr>
              <a:t>Success to the Successful</a:t>
            </a:r>
          </a:p>
          <a:p>
            <a:pPr eaLnBrk="1" hangingPunct="1">
              <a:lnSpc>
                <a:spcPct val="80000"/>
              </a:lnSpc>
              <a:buClr>
                <a:srgbClr val="3333CC"/>
              </a:buClr>
              <a:buSzPct val="100000"/>
              <a:buFont typeface="Arial" panose="020B0604020202020204" pitchFamily="34" charset="0"/>
              <a:buChar char="•"/>
              <a:defRPr/>
            </a:pPr>
            <a:r>
              <a:rPr lang="en-US" sz="2000" kern="0" dirty="0" smtClean="0">
                <a:solidFill>
                  <a:srgbClr val="000000"/>
                </a:solidFill>
              </a:rPr>
              <a:t>Some SD practitioners of this approach try to first identify archetypes present in business/economic situations and then build a dynamic model from that evaluation.</a:t>
            </a:r>
          </a:p>
          <a:p>
            <a:pPr eaLnBrk="1" hangingPunct="1">
              <a:lnSpc>
                <a:spcPct val="80000"/>
              </a:lnSpc>
              <a:buClr>
                <a:srgbClr val="3333CC"/>
              </a:buClr>
              <a:buSzPct val="100000"/>
              <a:buFont typeface="Arial" panose="020B0604020202020204" pitchFamily="34" charset="0"/>
              <a:buChar char="•"/>
              <a:defRPr/>
            </a:pPr>
            <a:r>
              <a:rPr lang="en-US" sz="2000" kern="0" dirty="0" smtClean="0">
                <a:solidFill>
                  <a:srgbClr val="000000"/>
                </a:solidFill>
              </a:rPr>
              <a:t>Our experience suggests that this approach is sub-optimal. </a:t>
            </a:r>
          </a:p>
          <a:p>
            <a:pPr lvl="1" eaLnBrk="1" hangingPunct="1">
              <a:lnSpc>
                <a:spcPct val="80000"/>
              </a:lnSpc>
              <a:buClr>
                <a:srgbClr val="FF0000"/>
              </a:buClr>
              <a:defRPr/>
            </a:pPr>
            <a:r>
              <a:rPr lang="en-US" sz="1600" kern="0" dirty="0" smtClean="0">
                <a:solidFill>
                  <a:srgbClr val="000000"/>
                </a:solidFill>
              </a:rPr>
              <a:t>“Force fitting” an archetype onto an unwarranted situation is common </a:t>
            </a:r>
          </a:p>
          <a:p>
            <a:pPr lvl="1" eaLnBrk="1" hangingPunct="1">
              <a:lnSpc>
                <a:spcPct val="80000"/>
              </a:lnSpc>
              <a:buClr>
                <a:srgbClr val="FF0000"/>
              </a:buClr>
              <a:defRPr/>
            </a:pPr>
            <a:r>
              <a:rPr lang="en-US" sz="1600" kern="0" dirty="0" smtClean="0">
                <a:solidFill>
                  <a:srgbClr val="000000"/>
                </a:solidFill>
              </a:rPr>
              <a:t>Not all interesting dynamic problems have an archetype at their core</a:t>
            </a:r>
          </a:p>
          <a:p>
            <a:pPr lvl="1" eaLnBrk="1" hangingPunct="1">
              <a:lnSpc>
                <a:spcPct val="80000"/>
              </a:lnSpc>
              <a:buClr>
                <a:srgbClr val="FF0000"/>
              </a:buClr>
              <a:defRPr/>
            </a:pPr>
            <a:r>
              <a:rPr lang="en-US" sz="1600" kern="0" dirty="0" smtClean="0">
                <a:solidFill>
                  <a:srgbClr val="000000"/>
                </a:solidFill>
              </a:rPr>
              <a:t>Archetypes may ignore important, operational stock/flow structure</a:t>
            </a:r>
          </a:p>
        </p:txBody>
      </p:sp>
    </p:spTree>
    <p:extLst>
      <p:ext uri="{BB962C8B-B14F-4D97-AF65-F5344CB8AC3E}">
        <p14:creationId xmlns:p14="http://schemas.microsoft.com/office/powerpoint/2010/main" val="200239985"/>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8582" y="4595141"/>
            <a:ext cx="3943983" cy="2231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6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3350EE78-DC2F-4EAB-B906-DF1F48E6F01B}" type="slidenum">
              <a:rPr lang="en-US" altLang="en-US" smtClean="0"/>
              <a:pPr/>
              <a:t>26</a:t>
            </a:fld>
            <a:endParaRPr lang="en-US" altLang="en-US" smtClean="0"/>
          </a:p>
        </p:txBody>
      </p:sp>
      <p:sp>
        <p:nvSpPr>
          <p:cNvPr id="29699" name="Rectangle 2"/>
          <p:cNvSpPr>
            <a:spLocks noGrp="1" noChangeArrowheads="1"/>
          </p:cNvSpPr>
          <p:nvPr>
            <p:ph type="title"/>
          </p:nvPr>
        </p:nvSpPr>
        <p:spPr/>
        <p:txBody>
          <a:bodyPr/>
          <a:lstStyle/>
          <a:p>
            <a:pPr eaLnBrk="1" hangingPunct="1"/>
            <a:r>
              <a:rPr lang="en-US" altLang="en-US" sz="2400" smtClean="0">
                <a:cs typeface="Tahoma" pitchFamily="34" charset="0"/>
              </a:rPr>
              <a:t>Causal Loop Diagram Focus</a:t>
            </a:r>
          </a:p>
        </p:txBody>
      </p:sp>
      <p:sp>
        <p:nvSpPr>
          <p:cNvPr id="29700" name="Content Placeholder 1"/>
          <p:cNvSpPr>
            <a:spLocks noGrp="1"/>
          </p:cNvSpPr>
          <p:nvPr>
            <p:ph idx="1"/>
          </p:nvPr>
        </p:nvSpPr>
        <p:spPr>
          <a:xfrm>
            <a:off x="1219200" y="1295400"/>
            <a:ext cx="4419600" cy="4419600"/>
          </a:xfrm>
        </p:spPr>
        <p:txBody>
          <a:bodyPr/>
          <a:lstStyle/>
          <a:p>
            <a:r>
              <a:rPr lang="en-US" altLang="en-US" sz="2000" dirty="0" smtClean="0">
                <a:cs typeface="Tahoma" pitchFamily="34" charset="0"/>
              </a:rPr>
              <a:t>Can a high-level influence diagram capture the relationships in the system?</a:t>
            </a:r>
          </a:p>
          <a:p>
            <a:r>
              <a:rPr lang="en-US" altLang="en-US" sz="2000" dirty="0" smtClean="0">
                <a:cs typeface="Tahoma" pitchFamily="34" charset="0"/>
              </a:rPr>
              <a:t>Pros</a:t>
            </a:r>
          </a:p>
          <a:p>
            <a:pPr lvl="2">
              <a:buClr>
                <a:srgbClr val="FF0000"/>
              </a:buClr>
              <a:buFont typeface="Wingdings" panose="05000000000000000000" pitchFamily="2" charset="2"/>
              <a:buChar char="§"/>
            </a:pPr>
            <a:r>
              <a:rPr lang="en-US" altLang="en-US" sz="1600" dirty="0" smtClean="0">
                <a:cs typeface="Tahoma" pitchFamily="34" charset="0"/>
              </a:rPr>
              <a:t>Gets audience thinking about dynamics, interactions and feedback</a:t>
            </a:r>
          </a:p>
          <a:p>
            <a:pPr lvl="2">
              <a:buClr>
                <a:srgbClr val="FF0000"/>
              </a:buClr>
              <a:buFont typeface="Wingdings" panose="05000000000000000000" pitchFamily="2" charset="2"/>
              <a:buChar char="§"/>
            </a:pPr>
            <a:r>
              <a:rPr lang="en-US" altLang="en-US" sz="1600" dirty="0" smtClean="0">
                <a:cs typeface="Tahoma" pitchFamily="34" charset="0"/>
              </a:rPr>
              <a:t>Easy to create, and extend</a:t>
            </a:r>
          </a:p>
          <a:p>
            <a:pPr lvl="2">
              <a:buClr>
                <a:srgbClr val="FF0000"/>
              </a:buClr>
              <a:buFont typeface="Wingdings" panose="05000000000000000000" pitchFamily="2" charset="2"/>
              <a:buChar char="§"/>
            </a:pPr>
            <a:r>
              <a:rPr lang="en-US" altLang="en-US" sz="1600" dirty="0" smtClean="0">
                <a:cs typeface="Tahoma" pitchFamily="34" charset="0"/>
              </a:rPr>
              <a:t>Participants leave session “feeling good”</a:t>
            </a:r>
          </a:p>
          <a:p>
            <a:r>
              <a:rPr lang="en-US" altLang="en-US" sz="2000" dirty="0" smtClean="0">
                <a:cs typeface="Tahoma" pitchFamily="34" charset="0"/>
              </a:rPr>
              <a:t>Cons</a:t>
            </a:r>
          </a:p>
          <a:p>
            <a:pPr lvl="2">
              <a:buClr>
                <a:srgbClr val="FF0000"/>
              </a:buClr>
              <a:buFont typeface="Wingdings" panose="05000000000000000000" pitchFamily="2" charset="2"/>
              <a:buChar char="§"/>
            </a:pPr>
            <a:r>
              <a:rPr lang="en-US" altLang="en-US" sz="1600" dirty="0" smtClean="0">
                <a:cs typeface="Tahoma" pitchFamily="34" charset="0"/>
              </a:rPr>
              <a:t>Often wrong; sometimes stupid</a:t>
            </a:r>
          </a:p>
          <a:p>
            <a:pPr lvl="2">
              <a:buClr>
                <a:srgbClr val="FF0000"/>
              </a:buClr>
              <a:buFont typeface="Wingdings" panose="05000000000000000000" pitchFamily="2" charset="2"/>
              <a:buChar char="§"/>
            </a:pPr>
            <a:r>
              <a:rPr lang="en-US" altLang="en-US" sz="1600" dirty="0" smtClean="0">
                <a:cs typeface="Tahoma" pitchFamily="34" charset="0"/>
              </a:rPr>
              <a:t>Can get overly complex very quickly</a:t>
            </a:r>
          </a:p>
          <a:p>
            <a:pPr lvl="2">
              <a:buClr>
                <a:srgbClr val="FF0000"/>
              </a:buClr>
              <a:buFont typeface="Wingdings" panose="05000000000000000000" pitchFamily="2" charset="2"/>
              <a:buChar char="§"/>
            </a:pPr>
            <a:r>
              <a:rPr lang="en-US" altLang="en-US" sz="1600" dirty="0" smtClean="0">
                <a:cs typeface="Tahoma" pitchFamily="34" charset="0"/>
              </a:rPr>
              <a:t>Difficult to mentally simulate</a:t>
            </a:r>
          </a:p>
          <a:p>
            <a:pPr lvl="2">
              <a:buClr>
                <a:srgbClr val="FF0000"/>
              </a:buClr>
              <a:buFont typeface="Wingdings" panose="05000000000000000000" pitchFamily="2" charset="2"/>
              <a:buChar char="§"/>
            </a:pPr>
            <a:r>
              <a:rPr lang="en-US" altLang="en-US" sz="1600" dirty="0" smtClean="0">
                <a:cs typeface="Tahoma" pitchFamily="34" charset="0"/>
              </a:rPr>
              <a:t>Requires significant translation to produce a </a:t>
            </a:r>
            <a:r>
              <a:rPr lang="en-US" altLang="en-US" sz="1600" dirty="0" err="1" smtClean="0">
                <a:cs typeface="Tahoma" pitchFamily="34" charset="0"/>
              </a:rPr>
              <a:t>simulatable</a:t>
            </a:r>
            <a:r>
              <a:rPr lang="en-US" altLang="en-US" sz="1600" dirty="0" smtClean="0">
                <a:cs typeface="Tahoma" pitchFamily="34" charset="0"/>
              </a:rPr>
              <a:t> model.</a:t>
            </a:r>
          </a:p>
        </p:txBody>
      </p:sp>
      <p:pic>
        <p:nvPicPr>
          <p:cNvPr id="2970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1295400"/>
            <a:ext cx="2895600" cy="2239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p:cNvPicPr>
            <a:picLocks noChangeAspect="1"/>
          </p:cNvPicPr>
          <p:nvPr/>
        </p:nvPicPr>
        <p:blipFill>
          <a:blip r:embed="rId4"/>
          <a:stretch>
            <a:fillRect/>
          </a:stretch>
        </p:blipFill>
        <p:spPr>
          <a:xfrm>
            <a:off x="5485971" y="4595141"/>
            <a:ext cx="975098" cy="646815"/>
          </a:xfrm>
          <a:prstGeom prst="rect">
            <a:avLst/>
          </a:prstGeom>
        </p:spPr>
      </p:pic>
      <p:sp>
        <p:nvSpPr>
          <p:cNvPr id="9" name="Rounded Rectangular Callout 8"/>
          <p:cNvSpPr/>
          <p:nvPr/>
        </p:nvSpPr>
        <p:spPr>
          <a:xfrm>
            <a:off x="6290995" y="3750909"/>
            <a:ext cx="2538157" cy="844232"/>
          </a:xfrm>
          <a:prstGeom prst="wedgeRoundRectCallout">
            <a:avLst>
              <a:gd name="adj1" fmla="val -49440"/>
              <a:gd name="adj2" fmla="val 621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“When we understand that slide, we’ll have won the war…”</a:t>
            </a:r>
          </a:p>
          <a:p>
            <a:pPr lvl="1"/>
            <a:endParaRPr lang="en-US" sz="1100" dirty="0"/>
          </a:p>
          <a:p>
            <a:pPr lvl="1"/>
            <a:r>
              <a:rPr lang="en-US" sz="1100" dirty="0"/>
              <a:t>--General Stanley </a:t>
            </a:r>
            <a:r>
              <a:rPr lang="en-US" sz="1100" dirty="0" err="1"/>
              <a:t>McChrystal</a:t>
            </a:r>
            <a:endParaRPr lang="en-US" sz="1100" dirty="0"/>
          </a:p>
        </p:txBody>
      </p:sp>
    </p:spTree>
    <p:extLst>
      <p:ext uri="{BB962C8B-B14F-4D97-AF65-F5344CB8AC3E}">
        <p14:creationId xmlns:p14="http://schemas.microsoft.com/office/powerpoint/2010/main" val="74721784"/>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5438" y="3702868"/>
            <a:ext cx="4708559" cy="30920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ontent Placeholder 1"/>
          <p:cNvSpPr>
            <a:spLocks noGrp="1"/>
          </p:cNvSpPr>
          <p:nvPr>
            <p:ph idx="1"/>
          </p:nvPr>
        </p:nvSpPr>
        <p:spPr>
          <a:xfrm>
            <a:off x="1219200" y="1295399"/>
            <a:ext cx="4747034" cy="4000877"/>
          </a:xfrm>
        </p:spPr>
        <p:txBody>
          <a:bodyPr>
            <a:noAutofit/>
          </a:bodyPr>
          <a:lstStyle/>
          <a:p>
            <a:pPr>
              <a:defRPr/>
            </a:pPr>
            <a:r>
              <a:rPr lang="en-US" sz="2000" dirty="0" smtClean="0">
                <a:ea typeface="Tahoma" pitchFamily="34" charset="0"/>
                <a:cs typeface="Tahoma" pitchFamily="34" charset="0"/>
              </a:rPr>
              <a:t>What are the fundamental accumulations and associated flows in the system, and how are they connected via feedback?</a:t>
            </a:r>
            <a:endParaRPr lang="en-US" sz="2000" dirty="0">
              <a:ea typeface="Tahoma" pitchFamily="34" charset="0"/>
              <a:cs typeface="Tahoma" pitchFamily="34" charset="0"/>
            </a:endParaRPr>
          </a:p>
          <a:p>
            <a:pPr>
              <a:defRPr/>
            </a:pPr>
            <a:r>
              <a:rPr lang="en-US" sz="2000" dirty="0" smtClean="0">
                <a:ea typeface="Tahoma" pitchFamily="34" charset="0"/>
                <a:cs typeface="Tahoma" pitchFamily="34" charset="0"/>
              </a:rPr>
              <a:t>Pros</a:t>
            </a:r>
          </a:p>
          <a:p>
            <a:pPr lvl="2">
              <a:buClr>
                <a:srgbClr val="FF0000"/>
              </a:buClr>
              <a:buFont typeface="Wingdings" panose="05000000000000000000" pitchFamily="2" charset="2"/>
              <a:buChar char="§"/>
              <a:defRPr/>
            </a:pPr>
            <a:r>
              <a:rPr lang="en-US" sz="1600" dirty="0" smtClean="0">
                <a:ea typeface="Tahoma" pitchFamily="34" charset="0"/>
                <a:cs typeface="Tahoma" pitchFamily="34" charset="0"/>
              </a:rPr>
              <a:t>Gets audience thinking operationally</a:t>
            </a:r>
          </a:p>
          <a:p>
            <a:pPr lvl="2">
              <a:buClr>
                <a:srgbClr val="FF0000"/>
              </a:buClr>
              <a:buFont typeface="Wingdings" panose="05000000000000000000" pitchFamily="2" charset="2"/>
              <a:buChar char="§"/>
              <a:defRPr/>
            </a:pPr>
            <a:r>
              <a:rPr lang="en-US" sz="1600" dirty="0" smtClean="0">
                <a:ea typeface="Tahoma" pitchFamily="34" charset="0"/>
                <a:cs typeface="Tahoma" pitchFamily="34" charset="0"/>
              </a:rPr>
              <a:t>Easy to create (whiteboard and/or computer)</a:t>
            </a:r>
          </a:p>
          <a:p>
            <a:pPr lvl="2">
              <a:buClr>
                <a:srgbClr val="FF0000"/>
              </a:buClr>
              <a:buFont typeface="Wingdings" panose="05000000000000000000" pitchFamily="2" charset="2"/>
              <a:buChar char="§"/>
              <a:defRPr/>
            </a:pPr>
            <a:r>
              <a:rPr lang="en-US" sz="1600" dirty="0" smtClean="0">
                <a:ea typeface="Tahoma" pitchFamily="34" charset="0"/>
                <a:cs typeface="Tahoma" pitchFamily="34" charset="0"/>
              </a:rPr>
              <a:t>Diagram matches resulting STELLA model </a:t>
            </a:r>
          </a:p>
          <a:p>
            <a:pPr lvl="2">
              <a:buClr>
                <a:srgbClr val="FF0000"/>
              </a:buClr>
              <a:buFont typeface="Wingdings" panose="05000000000000000000" pitchFamily="2" charset="2"/>
              <a:buChar char="§"/>
              <a:defRPr/>
            </a:pPr>
            <a:r>
              <a:rPr lang="en-US" sz="1600" dirty="0" smtClean="0">
                <a:ea typeface="Tahoma" pitchFamily="34" charset="0"/>
                <a:cs typeface="Tahoma" pitchFamily="34" charset="0"/>
              </a:rPr>
              <a:t>Can quickly be simulated (mentally and/or computer)</a:t>
            </a:r>
          </a:p>
          <a:p>
            <a:pPr>
              <a:defRPr/>
            </a:pPr>
            <a:r>
              <a:rPr lang="en-US" sz="2000" dirty="0" smtClean="0">
                <a:ea typeface="Tahoma" pitchFamily="34" charset="0"/>
                <a:cs typeface="Tahoma" pitchFamily="34" charset="0"/>
              </a:rPr>
              <a:t>Cons</a:t>
            </a:r>
          </a:p>
          <a:p>
            <a:pPr lvl="2">
              <a:buClr>
                <a:srgbClr val="FF0000"/>
              </a:buClr>
              <a:buFont typeface="Wingdings" panose="05000000000000000000" pitchFamily="2" charset="2"/>
              <a:buChar char="§"/>
              <a:defRPr/>
            </a:pPr>
            <a:r>
              <a:rPr lang="en-US" sz="1600" dirty="0" smtClean="0">
                <a:ea typeface="Tahoma" pitchFamily="34" charset="0"/>
                <a:cs typeface="Tahoma" pitchFamily="34" charset="0"/>
              </a:rPr>
              <a:t>Requires the introduction of “building blocks”</a:t>
            </a:r>
          </a:p>
        </p:txBody>
      </p:sp>
      <p:sp>
        <p:nvSpPr>
          <p:cNvPr id="3072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6B79A29E-DBB6-4EAE-828D-39B1F678C094}" type="slidenum">
              <a:rPr lang="en-US" altLang="en-US" smtClean="0"/>
              <a:pPr/>
              <a:t>27</a:t>
            </a:fld>
            <a:endParaRPr lang="en-US" altLang="en-US" smtClean="0"/>
          </a:p>
        </p:txBody>
      </p:sp>
      <p:sp>
        <p:nvSpPr>
          <p:cNvPr id="30725" name="Rectangle 2"/>
          <p:cNvSpPr>
            <a:spLocks noGrp="1" noChangeArrowheads="1"/>
          </p:cNvSpPr>
          <p:nvPr>
            <p:ph type="title"/>
          </p:nvPr>
        </p:nvSpPr>
        <p:spPr/>
        <p:txBody>
          <a:bodyPr/>
          <a:lstStyle/>
          <a:p>
            <a:pPr eaLnBrk="1" hangingPunct="1"/>
            <a:r>
              <a:rPr lang="en-US" altLang="en-US" sz="2400" smtClean="0">
                <a:cs typeface="Tahoma" pitchFamily="34" charset="0"/>
              </a:rPr>
              <a:t>Stock/Flow Diagram Focus</a:t>
            </a:r>
          </a:p>
        </p:txBody>
      </p:sp>
    </p:spTree>
    <p:extLst>
      <p:ext uri="{BB962C8B-B14F-4D97-AF65-F5344CB8AC3E}">
        <p14:creationId xmlns:p14="http://schemas.microsoft.com/office/powerpoint/2010/main" val="811379052"/>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78E35E57-4790-4D22-843F-75E9D19CDAC3}" type="slidenum">
              <a:rPr lang="en-US" altLang="en-US" smtClean="0"/>
              <a:pPr/>
              <a:t>28</a:t>
            </a:fld>
            <a:endParaRPr lang="en-US" altLang="en-US" smtClean="0"/>
          </a:p>
        </p:txBody>
      </p:sp>
      <p:sp>
        <p:nvSpPr>
          <p:cNvPr id="31747" name="Rectangle 2"/>
          <p:cNvSpPr>
            <a:spLocks noGrp="1" noChangeArrowheads="1"/>
          </p:cNvSpPr>
          <p:nvPr>
            <p:ph type="title"/>
          </p:nvPr>
        </p:nvSpPr>
        <p:spPr/>
        <p:txBody>
          <a:bodyPr/>
          <a:lstStyle/>
          <a:p>
            <a:pPr eaLnBrk="1" hangingPunct="1"/>
            <a:r>
              <a:rPr lang="en-US" altLang="en-US" sz="2400" smtClean="0">
                <a:cs typeface="Tahoma" pitchFamily="34" charset="0"/>
              </a:rPr>
              <a:t>SD Frameworks – Conclusion</a:t>
            </a:r>
          </a:p>
        </p:txBody>
      </p:sp>
      <p:sp>
        <p:nvSpPr>
          <p:cNvPr id="31748" name="Content Placeholder 1"/>
          <p:cNvSpPr>
            <a:spLocks noGrp="1"/>
          </p:cNvSpPr>
          <p:nvPr>
            <p:ph idx="1"/>
          </p:nvPr>
        </p:nvSpPr>
        <p:spPr>
          <a:xfrm>
            <a:off x="1219200" y="1286347"/>
            <a:ext cx="7010400" cy="5029200"/>
          </a:xfrm>
        </p:spPr>
        <p:txBody>
          <a:bodyPr/>
          <a:lstStyle/>
          <a:p>
            <a:r>
              <a:rPr lang="en-US" altLang="en-US" sz="2000" dirty="0" smtClean="0">
                <a:cs typeface="Tahoma" pitchFamily="34" charset="0"/>
              </a:rPr>
              <a:t>In Lexidyne’s (decades’ worth of) experience, the stock/flow mapping process is the quickest and most effective way to:</a:t>
            </a:r>
            <a:endParaRPr lang="en-US" altLang="en-US" sz="1600" dirty="0" smtClean="0">
              <a:cs typeface="Tahoma" pitchFamily="34" charset="0"/>
            </a:endParaRPr>
          </a:p>
          <a:p>
            <a:pPr lvl="2">
              <a:buClr>
                <a:srgbClr val="FF0000"/>
              </a:buClr>
              <a:buFont typeface="Wingdings" panose="05000000000000000000" pitchFamily="2" charset="2"/>
              <a:buChar char="§"/>
            </a:pPr>
            <a:r>
              <a:rPr lang="en-US" altLang="en-US" sz="1600" dirty="0" smtClean="0">
                <a:cs typeface="Tahoma" pitchFamily="34" charset="0"/>
              </a:rPr>
              <a:t>Get at the “heart” of a dynamic problem = Operational Essence</a:t>
            </a:r>
          </a:p>
          <a:p>
            <a:pPr lvl="2">
              <a:buClr>
                <a:srgbClr val="FF0000"/>
              </a:buClr>
              <a:buFont typeface="Wingdings" panose="05000000000000000000" pitchFamily="2" charset="2"/>
              <a:buChar char="§"/>
            </a:pPr>
            <a:r>
              <a:rPr lang="en-US" altLang="en-US" sz="1600" dirty="0" smtClean="0">
                <a:cs typeface="Tahoma" pitchFamily="34" charset="0"/>
              </a:rPr>
              <a:t>Engage participants in an interactive mapping exercise</a:t>
            </a:r>
          </a:p>
          <a:p>
            <a:pPr lvl="2">
              <a:buClr>
                <a:srgbClr val="FF0000"/>
              </a:buClr>
              <a:buFont typeface="Wingdings" panose="05000000000000000000" pitchFamily="2" charset="2"/>
              <a:buChar char="§"/>
            </a:pPr>
            <a:r>
              <a:rPr lang="en-US" altLang="en-US" sz="1600" dirty="0" smtClean="0">
                <a:cs typeface="Tahoma" pitchFamily="34" charset="0"/>
              </a:rPr>
              <a:t>Facilitate communication between people of different functions in an organization</a:t>
            </a:r>
          </a:p>
          <a:p>
            <a:pPr lvl="2">
              <a:buClr>
                <a:srgbClr val="FF0000"/>
              </a:buClr>
              <a:buFont typeface="Wingdings" panose="05000000000000000000" pitchFamily="2" charset="2"/>
              <a:buChar char="§"/>
            </a:pPr>
            <a:r>
              <a:rPr lang="en-US" altLang="en-US" sz="1600" dirty="0" smtClean="0">
                <a:cs typeface="Tahoma" pitchFamily="34" charset="0"/>
              </a:rPr>
              <a:t>Create a model structure that builds consensus </a:t>
            </a:r>
          </a:p>
          <a:p>
            <a:pPr lvl="2">
              <a:buClr>
                <a:srgbClr val="FF0000"/>
              </a:buClr>
              <a:buFont typeface="Wingdings" panose="05000000000000000000" pitchFamily="2" charset="2"/>
              <a:buChar char="§"/>
            </a:pPr>
            <a:r>
              <a:rPr lang="en-US" altLang="en-US" sz="1600" dirty="0" smtClean="0">
                <a:cs typeface="Tahoma" pitchFamily="34" charset="0"/>
              </a:rPr>
              <a:t>Translate the results of a “white board” model-building exercise to a computer simulation</a:t>
            </a:r>
          </a:p>
          <a:p>
            <a:pPr lvl="2">
              <a:buClr>
                <a:srgbClr val="FF0000"/>
              </a:buClr>
              <a:buFont typeface="Wingdings" panose="05000000000000000000" pitchFamily="2" charset="2"/>
              <a:buChar char="§"/>
            </a:pPr>
            <a:r>
              <a:rPr lang="en-US" altLang="en-US" sz="1600" dirty="0" smtClean="0">
                <a:cs typeface="Tahoma" pitchFamily="34" charset="0"/>
              </a:rPr>
              <a:t>Build confidence that the resulting simulation isn’t:</a:t>
            </a:r>
          </a:p>
          <a:p>
            <a:pPr lvl="3">
              <a:buClr>
                <a:srgbClr val="0070C0"/>
              </a:buClr>
              <a:buFont typeface="Wingdings" panose="05000000000000000000" pitchFamily="2" charset="2"/>
              <a:buChar char="Ø"/>
            </a:pPr>
            <a:r>
              <a:rPr lang="en-US" altLang="en-US" sz="1400" dirty="0" smtClean="0">
                <a:cs typeface="Tahoma" pitchFamily="34" charset="0"/>
              </a:rPr>
              <a:t>Oversimplified</a:t>
            </a:r>
          </a:p>
          <a:p>
            <a:pPr lvl="3">
              <a:buClr>
                <a:srgbClr val="0070C0"/>
              </a:buClr>
              <a:buFont typeface="Wingdings" panose="05000000000000000000" pitchFamily="2" charset="2"/>
              <a:buChar char="Ø"/>
            </a:pPr>
            <a:r>
              <a:rPr lang="en-US" altLang="en-US" sz="1400" dirty="0" smtClean="0">
                <a:cs typeface="Tahoma" pitchFamily="34" charset="0"/>
              </a:rPr>
              <a:t>“Black Box”</a:t>
            </a:r>
          </a:p>
          <a:p>
            <a:r>
              <a:rPr lang="en-US" altLang="en-US" sz="2000" dirty="0" smtClean="0">
                <a:cs typeface="Tahoma" pitchFamily="34" charset="0"/>
              </a:rPr>
              <a:t>A not-uncommon response:  “This is the first time I’ve really understood this ‘systems stuff’.”</a:t>
            </a:r>
          </a:p>
        </p:txBody>
      </p:sp>
    </p:spTree>
    <p:extLst>
      <p:ext uri="{BB962C8B-B14F-4D97-AF65-F5344CB8AC3E}">
        <p14:creationId xmlns:p14="http://schemas.microsoft.com/office/powerpoint/2010/main" val="847030476"/>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62A0C1FA-FA67-432D-932C-FB718131C594}" type="slidenum">
              <a:rPr lang="en-US" altLang="en-US" smtClean="0"/>
              <a:pPr/>
              <a:t>29</a:t>
            </a:fld>
            <a:endParaRPr lang="en-US" altLang="en-US" smtClean="0"/>
          </a:p>
        </p:txBody>
      </p:sp>
      <p:sp>
        <p:nvSpPr>
          <p:cNvPr id="32771" name="Rectangle 2"/>
          <p:cNvSpPr>
            <a:spLocks noGrp="1" noChangeArrowheads="1"/>
          </p:cNvSpPr>
          <p:nvPr>
            <p:ph type="title"/>
          </p:nvPr>
        </p:nvSpPr>
        <p:spPr/>
        <p:txBody>
          <a:bodyPr/>
          <a:lstStyle/>
          <a:p>
            <a:pPr eaLnBrk="1" hangingPunct="1"/>
            <a:r>
              <a:rPr lang="en-US" altLang="en-US" sz="2400" smtClean="0"/>
              <a:t>Thinking operationally</a:t>
            </a:r>
          </a:p>
        </p:txBody>
      </p:sp>
      <p:sp>
        <p:nvSpPr>
          <p:cNvPr id="32772" name="Rectangle 3"/>
          <p:cNvSpPr>
            <a:spLocks noGrp="1" noChangeArrowheads="1"/>
          </p:cNvSpPr>
          <p:nvPr>
            <p:ph type="body" idx="1"/>
          </p:nvPr>
        </p:nvSpPr>
        <p:spPr>
          <a:noFill/>
        </p:spPr>
        <p:txBody>
          <a:bodyPr/>
          <a:lstStyle/>
          <a:p>
            <a:pPr eaLnBrk="1" hangingPunct="1">
              <a:buFont typeface="Wingdings" pitchFamily="2" charset="2"/>
              <a:buNone/>
            </a:pPr>
            <a:r>
              <a:rPr lang="en-US" altLang="en-US" sz="2000" dirty="0" smtClean="0"/>
              <a:t>An example:  What’s wrong with this picture?</a:t>
            </a:r>
          </a:p>
          <a:p>
            <a:pPr eaLnBrk="1" hangingPunct="1">
              <a:buFont typeface="Wingdings" pitchFamily="2" charset="2"/>
              <a:buNone/>
            </a:pPr>
            <a:r>
              <a:rPr lang="en-US" altLang="en-US" sz="1600" dirty="0" smtClean="0">
                <a:solidFill>
                  <a:schemeClr val="tx2"/>
                </a:solidFill>
              </a:rPr>
              <a:t>Milk production </a:t>
            </a:r>
            <a:r>
              <a:rPr lang="en-US" altLang="en-US" sz="1600" dirty="0" smtClean="0"/>
              <a:t>= </a:t>
            </a:r>
            <a:r>
              <a:rPr lang="en-US" altLang="en-US" sz="1600" i="1" dirty="0" smtClean="0"/>
              <a:t>f(GDP, feed prices, interest rates, bond yields, … )</a:t>
            </a:r>
          </a:p>
        </p:txBody>
      </p:sp>
      <p:pic>
        <p:nvPicPr>
          <p:cNvPr id="4096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514600"/>
            <a:ext cx="5160963"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34389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40965"/>
                                        </p:tgtEl>
                                        <p:attrNameLst>
                                          <p:attrName>style.visibility</p:attrName>
                                        </p:attrNameLst>
                                      </p:cBhvr>
                                      <p:to>
                                        <p:strVal val="visible"/>
                                      </p:to>
                                    </p:set>
                                    <p:animEffect transition="in" filter="randombar(horizontal)">
                                      <p:cBhvr>
                                        <p:cTn id="7" dur="500"/>
                                        <p:tgtEl>
                                          <p:spTgt spid="40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06251D53-06DD-44B2-B404-3EB782841A31}" type="slidenum">
              <a:rPr lang="en-US" altLang="en-US" smtClean="0"/>
              <a:pPr/>
              <a:t>3</a:t>
            </a:fld>
            <a:endParaRPr lang="en-US" altLang="en-US" smtClean="0"/>
          </a:p>
        </p:txBody>
      </p:sp>
      <p:sp>
        <p:nvSpPr>
          <p:cNvPr id="10243" name="Rectangle 2"/>
          <p:cNvSpPr>
            <a:spLocks noGrp="1" noChangeArrowheads="1"/>
          </p:cNvSpPr>
          <p:nvPr>
            <p:ph type="title"/>
          </p:nvPr>
        </p:nvSpPr>
        <p:spPr/>
        <p:txBody>
          <a:bodyPr/>
          <a:lstStyle/>
          <a:p>
            <a:pPr eaLnBrk="1" hangingPunct="1"/>
            <a:r>
              <a:rPr lang="en-US" altLang="en-US" sz="2400" dirty="0" smtClean="0"/>
              <a:t>What is System Dynamics?  -- History</a:t>
            </a:r>
          </a:p>
        </p:txBody>
      </p:sp>
      <p:sp>
        <p:nvSpPr>
          <p:cNvPr id="7" name="Rectangle 3"/>
          <p:cNvSpPr txBox="1">
            <a:spLocks noChangeArrowheads="1"/>
          </p:cNvSpPr>
          <p:nvPr/>
        </p:nvSpPr>
        <p:spPr bwMode="auto">
          <a:xfrm>
            <a:off x="1182688" y="1295400"/>
            <a:ext cx="7772400" cy="4608513"/>
          </a:xfrm>
          <a:prstGeom prst="rect">
            <a:avLst/>
          </a:prstGeom>
          <a:noFill/>
          <a:ln w="9525">
            <a:noFill/>
            <a:miter lim="800000"/>
            <a:headEnd/>
            <a:tailEnd/>
          </a:ln>
        </p:spPr>
        <p:txBody>
          <a:bodyPr/>
          <a:lstStyle/>
          <a:p>
            <a:pPr marL="342900" indent="-342900" eaLnBrk="1" hangingPunct="1">
              <a:buClr>
                <a:srgbClr val="0070C0"/>
              </a:buClr>
              <a:buSzPct val="100000"/>
              <a:buFont typeface="Arial" panose="020B0604020202020204" pitchFamily="34" charset="0"/>
              <a:buChar char="•"/>
              <a:defRPr/>
            </a:pPr>
            <a:r>
              <a:rPr lang="en-US" sz="1600" kern="0" dirty="0">
                <a:latin typeface="+mn-lt"/>
              </a:rPr>
              <a:t>The field began in the late 1950s and was extended with </a:t>
            </a:r>
            <a:r>
              <a:rPr lang="en-US" sz="1600" kern="0" dirty="0" smtClean="0">
                <a:latin typeface="+mn-lt"/>
              </a:rPr>
              <a:t>Professor </a:t>
            </a:r>
            <a:r>
              <a:rPr lang="en-US" sz="1600" kern="0" dirty="0">
                <a:latin typeface="+mn-lt"/>
              </a:rPr>
              <a:t>Jay Forrester’s </a:t>
            </a:r>
            <a:r>
              <a:rPr lang="en-US" sz="1600" u="sng" kern="0" dirty="0">
                <a:latin typeface="+mn-lt"/>
              </a:rPr>
              <a:t>Industrial Dynamics </a:t>
            </a:r>
            <a:r>
              <a:rPr lang="en-US" sz="1600" kern="0" dirty="0">
                <a:latin typeface="+mn-lt"/>
              </a:rPr>
              <a:t>in 1961.</a:t>
            </a:r>
          </a:p>
          <a:p>
            <a:pPr marL="800100" lvl="1" indent="-342900" eaLnBrk="1" hangingPunct="1">
              <a:buClr>
                <a:srgbClr val="FF0000"/>
              </a:buClr>
              <a:buSzPct val="100000"/>
              <a:buFont typeface="Wingdings" panose="05000000000000000000" pitchFamily="2" charset="2"/>
              <a:buChar char="§"/>
              <a:defRPr/>
            </a:pPr>
            <a:r>
              <a:rPr lang="en-US" sz="1400" kern="0" dirty="0">
                <a:latin typeface="+mn-lt"/>
              </a:rPr>
              <a:t>An MIT professor, Forrester was the pioneer of this approach and its implementation.</a:t>
            </a:r>
          </a:p>
          <a:p>
            <a:pPr marL="800100" lvl="1" indent="-342900" eaLnBrk="1" hangingPunct="1">
              <a:buClr>
                <a:srgbClr val="FF0000"/>
              </a:buClr>
              <a:buSzPct val="100000"/>
              <a:buFont typeface="Wingdings" panose="05000000000000000000" pitchFamily="2" charset="2"/>
              <a:buChar char="§"/>
              <a:defRPr/>
            </a:pPr>
            <a:r>
              <a:rPr lang="en-US" sz="1400" kern="0" dirty="0">
                <a:latin typeface="+mn-lt"/>
              </a:rPr>
              <a:t>Forrester trained a number of practitioners over the years and established MIT as a center of excellence for this methodology that exists even today.</a:t>
            </a:r>
          </a:p>
          <a:p>
            <a:pPr marL="800100" lvl="1" indent="-342900" eaLnBrk="1" hangingPunct="1">
              <a:buClr>
                <a:srgbClr val="FF0000"/>
              </a:buClr>
              <a:buSzPct val="100000"/>
              <a:buFont typeface="Wingdings" panose="05000000000000000000" pitchFamily="2" charset="2"/>
              <a:buChar char="§"/>
              <a:defRPr/>
            </a:pPr>
            <a:r>
              <a:rPr lang="en-US" sz="1400" kern="0" dirty="0">
                <a:latin typeface="+mn-lt"/>
              </a:rPr>
              <a:t>Forrester’s protégés often use the phrase </a:t>
            </a:r>
            <a:r>
              <a:rPr lang="en-US" sz="1400" i="1" kern="0" dirty="0">
                <a:latin typeface="+mn-lt"/>
              </a:rPr>
              <a:t>System Dynamics</a:t>
            </a:r>
            <a:r>
              <a:rPr lang="en-US" sz="1400" kern="0" dirty="0">
                <a:latin typeface="+mn-lt"/>
              </a:rPr>
              <a:t>.</a:t>
            </a:r>
          </a:p>
          <a:p>
            <a:pPr marL="342900" indent="-342900" eaLnBrk="1" hangingPunct="1">
              <a:spcBef>
                <a:spcPct val="50000"/>
              </a:spcBef>
              <a:buClr>
                <a:srgbClr val="0070C0"/>
              </a:buClr>
              <a:buSzPct val="100000"/>
              <a:buFont typeface="Arial" panose="020B0604020202020204" pitchFamily="34" charset="0"/>
              <a:buChar char="•"/>
              <a:defRPr/>
            </a:pPr>
            <a:r>
              <a:rPr lang="en-US" sz="1600" kern="0" dirty="0">
                <a:latin typeface="+mn-lt"/>
              </a:rPr>
              <a:t>The field received a “</a:t>
            </a:r>
            <a:r>
              <a:rPr lang="en-US" sz="1600" kern="0" dirty="0" err="1">
                <a:latin typeface="+mn-lt"/>
              </a:rPr>
              <a:t>kickstart</a:t>
            </a:r>
            <a:r>
              <a:rPr lang="en-US" sz="1600" kern="0" dirty="0">
                <a:latin typeface="+mn-lt"/>
              </a:rPr>
              <a:t>” in 1994 with the publication of </a:t>
            </a:r>
            <a:r>
              <a:rPr lang="en-US" sz="1600" u="sng" kern="0" dirty="0">
                <a:latin typeface="+mn-lt"/>
              </a:rPr>
              <a:t>The Fifth Discipline</a:t>
            </a:r>
            <a:r>
              <a:rPr lang="en-US" sz="1600" kern="0" dirty="0">
                <a:latin typeface="+mn-lt"/>
              </a:rPr>
              <a:t>, Dr. Peter </a:t>
            </a:r>
            <a:r>
              <a:rPr lang="en-US" sz="1600" kern="0" dirty="0" err="1">
                <a:latin typeface="+mn-lt"/>
              </a:rPr>
              <a:t>Senge’s</a:t>
            </a:r>
            <a:r>
              <a:rPr lang="en-US" sz="1600" kern="0" dirty="0">
                <a:latin typeface="+mn-lt"/>
              </a:rPr>
              <a:t> best-selling book.</a:t>
            </a:r>
          </a:p>
          <a:p>
            <a:pPr marL="800100" lvl="1" indent="-342900" eaLnBrk="1" hangingPunct="1">
              <a:spcBef>
                <a:spcPct val="50000"/>
              </a:spcBef>
              <a:buClr>
                <a:srgbClr val="FF0000"/>
              </a:buClr>
              <a:buSzPct val="100000"/>
              <a:buFont typeface="Wingdings" panose="05000000000000000000" pitchFamily="2" charset="2"/>
              <a:buChar char="§"/>
              <a:defRPr/>
            </a:pPr>
            <a:r>
              <a:rPr lang="en-US" sz="1400" kern="0" dirty="0" err="1">
                <a:latin typeface="+mn-lt"/>
              </a:rPr>
              <a:t>Senge</a:t>
            </a:r>
            <a:r>
              <a:rPr lang="en-US" sz="1400" kern="0" dirty="0">
                <a:latin typeface="+mn-lt"/>
              </a:rPr>
              <a:t> was a student of Forrester’s at MIT.</a:t>
            </a:r>
          </a:p>
          <a:p>
            <a:pPr marL="800100" lvl="1" indent="-342900" eaLnBrk="1" hangingPunct="1">
              <a:spcBef>
                <a:spcPct val="50000"/>
              </a:spcBef>
              <a:buClr>
                <a:srgbClr val="FF0000"/>
              </a:buClr>
              <a:buSzPct val="100000"/>
              <a:buFont typeface="Wingdings" panose="05000000000000000000" pitchFamily="2" charset="2"/>
              <a:buChar char="§"/>
              <a:defRPr/>
            </a:pPr>
            <a:r>
              <a:rPr lang="en-US" sz="1400" kern="0" dirty="0">
                <a:latin typeface="+mn-lt"/>
              </a:rPr>
              <a:t>His work tried to take the more technical aspects of the approach to a more “accessible” level by discussing concepts, not simulation models.</a:t>
            </a:r>
          </a:p>
          <a:p>
            <a:pPr marL="800100" lvl="1" indent="-342900" eaLnBrk="1" hangingPunct="1">
              <a:spcBef>
                <a:spcPct val="50000"/>
              </a:spcBef>
              <a:buClr>
                <a:srgbClr val="FF0000"/>
              </a:buClr>
              <a:buSzPct val="100000"/>
              <a:buFont typeface="Wingdings" panose="05000000000000000000" pitchFamily="2" charset="2"/>
              <a:buChar char="§"/>
              <a:defRPr/>
            </a:pPr>
            <a:r>
              <a:rPr lang="en-US" sz="1400" kern="0" dirty="0" err="1">
                <a:latin typeface="+mn-lt"/>
              </a:rPr>
              <a:t>Senge’s</a:t>
            </a:r>
            <a:r>
              <a:rPr lang="en-US" sz="1400" kern="0" dirty="0">
                <a:latin typeface="+mn-lt"/>
              </a:rPr>
              <a:t> proponents tend to use the phrase </a:t>
            </a:r>
            <a:r>
              <a:rPr lang="en-US" sz="1400" i="1" kern="0" dirty="0">
                <a:latin typeface="+mn-lt"/>
              </a:rPr>
              <a:t>Systems Thinking</a:t>
            </a:r>
            <a:r>
              <a:rPr lang="en-US" sz="1400" kern="0" dirty="0">
                <a:latin typeface="+mn-lt"/>
              </a:rPr>
              <a:t>.</a:t>
            </a:r>
          </a:p>
          <a:p>
            <a:pPr marL="342900" indent="-342900" eaLnBrk="1" hangingPunct="1">
              <a:spcBef>
                <a:spcPct val="50000"/>
              </a:spcBef>
              <a:buClr>
                <a:srgbClr val="0070C0"/>
              </a:buClr>
              <a:buSzPct val="100000"/>
              <a:buFont typeface="Arial" panose="020B0604020202020204" pitchFamily="34" charset="0"/>
              <a:buChar char="•"/>
              <a:defRPr/>
            </a:pPr>
            <a:r>
              <a:rPr lang="en-US" sz="1600" u="sng" kern="0" dirty="0">
                <a:latin typeface="+mn-lt"/>
              </a:rPr>
              <a:t>Business Dynamics</a:t>
            </a:r>
            <a:r>
              <a:rPr lang="en-US" sz="1600" kern="0" dirty="0">
                <a:latin typeface="+mn-lt"/>
              </a:rPr>
              <a:t>, the definitive work in the field, was published in 2000 by Dr. John </a:t>
            </a:r>
            <a:r>
              <a:rPr lang="en-US" sz="1600" kern="0" dirty="0" err="1">
                <a:latin typeface="+mn-lt"/>
              </a:rPr>
              <a:t>Sterman</a:t>
            </a:r>
            <a:r>
              <a:rPr lang="en-US" sz="1600" kern="0" dirty="0">
                <a:latin typeface="+mn-lt"/>
              </a:rPr>
              <a:t>.</a:t>
            </a:r>
          </a:p>
          <a:p>
            <a:pPr marL="800100" lvl="1" indent="-342900" eaLnBrk="1" hangingPunct="1">
              <a:spcBef>
                <a:spcPct val="50000"/>
              </a:spcBef>
              <a:buClr>
                <a:srgbClr val="FF0000"/>
              </a:buClr>
              <a:buSzPct val="100000"/>
              <a:buFont typeface="Wingdings" panose="05000000000000000000" pitchFamily="2" charset="2"/>
              <a:buChar char="§"/>
              <a:defRPr/>
            </a:pPr>
            <a:r>
              <a:rPr lang="en-US" sz="1400" kern="0" dirty="0" err="1">
                <a:latin typeface="+mn-lt"/>
              </a:rPr>
              <a:t>Sterman’s</a:t>
            </a:r>
            <a:r>
              <a:rPr lang="en-US" sz="1400" kern="0" dirty="0">
                <a:latin typeface="+mn-lt"/>
              </a:rPr>
              <a:t> years of experience with this methodology, both as an MIT professor and with corporate clients, are reflected in this volume.</a:t>
            </a:r>
          </a:p>
          <a:p>
            <a:pPr marL="800100" lvl="1" indent="-342900" eaLnBrk="1" hangingPunct="1">
              <a:spcBef>
                <a:spcPct val="50000"/>
              </a:spcBef>
              <a:buClr>
                <a:srgbClr val="FF0000"/>
              </a:buClr>
              <a:buSzPct val="100000"/>
              <a:buFont typeface="Wingdings" panose="05000000000000000000" pitchFamily="2" charset="2"/>
              <a:buChar char="§"/>
              <a:defRPr/>
            </a:pPr>
            <a:r>
              <a:rPr lang="en-US" sz="1400" kern="0" dirty="0">
                <a:latin typeface="+mn-lt"/>
              </a:rPr>
              <a:t>The book details technical aspects and successful implementation of the approach.</a:t>
            </a:r>
          </a:p>
          <a:p>
            <a:pPr marL="800100" lvl="1" indent="-342900" eaLnBrk="1" hangingPunct="1">
              <a:spcBef>
                <a:spcPct val="50000"/>
              </a:spcBef>
              <a:buClr>
                <a:srgbClr val="FF0000"/>
              </a:buClr>
              <a:buSzPct val="100000"/>
              <a:buFont typeface="Wingdings" panose="05000000000000000000" pitchFamily="2" charset="2"/>
              <a:buChar char="§"/>
              <a:defRPr/>
            </a:pPr>
            <a:r>
              <a:rPr lang="en-US" sz="1400" kern="0" dirty="0" err="1">
                <a:latin typeface="+mn-lt"/>
              </a:rPr>
              <a:t>Sterman</a:t>
            </a:r>
            <a:r>
              <a:rPr lang="en-US" sz="1400" kern="0" dirty="0">
                <a:latin typeface="+mn-lt"/>
              </a:rPr>
              <a:t> uses the terms </a:t>
            </a:r>
            <a:r>
              <a:rPr lang="en-US" sz="1400" i="1" kern="0" dirty="0">
                <a:latin typeface="+mn-lt"/>
              </a:rPr>
              <a:t>Business/Economic Dynamics </a:t>
            </a:r>
            <a:r>
              <a:rPr lang="en-US" sz="1400" kern="0" dirty="0">
                <a:latin typeface="+mn-lt"/>
              </a:rPr>
              <a:t>and </a:t>
            </a:r>
            <a:r>
              <a:rPr lang="en-US" sz="1400" i="1" kern="0" dirty="0">
                <a:latin typeface="+mn-lt"/>
              </a:rPr>
              <a:t>Dynamic Modeling</a:t>
            </a:r>
            <a:r>
              <a:rPr lang="en-US" sz="1400" kern="0" dirty="0">
                <a:latin typeface="+mn-lt"/>
              </a:rPr>
              <a:t>.</a:t>
            </a:r>
          </a:p>
          <a:p>
            <a:pPr marL="800100" lvl="1" indent="-342900" eaLnBrk="1" hangingPunct="1">
              <a:spcBef>
                <a:spcPct val="50000"/>
              </a:spcBef>
              <a:buClr>
                <a:schemeClr val="folHlink"/>
              </a:buClr>
              <a:buSzPct val="60000"/>
              <a:buFont typeface="Wingdings" pitchFamily="2" charset="2"/>
              <a:buChar char="n"/>
              <a:defRPr/>
            </a:pPr>
            <a:endParaRPr lang="en-US" sz="1600" kern="0" dirty="0">
              <a:latin typeface="+mn-lt"/>
            </a:endParaRPr>
          </a:p>
          <a:p>
            <a:pPr marL="800100" lvl="1" indent="-342900" eaLnBrk="1" hangingPunct="1">
              <a:spcBef>
                <a:spcPct val="50000"/>
              </a:spcBef>
              <a:buClr>
                <a:schemeClr val="folHlink"/>
              </a:buClr>
              <a:buSzPct val="60000"/>
              <a:buFont typeface="Wingdings" pitchFamily="2" charset="2"/>
              <a:buChar char="n"/>
              <a:defRPr/>
            </a:pPr>
            <a:endParaRPr lang="en-US" sz="1600" kern="0" dirty="0">
              <a:latin typeface="+mn-lt"/>
            </a:endParaRPr>
          </a:p>
          <a:p>
            <a:pPr marL="742950" lvl="1" indent="-285750" eaLnBrk="1" hangingPunct="1">
              <a:spcBef>
                <a:spcPct val="50000"/>
              </a:spcBef>
              <a:buClr>
                <a:schemeClr val="hlink"/>
              </a:buClr>
              <a:buSzPct val="55000"/>
              <a:buFont typeface="Wingdings" pitchFamily="2" charset="2"/>
              <a:buChar char="n"/>
              <a:defRPr/>
            </a:pPr>
            <a:endParaRPr lang="en-US" sz="1600" kern="0" dirty="0">
              <a:latin typeface="+mn-lt"/>
            </a:endParaRPr>
          </a:p>
        </p:txBody>
      </p:sp>
    </p:spTree>
    <p:extLst>
      <p:ext uri="{BB962C8B-B14F-4D97-AF65-F5344CB8AC3E}">
        <p14:creationId xmlns:p14="http://schemas.microsoft.com/office/powerpoint/2010/main" val="2591685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AC3CD779-2903-4C40-B968-36E402D72CA2}" type="slidenum">
              <a:rPr lang="en-US" altLang="en-US" smtClean="0"/>
              <a:pPr/>
              <a:t>30</a:t>
            </a:fld>
            <a:endParaRPr lang="en-US" altLang="en-US" smtClean="0"/>
          </a:p>
        </p:txBody>
      </p:sp>
      <p:sp>
        <p:nvSpPr>
          <p:cNvPr id="33795" name="Rectangle 2"/>
          <p:cNvSpPr>
            <a:spLocks noGrp="1" noChangeArrowheads="1"/>
          </p:cNvSpPr>
          <p:nvPr>
            <p:ph type="title"/>
          </p:nvPr>
        </p:nvSpPr>
        <p:spPr>
          <a:xfrm>
            <a:off x="607734" y="431549"/>
            <a:ext cx="7793037" cy="762000"/>
          </a:xfrm>
        </p:spPr>
        <p:txBody>
          <a:bodyPr/>
          <a:lstStyle/>
          <a:p>
            <a:pPr eaLnBrk="1" hangingPunct="1"/>
            <a:r>
              <a:rPr lang="en-US" altLang="en-US" sz="2400" dirty="0" smtClean="0"/>
              <a:t>Identifying Stocks and Flows</a:t>
            </a:r>
          </a:p>
        </p:txBody>
      </p:sp>
      <p:sp>
        <p:nvSpPr>
          <p:cNvPr id="33796" name="Rectangle 3"/>
          <p:cNvSpPr>
            <a:spLocks noGrp="1" noChangeArrowheads="1"/>
          </p:cNvSpPr>
          <p:nvPr>
            <p:ph type="body" sz="half" idx="1"/>
          </p:nvPr>
        </p:nvSpPr>
        <p:spPr>
          <a:xfrm>
            <a:off x="838200" y="1447800"/>
            <a:ext cx="7731125" cy="4799091"/>
          </a:xfrm>
          <a:noFill/>
        </p:spPr>
        <p:txBody>
          <a:bodyPr/>
          <a:lstStyle/>
          <a:p>
            <a:pPr eaLnBrk="1" hangingPunct="1">
              <a:lnSpc>
                <a:spcPct val="80000"/>
              </a:lnSpc>
              <a:buFont typeface="Wingdings" pitchFamily="2" charset="2"/>
              <a:buNone/>
            </a:pPr>
            <a:r>
              <a:rPr lang="en-US" altLang="en-US" sz="1800" dirty="0" smtClean="0">
                <a:solidFill>
                  <a:schemeClr val="tx2"/>
                </a:solidFill>
              </a:rPr>
              <a:t>	</a:t>
            </a:r>
            <a:r>
              <a:rPr lang="en-US" altLang="en-US" sz="1800" dirty="0" smtClean="0">
                <a:solidFill>
                  <a:srgbClr val="0070C0"/>
                </a:solidFill>
              </a:rPr>
              <a:t>Stocks</a:t>
            </a:r>
            <a:r>
              <a:rPr lang="en-US" altLang="en-US" sz="1800" dirty="0" smtClean="0"/>
              <a:t>:  Nouns.  Represent the current state, magnitude, or condition. Freeze action, and stocks persist.  Accumulators.  Balance sheet items.</a:t>
            </a:r>
          </a:p>
          <a:p>
            <a:pPr eaLnBrk="1" hangingPunct="1">
              <a:lnSpc>
                <a:spcPct val="80000"/>
              </a:lnSpc>
              <a:buFont typeface="Wingdings" pitchFamily="2" charset="2"/>
              <a:buNone/>
            </a:pPr>
            <a:r>
              <a:rPr lang="en-US" altLang="en-US" sz="1800" dirty="0" smtClean="0"/>
              <a:t>	</a:t>
            </a:r>
            <a:r>
              <a:rPr lang="en-US" altLang="en-US" sz="1600" i="1" dirty="0" smtClean="0"/>
              <a:t>Two fundamental stock types:</a:t>
            </a:r>
            <a:r>
              <a:rPr lang="en-US" altLang="en-US" sz="1800" dirty="0" smtClean="0"/>
              <a:t>  </a:t>
            </a:r>
            <a:r>
              <a:rPr lang="en-US" altLang="en-US" sz="2000" dirty="0" smtClean="0">
                <a:solidFill>
                  <a:schemeClr val="tx2"/>
                </a:solidFill>
              </a:rPr>
              <a:t>	</a:t>
            </a:r>
          </a:p>
          <a:p>
            <a:pPr lvl="2" eaLnBrk="1" hangingPunct="1">
              <a:lnSpc>
                <a:spcPct val="80000"/>
              </a:lnSpc>
              <a:buFont typeface="Wingdings" pitchFamily="2" charset="2"/>
              <a:buNone/>
            </a:pPr>
            <a:r>
              <a:rPr lang="en-US" altLang="en-US" sz="1600" dirty="0" smtClean="0">
                <a:solidFill>
                  <a:schemeClr val="tx2"/>
                </a:solidFill>
              </a:rPr>
              <a:t>	</a:t>
            </a:r>
            <a:r>
              <a:rPr lang="en-US" altLang="en-US" sz="1600" dirty="0" smtClean="0">
                <a:solidFill>
                  <a:srgbClr val="0070C0"/>
                </a:solidFill>
              </a:rPr>
              <a:t>Reservoir</a:t>
            </a:r>
            <a:r>
              <a:rPr lang="en-US" altLang="en-US" sz="1600" dirty="0" smtClean="0"/>
              <a:t>:  Most common form of stock.  Think of it as a bathtub.</a:t>
            </a:r>
            <a:endParaRPr lang="en-US" altLang="en-US" sz="1200" dirty="0" smtClean="0">
              <a:solidFill>
                <a:schemeClr val="tx2"/>
              </a:solidFill>
            </a:endParaRPr>
          </a:p>
          <a:p>
            <a:pPr lvl="1" eaLnBrk="1" hangingPunct="1">
              <a:lnSpc>
                <a:spcPct val="80000"/>
              </a:lnSpc>
              <a:buFont typeface="Wingdings" pitchFamily="2" charset="2"/>
              <a:buNone/>
            </a:pPr>
            <a:endParaRPr lang="en-US" altLang="en-US" sz="1400" dirty="0" smtClean="0">
              <a:solidFill>
                <a:schemeClr val="tx2"/>
              </a:solidFill>
            </a:endParaRPr>
          </a:p>
          <a:p>
            <a:pPr lvl="2" eaLnBrk="1" hangingPunct="1">
              <a:lnSpc>
                <a:spcPct val="80000"/>
              </a:lnSpc>
              <a:buFont typeface="Wingdings" pitchFamily="2" charset="2"/>
              <a:buNone/>
            </a:pPr>
            <a:r>
              <a:rPr lang="en-US" altLang="en-US" sz="1600" dirty="0" smtClean="0">
                <a:solidFill>
                  <a:schemeClr val="tx2"/>
                </a:solidFill>
              </a:rPr>
              <a:t>	</a:t>
            </a:r>
            <a:r>
              <a:rPr lang="en-US" altLang="en-US" sz="1600" dirty="0" smtClean="0">
                <a:solidFill>
                  <a:srgbClr val="0070C0"/>
                </a:solidFill>
              </a:rPr>
              <a:t>Conveyor</a:t>
            </a:r>
            <a:r>
              <a:rPr lang="en-US" altLang="en-US" sz="1600" dirty="0" smtClean="0"/>
              <a:t>:  A “moving sidewalk.”  Use it to represent a process at the highest possible level, or to represent a pipeline delay process.</a:t>
            </a:r>
          </a:p>
          <a:p>
            <a:pPr lvl="1" eaLnBrk="1" hangingPunct="1">
              <a:lnSpc>
                <a:spcPct val="80000"/>
              </a:lnSpc>
              <a:buFont typeface="Wingdings" pitchFamily="2" charset="2"/>
              <a:buNone/>
            </a:pPr>
            <a:r>
              <a:rPr lang="en-US" altLang="en-US" sz="1800" dirty="0" smtClean="0"/>
              <a:t>	</a:t>
            </a:r>
            <a:endParaRPr lang="en-US" altLang="en-US" sz="1400" i="1" dirty="0" smtClean="0"/>
          </a:p>
          <a:p>
            <a:pPr eaLnBrk="1" hangingPunct="1">
              <a:lnSpc>
                <a:spcPct val="80000"/>
              </a:lnSpc>
              <a:buFont typeface="Wingdings" pitchFamily="2" charset="2"/>
              <a:buNone/>
            </a:pPr>
            <a:r>
              <a:rPr lang="en-US" altLang="en-US" sz="1800" dirty="0" smtClean="0">
                <a:solidFill>
                  <a:schemeClr val="tx2"/>
                </a:solidFill>
              </a:rPr>
              <a:t>	</a:t>
            </a:r>
            <a:r>
              <a:rPr lang="en-US" altLang="en-US" sz="1800" dirty="0" smtClean="0">
                <a:solidFill>
                  <a:srgbClr val="0070C0"/>
                </a:solidFill>
              </a:rPr>
              <a:t>Flows</a:t>
            </a:r>
            <a:r>
              <a:rPr lang="en-US" altLang="en-US" sz="1800" dirty="0" smtClean="0"/>
              <a:t>:  Verbs.  Represent actions/activities that fill or drain stocks. Freeze action, and flows disappear.  Income statement items.  Helpful to use “</a:t>
            </a:r>
            <a:r>
              <a:rPr lang="en-US" altLang="en-US" sz="1800" dirty="0" err="1" smtClean="0"/>
              <a:t>ing</a:t>
            </a:r>
            <a:r>
              <a:rPr lang="en-US" altLang="en-US" sz="1800" dirty="0" smtClean="0"/>
              <a:t>” endings. </a:t>
            </a:r>
          </a:p>
          <a:p>
            <a:pPr eaLnBrk="1" hangingPunct="1">
              <a:lnSpc>
                <a:spcPct val="80000"/>
              </a:lnSpc>
              <a:buFont typeface="Wingdings" pitchFamily="2" charset="2"/>
              <a:buNone/>
            </a:pPr>
            <a:endParaRPr lang="en-US" altLang="en-US" sz="1800" dirty="0" smtClean="0"/>
          </a:p>
          <a:p>
            <a:pPr lvl="3" eaLnBrk="1" hangingPunct="1">
              <a:lnSpc>
                <a:spcPct val="80000"/>
              </a:lnSpc>
              <a:buFont typeface="Wingdings" pitchFamily="2" charset="2"/>
              <a:buNone/>
            </a:pPr>
            <a:r>
              <a:rPr lang="en-US" altLang="en-US" sz="1000" dirty="0" smtClean="0">
                <a:solidFill>
                  <a:schemeClr val="tx2"/>
                </a:solidFill>
              </a:rPr>
              <a:t>	</a:t>
            </a:r>
            <a:r>
              <a:rPr lang="en-US" altLang="en-US" sz="1400" dirty="0" err="1" smtClean="0">
                <a:solidFill>
                  <a:srgbClr val="0070C0"/>
                </a:solidFill>
              </a:rPr>
              <a:t>Uniflow</a:t>
            </a:r>
            <a:r>
              <a:rPr lang="en-US" altLang="en-US" sz="1400" dirty="0" smtClean="0"/>
              <a:t>:  Most common form of flow.  Flows in one direction only.</a:t>
            </a:r>
          </a:p>
          <a:p>
            <a:pPr lvl="3" eaLnBrk="1" hangingPunct="1">
              <a:lnSpc>
                <a:spcPct val="80000"/>
              </a:lnSpc>
              <a:buFont typeface="Wingdings" pitchFamily="2" charset="2"/>
              <a:buNone/>
            </a:pPr>
            <a:endParaRPr lang="en-US" altLang="en-US" sz="1400" dirty="0" smtClean="0"/>
          </a:p>
          <a:p>
            <a:pPr lvl="3" eaLnBrk="1" hangingPunct="1">
              <a:lnSpc>
                <a:spcPct val="80000"/>
              </a:lnSpc>
              <a:buFont typeface="Wingdings" pitchFamily="2" charset="2"/>
              <a:buNone/>
            </a:pPr>
            <a:r>
              <a:rPr lang="en-US" altLang="en-US" sz="1400" dirty="0" smtClean="0">
                <a:solidFill>
                  <a:schemeClr val="tx2"/>
                </a:solidFill>
              </a:rPr>
              <a:t>	</a:t>
            </a:r>
            <a:r>
              <a:rPr lang="en-US" altLang="en-US" sz="1400" dirty="0" err="1" smtClean="0">
                <a:solidFill>
                  <a:srgbClr val="0070C0"/>
                </a:solidFill>
              </a:rPr>
              <a:t>Biflow</a:t>
            </a:r>
            <a:r>
              <a:rPr lang="en-US" altLang="en-US" sz="1400" dirty="0" smtClean="0"/>
              <a:t>:  Flows in both directions.  Use whenever the same process causes the stock to build </a:t>
            </a:r>
            <a:r>
              <a:rPr lang="en-US" altLang="en-US" sz="1400" i="1" dirty="0" smtClean="0"/>
              <a:t>or</a:t>
            </a:r>
            <a:r>
              <a:rPr lang="en-US" altLang="en-US" sz="1400" dirty="0" smtClean="0"/>
              <a:t> decline.</a:t>
            </a:r>
          </a:p>
          <a:p>
            <a:pPr eaLnBrk="1" hangingPunct="1">
              <a:lnSpc>
                <a:spcPct val="80000"/>
              </a:lnSpc>
              <a:buFont typeface="Wingdings" pitchFamily="2" charset="2"/>
              <a:buNone/>
            </a:pPr>
            <a:r>
              <a:rPr lang="en-US" altLang="en-US" sz="1600" i="1" dirty="0" smtClean="0"/>
              <a:t>	</a:t>
            </a:r>
            <a:endParaRPr lang="en-US" altLang="en-US" sz="1600" dirty="0" smtClean="0"/>
          </a:p>
          <a:p>
            <a:pPr eaLnBrk="1" hangingPunct="1">
              <a:lnSpc>
                <a:spcPct val="80000"/>
              </a:lnSpc>
              <a:buFont typeface="Wingdings" pitchFamily="2" charset="2"/>
              <a:buNone/>
            </a:pPr>
            <a:endParaRPr lang="en-US" altLang="en-US" sz="1600" i="1" dirty="0" smtClean="0"/>
          </a:p>
        </p:txBody>
      </p:sp>
      <p:pic>
        <p:nvPicPr>
          <p:cNvPr id="33797" name="Picture 7"/>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1457325" y="2390775"/>
            <a:ext cx="447675" cy="352425"/>
          </a:xfrm>
          <a:noFill/>
        </p:spPr>
      </p:pic>
      <p:pic>
        <p:nvPicPr>
          <p:cNvPr id="33798" name="Picture 8"/>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1447800" y="3048000"/>
            <a:ext cx="447675" cy="352425"/>
          </a:xfrm>
          <a:noFill/>
        </p:spPr>
      </p:pic>
      <p:pic>
        <p:nvPicPr>
          <p:cNvPr id="33799"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4800600"/>
            <a:ext cx="1381125"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p:cNvSpPr>
            <a:spLocks noChangeArrowheads="1"/>
          </p:cNvSpPr>
          <p:nvPr/>
        </p:nvSpPr>
        <p:spPr bwMode="auto">
          <a:xfrm>
            <a:off x="1199310" y="2691050"/>
            <a:ext cx="933261" cy="1111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buClr>
                <a:schemeClr val="folHlink"/>
              </a:buClr>
              <a:buSzPct val="60000"/>
              <a:buFont typeface="Wingdings" pitchFamily="2" charset="2"/>
              <a:buNone/>
            </a:pPr>
            <a:r>
              <a:rPr lang="en-US" altLang="en-US" sz="1200" b="1" dirty="0" smtClean="0">
                <a:latin typeface="+mn-lt"/>
              </a:rPr>
              <a:t>90%</a:t>
            </a:r>
          </a:p>
          <a:p>
            <a:pPr algn="ctr" eaLnBrk="1" hangingPunct="1">
              <a:buClr>
                <a:schemeClr val="folHlink"/>
              </a:buClr>
              <a:buSzPct val="60000"/>
              <a:buFont typeface="Wingdings" pitchFamily="2" charset="2"/>
              <a:buNone/>
            </a:pPr>
            <a:endParaRPr lang="en-US" altLang="en-US" sz="1200" b="1" dirty="0">
              <a:latin typeface="+mn-lt"/>
            </a:endParaRPr>
          </a:p>
          <a:p>
            <a:pPr algn="ctr" eaLnBrk="1" hangingPunct="1">
              <a:buClr>
                <a:schemeClr val="folHlink"/>
              </a:buClr>
              <a:buSzPct val="60000"/>
              <a:buFont typeface="Wingdings" pitchFamily="2" charset="2"/>
              <a:buNone/>
            </a:pPr>
            <a:endParaRPr lang="en-US" altLang="en-US" sz="1200" b="1" dirty="0" smtClean="0">
              <a:latin typeface="+mn-lt"/>
            </a:endParaRPr>
          </a:p>
          <a:p>
            <a:pPr algn="ctr" eaLnBrk="1" hangingPunct="1">
              <a:buClr>
                <a:schemeClr val="folHlink"/>
              </a:buClr>
              <a:buSzPct val="60000"/>
              <a:buFont typeface="Wingdings" pitchFamily="2" charset="2"/>
              <a:buNone/>
            </a:pPr>
            <a:endParaRPr lang="en-US" altLang="en-US" sz="1200" b="1" dirty="0">
              <a:latin typeface="+mn-lt"/>
            </a:endParaRPr>
          </a:p>
          <a:p>
            <a:pPr algn="ctr" eaLnBrk="1" hangingPunct="1">
              <a:buClr>
                <a:schemeClr val="folHlink"/>
              </a:buClr>
              <a:buSzPct val="60000"/>
              <a:buFont typeface="Wingdings" pitchFamily="2" charset="2"/>
              <a:buNone/>
            </a:pPr>
            <a:r>
              <a:rPr lang="en-US" altLang="en-US" sz="1200" b="1" dirty="0" smtClean="0">
                <a:latin typeface="+mn-lt"/>
              </a:rPr>
              <a:t>10%</a:t>
            </a:r>
            <a:endParaRPr lang="en-US" altLang="en-US" sz="1200" b="1" dirty="0">
              <a:latin typeface="+mn-lt"/>
            </a:endParaRPr>
          </a:p>
        </p:txBody>
      </p:sp>
      <p:sp>
        <p:nvSpPr>
          <p:cNvPr id="9" name="Rectangle 8"/>
          <p:cNvSpPr>
            <a:spLocks noChangeArrowheads="1"/>
          </p:cNvSpPr>
          <p:nvPr/>
        </p:nvSpPr>
        <p:spPr bwMode="auto">
          <a:xfrm>
            <a:off x="1138331" y="5315046"/>
            <a:ext cx="933261" cy="1111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buClr>
                <a:schemeClr val="folHlink"/>
              </a:buClr>
              <a:buSzPct val="60000"/>
              <a:buFont typeface="Wingdings" pitchFamily="2" charset="2"/>
              <a:buNone/>
            </a:pPr>
            <a:r>
              <a:rPr lang="en-US" altLang="en-US" sz="1200" b="1" dirty="0" smtClean="0">
                <a:latin typeface="+mn-lt"/>
              </a:rPr>
              <a:t>98%</a:t>
            </a:r>
          </a:p>
          <a:p>
            <a:pPr algn="ctr" eaLnBrk="1" hangingPunct="1">
              <a:buClr>
                <a:schemeClr val="folHlink"/>
              </a:buClr>
              <a:buSzPct val="60000"/>
              <a:buFont typeface="Wingdings" pitchFamily="2" charset="2"/>
              <a:buNone/>
            </a:pPr>
            <a:endParaRPr lang="en-US" altLang="en-US" sz="1200" b="1" dirty="0">
              <a:latin typeface="+mn-lt"/>
            </a:endParaRPr>
          </a:p>
          <a:p>
            <a:pPr algn="ctr" eaLnBrk="1" hangingPunct="1">
              <a:buClr>
                <a:schemeClr val="folHlink"/>
              </a:buClr>
              <a:buSzPct val="60000"/>
              <a:buFont typeface="Wingdings" pitchFamily="2" charset="2"/>
              <a:buNone/>
            </a:pPr>
            <a:endParaRPr lang="en-US" altLang="en-US" sz="1200" b="1" dirty="0" smtClean="0">
              <a:latin typeface="+mn-lt"/>
            </a:endParaRPr>
          </a:p>
          <a:p>
            <a:pPr algn="ctr" eaLnBrk="1" hangingPunct="1">
              <a:buClr>
                <a:schemeClr val="folHlink"/>
              </a:buClr>
              <a:buSzPct val="60000"/>
              <a:buFont typeface="Wingdings" pitchFamily="2" charset="2"/>
              <a:buNone/>
            </a:pPr>
            <a:endParaRPr lang="en-US" altLang="en-US" sz="1200" b="1" dirty="0">
              <a:latin typeface="+mn-lt"/>
            </a:endParaRPr>
          </a:p>
          <a:p>
            <a:pPr algn="ctr" eaLnBrk="1" hangingPunct="1">
              <a:buClr>
                <a:schemeClr val="folHlink"/>
              </a:buClr>
              <a:buSzPct val="60000"/>
              <a:buFont typeface="Wingdings" pitchFamily="2" charset="2"/>
              <a:buNone/>
            </a:pPr>
            <a:r>
              <a:rPr lang="en-US" altLang="en-US" sz="1200" b="1" dirty="0">
                <a:latin typeface="+mn-lt"/>
              </a:rPr>
              <a:t>2</a:t>
            </a:r>
            <a:r>
              <a:rPr lang="en-US" altLang="en-US" sz="1200" b="1" dirty="0" smtClean="0">
                <a:latin typeface="+mn-lt"/>
              </a:rPr>
              <a:t>%</a:t>
            </a:r>
            <a:endParaRPr lang="en-US" altLang="en-US" sz="1200" b="1" dirty="0">
              <a:latin typeface="+mn-lt"/>
            </a:endParaRPr>
          </a:p>
        </p:txBody>
      </p:sp>
    </p:spTree>
    <p:extLst>
      <p:ext uri="{BB962C8B-B14F-4D97-AF65-F5344CB8AC3E}">
        <p14:creationId xmlns:p14="http://schemas.microsoft.com/office/powerpoint/2010/main" val="1321933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74685B55-091A-4D0D-A841-A7A99AAA4159}" type="slidenum">
              <a:rPr lang="en-US" altLang="en-US" smtClean="0"/>
              <a:pPr/>
              <a:t>31</a:t>
            </a:fld>
            <a:endParaRPr lang="en-US" altLang="en-US" smtClean="0"/>
          </a:p>
        </p:txBody>
      </p:sp>
      <p:sp>
        <p:nvSpPr>
          <p:cNvPr id="34819" name="Rectangle 2"/>
          <p:cNvSpPr>
            <a:spLocks noGrp="1" noChangeArrowheads="1"/>
          </p:cNvSpPr>
          <p:nvPr>
            <p:ph type="title"/>
          </p:nvPr>
        </p:nvSpPr>
        <p:spPr/>
        <p:txBody>
          <a:bodyPr/>
          <a:lstStyle/>
          <a:p>
            <a:pPr eaLnBrk="1" hangingPunct="1"/>
            <a:r>
              <a:rPr lang="en-US" altLang="en-US" sz="2400" smtClean="0"/>
              <a:t>Simple Structure-Behavior Pairings:  Exercises</a:t>
            </a:r>
          </a:p>
        </p:txBody>
      </p:sp>
      <p:sp>
        <p:nvSpPr>
          <p:cNvPr id="34820" name="Rectangle 3"/>
          <p:cNvSpPr>
            <a:spLocks noGrp="1" noChangeArrowheads="1"/>
          </p:cNvSpPr>
          <p:nvPr>
            <p:ph type="body" idx="1"/>
          </p:nvPr>
        </p:nvSpPr>
        <p:spPr/>
        <p:txBody>
          <a:bodyPr>
            <a:normAutofit fontScale="92500" lnSpcReduction="20000"/>
          </a:bodyPr>
          <a:lstStyle/>
          <a:p>
            <a:pPr eaLnBrk="1" hangingPunct="1">
              <a:buFont typeface="Wingdings" pitchFamily="2" charset="2"/>
              <a:buNone/>
            </a:pPr>
            <a:r>
              <a:rPr lang="en-US" altLang="en-US" sz="1200" dirty="0" smtClean="0"/>
              <a:t>	</a:t>
            </a:r>
            <a:r>
              <a:rPr lang="en-US" altLang="en-US" sz="2200" dirty="0" smtClean="0"/>
              <a:t>The Mysteriously Expanding Body</a:t>
            </a:r>
          </a:p>
          <a:p>
            <a:pPr eaLnBrk="1" hangingPunct="1">
              <a:buFont typeface="Wingdings" pitchFamily="2" charset="2"/>
              <a:buNone/>
            </a:pPr>
            <a:r>
              <a:rPr lang="en-US" altLang="en-US" sz="1200" dirty="0" smtClean="0"/>
              <a:t>	</a:t>
            </a:r>
            <a:r>
              <a:rPr lang="en-US" altLang="en-US" sz="1500" dirty="0" smtClean="0"/>
              <a:t>A friend of mine (we’ll call him John because that’s his name) found himself gaining weight over the past several months.  He didn’t like this at all, and engaged in two initiatives in response.  First, he stopped his mid-morning and mid-afternoon trips to the pastry cart.  Second, he began and sustained an aerobic exercise program.</a:t>
            </a:r>
          </a:p>
          <a:p>
            <a:pPr eaLnBrk="1" hangingPunct="1">
              <a:buFont typeface="Wingdings" pitchFamily="2" charset="2"/>
              <a:buNone/>
            </a:pPr>
            <a:r>
              <a:rPr lang="en-US" altLang="en-US" sz="1500" dirty="0" smtClean="0"/>
              <a:t>	After one month of engaging in these initiatives, John found that he had continue to gain weight!  Use stocks and flows to think through how this might happen.</a:t>
            </a:r>
          </a:p>
          <a:p>
            <a:pPr eaLnBrk="1" hangingPunct="1">
              <a:buFont typeface="Wingdings" pitchFamily="2" charset="2"/>
              <a:buNone/>
            </a:pPr>
            <a:r>
              <a:rPr lang="en-US" altLang="en-US" sz="1200" dirty="0" smtClean="0"/>
              <a:t>	</a:t>
            </a:r>
          </a:p>
          <a:p>
            <a:pPr eaLnBrk="1" hangingPunct="1">
              <a:buFont typeface="Wingdings" pitchFamily="2" charset="2"/>
              <a:buNone/>
            </a:pPr>
            <a:endParaRPr lang="en-US" altLang="en-US" sz="1200" dirty="0" smtClean="0"/>
          </a:p>
          <a:p>
            <a:pPr eaLnBrk="1" hangingPunct="1">
              <a:buFont typeface="Wingdings" pitchFamily="2" charset="2"/>
              <a:buNone/>
            </a:pPr>
            <a:endParaRPr lang="en-US" altLang="en-US" sz="1200" dirty="0" smtClean="0"/>
          </a:p>
          <a:p>
            <a:pPr eaLnBrk="1" hangingPunct="1">
              <a:buFont typeface="Wingdings" pitchFamily="2" charset="2"/>
              <a:buNone/>
            </a:pPr>
            <a:endParaRPr lang="en-US" altLang="en-US" sz="1200" dirty="0" smtClean="0"/>
          </a:p>
          <a:p>
            <a:pPr eaLnBrk="1" hangingPunct="1">
              <a:buFont typeface="Wingdings" pitchFamily="2" charset="2"/>
              <a:buNone/>
            </a:pPr>
            <a:endParaRPr lang="en-US" altLang="en-US" sz="1200" dirty="0" smtClean="0"/>
          </a:p>
          <a:p>
            <a:pPr eaLnBrk="1" hangingPunct="1">
              <a:buFont typeface="Wingdings" pitchFamily="2" charset="2"/>
              <a:buNone/>
            </a:pPr>
            <a:endParaRPr lang="en-US" altLang="en-US" sz="1200" dirty="0" smtClean="0"/>
          </a:p>
          <a:p>
            <a:pPr eaLnBrk="1" hangingPunct="1">
              <a:buFont typeface="Wingdings" pitchFamily="2" charset="2"/>
              <a:buNone/>
            </a:pPr>
            <a:endParaRPr lang="en-US" altLang="en-US" sz="1200" dirty="0" smtClean="0"/>
          </a:p>
          <a:p>
            <a:pPr eaLnBrk="1" hangingPunct="1">
              <a:buFont typeface="Wingdings" pitchFamily="2" charset="2"/>
              <a:buNone/>
            </a:pPr>
            <a:endParaRPr lang="en-US" altLang="en-US" sz="1200" dirty="0" smtClean="0"/>
          </a:p>
          <a:p>
            <a:pPr eaLnBrk="1" hangingPunct="1">
              <a:buFont typeface="Wingdings" pitchFamily="2" charset="2"/>
              <a:buNone/>
            </a:pPr>
            <a:endParaRPr lang="en-US" altLang="en-US" sz="1200" dirty="0" smtClean="0"/>
          </a:p>
          <a:p>
            <a:pPr eaLnBrk="1" hangingPunct="1">
              <a:buFont typeface="Wingdings" pitchFamily="2" charset="2"/>
              <a:buNone/>
            </a:pPr>
            <a:endParaRPr lang="en-US" altLang="en-US" sz="1200" dirty="0" smtClean="0"/>
          </a:p>
          <a:p>
            <a:pPr eaLnBrk="1" hangingPunct="1">
              <a:buFont typeface="Wingdings" pitchFamily="2" charset="2"/>
              <a:buNone/>
            </a:pPr>
            <a:r>
              <a:rPr lang="en-US" altLang="en-US" sz="1200" dirty="0" smtClean="0"/>
              <a:t>	</a:t>
            </a:r>
            <a:r>
              <a:rPr lang="en-US" altLang="en-US" sz="1300" dirty="0" smtClean="0"/>
              <a:t>Note:  There are no “tricks” here.  For example, John didn’t compensate for his lack of pastry cart by eating more at regular meals.  Nor does the solution have anything to do with the difference in density between muscle and fat.</a:t>
            </a:r>
          </a:p>
        </p:txBody>
      </p:sp>
    </p:spTree>
    <p:extLst>
      <p:ext uri="{BB962C8B-B14F-4D97-AF65-F5344CB8AC3E}">
        <p14:creationId xmlns:p14="http://schemas.microsoft.com/office/powerpoint/2010/main" val="20006399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73F072FC-4912-4AAA-87AE-706A86287599}" type="slidenum">
              <a:rPr lang="en-US" altLang="en-US" smtClean="0"/>
              <a:pPr/>
              <a:t>32</a:t>
            </a:fld>
            <a:endParaRPr lang="en-US" altLang="en-US" smtClean="0"/>
          </a:p>
        </p:txBody>
      </p:sp>
      <p:sp>
        <p:nvSpPr>
          <p:cNvPr id="35843" name="Rectangle 2"/>
          <p:cNvSpPr>
            <a:spLocks noGrp="1" noChangeArrowheads="1"/>
          </p:cNvSpPr>
          <p:nvPr>
            <p:ph type="title"/>
          </p:nvPr>
        </p:nvSpPr>
        <p:spPr>
          <a:xfrm>
            <a:off x="634894" y="458709"/>
            <a:ext cx="7793037" cy="762000"/>
          </a:xfrm>
        </p:spPr>
        <p:txBody>
          <a:bodyPr/>
          <a:lstStyle/>
          <a:p>
            <a:pPr eaLnBrk="1" hangingPunct="1"/>
            <a:r>
              <a:rPr lang="en-US" altLang="en-US" sz="2400" dirty="0" smtClean="0"/>
              <a:t>Identifying Stocks and Flows</a:t>
            </a:r>
          </a:p>
        </p:txBody>
      </p:sp>
      <p:sp>
        <p:nvSpPr>
          <p:cNvPr id="35844" name="Rectangle 3"/>
          <p:cNvSpPr>
            <a:spLocks noGrp="1" noChangeArrowheads="1"/>
          </p:cNvSpPr>
          <p:nvPr>
            <p:ph type="body" sz="half" idx="1"/>
          </p:nvPr>
        </p:nvSpPr>
        <p:spPr>
          <a:xfrm>
            <a:off x="1182688" y="1524000"/>
            <a:ext cx="7504112" cy="4608513"/>
          </a:xfrm>
        </p:spPr>
        <p:txBody>
          <a:bodyPr/>
          <a:lstStyle/>
          <a:p>
            <a:pPr eaLnBrk="1" hangingPunct="1">
              <a:buFont typeface="Wingdings" pitchFamily="2" charset="2"/>
              <a:buNone/>
            </a:pPr>
            <a:r>
              <a:rPr lang="en-US" altLang="en-US" sz="2000" dirty="0" smtClean="0"/>
              <a:t>Stock/flow connections can …</a:t>
            </a:r>
          </a:p>
          <a:p>
            <a:pPr eaLnBrk="1" hangingPunct="1"/>
            <a:r>
              <a:rPr lang="en-US" altLang="en-US" sz="1600" dirty="0" smtClean="0"/>
              <a:t>…be very simple</a:t>
            </a:r>
          </a:p>
          <a:p>
            <a:pPr eaLnBrk="1" hangingPunct="1"/>
            <a:endParaRPr lang="en-US" altLang="en-US" sz="1600" dirty="0" smtClean="0"/>
          </a:p>
          <a:p>
            <a:pPr eaLnBrk="1" hangingPunct="1"/>
            <a:endParaRPr lang="en-US" altLang="en-US" sz="1600" dirty="0" smtClean="0"/>
          </a:p>
          <a:p>
            <a:pPr lvl="2" eaLnBrk="1" hangingPunct="1">
              <a:buClr>
                <a:srgbClr val="FF0000"/>
              </a:buClr>
              <a:buFont typeface="Wingdings" panose="05000000000000000000" pitchFamily="2" charset="2"/>
              <a:buChar char="§"/>
            </a:pPr>
            <a:r>
              <a:rPr lang="en-US" altLang="en-US" sz="1600" dirty="0" smtClean="0"/>
              <a:t>…include multiple flows:</a:t>
            </a:r>
          </a:p>
          <a:p>
            <a:pPr eaLnBrk="1" hangingPunct="1"/>
            <a:endParaRPr lang="en-US" altLang="en-US" sz="1600" dirty="0" smtClean="0"/>
          </a:p>
          <a:p>
            <a:pPr eaLnBrk="1" hangingPunct="1"/>
            <a:endParaRPr lang="en-US" altLang="en-US" sz="1600" dirty="0" smtClean="0"/>
          </a:p>
          <a:p>
            <a:pPr eaLnBrk="1" hangingPunct="1"/>
            <a:r>
              <a:rPr lang="en-US" altLang="en-US" sz="1600" dirty="0" smtClean="0"/>
              <a:t>…be used to form “main chains”</a:t>
            </a:r>
            <a:endParaRPr lang="en-US" altLang="en-US" sz="1400" dirty="0" smtClean="0"/>
          </a:p>
          <a:p>
            <a:pPr eaLnBrk="1" hangingPunct="1"/>
            <a:endParaRPr lang="en-US" altLang="en-US" sz="1400" dirty="0" smtClean="0"/>
          </a:p>
        </p:txBody>
      </p:sp>
      <p:pic>
        <p:nvPicPr>
          <p:cNvPr id="35845" name="Picture 4"/>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5257800" y="2819400"/>
            <a:ext cx="3067050" cy="1590675"/>
          </a:xfrm>
          <a:noFill/>
        </p:spPr>
      </p:pic>
      <p:pic>
        <p:nvPicPr>
          <p:cNvPr id="35846" name="Picture 10"/>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2895600" y="4589463"/>
            <a:ext cx="4114800" cy="2268537"/>
          </a:xfrm>
          <a:noFill/>
        </p:spPr>
      </p:pic>
      <p:pic>
        <p:nvPicPr>
          <p:cNvPr id="35847"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1981200"/>
            <a:ext cx="32766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03254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1CDD83DE-4605-4EB4-BEF0-4F7626AD237A}" type="slidenum">
              <a:rPr lang="en-US" altLang="en-US" smtClean="0"/>
              <a:pPr/>
              <a:t>33</a:t>
            </a:fld>
            <a:endParaRPr lang="en-US" altLang="en-US" smtClean="0"/>
          </a:p>
        </p:txBody>
      </p:sp>
      <p:sp>
        <p:nvSpPr>
          <p:cNvPr id="36867" name="Rectangle 2"/>
          <p:cNvSpPr>
            <a:spLocks noGrp="1" noChangeArrowheads="1"/>
          </p:cNvSpPr>
          <p:nvPr>
            <p:ph type="title"/>
          </p:nvPr>
        </p:nvSpPr>
        <p:spPr/>
        <p:txBody>
          <a:bodyPr/>
          <a:lstStyle/>
          <a:p>
            <a:pPr eaLnBrk="1" hangingPunct="1"/>
            <a:r>
              <a:rPr lang="en-US" altLang="en-US" sz="2400" smtClean="0"/>
              <a:t>Two Rules of Grammar</a:t>
            </a:r>
          </a:p>
        </p:txBody>
      </p:sp>
      <p:sp>
        <p:nvSpPr>
          <p:cNvPr id="36868" name="Rectangle 3"/>
          <p:cNvSpPr>
            <a:spLocks noGrp="1" noChangeArrowheads="1"/>
          </p:cNvSpPr>
          <p:nvPr>
            <p:ph type="body" idx="1"/>
          </p:nvPr>
        </p:nvSpPr>
        <p:spPr/>
        <p:txBody>
          <a:bodyPr/>
          <a:lstStyle/>
          <a:p>
            <a:pPr eaLnBrk="1" hangingPunct="1">
              <a:buFont typeface="Wingdings" pitchFamily="2" charset="2"/>
              <a:buNone/>
            </a:pPr>
            <a:r>
              <a:rPr lang="en-US" altLang="en-US" dirty="0" smtClean="0"/>
              <a:t>	</a:t>
            </a:r>
            <a:r>
              <a:rPr lang="en-US" altLang="en-US" sz="2000" dirty="0" smtClean="0"/>
              <a:t>To take advantage of the power inherent in the language of stocks and flows, you </a:t>
            </a:r>
            <a:r>
              <a:rPr lang="en-US" altLang="en-US" sz="2000" u="sng" dirty="0" smtClean="0"/>
              <a:t>must</a:t>
            </a:r>
            <a:r>
              <a:rPr lang="en-US" altLang="en-US" sz="2000" dirty="0" smtClean="0"/>
              <a:t>…</a:t>
            </a:r>
          </a:p>
          <a:p>
            <a:pPr eaLnBrk="1" hangingPunct="1">
              <a:buFont typeface="Wingdings" pitchFamily="2" charset="2"/>
              <a:buNone/>
            </a:pPr>
            <a:endParaRPr lang="en-US" altLang="en-US" sz="2000" dirty="0" smtClean="0"/>
          </a:p>
          <a:p>
            <a:pPr lvl="1" eaLnBrk="1" hangingPunct="1">
              <a:buFont typeface="Wingdings" pitchFamily="2" charset="2"/>
              <a:buNone/>
            </a:pPr>
            <a:r>
              <a:rPr lang="en-US" altLang="en-US" sz="2000" dirty="0" smtClean="0">
                <a:solidFill>
                  <a:srgbClr val="0070C0"/>
                </a:solidFill>
              </a:rPr>
              <a:t>Respect Unit Consistency</a:t>
            </a:r>
          </a:p>
          <a:p>
            <a:pPr lvl="1" eaLnBrk="1" hangingPunct="1">
              <a:buFont typeface="Wingdings" pitchFamily="2" charset="2"/>
              <a:buNone/>
            </a:pPr>
            <a:endParaRPr lang="en-US" altLang="en-US" sz="2000" dirty="0" smtClean="0">
              <a:solidFill>
                <a:schemeClr val="tx2"/>
              </a:solidFill>
            </a:endParaRPr>
          </a:p>
          <a:p>
            <a:pPr lvl="1" eaLnBrk="1" hangingPunct="1">
              <a:buFont typeface="Wingdings" pitchFamily="2" charset="2"/>
              <a:buNone/>
            </a:pPr>
            <a:r>
              <a:rPr lang="en-US" altLang="en-US" sz="2000" i="1" dirty="0" smtClean="0">
                <a:solidFill>
                  <a:schemeClr val="tx2"/>
                </a:solidFill>
              </a:rPr>
              <a:t>	</a:t>
            </a:r>
            <a:r>
              <a:rPr lang="en-US" altLang="en-US" sz="1800" i="1" dirty="0" smtClean="0">
                <a:solidFill>
                  <a:schemeClr val="tx2"/>
                </a:solidFill>
              </a:rPr>
              <a:t>and</a:t>
            </a:r>
          </a:p>
          <a:p>
            <a:pPr lvl="1" eaLnBrk="1" hangingPunct="1">
              <a:buFont typeface="Wingdings" pitchFamily="2" charset="2"/>
              <a:buNone/>
            </a:pPr>
            <a:endParaRPr lang="en-US" altLang="en-US" sz="2000" dirty="0" smtClean="0">
              <a:solidFill>
                <a:schemeClr val="tx2"/>
              </a:solidFill>
            </a:endParaRPr>
          </a:p>
          <a:p>
            <a:pPr lvl="1" eaLnBrk="1" hangingPunct="1">
              <a:buFont typeface="Wingdings" pitchFamily="2" charset="2"/>
              <a:buNone/>
            </a:pPr>
            <a:r>
              <a:rPr lang="en-US" altLang="en-US" sz="2000" dirty="0" smtClean="0">
                <a:solidFill>
                  <a:srgbClr val="0070C0"/>
                </a:solidFill>
              </a:rPr>
              <a:t>Respect Conservation Laws</a:t>
            </a:r>
          </a:p>
        </p:txBody>
      </p:sp>
    </p:spTree>
    <p:extLst>
      <p:ext uri="{BB962C8B-B14F-4D97-AF65-F5344CB8AC3E}">
        <p14:creationId xmlns:p14="http://schemas.microsoft.com/office/powerpoint/2010/main" val="30910412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D271811A-C953-4925-82B1-C1CD471EC830}" type="slidenum">
              <a:rPr lang="en-US" altLang="en-US" smtClean="0"/>
              <a:pPr/>
              <a:t>34</a:t>
            </a:fld>
            <a:endParaRPr lang="en-US" altLang="en-US" smtClean="0"/>
          </a:p>
        </p:txBody>
      </p:sp>
      <p:sp>
        <p:nvSpPr>
          <p:cNvPr id="37891" name="Rectangle 2"/>
          <p:cNvSpPr>
            <a:spLocks noGrp="1" noChangeArrowheads="1"/>
          </p:cNvSpPr>
          <p:nvPr>
            <p:ph type="title"/>
          </p:nvPr>
        </p:nvSpPr>
        <p:spPr>
          <a:xfrm>
            <a:off x="616784" y="422495"/>
            <a:ext cx="7793037" cy="762000"/>
          </a:xfrm>
        </p:spPr>
        <p:txBody>
          <a:bodyPr/>
          <a:lstStyle/>
          <a:p>
            <a:pPr eaLnBrk="1" hangingPunct="1"/>
            <a:r>
              <a:rPr lang="en-US" altLang="en-US" sz="2400" dirty="0" smtClean="0"/>
              <a:t>Two Rules of Grammar</a:t>
            </a:r>
          </a:p>
        </p:txBody>
      </p:sp>
      <p:sp>
        <p:nvSpPr>
          <p:cNvPr id="37892" name="Rectangle 3"/>
          <p:cNvSpPr>
            <a:spLocks noGrp="1" noChangeArrowheads="1"/>
          </p:cNvSpPr>
          <p:nvPr>
            <p:ph type="body" sz="half" idx="1"/>
          </p:nvPr>
        </p:nvSpPr>
        <p:spPr>
          <a:xfrm>
            <a:off x="1182688" y="1524000"/>
            <a:ext cx="7046912" cy="4608513"/>
          </a:xfrm>
        </p:spPr>
        <p:txBody>
          <a:bodyPr/>
          <a:lstStyle/>
          <a:p>
            <a:pPr eaLnBrk="1" hangingPunct="1">
              <a:buFont typeface="Wingdings" pitchFamily="2" charset="2"/>
              <a:buNone/>
            </a:pPr>
            <a:r>
              <a:rPr lang="en-US" altLang="en-US" sz="2000" dirty="0" smtClean="0"/>
              <a:t>Rule 1:  Respect Unit Consistency</a:t>
            </a:r>
          </a:p>
          <a:p>
            <a:pPr eaLnBrk="1" hangingPunct="1"/>
            <a:r>
              <a:rPr lang="en-US" altLang="en-US" sz="1600" dirty="0" smtClean="0"/>
              <a:t>Each flow into or out of a stock must use the same units of measure as the stock itself, except for “per time.”  </a:t>
            </a:r>
          </a:p>
          <a:p>
            <a:pPr eaLnBrk="1" hangingPunct="1"/>
            <a:endParaRPr lang="en-US" altLang="en-US" sz="1600" dirty="0" smtClean="0"/>
          </a:p>
          <a:p>
            <a:pPr eaLnBrk="1" hangingPunct="1"/>
            <a:endParaRPr lang="en-US" altLang="en-US" sz="1600" dirty="0" smtClean="0"/>
          </a:p>
          <a:p>
            <a:pPr eaLnBrk="1" hangingPunct="1"/>
            <a:endParaRPr lang="en-US" altLang="en-US" sz="1600" dirty="0" smtClean="0"/>
          </a:p>
          <a:p>
            <a:pPr eaLnBrk="1" hangingPunct="1"/>
            <a:endParaRPr lang="en-US" altLang="en-US" sz="1600" dirty="0" smtClean="0"/>
          </a:p>
          <a:p>
            <a:pPr eaLnBrk="1" hangingPunct="1"/>
            <a:r>
              <a:rPr lang="en-US" altLang="en-US" sz="2000" dirty="0" smtClean="0"/>
              <a:t>All stocks in a main chain must use the same units of measure.</a:t>
            </a:r>
          </a:p>
        </p:txBody>
      </p:sp>
      <p:pic>
        <p:nvPicPr>
          <p:cNvPr id="3789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971800"/>
            <a:ext cx="37719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Picture 5"/>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1524000" y="4648200"/>
            <a:ext cx="5676900" cy="1014413"/>
          </a:xfrm>
          <a:noFill/>
        </p:spPr>
      </p:pic>
    </p:spTree>
    <p:extLst>
      <p:ext uri="{BB962C8B-B14F-4D97-AF65-F5344CB8AC3E}">
        <p14:creationId xmlns:p14="http://schemas.microsoft.com/office/powerpoint/2010/main" val="26302475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EE614F4E-11A9-41F4-A769-FF5D7FD90593}" type="slidenum">
              <a:rPr lang="en-US" altLang="en-US" smtClean="0"/>
              <a:pPr/>
              <a:t>35</a:t>
            </a:fld>
            <a:endParaRPr lang="en-US" altLang="en-US" smtClean="0"/>
          </a:p>
        </p:txBody>
      </p:sp>
      <p:sp>
        <p:nvSpPr>
          <p:cNvPr id="38915" name="Rectangle 2"/>
          <p:cNvSpPr>
            <a:spLocks noGrp="1" noChangeArrowheads="1"/>
          </p:cNvSpPr>
          <p:nvPr>
            <p:ph type="title"/>
          </p:nvPr>
        </p:nvSpPr>
        <p:spPr>
          <a:xfrm>
            <a:off x="761639" y="503976"/>
            <a:ext cx="7793037" cy="762000"/>
          </a:xfrm>
        </p:spPr>
        <p:txBody>
          <a:bodyPr/>
          <a:lstStyle/>
          <a:p>
            <a:pPr eaLnBrk="1" hangingPunct="1"/>
            <a:r>
              <a:rPr lang="en-US" altLang="en-US" sz="2400" dirty="0" smtClean="0"/>
              <a:t>Two Rules of Grammar:  Exercises</a:t>
            </a:r>
          </a:p>
        </p:txBody>
      </p:sp>
      <p:sp>
        <p:nvSpPr>
          <p:cNvPr id="38916" name="Rectangle 3"/>
          <p:cNvSpPr>
            <a:spLocks noGrp="1" noChangeArrowheads="1"/>
          </p:cNvSpPr>
          <p:nvPr>
            <p:ph type="body" sz="half" idx="1"/>
          </p:nvPr>
        </p:nvSpPr>
        <p:spPr>
          <a:xfrm>
            <a:off x="1182688" y="1524000"/>
            <a:ext cx="7427912" cy="4976388"/>
          </a:xfrm>
        </p:spPr>
        <p:txBody>
          <a:bodyPr>
            <a:normAutofit/>
          </a:bodyPr>
          <a:lstStyle/>
          <a:p>
            <a:pPr eaLnBrk="1" hangingPunct="1">
              <a:buFont typeface="Wingdings" pitchFamily="2" charset="2"/>
              <a:buNone/>
            </a:pPr>
            <a:r>
              <a:rPr lang="en-US" altLang="en-US" sz="1200" dirty="0" smtClean="0"/>
              <a:t>	</a:t>
            </a:r>
            <a:r>
              <a:rPr lang="en-US" altLang="en-US" sz="2000" dirty="0" smtClean="0"/>
              <a:t>What’s wrong with each of these pictures?  Think about the units of measure—is the stock and flow representation respecting unit consistency?  Conduct a mental simulation of the map to help you assess the goodness of the representation.</a:t>
            </a:r>
          </a:p>
          <a:p>
            <a:pPr eaLnBrk="1" hangingPunct="1">
              <a:buFont typeface="Wingdings" pitchFamily="2" charset="2"/>
              <a:buNone/>
            </a:pPr>
            <a:endParaRPr lang="en-US" altLang="en-US" sz="1000" dirty="0" smtClean="0"/>
          </a:p>
          <a:p>
            <a:pPr eaLnBrk="1" hangingPunct="1">
              <a:buFont typeface="Wingdings" pitchFamily="2" charset="2"/>
              <a:buNone/>
            </a:pPr>
            <a:r>
              <a:rPr lang="en-US" altLang="en-US" sz="1000" dirty="0" smtClean="0"/>
              <a:t>	</a:t>
            </a:r>
            <a:r>
              <a:rPr lang="en-US" altLang="en-US" sz="1600" dirty="0" smtClean="0"/>
              <a:t>1. “Pollutants are being dumped into our water supply.”</a:t>
            </a:r>
          </a:p>
          <a:p>
            <a:pPr eaLnBrk="1" hangingPunct="1">
              <a:buFont typeface="Wingdings" pitchFamily="2" charset="2"/>
              <a:buNone/>
            </a:pPr>
            <a:endParaRPr lang="en-US" altLang="en-US" sz="1000" dirty="0" smtClean="0"/>
          </a:p>
          <a:p>
            <a:pPr eaLnBrk="1" hangingPunct="1">
              <a:buFont typeface="Wingdings" pitchFamily="2" charset="2"/>
              <a:buNone/>
            </a:pPr>
            <a:endParaRPr lang="en-US" altLang="en-US" sz="1000" dirty="0" smtClean="0"/>
          </a:p>
          <a:p>
            <a:pPr eaLnBrk="1" hangingPunct="1">
              <a:buFont typeface="Wingdings" pitchFamily="2" charset="2"/>
              <a:buNone/>
            </a:pPr>
            <a:endParaRPr lang="en-US" altLang="en-US" sz="1000" dirty="0" smtClean="0"/>
          </a:p>
          <a:p>
            <a:pPr eaLnBrk="1" hangingPunct="1">
              <a:buFont typeface="Wingdings" pitchFamily="2" charset="2"/>
              <a:buNone/>
            </a:pPr>
            <a:endParaRPr lang="en-US" altLang="en-US" sz="1000" dirty="0" smtClean="0"/>
          </a:p>
          <a:p>
            <a:pPr eaLnBrk="1" hangingPunct="1">
              <a:buFont typeface="Wingdings" pitchFamily="2" charset="2"/>
              <a:buNone/>
            </a:pPr>
            <a:endParaRPr lang="en-US" altLang="en-US" sz="1000" dirty="0" smtClean="0"/>
          </a:p>
          <a:p>
            <a:pPr eaLnBrk="1" hangingPunct="1">
              <a:buFont typeface="Wingdings" pitchFamily="2" charset="2"/>
              <a:buNone/>
            </a:pPr>
            <a:r>
              <a:rPr lang="en-US" altLang="en-US" sz="1000" dirty="0" smtClean="0"/>
              <a:t>	</a:t>
            </a:r>
            <a:r>
              <a:rPr lang="en-US" altLang="en-US" sz="1600" dirty="0" smtClean="0"/>
              <a:t>2.  “Salary builds motivation but heavy workload depletes it.”</a:t>
            </a:r>
          </a:p>
        </p:txBody>
      </p:sp>
      <p:pic>
        <p:nvPicPr>
          <p:cNvPr id="38917" name="Picture 5"/>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298826" y="3467477"/>
            <a:ext cx="2828925" cy="609600"/>
          </a:xfrm>
          <a:noFill/>
        </p:spPr>
      </p:pic>
      <p:pic>
        <p:nvPicPr>
          <p:cNvPr id="3891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5142368"/>
            <a:ext cx="4865688" cy="1715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93285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870325"/>
            <a:ext cx="4524375"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8" name="Freeform 29"/>
          <p:cNvSpPr>
            <a:spLocks noChangeArrowheads="1"/>
          </p:cNvSpPr>
          <p:nvPr/>
        </p:nvSpPr>
        <p:spPr bwMode="auto">
          <a:xfrm>
            <a:off x="1782763" y="3575906"/>
            <a:ext cx="2638425" cy="490538"/>
          </a:xfrm>
          <a:custGeom>
            <a:avLst/>
            <a:gdLst>
              <a:gd name="T0" fmla="*/ 2618001 w 2639028"/>
              <a:gd name="T1" fmla="*/ 485297 h 489995"/>
              <a:gd name="T2" fmla="*/ 964528 w 2639028"/>
              <a:gd name="T3" fmla="*/ 3998 h 489995"/>
              <a:gd name="T4" fmla="*/ 0 w 2639028"/>
              <a:gd name="T5" fmla="*/ 509362 h 489995"/>
              <a:gd name="T6" fmla="*/ 0 w 2639028"/>
              <a:gd name="T7" fmla="*/ 509362 h 489995"/>
              <a:gd name="T8" fmla="*/ 0 60000 65536"/>
              <a:gd name="T9" fmla="*/ 0 60000 65536"/>
              <a:gd name="T10" fmla="*/ 0 60000 65536"/>
              <a:gd name="T11" fmla="*/ 0 60000 65536"/>
              <a:gd name="T12" fmla="*/ 0 w 2639028"/>
              <a:gd name="T13" fmla="*/ 0 h 489995"/>
              <a:gd name="T14" fmla="*/ 2639028 w 2639028"/>
              <a:gd name="T15" fmla="*/ 489995 h 489995"/>
            </a:gdLst>
            <a:ahLst/>
            <a:cxnLst>
              <a:cxn ang="T8">
                <a:pos x="T0" y="T1"/>
              </a:cxn>
              <a:cxn ang="T9">
                <a:pos x="T2" y="T3"/>
              </a:cxn>
              <a:cxn ang="T10">
                <a:pos x="T4" y="T5"/>
              </a:cxn>
              <a:cxn ang="T11">
                <a:pos x="T6" y="T7"/>
              </a:cxn>
            </a:cxnLst>
            <a:rect l="T12" t="T13" r="T14" b="T15"/>
            <a:pathLst>
              <a:path w="2639028" h="489995">
                <a:moveTo>
                  <a:pt x="2639028" y="466845"/>
                </a:moveTo>
                <a:cubicBezTo>
                  <a:pt x="2025570" y="233422"/>
                  <a:pt x="1412112" y="0"/>
                  <a:pt x="972274" y="3858"/>
                </a:cubicBezTo>
                <a:cubicBezTo>
                  <a:pt x="532436" y="7716"/>
                  <a:pt x="0" y="489995"/>
                  <a:pt x="0" y="489995"/>
                </a:cubicBezTo>
              </a:path>
            </a:pathLst>
          </a:custGeom>
          <a:solidFill>
            <a:schemeClr val="bg1"/>
          </a:solidFill>
          <a:ln w="9525" algn="ctr">
            <a:solidFill>
              <a:schemeClr val="tx2"/>
            </a:solidFill>
            <a:round/>
            <a:headEnd/>
            <a:tailEnd type="triangle" w="med" len="med"/>
          </a:ln>
        </p:spPr>
        <p:txBody>
          <a:bodyPr/>
          <a:lstStyle/>
          <a:p>
            <a:endParaRPr lang="en-US"/>
          </a:p>
        </p:txBody>
      </p:sp>
      <p:sp>
        <p:nvSpPr>
          <p:cNvPr id="39939"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4A0F3951-0538-4830-8A37-053FE17CB024}" type="slidenum">
              <a:rPr lang="en-US" altLang="en-US" smtClean="0"/>
              <a:pPr/>
              <a:t>36</a:t>
            </a:fld>
            <a:endParaRPr lang="en-US" altLang="en-US" smtClean="0"/>
          </a:p>
        </p:txBody>
      </p:sp>
      <p:sp>
        <p:nvSpPr>
          <p:cNvPr id="39940" name="Rectangle 2"/>
          <p:cNvSpPr>
            <a:spLocks noGrp="1" noChangeArrowheads="1"/>
          </p:cNvSpPr>
          <p:nvPr>
            <p:ph type="title"/>
          </p:nvPr>
        </p:nvSpPr>
        <p:spPr>
          <a:xfrm>
            <a:off x="743906" y="503976"/>
            <a:ext cx="7793037" cy="762000"/>
          </a:xfrm>
        </p:spPr>
        <p:txBody>
          <a:bodyPr/>
          <a:lstStyle/>
          <a:p>
            <a:pPr eaLnBrk="1" hangingPunct="1"/>
            <a:r>
              <a:rPr lang="en-US" altLang="en-US" sz="2400" dirty="0" smtClean="0"/>
              <a:t>Two Rules of Grammar:  Exercises</a:t>
            </a:r>
          </a:p>
        </p:txBody>
      </p:sp>
      <p:sp>
        <p:nvSpPr>
          <p:cNvPr id="39941" name="Rectangle 3"/>
          <p:cNvSpPr>
            <a:spLocks noGrp="1" noChangeArrowheads="1"/>
          </p:cNvSpPr>
          <p:nvPr>
            <p:ph type="body" sz="half" idx="1"/>
          </p:nvPr>
        </p:nvSpPr>
        <p:spPr>
          <a:xfrm>
            <a:off x="1182688" y="1524000"/>
            <a:ext cx="7427912" cy="685800"/>
          </a:xfrm>
        </p:spPr>
        <p:txBody>
          <a:bodyPr>
            <a:noAutofit/>
          </a:bodyPr>
          <a:lstStyle/>
          <a:p>
            <a:pPr eaLnBrk="1" hangingPunct="1">
              <a:buFont typeface="Wingdings" pitchFamily="2" charset="2"/>
              <a:buNone/>
            </a:pPr>
            <a:r>
              <a:rPr lang="en-US" altLang="en-US" sz="2000" dirty="0" smtClean="0"/>
              <a:t>	What’s wrong with each of these pictures?  Think about the units of measure—is the stock and flow representation respecting unit consistency?  Conduct a mental simulation of the map to help you assess the goodness of the representation.</a:t>
            </a:r>
          </a:p>
          <a:p>
            <a:pPr eaLnBrk="1" hangingPunct="1">
              <a:buFont typeface="Wingdings" pitchFamily="2" charset="2"/>
              <a:buNone/>
            </a:pPr>
            <a:endParaRPr lang="en-US" altLang="en-US" sz="2000" dirty="0" smtClean="0"/>
          </a:p>
          <a:p>
            <a:pPr eaLnBrk="1" hangingPunct="1">
              <a:buFont typeface="Wingdings" pitchFamily="2" charset="2"/>
              <a:buNone/>
            </a:pPr>
            <a:r>
              <a:rPr lang="en-US" altLang="en-US" sz="2000" dirty="0" smtClean="0"/>
              <a:t>	</a:t>
            </a:r>
          </a:p>
        </p:txBody>
      </p:sp>
      <p:sp>
        <p:nvSpPr>
          <p:cNvPr id="8" name="Rectangle 3"/>
          <p:cNvSpPr txBox="1">
            <a:spLocks noChangeArrowheads="1"/>
          </p:cNvSpPr>
          <p:nvPr/>
        </p:nvSpPr>
        <p:spPr bwMode="auto">
          <a:xfrm>
            <a:off x="1295400" y="2851062"/>
            <a:ext cx="7187697" cy="457200"/>
          </a:xfrm>
          <a:prstGeom prst="rect">
            <a:avLst/>
          </a:prstGeom>
          <a:noFill/>
          <a:ln w="9525">
            <a:noFill/>
            <a:miter lim="800000"/>
            <a:headEnd/>
            <a:tailEnd/>
          </a:ln>
        </p:spPr>
        <p:txBody>
          <a:bodyPr/>
          <a:lstStyle/>
          <a:p>
            <a:pPr marL="342900" indent="-342900" eaLnBrk="1" hangingPunct="1">
              <a:spcBef>
                <a:spcPct val="50000"/>
              </a:spcBef>
              <a:buClr>
                <a:schemeClr val="folHlink"/>
              </a:buClr>
              <a:buSzPct val="60000"/>
              <a:buFont typeface="Wingdings" pitchFamily="2" charset="2"/>
              <a:buNone/>
              <a:defRPr/>
            </a:pPr>
            <a:r>
              <a:rPr lang="en-US" sz="1600" kern="0" dirty="0">
                <a:latin typeface="+mn-lt"/>
              </a:rPr>
              <a:t>	3. “Unemployment affects poverty, which in turn causes crime and malnutrition, thus impacting quality of life which in turn creates even more poverty.”</a:t>
            </a:r>
          </a:p>
        </p:txBody>
      </p:sp>
      <p:sp>
        <p:nvSpPr>
          <p:cNvPr id="39943" name="Text Box 7"/>
          <p:cNvSpPr txBox="1">
            <a:spLocks noChangeArrowheads="1"/>
          </p:cNvSpPr>
          <p:nvPr/>
        </p:nvSpPr>
        <p:spPr bwMode="auto">
          <a:xfrm>
            <a:off x="1371600" y="4080731"/>
            <a:ext cx="66030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1200" dirty="0">
                <a:latin typeface="+mn-lt"/>
              </a:rPr>
              <a:t>Poverty</a:t>
            </a:r>
          </a:p>
        </p:txBody>
      </p:sp>
      <p:sp>
        <p:nvSpPr>
          <p:cNvPr id="39944" name="Text Box 7"/>
          <p:cNvSpPr txBox="1">
            <a:spLocks noChangeArrowheads="1"/>
          </p:cNvSpPr>
          <p:nvPr/>
        </p:nvSpPr>
        <p:spPr bwMode="auto">
          <a:xfrm>
            <a:off x="4114800" y="4080731"/>
            <a:ext cx="10512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1200">
                <a:latin typeface="+mn-lt"/>
              </a:rPr>
              <a:t>Quality of Life</a:t>
            </a:r>
          </a:p>
        </p:txBody>
      </p:sp>
      <p:sp>
        <p:nvSpPr>
          <p:cNvPr id="39945" name="Text Box 7"/>
          <p:cNvSpPr txBox="1">
            <a:spLocks noChangeArrowheads="1"/>
          </p:cNvSpPr>
          <p:nvPr/>
        </p:nvSpPr>
        <p:spPr bwMode="auto">
          <a:xfrm>
            <a:off x="609600" y="4690331"/>
            <a:ext cx="11410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1200" dirty="0">
                <a:latin typeface="+mn-lt"/>
              </a:rPr>
              <a:t>unemployment</a:t>
            </a:r>
          </a:p>
        </p:txBody>
      </p:sp>
      <p:sp>
        <p:nvSpPr>
          <p:cNvPr id="39946" name="Text Box 7"/>
          <p:cNvSpPr txBox="1">
            <a:spLocks noChangeArrowheads="1"/>
          </p:cNvSpPr>
          <p:nvPr/>
        </p:nvSpPr>
        <p:spPr bwMode="auto">
          <a:xfrm>
            <a:off x="2895600" y="3852131"/>
            <a:ext cx="558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1200">
                <a:latin typeface="+mn-lt"/>
              </a:rPr>
              <a:t>crime</a:t>
            </a:r>
          </a:p>
        </p:txBody>
      </p:sp>
      <p:sp>
        <p:nvSpPr>
          <p:cNvPr id="39947" name="Text Box 7"/>
          <p:cNvSpPr txBox="1">
            <a:spLocks noChangeArrowheads="1"/>
          </p:cNvSpPr>
          <p:nvPr/>
        </p:nvSpPr>
        <p:spPr bwMode="auto">
          <a:xfrm>
            <a:off x="2514600" y="4842731"/>
            <a:ext cx="1003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1200" dirty="0">
                <a:latin typeface="+mn-lt"/>
              </a:rPr>
              <a:t>malnutrition</a:t>
            </a:r>
          </a:p>
        </p:txBody>
      </p:sp>
      <p:cxnSp>
        <p:nvCxnSpPr>
          <p:cNvPr id="39949" name="Straight Arrow Connector 17"/>
          <p:cNvCxnSpPr>
            <a:cxnSpLocks noChangeShapeType="1"/>
            <a:endCxn id="39943" idx="2"/>
          </p:cNvCxnSpPr>
          <p:nvPr/>
        </p:nvCxnSpPr>
        <p:spPr bwMode="auto">
          <a:xfrm flipV="1">
            <a:off x="990600" y="4357730"/>
            <a:ext cx="711155" cy="408802"/>
          </a:xfrm>
          <a:prstGeom prst="straightConnector1">
            <a:avLst/>
          </a:prstGeom>
          <a:noFill/>
          <a:ln w="9525"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39950" name="Straight Arrow Connector 20"/>
          <p:cNvCxnSpPr>
            <a:cxnSpLocks noChangeShapeType="1"/>
          </p:cNvCxnSpPr>
          <p:nvPr/>
        </p:nvCxnSpPr>
        <p:spPr bwMode="auto">
          <a:xfrm flipV="1">
            <a:off x="2057400" y="4004531"/>
            <a:ext cx="914400" cy="228600"/>
          </a:xfrm>
          <a:prstGeom prst="straightConnector1">
            <a:avLst/>
          </a:prstGeom>
          <a:noFill/>
          <a:ln w="9525"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39951" name="Straight Arrow Connector 23"/>
          <p:cNvCxnSpPr>
            <a:cxnSpLocks noChangeShapeType="1"/>
          </p:cNvCxnSpPr>
          <p:nvPr/>
        </p:nvCxnSpPr>
        <p:spPr bwMode="auto">
          <a:xfrm>
            <a:off x="1828800" y="4309331"/>
            <a:ext cx="762000" cy="685800"/>
          </a:xfrm>
          <a:prstGeom prst="straightConnector1">
            <a:avLst/>
          </a:prstGeom>
          <a:noFill/>
          <a:ln w="9525"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39952" name="Straight Arrow Connector 26"/>
          <p:cNvCxnSpPr>
            <a:cxnSpLocks noChangeShapeType="1"/>
            <a:endCxn id="39944" idx="1"/>
          </p:cNvCxnSpPr>
          <p:nvPr/>
        </p:nvCxnSpPr>
        <p:spPr bwMode="auto">
          <a:xfrm>
            <a:off x="3352800" y="4080731"/>
            <a:ext cx="762000" cy="138500"/>
          </a:xfrm>
          <a:prstGeom prst="straightConnector1">
            <a:avLst/>
          </a:prstGeom>
          <a:noFill/>
          <a:ln w="9525"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39953" name="Straight Arrow Connector 28"/>
          <p:cNvCxnSpPr>
            <a:cxnSpLocks noChangeShapeType="1"/>
            <a:stCxn id="39947" idx="3"/>
          </p:cNvCxnSpPr>
          <p:nvPr/>
        </p:nvCxnSpPr>
        <p:spPr bwMode="auto">
          <a:xfrm flipV="1">
            <a:off x="3517900" y="4309331"/>
            <a:ext cx="901700" cy="671513"/>
          </a:xfrm>
          <a:prstGeom prst="straightConnector1">
            <a:avLst/>
          </a:prstGeom>
          <a:noFill/>
          <a:ln w="9525" algn="ctr">
            <a:solidFill>
              <a:schemeClr val="tx2"/>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764836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F84E94C8-B23D-4FF0-A7BA-E7B8C2D469D2}" type="slidenum">
              <a:rPr lang="en-US" altLang="en-US" smtClean="0"/>
              <a:pPr/>
              <a:t>37</a:t>
            </a:fld>
            <a:endParaRPr lang="en-US" altLang="en-US" smtClean="0"/>
          </a:p>
        </p:txBody>
      </p:sp>
      <p:sp>
        <p:nvSpPr>
          <p:cNvPr id="40963" name="Rectangle 2"/>
          <p:cNvSpPr>
            <a:spLocks noGrp="1" noChangeArrowheads="1"/>
          </p:cNvSpPr>
          <p:nvPr>
            <p:ph type="title"/>
          </p:nvPr>
        </p:nvSpPr>
        <p:spPr>
          <a:xfrm>
            <a:off x="723900" y="422495"/>
            <a:ext cx="7793037" cy="762000"/>
          </a:xfrm>
        </p:spPr>
        <p:txBody>
          <a:bodyPr/>
          <a:lstStyle/>
          <a:p>
            <a:pPr eaLnBrk="1" hangingPunct="1"/>
            <a:r>
              <a:rPr lang="en-US" altLang="en-US" sz="2400" dirty="0" smtClean="0"/>
              <a:t>Two Rules of Grammar:  Exercises</a:t>
            </a:r>
          </a:p>
        </p:txBody>
      </p:sp>
      <p:sp>
        <p:nvSpPr>
          <p:cNvPr id="40964" name="Rectangle 3"/>
          <p:cNvSpPr>
            <a:spLocks noGrp="1" noChangeArrowheads="1"/>
          </p:cNvSpPr>
          <p:nvPr>
            <p:ph type="body" sz="half" idx="1"/>
          </p:nvPr>
        </p:nvSpPr>
        <p:spPr>
          <a:xfrm>
            <a:off x="1182688" y="1524000"/>
            <a:ext cx="7427912" cy="685800"/>
          </a:xfrm>
        </p:spPr>
        <p:txBody>
          <a:bodyPr>
            <a:noAutofit/>
          </a:bodyPr>
          <a:lstStyle/>
          <a:p>
            <a:pPr eaLnBrk="1" hangingPunct="1">
              <a:buFont typeface="Wingdings" pitchFamily="2" charset="2"/>
              <a:buNone/>
            </a:pPr>
            <a:r>
              <a:rPr lang="en-US" altLang="en-US" sz="2000" dirty="0" smtClean="0"/>
              <a:t>	What’s wrong with each of these pictures?  Think about the units of measure—is the stock and flow representation respecting unit consistency?  Conduct a mental simulation of the map to help you assess the goodness of the representation.</a:t>
            </a:r>
          </a:p>
          <a:p>
            <a:pPr eaLnBrk="1" hangingPunct="1">
              <a:buFont typeface="Wingdings" pitchFamily="2" charset="2"/>
              <a:buNone/>
            </a:pPr>
            <a:endParaRPr lang="en-US" altLang="en-US" sz="2000" dirty="0" smtClean="0"/>
          </a:p>
          <a:p>
            <a:pPr eaLnBrk="1" hangingPunct="1">
              <a:buFont typeface="Wingdings" pitchFamily="2" charset="2"/>
              <a:buNone/>
            </a:pPr>
            <a:r>
              <a:rPr lang="en-US" altLang="en-US" sz="2000" dirty="0" smtClean="0"/>
              <a:t>	</a:t>
            </a:r>
          </a:p>
        </p:txBody>
      </p:sp>
      <p:sp>
        <p:nvSpPr>
          <p:cNvPr id="8" name="Rectangle 3"/>
          <p:cNvSpPr txBox="1">
            <a:spLocks noChangeArrowheads="1"/>
          </p:cNvSpPr>
          <p:nvPr/>
        </p:nvSpPr>
        <p:spPr bwMode="auto">
          <a:xfrm>
            <a:off x="1255714" y="2670002"/>
            <a:ext cx="7571416" cy="1055214"/>
          </a:xfrm>
          <a:prstGeom prst="rect">
            <a:avLst/>
          </a:prstGeom>
          <a:noFill/>
          <a:ln w="9525">
            <a:noFill/>
            <a:miter lim="800000"/>
            <a:headEnd/>
            <a:tailEnd/>
          </a:ln>
        </p:spPr>
        <p:txBody>
          <a:bodyPr/>
          <a:lstStyle/>
          <a:p>
            <a:pPr marL="342900" indent="-342900" eaLnBrk="1" hangingPunct="1">
              <a:spcBef>
                <a:spcPct val="50000"/>
              </a:spcBef>
              <a:buClr>
                <a:schemeClr val="folHlink"/>
              </a:buClr>
              <a:buSzPct val="60000"/>
              <a:buFont typeface="Wingdings" pitchFamily="2" charset="2"/>
              <a:buNone/>
              <a:defRPr/>
            </a:pPr>
            <a:r>
              <a:rPr lang="en-US" sz="1200" kern="0" dirty="0">
                <a:latin typeface="+mn-lt"/>
              </a:rPr>
              <a:t>	4. “Higher stock prices will boost consumer wealth and increase confidence, which can also spur spending.  Increased spending will lead to higher incomes and profits that, in a virtuous cycle, will further support economic expansion.”  - Federal Research Chairman Ben Bernanke (in justifying the Fed’s 2010 purchase of long-term Treasury notes)</a:t>
            </a:r>
          </a:p>
        </p:txBody>
      </p:sp>
      <p:pic>
        <p:nvPicPr>
          <p:cNvPr id="409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417414"/>
            <a:ext cx="4235450" cy="3389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67" name="Rectangle 5"/>
          <p:cNvSpPr>
            <a:spLocks noChangeArrowheads="1"/>
          </p:cNvSpPr>
          <p:nvPr/>
        </p:nvSpPr>
        <p:spPr bwMode="auto">
          <a:xfrm>
            <a:off x="304800" y="5133758"/>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buClr>
                <a:schemeClr val="folHlink"/>
              </a:buClr>
              <a:buSzPct val="60000"/>
              <a:buFont typeface="Wingdings" pitchFamily="2" charset="2"/>
              <a:buNone/>
            </a:pPr>
            <a:r>
              <a:rPr lang="en-US" altLang="en-US" sz="900">
                <a:latin typeface="+mn-lt"/>
              </a:rPr>
              <a:t>Economic</a:t>
            </a:r>
          </a:p>
          <a:p>
            <a:pPr algn="ctr" eaLnBrk="1" hangingPunct="1">
              <a:buClr>
                <a:schemeClr val="folHlink"/>
              </a:buClr>
              <a:buSzPct val="60000"/>
              <a:buFont typeface="Wingdings" pitchFamily="2" charset="2"/>
              <a:buNone/>
            </a:pPr>
            <a:r>
              <a:rPr lang="en-US" altLang="en-US" sz="900">
                <a:latin typeface="+mn-lt"/>
              </a:rPr>
              <a:t>Expansion</a:t>
            </a:r>
          </a:p>
        </p:txBody>
      </p:sp>
      <p:sp>
        <p:nvSpPr>
          <p:cNvPr id="40968" name="Rectangle 7"/>
          <p:cNvSpPr>
            <a:spLocks noChangeArrowheads="1"/>
          </p:cNvSpPr>
          <p:nvPr/>
        </p:nvSpPr>
        <p:spPr bwMode="auto">
          <a:xfrm>
            <a:off x="3027363" y="3736758"/>
            <a:ext cx="114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buClr>
                <a:schemeClr val="folHlink"/>
              </a:buClr>
              <a:buSzPct val="60000"/>
              <a:buFont typeface="Wingdings" pitchFamily="2" charset="2"/>
              <a:buNone/>
            </a:pPr>
            <a:r>
              <a:rPr lang="en-US" altLang="en-US" sz="900">
                <a:latin typeface="+mn-lt"/>
              </a:rPr>
              <a:t>Consumer</a:t>
            </a:r>
          </a:p>
          <a:p>
            <a:pPr algn="ctr" eaLnBrk="1" hangingPunct="1">
              <a:buClr>
                <a:schemeClr val="folHlink"/>
              </a:buClr>
              <a:buSzPct val="60000"/>
              <a:buFont typeface="Wingdings" pitchFamily="2" charset="2"/>
              <a:buNone/>
            </a:pPr>
            <a:r>
              <a:rPr lang="en-US" altLang="en-US" sz="900">
                <a:latin typeface="+mn-lt"/>
              </a:rPr>
              <a:t>Wealth</a:t>
            </a:r>
          </a:p>
        </p:txBody>
      </p:sp>
      <p:sp>
        <p:nvSpPr>
          <p:cNvPr id="40969" name="Rectangle 8"/>
          <p:cNvSpPr>
            <a:spLocks noChangeArrowheads="1"/>
          </p:cNvSpPr>
          <p:nvPr/>
        </p:nvSpPr>
        <p:spPr bwMode="auto">
          <a:xfrm>
            <a:off x="3179763" y="5749708"/>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buClr>
                <a:schemeClr val="folHlink"/>
              </a:buClr>
              <a:buSzPct val="60000"/>
              <a:buFont typeface="Wingdings" pitchFamily="2" charset="2"/>
              <a:buNone/>
            </a:pPr>
            <a:r>
              <a:rPr lang="en-US" altLang="en-US" sz="900">
                <a:latin typeface="+mn-lt"/>
              </a:rPr>
              <a:t>Spending</a:t>
            </a:r>
          </a:p>
        </p:txBody>
      </p:sp>
      <p:cxnSp>
        <p:nvCxnSpPr>
          <p:cNvPr id="40970" name="AutoShape 9"/>
          <p:cNvCxnSpPr>
            <a:cxnSpLocks noChangeShapeType="1"/>
            <a:stCxn id="40967" idx="0"/>
            <a:endCxn id="40972" idx="1"/>
          </p:cNvCxnSpPr>
          <p:nvPr/>
        </p:nvCxnSpPr>
        <p:spPr bwMode="auto">
          <a:xfrm rot="5400000" flipH="1" flipV="1">
            <a:off x="723900" y="4486058"/>
            <a:ext cx="647700" cy="647700"/>
          </a:xfrm>
          <a:prstGeom prst="curvedConnector2">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40971" name="AutoShape 11"/>
          <p:cNvCxnSpPr>
            <a:cxnSpLocks noChangeShapeType="1"/>
            <a:endCxn id="40967" idx="2"/>
          </p:cNvCxnSpPr>
          <p:nvPr/>
        </p:nvCxnSpPr>
        <p:spPr bwMode="auto">
          <a:xfrm rot="10800000">
            <a:off x="723900" y="5514758"/>
            <a:ext cx="531813" cy="369888"/>
          </a:xfrm>
          <a:prstGeom prst="curvedConnector2">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40972" name="Rectangle 12"/>
          <p:cNvSpPr>
            <a:spLocks noChangeArrowheads="1"/>
          </p:cNvSpPr>
          <p:nvPr/>
        </p:nvSpPr>
        <p:spPr bwMode="auto">
          <a:xfrm>
            <a:off x="1371600" y="4295558"/>
            <a:ext cx="76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buClr>
                <a:schemeClr val="folHlink"/>
              </a:buClr>
              <a:buSzPct val="60000"/>
              <a:buFont typeface="Wingdings" pitchFamily="2" charset="2"/>
              <a:buNone/>
            </a:pPr>
            <a:r>
              <a:rPr lang="en-US" altLang="en-US" sz="900">
                <a:latin typeface="+mn-lt"/>
              </a:rPr>
              <a:t>Stock</a:t>
            </a:r>
          </a:p>
          <a:p>
            <a:pPr algn="ctr" eaLnBrk="1" hangingPunct="1">
              <a:buClr>
                <a:schemeClr val="folHlink"/>
              </a:buClr>
              <a:buSzPct val="60000"/>
              <a:buFont typeface="Wingdings" pitchFamily="2" charset="2"/>
              <a:buNone/>
            </a:pPr>
            <a:r>
              <a:rPr lang="en-US" altLang="en-US" sz="900">
                <a:latin typeface="+mn-lt"/>
              </a:rPr>
              <a:t>Prices</a:t>
            </a:r>
          </a:p>
        </p:txBody>
      </p:sp>
      <p:cxnSp>
        <p:nvCxnSpPr>
          <p:cNvPr id="40973" name="AutoShape 13"/>
          <p:cNvCxnSpPr>
            <a:cxnSpLocks noChangeShapeType="1"/>
          </p:cNvCxnSpPr>
          <p:nvPr/>
        </p:nvCxnSpPr>
        <p:spPr bwMode="auto">
          <a:xfrm>
            <a:off x="2055813" y="4436846"/>
            <a:ext cx="647700" cy="495300"/>
          </a:xfrm>
          <a:prstGeom prst="curvedConnector2">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40974" name="Rectangle 7"/>
          <p:cNvSpPr>
            <a:spLocks noChangeArrowheads="1"/>
          </p:cNvSpPr>
          <p:nvPr/>
        </p:nvSpPr>
        <p:spPr bwMode="auto">
          <a:xfrm>
            <a:off x="2016125" y="4986121"/>
            <a:ext cx="114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buClr>
                <a:schemeClr val="folHlink"/>
              </a:buClr>
              <a:buSzPct val="60000"/>
              <a:buFont typeface="Wingdings" pitchFamily="2" charset="2"/>
              <a:buNone/>
            </a:pPr>
            <a:r>
              <a:rPr lang="en-US" altLang="en-US" sz="900">
                <a:latin typeface="+mn-lt"/>
              </a:rPr>
              <a:t>Consumer</a:t>
            </a:r>
          </a:p>
          <a:p>
            <a:pPr algn="ctr" eaLnBrk="1" hangingPunct="1">
              <a:buClr>
                <a:schemeClr val="folHlink"/>
              </a:buClr>
              <a:buSzPct val="60000"/>
              <a:buFont typeface="Wingdings" pitchFamily="2" charset="2"/>
              <a:buNone/>
            </a:pPr>
            <a:r>
              <a:rPr lang="en-US" altLang="en-US" sz="900">
                <a:latin typeface="+mn-lt"/>
              </a:rPr>
              <a:t>Confidence</a:t>
            </a:r>
          </a:p>
        </p:txBody>
      </p:sp>
      <p:cxnSp>
        <p:nvCxnSpPr>
          <p:cNvPr id="40975" name="AutoShape 13"/>
          <p:cNvCxnSpPr>
            <a:cxnSpLocks noChangeShapeType="1"/>
            <a:stCxn id="40972" idx="0"/>
          </p:cNvCxnSpPr>
          <p:nvPr/>
        </p:nvCxnSpPr>
        <p:spPr bwMode="auto">
          <a:xfrm rot="5400000" flipH="1" flipV="1">
            <a:off x="2193926" y="3462120"/>
            <a:ext cx="392112" cy="1274763"/>
          </a:xfrm>
          <a:prstGeom prst="curvedConnector2">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40976" name="Rectangle 8"/>
          <p:cNvSpPr>
            <a:spLocks noChangeArrowheads="1"/>
          </p:cNvSpPr>
          <p:nvPr/>
        </p:nvSpPr>
        <p:spPr bwMode="auto">
          <a:xfrm>
            <a:off x="1447800" y="5778283"/>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buClr>
                <a:schemeClr val="folHlink"/>
              </a:buClr>
              <a:buSzPct val="60000"/>
              <a:buFont typeface="Wingdings" pitchFamily="2" charset="2"/>
              <a:buNone/>
            </a:pPr>
            <a:r>
              <a:rPr lang="en-US" altLang="en-US" sz="900" dirty="0">
                <a:latin typeface="+mn-lt"/>
              </a:rPr>
              <a:t>Income and</a:t>
            </a:r>
          </a:p>
          <a:p>
            <a:pPr algn="ctr" eaLnBrk="1" hangingPunct="1">
              <a:buClr>
                <a:schemeClr val="folHlink"/>
              </a:buClr>
              <a:buSzPct val="60000"/>
              <a:buFont typeface="Wingdings" pitchFamily="2" charset="2"/>
              <a:buNone/>
            </a:pPr>
            <a:r>
              <a:rPr lang="en-US" altLang="en-US" sz="900" dirty="0">
                <a:latin typeface="+mn-lt"/>
              </a:rPr>
              <a:t>Profits</a:t>
            </a:r>
          </a:p>
        </p:txBody>
      </p:sp>
      <p:cxnSp>
        <p:nvCxnSpPr>
          <p:cNvPr id="40977" name="AutoShape 11"/>
          <p:cNvCxnSpPr>
            <a:cxnSpLocks noChangeShapeType="1"/>
          </p:cNvCxnSpPr>
          <p:nvPr/>
        </p:nvCxnSpPr>
        <p:spPr bwMode="auto">
          <a:xfrm rot="10800000" flipV="1">
            <a:off x="4038600" y="3940087"/>
            <a:ext cx="1588" cy="1965325"/>
          </a:xfrm>
          <a:prstGeom prst="curvedConnector3">
            <a:avLst>
              <a:gd name="adj1" fmla="val -42402014"/>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40978" name="AutoShape 13"/>
          <p:cNvCxnSpPr>
            <a:cxnSpLocks noChangeShapeType="1"/>
          </p:cNvCxnSpPr>
          <p:nvPr/>
        </p:nvCxnSpPr>
        <p:spPr bwMode="auto">
          <a:xfrm>
            <a:off x="3159125" y="5133758"/>
            <a:ext cx="647700" cy="495300"/>
          </a:xfrm>
          <a:prstGeom prst="curvedConnector2">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66" name="AutoShape 9"/>
          <p:cNvCxnSpPr>
            <a:cxnSpLocks noChangeShapeType="1"/>
          </p:cNvCxnSpPr>
          <p:nvPr/>
        </p:nvCxnSpPr>
        <p:spPr bwMode="auto">
          <a:xfrm rot="5400000" flipH="1" flipV="1">
            <a:off x="2440977" y="5836285"/>
            <a:ext cx="647700" cy="647700"/>
          </a:xfrm>
          <a:prstGeom prst="curvedConnector2">
            <a:avLst/>
          </a:prstGeom>
          <a:noFill/>
          <a:ln w="12700">
            <a:solidFill>
              <a:srgbClr val="FF0000"/>
            </a:solidFill>
            <a:round/>
            <a:headEnd/>
            <a:tailEnd type="triangle" w="med" len="med"/>
          </a:ln>
          <a:scene3d>
            <a:camera prst="orthographicFront">
              <a:rot lat="0" lon="0" rev="7800000"/>
            </a:camera>
            <a:lightRig rig="threePt" dir="t"/>
          </a:scene3d>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5127848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3B2F0974-79C4-42CE-B92C-A04E818FB6CD}" type="slidenum">
              <a:rPr lang="en-US" altLang="en-US" smtClean="0"/>
              <a:pPr/>
              <a:t>38</a:t>
            </a:fld>
            <a:endParaRPr lang="en-US" altLang="en-US" smtClean="0"/>
          </a:p>
        </p:txBody>
      </p:sp>
      <p:sp>
        <p:nvSpPr>
          <p:cNvPr id="41987" name="Rectangle 2"/>
          <p:cNvSpPr>
            <a:spLocks noGrp="1" noChangeArrowheads="1"/>
          </p:cNvSpPr>
          <p:nvPr>
            <p:ph type="title"/>
          </p:nvPr>
        </p:nvSpPr>
        <p:spPr>
          <a:xfrm>
            <a:off x="563425" y="545146"/>
            <a:ext cx="8107680" cy="533404"/>
          </a:xfrm>
        </p:spPr>
        <p:txBody>
          <a:bodyPr/>
          <a:lstStyle/>
          <a:p>
            <a:pPr eaLnBrk="1" hangingPunct="1"/>
            <a:r>
              <a:rPr lang="en-US" altLang="en-US" sz="2400" dirty="0" smtClean="0"/>
              <a:t>Two Rules of Grammar</a:t>
            </a:r>
          </a:p>
        </p:txBody>
      </p:sp>
      <p:sp>
        <p:nvSpPr>
          <p:cNvPr id="41988" name="Rectangle 3"/>
          <p:cNvSpPr>
            <a:spLocks noGrp="1" noChangeArrowheads="1"/>
          </p:cNvSpPr>
          <p:nvPr>
            <p:ph type="body" idx="1"/>
          </p:nvPr>
        </p:nvSpPr>
        <p:spPr/>
        <p:txBody>
          <a:bodyPr/>
          <a:lstStyle/>
          <a:p>
            <a:pPr eaLnBrk="1" hangingPunct="1">
              <a:buFont typeface="Wingdings" pitchFamily="2" charset="2"/>
              <a:buNone/>
            </a:pPr>
            <a:r>
              <a:rPr lang="en-US" altLang="en-US" sz="2000" dirty="0" smtClean="0"/>
              <a:t>Rule 2:  Respect Conservation Laws</a:t>
            </a:r>
          </a:p>
          <a:p>
            <a:pPr eaLnBrk="1" hangingPunct="1"/>
            <a:r>
              <a:rPr lang="en-US" altLang="en-US" sz="1800" dirty="0" smtClean="0"/>
              <a:t>In the </a:t>
            </a:r>
            <a:r>
              <a:rPr lang="en-US" altLang="en-US" sz="1800" i="1" dirty="0" smtClean="0"/>
              <a:t>physical</a:t>
            </a:r>
            <a:r>
              <a:rPr lang="en-US" altLang="en-US" sz="1800" dirty="0" smtClean="0"/>
              <a:t> world, all flows come from somewhere (depleting some feedstock) and go to somewhere (filling some repository).  </a:t>
            </a:r>
          </a:p>
          <a:p>
            <a:pPr lvl="4" eaLnBrk="1" hangingPunct="1">
              <a:buFont typeface="Wingdings" pitchFamily="2" charset="2"/>
              <a:buNone/>
            </a:pPr>
            <a:r>
              <a:rPr lang="en-US" altLang="en-US" sz="1200" dirty="0" smtClean="0"/>
              <a:t>	</a:t>
            </a:r>
          </a:p>
          <a:p>
            <a:pPr lvl="4" eaLnBrk="1" hangingPunct="1">
              <a:buFont typeface="Wingdings" pitchFamily="2" charset="2"/>
              <a:buNone/>
            </a:pPr>
            <a:r>
              <a:rPr lang="en-US" altLang="en-US" sz="1200" dirty="0" smtClean="0"/>
              <a:t>	</a:t>
            </a:r>
          </a:p>
          <a:p>
            <a:pPr lvl="4" eaLnBrk="1" hangingPunct="1">
              <a:buFont typeface="Wingdings" pitchFamily="2" charset="2"/>
              <a:buNone/>
            </a:pPr>
            <a:r>
              <a:rPr lang="en-US" altLang="en-US" sz="1200" dirty="0" smtClean="0"/>
              <a:t>	</a:t>
            </a:r>
          </a:p>
          <a:p>
            <a:pPr lvl="4" eaLnBrk="1" hangingPunct="1">
              <a:buFont typeface="Wingdings" pitchFamily="2" charset="2"/>
              <a:buNone/>
            </a:pPr>
            <a:r>
              <a:rPr lang="en-US" altLang="en-US" sz="1200" dirty="0" smtClean="0"/>
              <a:t>	</a:t>
            </a:r>
          </a:p>
          <a:p>
            <a:pPr eaLnBrk="1" hangingPunct="1">
              <a:buFont typeface="Wingdings" pitchFamily="2" charset="2"/>
              <a:buNone/>
            </a:pPr>
            <a:r>
              <a:rPr lang="en-US" altLang="en-US" sz="1800" dirty="0" smtClean="0"/>
              <a:t>	</a:t>
            </a:r>
          </a:p>
          <a:p>
            <a:pPr eaLnBrk="1" hangingPunct="1">
              <a:buFont typeface="Wingdings" pitchFamily="2" charset="2"/>
              <a:buNone/>
            </a:pPr>
            <a:endParaRPr lang="en-US" altLang="en-US" sz="1800" dirty="0" smtClean="0"/>
          </a:p>
          <a:p>
            <a:pPr eaLnBrk="1" hangingPunct="1">
              <a:buFont typeface="Wingdings" pitchFamily="2" charset="2"/>
              <a:buNone/>
            </a:pPr>
            <a:endParaRPr lang="en-US" altLang="en-US" sz="1800" dirty="0" smtClean="0"/>
          </a:p>
          <a:p>
            <a:pPr eaLnBrk="1" hangingPunct="1">
              <a:buFont typeface="Wingdings" pitchFamily="2" charset="2"/>
              <a:buNone/>
            </a:pPr>
            <a:endParaRPr lang="en-US" altLang="en-US" sz="1800" dirty="0" smtClean="0"/>
          </a:p>
          <a:p>
            <a:pPr eaLnBrk="1" hangingPunct="1"/>
            <a:r>
              <a:rPr lang="en-US" altLang="en-US" sz="1800" dirty="0" smtClean="0"/>
              <a:t>In the </a:t>
            </a:r>
            <a:r>
              <a:rPr lang="en-US" altLang="en-US" sz="1800" i="1" dirty="0" smtClean="0"/>
              <a:t>non-physical </a:t>
            </a:r>
            <a:r>
              <a:rPr lang="en-US" altLang="en-US" sz="1800" dirty="0" smtClean="0"/>
              <a:t>world, virtually all flows come out of/vanish into thin air!</a:t>
            </a:r>
          </a:p>
          <a:p>
            <a:pPr eaLnBrk="1" hangingPunct="1">
              <a:buFont typeface="Wingdings" pitchFamily="2" charset="2"/>
              <a:buNone/>
            </a:pPr>
            <a:endParaRPr lang="en-US" altLang="en-US" dirty="0" smtClean="0"/>
          </a:p>
        </p:txBody>
      </p:sp>
      <p:pic>
        <p:nvPicPr>
          <p:cNvPr id="419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590800"/>
            <a:ext cx="3962400" cy="240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Rectangle 6"/>
          <p:cNvSpPr>
            <a:spLocks noChangeArrowheads="1"/>
          </p:cNvSpPr>
          <p:nvPr/>
        </p:nvSpPr>
        <p:spPr bwMode="auto">
          <a:xfrm>
            <a:off x="6172200" y="2971800"/>
            <a:ext cx="23622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hlink"/>
              </a:buClr>
              <a:buSzPct val="55000"/>
              <a:buFont typeface="Wingdings" pitchFamily="2" charset="2"/>
              <a:buNone/>
            </a:pPr>
            <a:r>
              <a:rPr lang="en-US" altLang="en-US" sz="1400" dirty="0">
                <a:latin typeface="+mn-lt"/>
              </a:rPr>
              <a:t>In building a model, you must make a conscious choice about conserving physical flows.  It’s a decision about the </a:t>
            </a:r>
            <a:r>
              <a:rPr lang="en-US" altLang="en-US" sz="1400" i="1" dirty="0">
                <a:latin typeface="+mn-lt"/>
              </a:rPr>
              <a:t>model boundary.</a:t>
            </a:r>
          </a:p>
        </p:txBody>
      </p:sp>
      <p:pic>
        <p:nvPicPr>
          <p:cNvPr id="4199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7538" y="5705475"/>
            <a:ext cx="28289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85782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C2434B0A-2D29-40E4-B67C-D21BA4DA7FB5}" type="slidenum">
              <a:rPr lang="en-US" altLang="en-US" smtClean="0"/>
              <a:pPr/>
              <a:t>39</a:t>
            </a:fld>
            <a:endParaRPr lang="en-US" altLang="en-US" smtClean="0"/>
          </a:p>
        </p:txBody>
      </p:sp>
      <p:sp>
        <p:nvSpPr>
          <p:cNvPr id="43011" name="Rectangle 2"/>
          <p:cNvSpPr>
            <a:spLocks noGrp="1" noChangeArrowheads="1"/>
          </p:cNvSpPr>
          <p:nvPr>
            <p:ph type="title"/>
          </p:nvPr>
        </p:nvSpPr>
        <p:spPr>
          <a:xfrm>
            <a:off x="683183" y="386282"/>
            <a:ext cx="7793037" cy="762000"/>
          </a:xfrm>
        </p:spPr>
        <p:txBody>
          <a:bodyPr/>
          <a:lstStyle/>
          <a:p>
            <a:pPr eaLnBrk="1" hangingPunct="1"/>
            <a:r>
              <a:rPr lang="en-US" altLang="en-US" sz="2400" dirty="0" smtClean="0"/>
              <a:t>Telling only part of the story…</a:t>
            </a:r>
          </a:p>
        </p:txBody>
      </p:sp>
      <p:pic>
        <p:nvPicPr>
          <p:cNvPr id="430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075" y="2017713"/>
            <a:ext cx="8793163"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Rectangle 1"/>
          <p:cNvSpPr>
            <a:spLocks noChangeArrowheads="1"/>
          </p:cNvSpPr>
          <p:nvPr/>
        </p:nvSpPr>
        <p:spPr bwMode="auto">
          <a:xfrm>
            <a:off x="1219200" y="1370013"/>
            <a:ext cx="67818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lnSpc>
                <a:spcPct val="90000"/>
              </a:lnSpc>
            </a:pPr>
            <a:r>
              <a:rPr lang="en-US" altLang="en-US" sz="2000" dirty="0">
                <a:latin typeface="+mn-lt"/>
              </a:rPr>
              <a:t>By themselves, stock and flow maps provide an important framework, but they tell only part of the story…</a:t>
            </a:r>
          </a:p>
        </p:txBody>
      </p:sp>
      <p:sp>
        <p:nvSpPr>
          <p:cNvPr id="7" name="Rectangle 3"/>
          <p:cNvSpPr>
            <a:spLocks noGrp="1" noChangeArrowheads="1"/>
          </p:cNvSpPr>
          <p:nvPr>
            <p:ph type="body" sz="half" idx="1"/>
          </p:nvPr>
        </p:nvSpPr>
        <p:spPr>
          <a:xfrm>
            <a:off x="2819400" y="5257800"/>
            <a:ext cx="6324600" cy="1371600"/>
          </a:xfrm>
        </p:spPr>
        <p:txBody>
          <a:bodyPr/>
          <a:lstStyle/>
          <a:p>
            <a:pPr marL="0" indent="0" eaLnBrk="1" hangingPunct="1">
              <a:lnSpc>
                <a:spcPct val="90000"/>
              </a:lnSpc>
              <a:spcBef>
                <a:spcPct val="0"/>
              </a:spcBef>
              <a:buFont typeface="Wingdings" pitchFamily="2" charset="2"/>
              <a:buNone/>
              <a:defRPr/>
            </a:pPr>
            <a:r>
              <a:rPr lang="en-US" altLang="en-US" sz="2000" dirty="0" smtClean="0"/>
              <a:t>By </a:t>
            </a:r>
            <a:r>
              <a:rPr lang="en-US" altLang="en-US" sz="2000" i="1" dirty="0" smtClean="0"/>
              <a:t>generating </a:t>
            </a:r>
            <a:r>
              <a:rPr lang="en-US" altLang="en-US" sz="2000" dirty="0" smtClean="0"/>
              <a:t>flow activity it’s possible to develop a deeper understanding of connection between structure and performance…providing some leverage into changing the performance of the system.</a:t>
            </a:r>
          </a:p>
          <a:p>
            <a:pPr eaLnBrk="1" hangingPunct="1">
              <a:lnSpc>
                <a:spcPct val="90000"/>
              </a:lnSpc>
              <a:defRPr/>
            </a:pPr>
            <a:endParaRPr lang="en-US" altLang="en-US" sz="2000" dirty="0" smtClean="0"/>
          </a:p>
        </p:txBody>
      </p:sp>
    </p:spTree>
    <p:extLst>
      <p:ext uri="{BB962C8B-B14F-4D97-AF65-F5344CB8AC3E}">
        <p14:creationId xmlns:p14="http://schemas.microsoft.com/office/powerpoint/2010/main" val="14951838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0E10A355-69CA-4556-AF99-EF48499BD226}" type="slidenum">
              <a:rPr lang="en-US" altLang="en-US" smtClean="0">
                <a:latin typeface="Calibri" pitchFamily="34" charset="0"/>
                <a:cs typeface="Calibri" pitchFamily="34" charset="0"/>
              </a:rPr>
              <a:pPr/>
              <a:t>4</a:t>
            </a:fld>
            <a:endParaRPr lang="en-US" altLang="en-US" smtClean="0">
              <a:latin typeface="Calibri" pitchFamily="34" charset="0"/>
              <a:cs typeface="Calibri" pitchFamily="34" charset="0"/>
            </a:endParaRPr>
          </a:p>
        </p:txBody>
      </p:sp>
      <p:sp>
        <p:nvSpPr>
          <p:cNvPr id="12291" name="Rectangle 2"/>
          <p:cNvSpPr>
            <a:spLocks noGrp="1" noChangeArrowheads="1"/>
          </p:cNvSpPr>
          <p:nvPr>
            <p:ph type="title"/>
          </p:nvPr>
        </p:nvSpPr>
        <p:spPr/>
        <p:txBody>
          <a:bodyPr/>
          <a:lstStyle/>
          <a:p>
            <a:pPr eaLnBrk="1" hangingPunct="1"/>
            <a:r>
              <a:rPr lang="en-US" altLang="en-US" sz="2400" smtClean="0">
                <a:cs typeface="Calibri" pitchFamily="34" charset="0"/>
              </a:rPr>
              <a:t>What is System Dynamics?</a:t>
            </a:r>
          </a:p>
        </p:txBody>
      </p:sp>
      <p:sp>
        <p:nvSpPr>
          <p:cNvPr id="12292" name="Rectangle 3"/>
          <p:cNvSpPr>
            <a:spLocks noGrp="1" noChangeArrowheads="1"/>
          </p:cNvSpPr>
          <p:nvPr>
            <p:ph type="body" idx="1"/>
          </p:nvPr>
        </p:nvSpPr>
        <p:spPr>
          <a:xfrm>
            <a:off x="1182688" y="1295400"/>
            <a:ext cx="7427912" cy="5029200"/>
          </a:xfrm>
        </p:spPr>
        <p:txBody>
          <a:bodyPr/>
          <a:lstStyle/>
          <a:p>
            <a:pPr eaLnBrk="1" hangingPunct="1">
              <a:buFont typeface="Wingdings" pitchFamily="2" charset="2"/>
              <a:buNone/>
            </a:pPr>
            <a:r>
              <a:rPr lang="en-US" altLang="en-US" sz="2400" smtClean="0">
                <a:cs typeface="Calibri" pitchFamily="34" charset="0"/>
              </a:rPr>
              <a:t>One definition…</a:t>
            </a:r>
          </a:p>
          <a:p>
            <a:pPr eaLnBrk="1" hangingPunct="1">
              <a:buFont typeface="Wingdings" pitchFamily="2" charset="2"/>
              <a:buNone/>
            </a:pPr>
            <a:r>
              <a:rPr lang="en-US" altLang="en-US" sz="1200" smtClean="0">
                <a:cs typeface="Calibri" pitchFamily="34" charset="0"/>
              </a:rPr>
              <a:t>	</a:t>
            </a:r>
            <a:r>
              <a:rPr lang="en-US" altLang="en-US" sz="1400" smtClean="0">
                <a:cs typeface="Calibri" pitchFamily="34" charset="0"/>
              </a:rPr>
              <a:t>System Dynamics is a methodology for studying and managing complex feedback systems, such as one finds in business and other social systems. In fact it has been used to address practically every sort of feedback system. While the word system has been applied to all sorts of situations, feedback is the differentiating descriptor here. Feedback refers to the situation of X affecting Y and Y in turn affecting X perhaps through a chain of causes and effects. One cannot study the link between X and Y and, independently, the link between Y and X and predict how the system will behave. Only the study of the whole system as a feedback system will lead to correct results.	</a:t>
            </a:r>
          </a:p>
          <a:p>
            <a:pPr eaLnBrk="1" hangingPunct="1">
              <a:buFont typeface="Wingdings" pitchFamily="2" charset="2"/>
              <a:buNone/>
            </a:pPr>
            <a:r>
              <a:rPr lang="en-US" altLang="en-US" sz="1400" smtClean="0">
                <a:cs typeface="Calibri" pitchFamily="34" charset="0"/>
              </a:rPr>
              <a:t>		--System Dynamics Society (</a:t>
            </a:r>
            <a:r>
              <a:rPr lang="en-US" altLang="en-US" sz="1400" smtClean="0">
                <a:cs typeface="Calibri" pitchFamily="34" charset="0"/>
                <a:hlinkClick r:id="rId3"/>
              </a:rPr>
              <a:t>www.systemdynamics.org</a:t>
            </a:r>
            <a:r>
              <a:rPr lang="en-US" altLang="en-US" sz="1400" smtClean="0">
                <a:cs typeface="Calibri" pitchFamily="34" charset="0"/>
              </a:rPr>
              <a:t>)</a:t>
            </a:r>
            <a:endParaRPr lang="en-US" altLang="en-US" sz="1000" smtClean="0">
              <a:cs typeface="Calibri" pitchFamily="34" charset="0"/>
            </a:endParaRPr>
          </a:p>
          <a:p>
            <a:pPr eaLnBrk="1" hangingPunct="1">
              <a:buFont typeface="Wingdings" pitchFamily="2" charset="2"/>
              <a:buNone/>
            </a:pPr>
            <a:endParaRPr lang="en-US" altLang="en-US" sz="1000" smtClean="0">
              <a:cs typeface="Calibri" pitchFamily="34" charset="0"/>
            </a:endParaRPr>
          </a:p>
          <a:p>
            <a:pPr eaLnBrk="1" hangingPunct="1">
              <a:buFont typeface="Wingdings" pitchFamily="2" charset="2"/>
              <a:buNone/>
            </a:pPr>
            <a:r>
              <a:rPr lang="en-US" altLang="en-US" sz="2400" smtClean="0">
                <a:cs typeface="Calibri" pitchFamily="34" charset="0"/>
              </a:rPr>
              <a:t>Another, related definition…</a:t>
            </a:r>
          </a:p>
          <a:p>
            <a:pPr eaLnBrk="1" hangingPunct="1">
              <a:buFont typeface="Wingdings" pitchFamily="2" charset="2"/>
              <a:buNone/>
            </a:pPr>
            <a:r>
              <a:rPr lang="en-US" altLang="en-US" sz="1000" smtClean="0">
                <a:cs typeface="Calibri" pitchFamily="34" charset="0"/>
              </a:rPr>
              <a:t>	</a:t>
            </a:r>
            <a:r>
              <a:rPr lang="en-US" altLang="en-US" sz="1400" smtClean="0">
                <a:cs typeface="Calibri" pitchFamily="34" charset="0"/>
              </a:rPr>
              <a:t>System dynamics, born in the 1950s at MIT, uses computer models and simulation to analyze the collective impact of cause-effect relationships in a physical or organizational problem. Analysis factors in time delays and examines feedback loops: A causes B, which changes A, which worsens B or causes C. The methodology deals with multiple complex relationships …			</a:t>
            </a:r>
          </a:p>
          <a:p>
            <a:pPr eaLnBrk="1" hangingPunct="1">
              <a:buFont typeface="Wingdings" pitchFamily="2" charset="2"/>
              <a:buNone/>
            </a:pPr>
            <a:r>
              <a:rPr lang="en-US" altLang="en-US" sz="1400" smtClean="0">
                <a:cs typeface="Calibri" pitchFamily="34" charset="0"/>
              </a:rPr>
              <a:t>		--Worcester Polytechnic Institute blurb 		(http://www.admissions.wpi.edu/Academics/Programs/sd.html</a:t>
            </a:r>
            <a:r>
              <a:rPr lang="en-US" altLang="en-US" sz="1000" smtClean="0">
                <a:cs typeface="Calibri" pitchFamily="34" charset="0"/>
              </a:rPr>
              <a:t>)</a:t>
            </a:r>
          </a:p>
        </p:txBody>
      </p:sp>
    </p:spTree>
    <p:extLst>
      <p:ext uri="{BB962C8B-B14F-4D97-AF65-F5344CB8AC3E}">
        <p14:creationId xmlns:p14="http://schemas.microsoft.com/office/powerpoint/2010/main" val="20773738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581715" y="2055136"/>
            <a:ext cx="3567066" cy="28971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923453" y="2055136"/>
            <a:ext cx="3567066" cy="28971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87566224-4746-480C-AC08-6510A10EA5D5}" type="slidenum">
              <a:rPr lang="en-US" altLang="en-US" smtClean="0"/>
              <a:pPr/>
              <a:t>40</a:t>
            </a:fld>
            <a:endParaRPr lang="en-US" altLang="en-US" smtClean="0"/>
          </a:p>
        </p:txBody>
      </p:sp>
      <p:sp>
        <p:nvSpPr>
          <p:cNvPr id="44035" name="Rectangle 2"/>
          <p:cNvSpPr>
            <a:spLocks noGrp="1" noChangeArrowheads="1"/>
          </p:cNvSpPr>
          <p:nvPr>
            <p:ph type="title"/>
          </p:nvPr>
        </p:nvSpPr>
        <p:spPr/>
        <p:txBody>
          <a:bodyPr/>
          <a:lstStyle/>
          <a:p>
            <a:pPr eaLnBrk="1" hangingPunct="1"/>
            <a:r>
              <a:rPr lang="en-US" altLang="en-US" sz="2400" smtClean="0"/>
              <a:t>The connector drives activity generation</a:t>
            </a:r>
          </a:p>
        </p:txBody>
      </p:sp>
      <p:sp>
        <p:nvSpPr>
          <p:cNvPr id="11268" name="Rectangle 3"/>
          <p:cNvSpPr>
            <a:spLocks noGrp="1" noChangeArrowheads="1"/>
          </p:cNvSpPr>
          <p:nvPr>
            <p:ph type="body" idx="1"/>
          </p:nvPr>
        </p:nvSpPr>
        <p:spPr>
          <a:xfrm>
            <a:off x="1112838" y="1447800"/>
            <a:ext cx="7772400" cy="685800"/>
          </a:xfrm>
        </p:spPr>
        <p:txBody>
          <a:bodyPr/>
          <a:lstStyle/>
          <a:p>
            <a:pPr marL="0" indent="0" eaLnBrk="1" hangingPunct="1">
              <a:lnSpc>
                <a:spcPct val="80000"/>
              </a:lnSpc>
              <a:buFont typeface="Wingdings" pitchFamily="2" charset="2"/>
              <a:buNone/>
              <a:defRPr/>
            </a:pPr>
            <a:r>
              <a:rPr lang="en-US" altLang="en-US" sz="2400" dirty="0" smtClean="0">
                <a:solidFill>
                  <a:schemeClr val="tx2">
                    <a:lumMod val="75000"/>
                  </a:schemeClr>
                </a:solidFill>
              </a:rPr>
              <a:t>Two ways to do it:</a:t>
            </a:r>
            <a:endParaRPr lang="en-US" altLang="en-US" sz="2400" dirty="0">
              <a:solidFill>
                <a:schemeClr val="tx2">
                  <a:lumMod val="75000"/>
                </a:schemeClr>
              </a:solidFill>
            </a:endParaRPr>
          </a:p>
          <a:p>
            <a:pPr marL="457200" lvl="1" indent="0" eaLnBrk="1" hangingPunct="1">
              <a:lnSpc>
                <a:spcPct val="80000"/>
              </a:lnSpc>
              <a:spcBef>
                <a:spcPct val="0"/>
              </a:spcBef>
              <a:buFont typeface="Wingdings" pitchFamily="2" charset="2"/>
              <a:buNone/>
              <a:defRPr/>
            </a:pPr>
            <a:endParaRPr lang="en-US" altLang="en-US" sz="1600" dirty="0" smtClean="0">
              <a:solidFill>
                <a:schemeClr val="tx2"/>
              </a:solidFill>
            </a:endParaRPr>
          </a:p>
          <a:p>
            <a:pPr lvl="1" eaLnBrk="1" hangingPunct="1">
              <a:lnSpc>
                <a:spcPct val="80000"/>
              </a:lnSpc>
              <a:spcBef>
                <a:spcPct val="0"/>
              </a:spcBef>
              <a:defRPr/>
            </a:pPr>
            <a:endParaRPr lang="en-US" altLang="en-US" sz="1800" dirty="0" smtClean="0"/>
          </a:p>
          <a:p>
            <a:pPr lvl="1" eaLnBrk="1" hangingPunct="1">
              <a:lnSpc>
                <a:spcPct val="80000"/>
              </a:lnSpc>
              <a:spcBef>
                <a:spcPct val="0"/>
              </a:spcBef>
              <a:defRPr/>
            </a:pPr>
            <a:endParaRPr lang="en-US" altLang="en-US" sz="1800" dirty="0" smtClean="0"/>
          </a:p>
          <a:p>
            <a:pPr lvl="1" eaLnBrk="1" hangingPunct="1">
              <a:lnSpc>
                <a:spcPct val="80000"/>
              </a:lnSpc>
              <a:spcBef>
                <a:spcPct val="0"/>
              </a:spcBef>
              <a:defRPr/>
            </a:pPr>
            <a:endParaRPr lang="en-US" altLang="en-US" sz="1800" dirty="0" smtClean="0"/>
          </a:p>
          <a:p>
            <a:pPr lvl="1" eaLnBrk="1" hangingPunct="1">
              <a:lnSpc>
                <a:spcPct val="80000"/>
              </a:lnSpc>
              <a:spcBef>
                <a:spcPct val="0"/>
              </a:spcBef>
              <a:defRPr/>
            </a:pPr>
            <a:endParaRPr lang="en-US" altLang="en-US" sz="1800" dirty="0" smtClean="0"/>
          </a:p>
          <a:p>
            <a:pPr lvl="1" eaLnBrk="1" hangingPunct="1">
              <a:lnSpc>
                <a:spcPct val="80000"/>
              </a:lnSpc>
              <a:spcBef>
                <a:spcPct val="0"/>
              </a:spcBef>
              <a:defRPr/>
            </a:pPr>
            <a:endParaRPr lang="en-US" altLang="en-US" sz="1800" dirty="0" smtClean="0"/>
          </a:p>
          <a:p>
            <a:pPr lvl="1" eaLnBrk="1" hangingPunct="1">
              <a:lnSpc>
                <a:spcPct val="80000"/>
              </a:lnSpc>
              <a:spcBef>
                <a:spcPct val="0"/>
              </a:spcBef>
              <a:defRPr/>
            </a:pPr>
            <a:endParaRPr lang="en-US" altLang="en-US" sz="1800" dirty="0" smtClean="0"/>
          </a:p>
          <a:p>
            <a:pPr lvl="1" eaLnBrk="1" hangingPunct="1">
              <a:lnSpc>
                <a:spcPct val="80000"/>
              </a:lnSpc>
              <a:spcBef>
                <a:spcPct val="0"/>
              </a:spcBef>
              <a:defRPr/>
            </a:pPr>
            <a:endParaRPr lang="en-US" altLang="en-US" sz="1800" dirty="0" smtClean="0"/>
          </a:p>
          <a:p>
            <a:pPr lvl="1" eaLnBrk="1" hangingPunct="1">
              <a:lnSpc>
                <a:spcPct val="80000"/>
              </a:lnSpc>
              <a:spcBef>
                <a:spcPct val="0"/>
              </a:spcBef>
              <a:defRPr/>
            </a:pPr>
            <a:endParaRPr lang="en-US" altLang="en-US" sz="1800" dirty="0" smtClean="0"/>
          </a:p>
          <a:p>
            <a:pPr eaLnBrk="1" hangingPunct="1">
              <a:lnSpc>
                <a:spcPct val="80000"/>
              </a:lnSpc>
              <a:spcBef>
                <a:spcPct val="0"/>
              </a:spcBef>
              <a:defRPr/>
            </a:pPr>
            <a:endParaRPr lang="en-US" altLang="en-US" sz="2000" dirty="0" smtClean="0"/>
          </a:p>
          <a:p>
            <a:pPr eaLnBrk="1" hangingPunct="1">
              <a:lnSpc>
                <a:spcPct val="80000"/>
              </a:lnSpc>
              <a:spcBef>
                <a:spcPct val="0"/>
              </a:spcBef>
              <a:defRPr/>
            </a:pPr>
            <a:endParaRPr lang="en-US" altLang="en-US" sz="2000" dirty="0" smtClean="0"/>
          </a:p>
          <a:p>
            <a:pPr eaLnBrk="1" hangingPunct="1">
              <a:lnSpc>
                <a:spcPct val="80000"/>
              </a:lnSpc>
              <a:spcBef>
                <a:spcPct val="0"/>
              </a:spcBef>
              <a:defRPr/>
            </a:pPr>
            <a:endParaRPr lang="en-US" altLang="en-US" sz="2000" dirty="0" smtClean="0"/>
          </a:p>
          <a:p>
            <a:pPr marL="0" indent="0" eaLnBrk="1" hangingPunct="1">
              <a:lnSpc>
                <a:spcPct val="80000"/>
              </a:lnSpc>
              <a:buFont typeface="Wingdings" pitchFamily="2" charset="2"/>
              <a:buNone/>
              <a:defRPr/>
            </a:pPr>
            <a:endParaRPr lang="en-US" altLang="en-US" sz="2000" dirty="0" smtClean="0"/>
          </a:p>
        </p:txBody>
      </p:sp>
      <p:pic>
        <p:nvPicPr>
          <p:cNvPr id="4403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974975"/>
            <a:ext cx="56388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Rectangle 3"/>
          <p:cNvSpPr txBox="1">
            <a:spLocks noChangeArrowheads="1"/>
          </p:cNvSpPr>
          <p:nvPr/>
        </p:nvSpPr>
        <p:spPr bwMode="auto">
          <a:xfrm>
            <a:off x="1141413" y="2176463"/>
            <a:ext cx="27368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5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5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spcBef>
                <a:spcPct val="50000"/>
              </a:spcBef>
              <a:spcAft>
                <a:spcPct val="0"/>
              </a:spcAft>
              <a:buClr>
                <a:schemeClr val="folHlink"/>
              </a:buClr>
              <a:buSzPct val="50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5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50000"/>
              </a:spcBef>
              <a:spcAft>
                <a:spcPct val="0"/>
              </a:spcAft>
              <a:buClr>
                <a:schemeClr val="accent1"/>
              </a:buClr>
              <a:buSzPct val="50000"/>
              <a:buFont typeface="Wingdings" pitchFamily="2" charset="2"/>
              <a:buChar char="n"/>
              <a:defRPr>
                <a:solidFill>
                  <a:schemeClr val="tx1"/>
                </a:solidFill>
                <a:latin typeface="+mn-lt"/>
              </a:defRPr>
            </a:lvl6pPr>
            <a:lvl7pPr marL="2971800" indent="-228600" algn="l" rtl="0" fontAlgn="base">
              <a:spcBef>
                <a:spcPct val="50000"/>
              </a:spcBef>
              <a:spcAft>
                <a:spcPct val="0"/>
              </a:spcAft>
              <a:buClr>
                <a:schemeClr val="accent1"/>
              </a:buClr>
              <a:buSzPct val="50000"/>
              <a:buFont typeface="Wingdings" pitchFamily="2" charset="2"/>
              <a:buChar char="n"/>
              <a:defRPr>
                <a:solidFill>
                  <a:schemeClr val="tx1"/>
                </a:solidFill>
                <a:latin typeface="+mn-lt"/>
              </a:defRPr>
            </a:lvl7pPr>
            <a:lvl8pPr marL="3429000" indent="-228600" algn="l" rtl="0" fontAlgn="base">
              <a:spcBef>
                <a:spcPct val="50000"/>
              </a:spcBef>
              <a:spcAft>
                <a:spcPct val="0"/>
              </a:spcAft>
              <a:buClr>
                <a:schemeClr val="accent1"/>
              </a:buClr>
              <a:buSzPct val="50000"/>
              <a:buFont typeface="Wingdings" pitchFamily="2" charset="2"/>
              <a:buChar char="n"/>
              <a:defRPr>
                <a:solidFill>
                  <a:schemeClr val="tx1"/>
                </a:solidFill>
                <a:latin typeface="+mn-lt"/>
              </a:defRPr>
            </a:lvl8pPr>
            <a:lvl9pPr marL="3886200" indent="-228600" algn="l" rtl="0" fontAlgn="base">
              <a:spcBef>
                <a:spcPct val="50000"/>
              </a:spcBef>
              <a:spcAft>
                <a:spcPct val="0"/>
              </a:spcAft>
              <a:buClr>
                <a:schemeClr val="accent1"/>
              </a:buClr>
              <a:buSzPct val="50000"/>
              <a:buFont typeface="Wingdings" pitchFamily="2" charset="2"/>
              <a:buChar char="n"/>
              <a:defRPr>
                <a:solidFill>
                  <a:schemeClr val="tx1"/>
                </a:solidFill>
                <a:latin typeface="+mn-lt"/>
              </a:defRPr>
            </a:lvl9pPr>
          </a:lstStyle>
          <a:p>
            <a:pPr marL="0" indent="0" eaLnBrk="1" hangingPunct="1">
              <a:lnSpc>
                <a:spcPct val="80000"/>
              </a:lnSpc>
              <a:buClr>
                <a:srgbClr val="3333CC"/>
              </a:buClr>
              <a:buFont typeface="Wingdings" panose="05000000000000000000" pitchFamily="2" charset="2"/>
              <a:buNone/>
              <a:defRPr/>
            </a:pPr>
            <a:r>
              <a:rPr lang="en-US" altLang="en-US" sz="1800" kern="0" dirty="0" smtClean="0">
                <a:solidFill>
                  <a:srgbClr val="333399"/>
                </a:solidFill>
              </a:rPr>
              <a:t>Use </a:t>
            </a:r>
            <a:r>
              <a:rPr lang="en-US" altLang="en-US" sz="1800" kern="0" dirty="0">
                <a:solidFill>
                  <a:srgbClr val="333399"/>
                </a:solidFill>
              </a:rPr>
              <a:t>a connector to connect a </a:t>
            </a:r>
            <a:r>
              <a:rPr lang="en-US" altLang="en-US" sz="1800" kern="0" dirty="0">
                <a:solidFill>
                  <a:srgbClr val="FF0000"/>
                </a:solidFill>
              </a:rPr>
              <a:t>Stock</a:t>
            </a:r>
            <a:r>
              <a:rPr lang="en-US" altLang="en-US" sz="1800" kern="0" dirty="0">
                <a:solidFill>
                  <a:srgbClr val="333399"/>
                </a:solidFill>
              </a:rPr>
              <a:t> to </a:t>
            </a:r>
            <a:r>
              <a:rPr lang="en-US" altLang="en-US" sz="1800" kern="0" dirty="0" smtClean="0">
                <a:solidFill>
                  <a:srgbClr val="333399"/>
                </a:solidFill>
              </a:rPr>
              <a:t>the </a:t>
            </a:r>
            <a:r>
              <a:rPr lang="en-US" altLang="en-US" sz="1800" kern="0" dirty="0">
                <a:solidFill>
                  <a:srgbClr val="333399"/>
                </a:solidFill>
              </a:rPr>
              <a:t>flow</a:t>
            </a:r>
          </a:p>
          <a:p>
            <a:pPr marL="457200" indent="-457200" eaLnBrk="1" hangingPunct="1">
              <a:lnSpc>
                <a:spcPct val="80000"/>
              </a:lnSpc>
              <a:buFont typeface="+mj-lt"/>
              <a:buAutoNum type="arabicPeriod"/>
              <a:defRPr/>
            </a:pPr>
            <a:endParaRPr lang="en-US" altLang="en-US" sz="1800" kern="0" dirty="0" smtClean="0"/>
          </a:p>
        </p:txBody>
      </p:sp>
      <p:sp>
        <p:nvSpPr>
          <p:cNvPr id="78" name="Rectangle 3"/>
          <p:cNvSpPr txBox="1">
            <a:spLocks noChangeArrowheads="1"/>
          </p:cNvSpPr>
          <p:nvPr/>
        </p:nvSpPr>
        <p:spPr bwMode="auto">
          <a:xfrm>
            <a:off x="4840288" y="2176463"/>
            <a:ext cx="27035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5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5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spcBef>
                <a:spcPct val="50000"/>
              </a:spcBef>
              <a:spcAft>
                <a:spcPct val="0"/>
              </a:spcAft>
              <a:buClr>
                <a:schemeClr val="folHlink"/>
              </a:buClr>
              <a:buSzPct val="50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5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50000"/>
              </a:spcBef>
              <a:spcAft>
                <a:spcPct val="0"/>
              </a:spcAft>
              <a:buClr>
                <a:schemeClr val="accent1"/>
              </a:buClr>
              <a:buSzPct val="50000"/>
              <a:buFont typeface="Wingdings" pitchFamily="2" charset="2"/>
              <a:buChar char="n"/>
              <a:defRPr>
                <a:solidFill>
                  <a:schemeClr val="tx1"/>
                </a:solidFill>
                <a:latin typeface="+mn-lt"/>
              </a:defRPr>
            </a:lvl6pPr>
            <a:lvl7pPr marL="2971800" indent="-228600" algn="l" rtl="0" fontAlgn="base">
              <a:spcBef>
                <a:spcPct val="50000"/>
              </a:spcBef>
              <a:spcAft>
                <a:spcPct val="0"/>
              </a:spcAft>
              <a:buClr>
                <a:schemeClr val="accent1"/>
              </a:buClr>
              <a:buSzPct val="50000"/>
              <a:buFont typeface="Wingdings" pitchFamily="2" charset="2"/>
              <a:buChar char="n"/>
              <a:defRPr>
                <a:solidFill>
                  <a:schemeClr val="tx1"/>
                </a:solidFill>
                <a:latin typeface="+mn-lt"/>
              </a:defRPr>
            </a:lvl7pPr>
            <a:lvl8pPr marL="3429000" indent="-228600" algn="l" rtl="0" fontAlgn="base">
              <a:spcBef>
                <a:spcPct val="50000"/>
              </a:spcBef>
              <a:spcAft>
                <a:spcPct val="0"/>
              </a:spcAft>
              <a:buClr>
                <a:schemeClr val="accent1"/>
              </a:buClr>
              <a:buSzPct val="50000"/>
              <a:buFont typeface="Wingdings" pitchFamily="2" charset="2"/>
              <a:buChar char="n"/>
              <a:defRPr>
                <a:solidFill>
                  <a:schemeClr val="tx1"/>
                </a:solidFill>
                <a:latin typeface="+mn-lt"/>
              </a:defRPr>
            </a:lvl8pPr>
            <a:lvl9pPr marL="3886200" indent="-228600" algn="l" rtl="0" fontAlgn="base">
              <a:spcBef>
                <a:spcPct val="50000"/>
              </a:spcBef>
              <a:spcAft>
                <a:spcPct val="0"/>
              </a:spcAft>
              <a:buClr>
                <a:schemeClr val="accent1"/>
              </a:buClr>
              <a:buSzPct val="50000"/>
              <a:buFont typeface="Wingdings" pitchFamily="2" charset="2"/>
              <a:buChar char="n"/>
              <a:defRPr>
                <a:solidFill>
                  <a:schemeClr val="tx1"/>
                </a:solidFill>
                <a:latin typeface="+mn-lt"/>
              </a:defRPr>
            </a:lvl9pPr>
          </a:lstStyle>
          <a:p>
            <a:pPr marL="0" indent="0" eaLnBrk="1" hangingPunct="1">
              <a:lnSpc>
                <a:spcPct val="80000"/>
              </a:lnSpc>
              <a:buClr>
                <a:srgbClr val="3333CC"/>
              </a:buClr>
              <a:buFont typeface="Wingdings" panose="05000000000000000000" pitchFamily="2" charset="2"/>
              <a:buNone/>
              <a:defRPr/>
            </a:pPr>
            <a:r>
              <a:rPr lang="en-US" altLang="en-US" sz="1800" kern="0" dirty="0" smtClean="0">
                <a:solidFill>
                  <a:srgbClr val="333399"/>
                </a:solidFill>
              </a:rPr>
              <a:t>Use </a:t>
            </a:r>
            <a:r>
              <a:rPr lang="en-US" altLang="en-US" sz="1800" kern="0" dirty="0">
                <a:solidFill>
                  <a:srgbClr val="333399"/>
                </a:solidFill>
              </a:rPr>
              <a:t>a connector to connect a </a:t>
            </a:r>
            <a:r>
              <a:rPr lang="en-US" altLang="en-US" sz="1800" kern="0" dirty="0" smtClean="0">
                <a:solidFill>
                  <a:srgbClr val="FF0000"/>
                </a:solidFill>
              </a:rPr>
              <a:t>flow</a:t>
            </a:r>
            <a:r>
              <a:rPr lang="en-US" altLang="en-US" sz="1800" kern="0" dirty="0" smtClean="0">
                <a:solidFill>
                  <a:srgbClr val="333399"/>
                </a:solidFill>
              </a:rPr>
              <a:t> to the </a:t>
            </a:r>
            <a:r>
              <a:rPr lang="en-US" altLang="en-US" sz="1800" kern="0" dirty="0">
                <a:solidFill>
                  <a:srgbClr val="333399"/>
                </a:solidFill>
              </a:rPr>
              <a:t>flow</a:t>
            </a:r>
          </a:p>
          <a:p>
            <a:pPr marL="457200" indent="-457200" eaLnBrk="1" hangingPunct="1">
              <a:lnSpc>
                <a:spcPct val="80000"/>
              </a:lnSpc>
              <a:buFont typeface="+mj-lt"/>
              <a:buAutoNum type="arabicPeriod"/>
              <a:defRPr/>
            </a:pPr>
            <a:endParaRPr lang="en-US" altLang="en-US" sz="1800" kern="0" dirty="0" smtClean="0"/>
          </a:p>
        </p:txBody>
      </p:sp>
    </p:spTree>
    <p:extLst>
      <p:ext uri="{BB962C8B-B14F-4D97-AF65-F5344CB8AC3E}">
        <p14:creationId xmlns:p14="http://schemas.microsoft.com/office/powerpoint/2010/main" val="39242684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9C54FC4A-005C-46E4-A393-7DAC845E3F73}" type="slidenum">
              <a:rPr lang="en-US" altLang="en-US" smtClean="0"/>
              <a:pPr/>
              <a:t>41</a:t>
            </a:fld>
            <a:endParaRPr lang="en-US" altLang="en-US" smtClean="0"/>
          </a:p>
        </p:txBody>
      </p:sp>
      <p:sp>
        <p:nvSpPr>
          <p:cNvPr id="45059" name="Rectangle 2"/>
          <p:cNvSpPr>
            <a:spLocks noGrp="1" noChangeArrowheads="1"/>
          </p:cNvSpPr>
          <p:nvPr>
            <p:ph type="title"/>
          </p:nvPr>
        </p:nvSpPr>
        <p:spPr/>
        <p:txBody>
          <a:bodyPr/>
          <a:lstStyle/>
          <a:p>
            <a:pPr eaLnBrk="1" hangingPunct="1"/>
            <a:r>
              <a:rPr lang="en-US" altLang="en-US" sz="2400" smtClean="0"/>
              <a:t>Why care?  Big differences in dynamics!</a:t>
            </a:r>
          </a:p>
        </p:txBody>
      </p:sp>
      <p:sp>
        <p:nvSpPr>
          <p:cNvPr id="45060" name="Rectangle 3"/>
          <p:cNvSpPr>
            <a:spLocks noGrp="1" noChangeArrowheads="1"/>
          </p:cNvSpPr>
          <p:nvPr>
            <p:ph type="body" idx="1"/>
          </p:nvPr>
        </p:nvSpPr>
        <p:spPr>
          <a:xfrm>
            <a:off x="1182688" y="1524000"/>
            <a:ext cx="7772400" cy="1095375"/>
          </a:xfrm>
        </p:spPr>
        <p:txBody>
          <a:bodyPr/>
          <a:lstStyle/>
          <a:p>
            <a:pPr marL="533400" indent="-533400" eaLnBrk="1" hangingPunct="1">
              <a:buFont typeface="Wingdings" pitchFamily="2" charset="2"/>
              <a:buNone/>
            </a:pPr>
            <a:r>
              <a:rPr lang="en-US" altLang="en-US" sz="2000" dirty="0" smtClean="0"/>
              <a:t>Wood for thought</a:t>
            </a:r>
          </a:p>
          <a:p>
            <a:pPr marL="533400" indent="-533400" eaLnBrk="1" hangingPunct="1">
              <a:buFont typeface="Wingdings" pitchFamily="2" charset="2"/>
              <a:buNone/>
            </a:pPr>
            <a:r>
              <a:rPr lang="en-US" altLang="en-US" sz="1400" dirty="0" smtClean="0"/>
              <a:t>	</a:t>
            </a:r>
            <a:r>
              <a:rPr lang="en-US" altLang="en-US" sz="1200" dirty="0" smtClean="0"/>
              <a:t>Here are two representations of the process of building up muscle mass, associated with the splitting of wood.  Mentally simulate each representation.  Which representation is better?  Why?</a:t>
            </a:r>
          </a:p>
        </p:txBody>
      </p:sp>
      <p:grpSp>
        <p:nvGrpSpPr>
          <p:cNvPr id="45061" name="Group 2"/>
          <p:cNvGrpSpPr>
            <a:grpSpLocks/>
          </p:cNvGrpSpPr>
          <p:nvPr/>
        </p:nvGrpSpPr>
        <p:grpSpPr bwMode="auto">
          <a:xfrm>
            <a:off x="1524000" y="2819400"/>
            <a:ext cx="3324225" cy="2781300"/>
            <a:chOff x="1524000" y="2819400"/>
            <a:chExt cx="3324225" cy="2781300"/>
          </a:xfrm>
        </p:grpSpPr>
        <p:sp>
          <p:nvSpPr>
            <p:cNvPr id="45108" name="AutoShape 9"/>
            <p:cNvSpPr>
              <a:spLocks noChangeAspect="1" noChangeArrowheads="1" noTextEdit="1"/>
            </p:cNvSpPr>
            <p:nvPr/>
          </p:nvSpPr>
          <p:spPr bwMode="auto">
            <a:xfrm>
              <a:off x="1524000" y="2819400"/>
              <a:ext cx="3324225"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5109" name="Rectangle 11"/>
            <p:cNvSpPr>
              <a:spLocks noChangeArrowheads="1"/>
            </p:cNvSpPr>
            <p:nvPr/>
          </p:nvSpPr>
          <p:spPr bwMode="auto">
            <a:xfrm>
              <a:off x="3648075" y="4476750"/>
              <a:ext cx="628650" cy="4953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45110" name="Rectangle 12"/>
            <p:cNvSpPr>
              <a:spLocks noChangeArrowheads="1"/>
            </p:cNvSpPr>
            <p:nvPr/>
          </p:nvSpPr>
          <p:spPr bwMode="auto">
            <a:xfrm>
              <a:off x="3638550" y="4467225"/>
              <a:ext cx="628650" cy="495300"/>
            </a:xfrm>
            <a:prstGeom prst="rect">
              <a:avLst/>
            </a:prstGeom>
            <a:noFill/>
            <a:ln w="6">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45111" name="Rectangle 13"/>
            <p:cNvSpPr>
              <a:spLocks noChangeArrowheads="1"/>
            </p:cNvSpPr>
            <p:nvPr/>
          </p:nvSpPr>
          <p:spPr bwMode="auto">
            <a:xfrm>
              <a:off x="3714750" y="4591050"/>
              <a:ext cx="504825" cy="16192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45112" name="Rectangle 14"/>
            <p:cNvSpPr>
              <a:spLocks noChangeArrowheads="1"/>
            </p:cNvSpPr>
            <p:nvPr/>
          </p:nvSpPr>
          <p:spPr bwMode="auto">
            <a:xfrm>
              <a:off x="3743325" y="4591050"/>
              <a:ext cx="47625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900">
                  <a:solidFill>
                    <a:srgbClr val="0000FF"/>
                  </a:solidFill>
                  <a:latin typeface="Arial" pitchFamily="34" charset="0"/>
                </a:rPr>
                <a:t>Wood in</a:t>
              </a:r>
              <a:endParaRPr lang="en-US" altLang="en-US"/>
            </a:p>
          </p:txBody>
        </p:sp>
        <p:sp>
          <p:nvSpPr>
            <p:cNvPr id="45113" name="Rectangle 15"/>
            <p:cNvSpPr>
              <a:spLocks noChangeArrowheads="1"/>
            </p:cNvSpPr>
            <p:nvPr/>
          </p:nvSpPr>
          <p:spPr bwMode="auto">
            <a:xfrm>
              <a:off x="3714750" y="4743450"/>
              <a:ext cx="504825" cy="16192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45114" name="Rectangle 16"/>
            <p:cNvSpPr>
              <a:spLocks noChangeArrowheads="1"/>
            </p:cNvSpPr>
            <p:nvPr/>
          </p:nvSpPr>
          <p:spPr bwMode="auto">
            <a:xfrm>
              <a:off x="3724275" y="4743450"/>
              <a:ext cx="52387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900">
                  <a:solidFill>
                    <a:srgbClr val="0000FF"/>
                  </a:solidFill>
                  <a:latin typeface="Arial" pitchFamily="34" charset="0"/>
                </a:rPr>
                <a:t>the Stack</a:t>
              </a:r>
              <a:endParaRPr lang="en-US" altLang="en-US"/>
            </a:p>
          </p:txBody>
        </p:sp>
        <p:sp>
          <p:nvSpPr>
            <p:cNvPr id="45115" name="Rectangle 17"/>
            <p:cNvSpPr>
              <a:spLocks noChangeArrowheads="1"/>
            </p:cNvSpPr>
            <p:nvPr/>
          </p:nvSpPr>
          <p:spPr bwMode="auto">
            <a:xfrm>
              <a:off x="3619500" y="3438525"/>
              <a:ext cx="628650" cy="4953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45116" name="Rectangle 18"/>
            <p:cNvSpPr>
              <a:spLocks noChangeArrowheads="1"/>
            </p:cNvSpPr>
            <p:nvPr/>
          </p:nvSpPr>
          <p:spPr bwMode="auto">
            <a:xfrm>
              <a:off x="3609975" y="3429000"/>
              <a:ext cx="628650" cy="495300"/>
            </a:xfrm>
            <a:prstGeom prst="rect">
              <a:avLst/>
            </a:prstGeom>
            <a:noFill/>
            <a:ln w="6">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45117" name="Rectangle 19"/>
            <p:cNvSpPr>
              <a:spLocks noChangeArrowheads="1"/>
            </p:cNvSpPr>
            <p:nvPr/>
          </p:nvSpPr>
          <p:spPr bwMode="auto">
            <a:xfrm>
              <a:off x="3714750" y="3533775"/>
              <a:ext cx="428625" cy="16192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45118" name="Rectangle 20"/>
            <p:cNvSpPr>
              <a:spLocks noChangeArrowheads="1"/>
            </p:cNvSpPr>
            <p:nvPr/>
          </p:nvSpPr>
          <p:spPr bwMode="auto">
            <a:xfrm>
              <a:off x="3733800" y="3533775"/>
              <a:ext cx="44767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900">
                  <a:solidFill>
                    <a:srgbClr val="0000FF"/>
                  </a:solidFill>
                  <a:latin typeface="Arial" pitchFamily="34" charset="0"/>
                </a:rPr>
                <a:t>Muscle </a:t>
              </a:r>
              <a:endParaRPr lang="en-US" altLang="en-US"/>
            </a:p>
          </p:txBody>
        </p:sp>
        <p:sp>
          <p:nvSpPr>
            <p:cNvPr id="45119" name="Rectangle 21"/>
            <p:cNvSpPr>
              <a:spLocks noChangeArrowheads="1"/>
            </p:cNvSpPr>
            <p:nvPr/>
          </p:nvSpPr>
          <p:spPr bwMode="auto">
            <a:xfrm>
              <a:off x="3714750" y="3686175"/>
              <a:ext cx="428625" cy="16192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45120" name="Rectangle 22"/>
            <p:cNvSpPr>
              <a:spLocks noChangeArrowheads="1"/>
            </p:cNvSpPr>
            <p:nvPr/>
          </p:nvSpPr>
          <p:spPr bwMode="auto">
            <a:xfrm>
              <a:off x="3781425" y="3686175"/>
              <a:ext cx="33337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900">
                  <a:solidFill>
                    <a:srgbClr val="0000FF"/>
                  </a:solidFill>
                  <a:latin typeface="Arial" pitchFamily="34" charset="0"/>
                </a:rPr>
                <a:t>Mass</a:t>
              </a:r>
              <a:endParaRPr lang="en-US" altLang="en-US"/>
            </a:p>
          </p:txBody>
        </p:sp>
        <p:sp>
          <p:nvSpPr>
            <p:cNvPr id="45121" name="Line 23"/>
            <p:cNvSpPr>
              <a:spLocks noChangeShapeType="1"/>
            </p:cNvSpPr>
            <p:nvPr/>
          </p:nvSpPr>
          <p:spPr bwMode="auto">
            <a:xfrm>
              <a:off x="2219325" y="3714750"/>
              <a:ext cx="1304925" cy="1588"/>
            </a:xfrm>
            <a:prstGeom prst="line">
              <a:avLst/>
            </a:prstGeom>
            <a:noFill/>
            <a:ln w="6">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22" name="Line 24"/>
            <p:cNvSpPr>
              <a:spLocks noChangeShapeType="1"/>
            </p:cNvSpPr>
            <p:nvPr/>
          </p:nvSpPr>
          <p:spPr bwMode="auto">
            <a:xfrm>
              <a:off x="2219325" y="3752850"/>
              <a:ext cx="1304925" cy="1588"/>
            </a:xfrm>
            <a:prstGeom prst="line">
              <a:avLst/>
            </a:prstGeom>
            <a:noFill/>
            <a:ln w="6">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23" name="Freeform 25"/>
            <p:cNvSpPr>
              <a:spLocks/>
            </p:cNvSpPr>
            <p:nvPr/>
          </p:nvSpPr>
          <p:spPr bwMode="auto">
            <a:xfrm>
              <a:off x="3524250" y="3648075"/>
              <a:ext cx="85725" cy="171450"/>
            </a:xfrm>
            <a:custGeom>
              <a:avLst/>
              <a:gdLst>
                <a:gd name="T0" fmla="*/ 0 w 54"/>
                <a:gd name="T1" fmla="*/ 2147483647 h 108"/>
                <a:gd name="T2" fmla="*/ 0 w 54"/>
                <a:gd name="T3" fmla="*/ 0 h 108"/>
                <a:gd name="T4" fmla="*/ 2147483647 w 54"/>
                <a:gd name="T5" fmla="*/ 2147483647 h 108"/>
                <a:gd name="T6" fmla="*/ 0 w 54"/>
                <a:gd name="T7" fmla="*/ 2147483647 h 108"/>
                <a:gd name="T8" fmla="*/ 0 w 54"/>
                <a:gd name="T9" fmla="*/ 2147483647 h 108"/>
                <a:gd name="T10" fmla="*/ 0 60000 65536"/>
                <a:gd name="T11" fmla="*/ 0 60000 65536"/>
                <a:gd name="T12" fmla="*/ 0 60000 65536"/>
                <a:gd name="T13" fmla="*/ 0 60000 65536"/>
                <a:gd name="T14" fmla="*/ 0 60000 65536"/>
                <a:gd name="T15" fmla="*/ 0 w 54"/>
                <a:gd name="T16" fmla="*/ 0 h 108"/>
                <a:gd name="T17" fmla="*/ 54 w 54"/>
                <a:gd name="T18" fmla="*/ 108 h 108"/>
              </a:gdLst>
              <a:ahLst/>
              <a:cxnLst>
                <a:cxn ang="T10">
                  <a:pos x="T0" y="T1"/>
                </a:cxn>
                <a:cxn ang="T11">
                  <a:pos x="T2" y="T3"/>
                </a:cxn>
                <a:cxn ang="T12">
                  <a:pos x="T4" y="T5"/>
                </a:cxn>
                <a:cxn ang="T13">
                  <a:pos x="T6" y="T7"/>
                </a:cxn>
                <a:cxn ang="T14">
                  <a:pos x="T8" y="T9"/>
                </a:cxn>
              </a:cxnLst>
              <a:rect l="T15" t="T16" r="T17" b="T18"/>
              <a:pathLst>
                <a:path w="54" h="108">
                  <a:moveTo>
                    <a:pt x="0" y="42"/>
                  </a:moveTo>
                  <a:lnTo>
                    <a:pt x="0" y="0"/>
                  </a:lnTo>
                  <a:lnTo>
                    <a:pt x="54" y="54"/>
                  </a:lnTo>
                  <a:lnTo>
                    <a:pt x="0" y="108"/>
                  </a:lnTo>
                  <a:lnTo>
                    <a:pt x="0" y="66"/>
                  </a:lnTo>
                </a:path>
              </a:pathLst>
            </a:custGeom>
            <a:noFill/>
            <a:ln w="6">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124" name="Freeform 26"/>
            <p:cNvSpPr>
              <a:spLocks/>
            </p:cNvSpPr>
            <p:nvPr/>
          </p:nvSpPr>
          <p:spPr bwMode="auto">
            <a:xfrm>
              <a:off x="2790825" y="3543300"/>
              <a:ext cx="209550" cy="66675"/>
            </a:xfrm>
            <a:custGeom>
              <a:avLst/>
              <a:gdLst>
                <a:gd name="T0" fmla="*/ 2147483647 w 132"/>
                <a:gd name="T1" fmla="*/ 2147483647 h 42"/>
                <a:gd name="T2" fmla="*/ 2147483647 w 132"/>
                <a:gd name="T3" fmla="*/ 2147483647 h 42"/>
                <a:gd name="T4" fmla="*/ 2147483647 w 132"/>
                <a:gd name="T5" fmla="*/ 2147483647 h 42"/>
                <a:gd name="T6" fmla="*/ 2147483647 w 132"/>
                <a:gd name="T7" fmla="*/ 2147483647 h 42"/>
                <a:gd name="T8" fmla="*/ 0 w 132"/>
                <a:gd name="T9" fmla="*/ 2147483647 h 42"/>
                <a:gd name="T10" fmla="*/ 0 w 132"/>
                <a:gd name="T11" fmla="*/ 2147483647 h 42"/>
                <a:gd name="T12" fmla="*/ 0 w 132"/>
                <a:gd name="T13" fmla="*/ 2147483647 h 42"/>
                <a:gd name="T14" fmla="*/ 2147483647 w 132"/>
                <a:gd name="T15" fmla="*/ 2147483647 h 42"/>
                <a:gd name="T16" fmla="*/ 2147483647 w 132"/>
                <a:gd name="T17" fmla="*/ 2147483647 h 42"/>
                <a:gd name="T18" fmla="*/ 2147483647 w 132"/>
                <a:gd name="T19" fmla="*/ 0 h 42"/>
                <a:gd name="T20" fmla="*/ 2147483647 w 132"/>
                <a:gd name="T21" fmla="*/ 0 h 42"/>
                <a:gd name="T22" fmla="*/ 0 w 132"/>
                <a:gd name="T23" fmla="*/ 2147483647 h 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2"/>
                <a:gd name="T37" fmla="*/ 0 h 42"/>
                <a:gd name="T38" fmla="*/ 132 w 132"/>
                <a:gd name="T39" fmla="*/ 42 h 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2" h="42">
                  <a:moveTo>
                    <a:pt x="78" y="18"/>
                  </a:moveTo>
                  <a:lnTo>
                    <a:pt x="78" y="42"/>
                  </a:lnTo>
                  <a:lnTo>
                    <a:pt x="54" y="42"/>
                  </a:lnTo>
                  <a:lnTo>
                    <a:pt x="54" y="18"/>
                  </a:lnTo>
                  <a:lnTo>
                    <a:pt x="0" y="18"/>
                  </a:lnTo>
                  <a:lnTo>
                    <a:pt x="0" y="6"/>
                  </a:lnTo>
                  <a:lnTo>
                    <a:pt x="0" y="12"/>
                  </a:lnTo>
                  <a:lnTo>
                    <a:pt x="132" y="12"/>
                  </a:lnTo>
                  <a:lnTo>
                    <a:pt x="132" y="6"/>
                  </a:lnTo>
                  <a:lnTo>
                    <a:pt x="126" y="0"/>
                  </a:lnTo>
                  <a:lnTo>
                    <a:pt x="12" y="0"/>
                  </a:lnTo>
                  <a:lnTo>
                    <a:pt x="0" y="6"/>
                  </a:lnTo>
                </a:path>
              </a:pathLst>
            </a:custGeom>
            <a:noFill/>
            <a:ln w="6">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125" name="Oval 27"/>
            <p:cNvSpPr>
              <a:spLocks noChangeArrowheads="1"/>
            </p:cNvSpPr>
            <p:nvPr/>
          </p:nvSpPr>
          <p:spPr bwMode="auto">
            <a:xfrm>
              <a:off x="2790825" y="3619500"/>
              <a:ext cx="238125" cy="238125"/>
            </a:xfrm>
            <a:prstGeom prst="ellipse">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45126" name="Oval 28"/>
            <p:cNvSpPr>
              <a:spLocks noChangeArrowheads="1"/>
            </p:cNvSpPr>
            <p:nvPr/>
          </p:nvSpPr>
          <p:spPr bwMode="auto">
            <a:xfrm>
              <a:off x="2781300" y="3609975"/>
              <a:ext cx="247650" cy="247650"/>
            </a:xfrm>
            <a:prstGeom prst="ellipse">
              <a:avLst/>
            </a:prstGeom>
            <a:noFill/>
            <a:ln w="6">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45127" name="Rectangle 29"/>
            <p:cNvSpPr>
              <a:spLocks noChangeArrowheads="1"/>
            </p:cNvSpPr>
            <p:nvPr/>
          </p:nvSpPr>
          <p:spPr bwMode="auto">
            <a:xfrm>
              <a:off x="2676525" y="3381375"/>
              <a:ext cx="447675" cy="16192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45128" name="Rectangle 30"/>
            <p:cNvSpPr>
              <a:spLocks noChangeArrowheads="1"/>
            </p:cNvSpPr>
            <p:nvPr/>
          </p:nvSpPr>
          <p:spPr bwMode="auto">
            <a:xfrm>
              <a:off x="2686050" y="3381375"/>
              <a:ext cx="4667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900">
                  <a:solidFill>
                    <a:srgbClr val="0000FF"/>
                  </a:solidFill>
                  <a:latin typeface="Arial" pitchFamily="34" charset="0"/>
                </a:rPr>
                <a:t>building</a:t>
              </a:r>
              <a:endParaRPr lang="en-US" altLang="en-US"/>
            </a:p>
          </p:txBody>
        </p:sp>
        <p:sp>
          <p:nvSpPr>
            <p:cNvPr id="45129" name="Arc 31"/>
            <p:cNvSpPr>
              <a:spLocks/>
            </p:cNvSpPr>
            <p:nvPr/>
          </p:nvSpPr>
          <p:spPr bwMode="auto">
            <a:xfrm>
              <a:off x="1981200" y="4591050"/>
              <a:ext cx="152400" cy="114300"/>
            </a:xfrm>
            <a:custGeom>
              <a:avLst/>
              <a:gdLst>
                <a:gd name="T0" fmla="*/ 2147483647 w 43200"/>
                <a:gd name="T1" fmla="*/ 2147483647 h 32317"/>
                <a:gd name="T2" fmla="*/ 2147483647 w 43200"/>
                <a:gd name="T3" fmla="*/ 2147483647 h 32317"/>
                <a:gd name="T4" fmla="*/ 2147483647 w 43200"/>
                <a:gd name="T5" fmla="*/ 2147483647 h 32317"/>
                <a:gd name="T6" fmla="*/ 0 60000 65536"/>
                <a:gd name="T7" fmla="*/ 0 60000 65536"/>
                <a:gd name="T8" fmla="*/ 0 60000 65536"/>
                <a:gd name="T9" fmla="*/ 0 w 43200"/>
                <a:gd name="T10" fmla="*/ 0 h 32317"/>
                <a:gd name="T11" fmla="*/ 43200 w 43200"/>
                <a:gd name="T12" fmla="*/ 32317 h 32317"/>
              </a:gdLst>
              <a:ahLst/>
              <a:cxnLst>
                <a:cxn ang="T6">
                  <a:pos x="T0" y="T1"/>
                </a:cxn>
                <a:cxn ang="T7">
                  <a:pos x="T2" y="T3"/>
                </a:cxn>
                <a:cxn ang="T8">
                  <a:pos x="T4" y="T5"/>
                </a:cxn>
              </a:cxnLst>
              <a:rect l="T9" t="T10" r="T11" b="T12"/>
              <a:pathLst>
                <a:path w="43200" h="32317" fill="none" extrusionOk="0">
                  <a:moveTo>
                    <a:pt x="2846" y="32316"/>
                  </a:moveTo>
                  <a:cubicBezTo>
                    <a:pt x="981" y="29053"/>
                    <a:pt x="0" y="25359"/>
                    <a:pt x="0" y="21600"/>
                  </a:cubicBezTo>
                  <a:cubicBezTo>
                    <a:pt x="0" y="9670"/>
                    <a:pt x="9670" y="0"/>
                    <a:pt x="21600" y="0"/>
                  </a:cubicBezTo>
                  <a:cubicBezTo>
                    <a:pt x="33529" y="-1"/>
                    <a:pt x="43199" y="9670"/>
                    <a:pt x="43200" y="21599"/>
                  </a:cubicBezTo>
                </a:path>
                <a:path w="43200" h="32317" stroke="0" extrusionOk="0">
                  <a:moveTo>
                    <a:pt x="2846" y="32316"/>
                  </a:moveTo>
                  <a:cubicBezTo>
                    <a:pt x="981" y="29053"/>
                    <a:pt x="0" y="25359"/>
                    <a:pt x="0" y="21600"/>
                  </a:cubicBezTo>
                  <a:cubicBezTo>
                    <a:pt x="0" y="9670"/>
                    <a:pt x="9670" y="0"/>
                    <a:pt x="21600" y="0"/>
                  </a:cubicBezTo>
                  <a:cubicBezTo>
                    <a:pt x="33529" y="-1"/>
                    <a:pt x="43199" y="9670"/>
                    <a:pt x="43200" y="21599"/>
                  </a:cubicBezTo>
                  <a:lnTo>
                    <a:pt x="21600" y="21600"/>
                  </a:lnTo>
                  <a:lnTo>
                    <a:pt x="2846" y="32316"/>
                  </a:lnTo>
                  <a:close/>
                </a:path>
              </a:pathLst>
            </a:custGeom>
            <a:noFill/>
            <a:ln w="6">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130" name="Arc 32"/>
            <p:cNvSpPr>
              <a:spLocks/>
            </p:cNvSpPr>
            <p:nvPr/>
          </p:nvSpPr>
          <p:spPr bwMode="auto">
            <a:xfrm>
              <a:off x="2095500" y="4591050"/>
              <a:ext cx="114300" cy="152400"/>
            </a:xfrm>
            <a:custGeom>
              <a:avLst/>
              <a:gdLst>
                <a:gd name="T0" fmla="*/ 0 w 32317"/>
                <a:gd name="T1" fmla="*/ 2147483647 h 43200"/>
                <a:gd name="T2" fmla="*/ 2147483647 w 32317"/>
                <a:gd name="T3" fmla="*/ 2147483647 h 43200"/>
                <a:gd name="T4" fmla="*/ 2147483647 w 32317"/>
                <a:gd name="T5" fmla="*/ 2147483647 h 43200"/>
                <a:gd name="T6" fmla="*/ 0 60000 65536"/>
                <a:gd name="T7" fmla="*/ 0 60000 65536"/>
                <a:gd name="T8" fmla="*/ 0 60000 65536"/>
                <a:gd name="T9" fmla="*/ 0 w 32317"/>
                <a:gd name="T10" fmla="*/ 0 h 43200"/>
                <a:gd name="T11" fmla="*/ 32317 w 32317"/>
                <a:gd name="T12" fmla="*/ 43200 h 43200"/>
              </a:gdLst>
              <a:ahLst/>
              <a:cxnLst>
                <a:cxn ang="T6">
                  <a:pos x="T0" y="T1"/>
                </a:cxn>
                <a:cxn ang="T7">
                  <a:pos x="T2" y="T3"/>
                </a:cxn>
                <a:cxn ang="T8">
                  <a:pos x="T4" y="T5"/>
                </a:cxn>
              </a:cxnLst>
              <a:rect l="T9" t="T10" r="T11" b="T12"/>
              <a:pathLst>
                <a:path w="32317" h="43200" fill="none" extrusionOk="0">
                  <a:moveTo>
                    <a:pt x="0" y="2846"/>
                  </a:moveTo>
                  <a:cubicBezTo>
                    <a:pt x="3263" y="981"/>
                    <a:pt x="6957" y="-1"/>
                    <a:pt x="10717" y="0"/>
                  </a:cubicBezTo>
                  <a:cubicBezTo>
                    <a:pt x="22646" y="0"/>
                    <a:pt x="32317" y="9670"/>
                    <a:pt x="32317" y="21600"/>
                  </a:cubicBezTo>
                  <a:cubicBezTo>
                    <a:pt x="32317" y="33529"/>
                    <a:pt x="22646" y="43199"/>
                    <a:pt x="10717" y="43200"/>
                  </a:cubicBezTo>
                </a:path>
                <a:path w="32317" h="43200" stroke="0" extrusionOk="0">
                  <a:moveTo>
                    <a:pt x="0" y="2846"/>
                  </a:moveTo>
                  <a:cubicBezTo>
                    <a:pt x="3263" y="981"/>
                    <a:pt x="6957" y="-1"/>
                    <a:pt x="10717" y="0"/>
                  </a:cubicBezTo>
                  <a:cubicBezTo>
                    <a:pt x="22646" y="0"/>
                    <a:pt x="32317" y="9670"/>
                    <a:pt x="32317" y="21600"/>
                  </a:cubicBezTo>
                  <a:cubicBezTo>
                    <a:pt x="32317" y="33529"/>
                    <a:pt x="22646" y="43199"/>
                    <a:pt x="10717" y="43200"/>
                  </a:cubicBezTo>
                  <a:lnTo>
                    <a:pt x="10717" y="21600"/>
                  </a:lnTo>
                  <a:lnTo>
                    <a:pt x="0" y="2846"/>
                  </a:lnTo>
                  <a:close/>
                </a:path>
              </a:pathLst>
            </a:custGeom>
            <a:noFill/>
            <a:ln w="6">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131" name="Arc 33"/>
            <p:cNvSpPr>
              <a:spLocks/>
            </p:cNvSpPr>
            <p:nvPr/>
          </p:nvSpPr>
          <p:spPr bwMode="auto">
            <a:xfrm>
              <a:off x="2057400" y="4705350"/>
              <a:ext cx="152400" cy="114300"/>
            </a:xfrm>
            <a:custGeom>
              <a:avLst/>
              <a:gdLst>
                <a:gd name="T0" fmla="*/ 2147483647 w 43200"/>
                <a:gd name="T1" fmla="*/ 0 h 32317"/>
                <a:gd name="T2" fmla="*/ 0 w 43200"/>
                <a:gd name="T3" fmla="*/ 2147483647 h 32317"/>
                <a:gd name="T4" fmla="*/ 2147483647 w 43200"/>
                <a:gd name="T5" fmla="*/ 2147483647 h 32317"/>
                <a:gd name="T6" fmla="*/ 0 60000 65536"/>
                <a:gd name="T7" fmla="*/ 0 60000 65536"/>
                <a:gd name="T8" fmla="*/ 0 60000 65536"/>
                <a:gd name="T9" fmla="*/ 0 w 43200"/>
                <a:gd name="T10" fmla="*/ 0 h 32317"/>
                <a:gd name="T11" fmla="*/ 43200 w 43200"/>
                <a:gd name="T12" fmla="*/ 32317 h 32317"/>
              </a:gdLst>
              <a:ahLst/>
              <a:cxnLst>
                <a:cxn ang="T6">
                  <a:pos x="T0" y="T1"/>
                </a:cxn>
                <a:cxn ang="T7">
                  <a:pos x="T2" y="T3"/>
                </a:cxn>
                <a:cxn ang="T8">
                  <a:pos x="T4" y="T5"/>
                </a:cxn>
              </a:cxnLst>
              <a:rect l="T9" t="T10" r="T11" b="T12"/>
              <a:pathLst>
                <a:path w="43200" h="32317" fill="none" extrusionOk="0">
                  <a:moveTo>
                    <a:pt x="40353" y="0"/>
                  </a:moveTo>
                  <a:cubicBezTo>
                    <a:pt x="42218" y="3263"/>
                    <a:pt x="43200" y="6957"/>
                    <a:pt x="43200" y="10717"/>
                  </a:cubicBezTo>
                  <a:cubicBezTo>
                    <a:pt x="43200" y="22646"/>
                    <a:pt x="33529" y="32317"/>
                    <a:pt x="21600" y="32317"/>
                  </a:cubicBezTo>
                  <a:cubicBezTo>
                    <a:pt x="9670" y="32317"/>
                    <a:pt x="0" y="22646"/>
                    <a:pt x="0" y="10717"/>
                  </a:cubicBezTo>
                </a:path>
                <a:path w="43200" h="32317" stroke="0" extrusionOk="0">
                  <a:moveTo>
                    <a:pt x="40353" y="0"/>
                  </a:moveTo>
                  <a:cubicBezTo>
                    <a:pt x="42218" y="3263"/>
                    <a:pt x="43200" y="6957"/>
                    <a:pt x="43200" y="10717"/>
                  </a:cubicBezTo>
                  <a:cubicBezTo>
                    <a:pt x="43200" y="22646"/>
                    <a:pt x="33529" y="32317"/>
                    <a:pt x="21600" y="32317"/>
                  </a:cubicBezTo>
                  <a:cubicBezTo>
                    <a:pt x="9670" y="32317"/>
                    <a:pt x="0" y="22646"/>
                    <a:pt x="0" y="10717"/>
                  </a:cubicBezTo>
                  <a:lnTo>
                    <a:pt x="21600" y="10717"/>
                  </a:lnTo>
                  <a:lnTo>
                    <a:pt x="40353" y="0"/>
                  </a:lnTo>
                  <a:close/>
                </a:path>
              </a:pathLst>
            </a:custGeom>
            <a:noFill/>
            <a:ln w="6">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132" name="Arc 34"/>
            <p:cNvSpPr>
              <a:spLocks/>
            </p:cNvSpPr>
            <p:nvPr/>
          </p:nvSpPr>
          <p:spPr bwMode="auto">
            <a:xfrm>
              <a:off x="1981200" y="4667250"/>
              <a:ext cx="114300" cy="152400"/>
            </a:xfrm>
            <a:custGeom>
              <a:avLst/>
              <a:gdLst>
                <a:gd name="T0" fmla="*/ 2147483647 w 32317"/>
                <a:gd name="T1" fmla="*/ 2147483647 h 43200"/>
                <a:gd name="T2" fmla="*/ 2147483647 w 32317"/>
                <a:gd name="T3" fmla="*/ 0 h 43200"/>
                <a:gd name="T4" fmla="*/ 2147483647 w 32317"/>
                <a:gd name="T5" fmla="*/ 2147483647 h 43200"/>
                <a:gd name="T6" fmla="*/ 0 60000 65536"/>
                <a:gd name="T7" fmla="*/ 0 60000 65536"/>
                <a:gd name="T8" fmla="*/ 0 60000 65536"/>
                <a:gd name="T9" fmla="*/ 0 w 32317"/>
                <a:gd name="T10" fmla="*/ 0 h 43200"/>
                <a:gd name="T11" fmla="*/ 32317 w 32317"/>
                <a:gd name="T12" fmla="*/ 43200 h 43200"/>
              </a:gdLst>
              <a:ahLst/>
              <a:cxnLst>
                <a:cxn ang="T6">
                  <a:pos x="T0" y="T1"/>
                </a:cxn>
                <a:cxn ang="T7">
                  <a:pos x="T2" y="T3"/>
                </a:cxn>
                <a:cxn ang="T8">
                  <a:pos x="T4" y="T5"/>
                </a:cxn>
              </a:cxnLst>
              <a:rect l="T9" t="T10" r="T11" b="T12"/>
              <a:pathLst>
                <a:path w="32317" h="43200" fill="none" extrusionOk="0">
                  <a:moveTo>
                    <a:pt x="32316" y="40353"/>
                  </a:moveTo>
                  <a:cubicBezTo>
                    <a:pt x="29053" y="42218"/>
                    <a:pt x="25359" y="43199"/>
                    <a:pt x="21600" y="43200"/>
                  </a:cubicBezTo>
                  <a:cubicBezTo>
                    <a:pt x="9670" y="43200"/>
                    <a:pt x="0" y="33529"/>
                    <a:pt x="0" y="21600"/>
                  </a:cubicBezTo>
                  <a:cubicBezTo>
                    <a:pt x="-1" y="9670"/>
                    <a:pt x="9670" y="0"/>
                    <a:pt x="21599" y="0"/>
                  </a:cubicBezTo>
                </a:path>
                <a:path w="32317" h="43200" stroke="0" extrusionOk="0">
                  <a:moveTo>
                    <a:pt x="32316" y="40353"/>
                  </a:moveTo>
                  <a:cubicBezTo>
                    <a:pt x="29053" y="42218"/>
                    <a:pt x="25359" y="43199"/>
                    <a:pt x="21600" y="43200"/>
                  </a:cubicBezTo>
                  <a:cubicBezTo>
                    <a:pt x="9670" y="43200"/>
                    <a:pt x="0" y="33529"/>
                    <a:pt x="0" y="21600"/>
                  </a:cubicBezTo>
                  <a:cubicBezTo>
                    <a:pt x="-1" y="9670"/>
                    <a:pt x="9670" y="0"/>
                    <a:pt x="21599" y="0"/>
                  </a:cubicBezTo>
                  <a:lnTo>
                    <a:pt x="21600" y="21600"/>
                  </a:lnTo>
                  <a:lnTo>
                    <a:pt x="32316" y="40353"/>
                  </a:lnTo>
                  <a:close/>
                </a:path>
              </a:pathLst>
            </a:custGeom>
            <a:noFill/>
            <a:ln w="6">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133" name="Line 35"/>
            <p:cNvSpPr>
              <a:spLocks noChangeShapeType="1"/>
            </p:cNvSpPr>
            <p:nvPr/>
          </p:nvSpPr>
          <p:spPr bwMode="auto">
            <a:xfrm>
              <a:off x="2209800" y="4714875"/>
              <a:ext cx="1343025" cy="1588"/>
            </a:xfrm>
            <a:prstGeom prst="line">
              <a:avLst/>
            </a:prstGeom>
            <a:noFill/>
            <a:ln w="6">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34" name="Line 36"/>
            <p:cNvSpPr>
              <a:spLocks noChangeShapeType="1"/>
            </p:cNvSpPr>
            <p:nvPr/>
          </p:nvSpPr>
          <p:spPr bwMode="auto">
            <a:xfrm>
              <a:off x="2209800" y="4752975"/>
              <a:ext cx="1343025" cy="1588"/>
            </a:xfrm>
            <a:prstGeom prst="line">
              <a:avLst/>
            </a:prstGeom>
            <a:noFill/>
            <a:ln w="6">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35" name="Freeform 37"/>
            <p:cNvSpPr>
              <a:spLocks/>
            </p:cNvSpPr>
            <p:nvPr/>
          </p:nvSpPr>
          <p:spPr bwMode="auto">
            <a:xfrm>
              <a:off x="3552825" y="4648200"/>
              <a:ext cx="85725" cy="171450"/>
            </a:xfrm>
            <a:custGeom>
              <a:avLst/>
              <a:gdLst>
                <a:gd name="T0" fmla="*/ 0 w 54"/>
                <a:gd name="T1" fmla="*/ 2147483647 h 108"/>
                <a:gd name="T2" fmla="*/ 0 w 54"/>
                <a:gd name="T3" fmla="*/ 0 h 108"/>
                <a:gd name="T4" fmla="*/ 2147483647 w 54"/>
                <a:gd name="T5" fmla="*/ 2147483647 h 108"/>
                <a:gd name="T6" fmla="*/ 0 w 54"/>
                <a:gd name="T7" fmla="*/ 2147483647 h 108"/>
                <a:gd name="T8" fmla="*/ 0 w 54"/>
                <a:gd name="T9" fmla="*/ 2147483647 h 108"/>
                <a:gd name="T10" fmla="*/ 0 60000 65536"/>
                <a:gd name="T11" fmla="*/ 0 60000 65536"/>
                <a:gd name="T12" fmla="*/ 0 60000 65536"/>
                <a:gd name="T13" fmla="*/ 0 60000 65536"/>
                <a:gd name="T14" fmla="*/ 0 60000 65536"/>
                <a:gd name="T15" fmla="*/ 0 w 54"/>
                <a:gd name="T16" fmla="*/ 0 h 108"/>
                <a:gd name="T17" fmla="*/ 54 w 54"/>
                <a:gd name="T18" fmla="*/ 108 h 108"/>
              </a:gdLst>
              <a:ahLst/>
              <a:cxnLst>
                <a:cxn ang="T10">
                  <a:pos x="T0" y="T1"/>
                </a:cxn>
                <a:cxn ang="T11">
                  <a:pos x="T2" y="T3"/>
                </a:cxn>
                <a:cxn ang="T12">
                  <a:pos x="T4" y="T5"/>
                </a:cxn>
                <a:cxn ang="T13">
                  <a:pos x="T6" y="T7"/>
                </a:cxn>
                <a:cxn ang="T14">
                  <a:pos x="T8" y="T9"/>
                </a:cxn>
              </a:cxnLst>
              <a:rect l="T15" t="T16" r="T17" b="T18"/>
              <a:pathLst>
                <a:path w="54" h="108">
                  <a:moveTo>
                    <a:pt x="0" y="42"/>
                  </a:moveTo>
                  <a:lnTo>
                    <a:pt x="0" y="0"/>
                  </a:lnTo>
                  <a:lnTo>
                    <a:pt x="54" y="54"/>
                  </a:lnTo>
                  <a:lnTo>
                    <a:pt x="0" y="108"/>
                  </a:lnTo>
                  <a:lnTo>
                    <a:pt x="0" y="66"/>
                  </a:lnTo>
                </a:path>
              </a:pathLst>
            </a:custGeom>
            <a:noFill/>
            <a:ln w="6">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136" name="Freeform 38"/>
            <p:cNvSpPr>
              <a:spLocks/>
            </p:cNvSpPr>
            <p:nvPr/>
          </p:nvSpPr>
          <p:spPr bwMode="auto">
            <a:xfrm>
              <a:off x="2809875" y="4543425"/>
              <a:ext cx="209550" cy="66675"/>
            </a:xfrm>
            <a:custGeom>
              <a:avLst/>
              <a:gdLst>
                <a:gd name="T0" fmla="*/ 2147483647 w 132"/>
                <a:gd name="T1" fmla="*/ 2147483647 h 42"/>
                <a:gd name="T2" fmla="*/ 2147483647 w 132"/>
                <a:gd name="T3" fmla="*/ 2147483647 h 42"/>
                <a:gd name="T4" fmla="*/ 2147483647 w 132"/>
                <a:gd name="T5" fmla="*/ 2147483647 h 42"/>
                <a:gd name="T6" fmla="*/ 2147483647 w 132"/>
                <a:gd name="T7" fmla="*/ 2147483647 h 42"/>
                <a:gd name="T8" fmla="*/ 0 w 132"/>
                <a:gd name="T9" fmla="*/ 2147483647 h 42"/>
                <a:gd name="T10" fmla="*/ 0 w 132"/>
                <a:gd name="T11" fmla="*/ 2147483647 h 42"/>
                <a:gd name="T12" fmla="*/ 0 w 132"/>
                <a:gd name="T13" fmla="*/ 2147483647 h 42"/>
                <a:gd name="T14" fmla="*/ 2147483647 w 132"/>
                <a:gd name="T15" fmla="*/ 2147483647 h 42"/>
                <a:gd name="T16" fmla="*/ 2147483647 w 132"/>
                <a:gd name="T17" fmla="*/ 2147483647 h 42"/>
                <a:gd name="T18" fmla="*/ 2147483647 w 132"/>
                <a:gd name="T19" fmla="*/ 0 h 42"/>
                <a:gd name="T20" fmla="*/ 2147483647 w 132"/>
                <a:gd name="T21" fmla="*/ 0 h 42"/>
                <a:gd name="T22" fmla="*/ 0 w 132"/>
                <a:gd name="T23" fmla="*/ 2147483647 h 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2"/>
                <a:gd name="T37" fmla="*/ 0 h 42"/>
                <a:gd name="T38" fmla="*/ 132 w 132"/>
                <a:gd name="T39" fmla="*/ 42 h 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2" h="42">
                  <a:moveTo>
                    <a:pt x="78" y="18"/>
                  </a:moveTo>
                  <a:lnTo>
                    <a:pt x="78" y="42"/>
                  </a:lnTo>
                  <a:lnTo>
                    <a:pt x="54" y="42"/>
                  </a:lnTo>
                  <a:lnTo>
                    <a:pt x="54" y="18"/>
                  </a:lnTo>
                  <a:lnTo>
                    <a:pt x="0" y="18"/>
                  </a:lnTo>
                  <a:lnTo>
                    <a:pt x="0" y="6"/>
                  </a:lnTo>
                  <a:lnTo>
                    <a:pt x="0" y="12"/>
                  </a:lnTo>
                  <a:lnTo>
                    <a:pt x="132" y="12"/>
                  </a:lnTo>
                  <a:lnTo>
                    <a:pt x="132" y="6"/>
                  </a:lnTo>
                  <a:lnTo>
                    <a:pt x="126" y="0"/>
                  </a:lnTo>
                  <a:lnTo>
                    <a:pt x="12" y="0"/>
                  </a:lnTo>
                  <a:lnTo>
                    <a:pt x="0" y="6"/>
                  </a:lnTo>
                </a:path>
              </a:pathLst>
            </a:custGeom>
            <a:noFill/>
            <a:ln w="6">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137" name="Oval 39"/>
            <p:cNvSpPr>
              <a:spLocks noChangeArrowheads="1"/>
            </p:cNvSpPr>
            <p:nvPr/>
          </p:nvSpPr>
          <p:spPr bwMode="auto">
            <a:xfrm>
              <a:off x="2809875" y="4619625"/>
              <a:ext cx="238125" cy="238125"/>
            </a:xfrm>
            <a:prstGeom prst="ellipse">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45138" name="Oval 40"/>
            <p:cNvSpPr>
              <a:spLocks noChangeArrowheads="1"/>
            </p:cNvSpPr>
            <p:nvPr/>
          </p:nvSpPr>
          <p:spPr bwMode="auto">
            <a:xfrm>
              <a:off x="2800350" y="4610100"/>
              <a:ext cx="247650" cy="247650"/>
            </a:xfrm>
            <a:prstGeom prst="ellipse">
              <a:avLst/>
            </a:prstGeom>
            <a:noFill/>
            <a:ln w="6">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45139" name="Rectangle 41"/>
            <p:cNvSpPr>
              <a:spLocks noChangeArrowheads="1"/>
            </p:cNvSpPr>
            <p:nvPr/>
          </p:nvSpPr>
          <p:spPr bwMode="auto">
            <a:xfrm>
              <a:off x="2714625" y="4914900"/>
              <a:ext cx="447675" cy="16192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45140" name="Rectangle 42"/>
            <p:cNvSpPr>
              <a:spLocks noChangeArrowheads="1"/>
            </p:cNvSpPr>
            <p:nvPr/>
          </p:nvSpPr>
          <p:spPr bwMode="auto">
            <a:xfrm>
              <a:off x="2724150" y="4914900"/>
              <a:ext cx="4572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900">
                  <a:solidFill>
                    <a:srgbClr val="0000FF"/>
                  </a:solidFill>
                  <a:latin typeface="Arial" pitchFamily="34" charset="0"/>
                </a:rPr>
                <a:t>splitting</a:t>
              </a:r>
              <a:endParaRPr lang="en-US" altLang="en-US"/>
            </a:p>
          </p:txBody>
        </p:sp>
        <p:sp>
          <p:nvSpPr>
            <p:cNvPr id="45141" name="Arc 43"/>
            <p:cNvSpPr>
              <a:spLocks/>
            </p:cNvSpPr>
            <p:nvPr/>
          </p:nvSpPr>
          <p:spPr bwMode="auto">
            <a:xfrm>
              <a:off x="1990725" y="3619500"/>
              <a:ext cx="152400" cy="114300"/>
            </a:xfrm>
            <a:custGeom>
              <a:avLst/>
              <a:gdLst>
                <a:gd name="T0" fmla="*/ 2147483647 w 43200"/>
                <a:gd name="T1" fmla="*/ 2147483647 h 32317"/>
                <a:gd name="T2" fmla="*/ 2147483647 w 43200"/>
                <a:gd name="T3" fmla="*/ 2147483647 h 32317"/>
                <a:gd name="T4" fmla="*/ 2147483647 w 43200"/>
                <a:gd name="T5" fmla="*/ 2147483647 h 32317"/>
                <a:gd name="T6" fmla="*/ 0 60000 65536"/>
                <a:gd name="T7" fmla="*/ 0 60000 65536"/>
                <a:gd name="T8" fmla="*/ 0 60000 65536"/>
                <a:gd name="T9" fmla="*/ 0 w 43200"/>
                <a:gd name="T10" fmla="*/ 0 h 32317"/>
                <a:gd name="T11" fmla="*/ 43200 w 43200"/>
                <a:gd name="T12" fmla="*/ 32317 h 32317"/>
              </a:gdLst>
              <a:ahLst/>
              <a:cxnLst>
                <a:cxn ang="T6">
                  <a:pos x="T0" y="T1"/>
                </a:cxn>
                <a:cxn ang="T7">
                  <a:pos x="T2" y="T3"/>
                </a:cxn>
                <a:cxn ang="T8">
                  <a:pos x="T4" y="T5"/>
                </a:cxn>
              </a:cxnLst>
              <a:rect l="T9" t="T10" r="T11" b="T12"/>
              <a:pathLst>
                <a:path w="43200" h="32317" fill="none" extrusionOk="0">
                  <a:moveTo>
                    <a:pt x="2846" y="32316"/>
                  </a:moveTo>
                  <a:cubicBezTo>
                    <a:pt x="981" y="29053"/>
                    <a:pt x="0" y="25359"/>
                    <a:pt x="0" y="21600"/>
                  </a:cubicBezTo>
                  <a:cubicBezTo>
                    <a:pt x="0" y="9670"/>
                    <a:pt x="9670" y="0"/>
                    <a:pt x="21600" y="0"/>
                  </a:cubicBezTo>
                  <a:cubicBezTo>
                    <a:pt x="33529" y="-1"/>
                    <a:pt x="43199" y="9670"/>
                    <a:pt x="43200" y="21599"/>
                  </a:cubicBezTo>
                </a:path>
                <a:path w="43200" h="32317" stroke="0" extrusionOk="0">
                  <a:moveTo>
                    <a:pt x="2846" y="32316"/>
                  </a:moveTo>
                  <a:cubicBezTo>
                    <a:pt x="981" y="29053"/>
                    <a:pt x="0" y="25359"/>
                    <a:pt x="0" y="21600"/>
                  </a:cubicBezTo>
                  <a:cubicBezTo>
                    <a:pt x="0" y="9670"/>
                    <a:pt x="9670" y="0"/>
                    <a:pt x="21600" y="0"/>
                  </a:cubicBezTo>
                  <a:cubicBezTo>
                    <a:pt x="33529" y="-1"/>
                    <a:pt x="43199" y="9670"/>
                    <a:pt x="43200" y="21599"/>
                  </a:cubicBezTo>
                  <a:lnTo>
                    <a:pt x="21600" y="21600"/>
                  </a:lnTo>
                  <a:lnTo>
                    <a:pt x="2846" y="32316"/>
                  </a:lnTo>
                  <a:close/>
                </a:path>
              </a:pathLst>
            </a:custGeom>
            <a:noFill/>
            <a:ln w="6">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142" name="Arc 44"/>
            <p:cNvSpPr>
              <a:spLocks/>
            </p:cNvSpPr>
            <p:nvPr/>
          </p:nvSpPr>
          <p:spPr bwMode="auto">
            <a:xfrm>
              <a:off x="2105025" y="3619500"/>
              <a:ext cx="114300" cy="152400"/>
            </a:xfrm>
            <a:custGeom>
              <a:avLst/>
              <a:gdLst>
                <a:gd name="T0" fmla="*/ 0 w 32317"/>
                <a:gd name="T1" fmla="*/ 2147483647 h 43200"/>
                <a:gd name="T2" fmla="*/ 2147483647 w 32317"/>
                <a:gd name="T3" fmla="*/ 2147483647 h 43200"/>
                <a:gd name="T4" fmla="*/ 2147483647 w 32317"/>
                <a:gd name="T5" fmla="*/ 2147483647 h 43200"/>
                <a:gd name="T6" fmla="*/ 0 60000 65536"/>
                <a:gd name="T7" fmla="*/ 0 60000 65536"/>
                <a:gd name="T8" fmla="*/ 0 60000 65536"/>
                <a:gd name="T9" fmla="*/ 0 w 32317"/>
                <a:gd name="T10" fmla="*/ 0 h 43200"/>
                <a:gd name="T11" fmla="*/ 32317 w 32317"/>
                <a:gd name="T12" fmla="*/ 43200 h 43200"/>
              </a:gdLst>
              <a:ahLst/>
              <a:cxnLst>
                <a:cxn ang="T6">
                  <a:pos x="T0" y="T1"/>
                </a:cxn>
                <a:cxn ang="T7">
                  <a:pos x="T2" y="T3"/>
                </a:cxn>
                <a:cxn ang="T8">
                  <a:pos x="T4" y="T5"/>
                </a:cxn>
              </a:cxnLst>
              <a:rect l="T9" t="T10" r="T11" b="T12"/>
              <a:pathLst>
                <a:path w="32317" h="43200" fill="none" extrusionOk="0">
                  <a:moveTo>
                    <a:pt x="0" y="2846"/>
                  </a:moveTo>
                  <a:cubicBezTo>
                    <a:pt x="3263" y="981"/>
                    <a:pt x="6957" y="-1"/>
                    <a:pt x="10717" y="0"/>
                  </a:cubicBezTo>
                  <a:cubicBezTo>
                    <a:pt x="22646" y="0"/>
                    <a:pt x="32317" y="9670"/>
                    <a:pt x="32317" y="21600"/>
                  </a:cubicBezTo>
                  <a:cubicBezTo>
                    <a:pt x="32317" y="33529"/>
                    <a:pt x="22646" y="43199"/>
                    <a:pt x="10717" y="43200"/>
                  </a:cubicBezTo>
                </a:path>
                <a:path w="32317" h="43200" stroke="0" extrusionOk="0">
                  <a:moveTo>
                    <a:pt x="0" y="2846"/>
                  </a:moveTo>
                  <a:cubicBezTo>
                    <a:pt x="3263" y="981"/>
                    <a:pt x="6957" y="-1"/>
                    <a:pt x="10717" y="0"/>
                  </a:cubicBezTo>
                  <a:cubicBezTo>
                    <a:pt x="22646" y="0"/>
                    <a:pt x="32317" y="9670"/>
                    <a:pt x="32317" y="21600"/>
                  </a:cubicBezTo>
                  <a:cubicBezTo>
                    <a:pt x="32317" y="33529"/>
                    <a:pt x="22646" y="43199"/>
                    <a:pt x="10717" y="43200"/>
                  </a:cubicBezTo>
                  <a:lnTo>
                    <a:pt x="10717" y="21600"/>
                  </a:lnTo>
                  <a:lnTo>
                    <a:pt x="0" y="2846"/>
                  </a:lnTo>
                  <a:close/>
                </a:path>
              </a:pathLst>
            </a:custGeom>
            <a:noFill/>
            <a:ln w="6">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143" name="Arc 45"/>
            <p:cNvSpPr>
              <a:spLocks/>
            </p:cNvSpPr>
            <p:nvPr/>
          </p:nvSpPr>
          <p:spPr bwMode="auto">
            <a:xfrm>
              <a:off x="2066925" y="3733800"/>
              <a:ext cx="152400" cy="114300"/>
            </a:xfrm>
            <a:custGeom>
              <a:avLst/>
              <a:gdLst>
                <a:gd name="T0" fmla="*/ 2147483647 w 43200"/>
                <a:gd name="T1" fmla="*/ 0 h 32317"/>
                <a:gd name="T2" fmla="*/ 0 w 43200"/>
                <a:gd name="T3" fmla="*/ 2147483647 h 32317"/>
                <a:gd name="T4" fmla="*/ 2147483647 w 43200"/>
                <a:gd name="T5" fmla="*/ 2147483647 h 32317"/>
                <a:gd name="T6" fmla="*/ 0 60000 65536"/>
                <a:gd name="T7" fmla="*/ 0 60000 65536"/>
                <a:gd name="T8" fmla="*/ 0 60000 65536"/>
                <a:gd name="T9" fmla="*/ 0 w 43200"/>
                <a:gd name="T10" fmla="*/ 0 h 32317"/>
                <a:gd name="T11" fmla="*/ 43200 w 43200"/>
                <a:gd name="T12" fmla="*/ 32317 h 32317"/>
              </a:gdLst>
              <a:ahLst/>
              <a:cxnLst>
                <a:cxn ang="T6">
                  <a:pos x="T0" y="T1"/>
                </a:cxn>
                <a:cxn ang="T7">
                  <a:pos x="T2" y="T3"/>
                </a:cxn>
                <a:cxn ang="T8">
                  <a:pos x="T4" y="T5"/>
                </a:cxn>
              </a:cxnLst>
              <a:rect l="T9" t="T10" r="T11" b="T12"/>
              <a:pathLst>
                <a:path w="43200" h="32317" fill="none" extrusionOk="0">
                  <a:moveTo>
                    <a:pt x="40353" y="0"/>
                  </a:moveTo>
                  <a:cubicBezTo>
                    <a:pt x="42218" y="3263"/>
                    <a:pt x="43200" y="6957"/>
                    <a:pt x="43200" y="10717"/>
                  </a:cubicBezTo>
                  <a:cubicBezTo>
                    <a:pt x="43200" y="22646"/>
                    <a:pt x="33529" y="32317"/>
                    <a:pt x="21600" y="32317"/>
                  </a:cubicBezTo>
                  <a:cubicBezTo>
                    <a:pt x="9670" y="32317"/>
                    <a:pt x="0" y="22646"/>
                    <a:pt x="0" y="10717"/>
                  </a:cubicBezTo>
                </a:path>
                <a:path w="43200" h="32317" stroke="0" extrusionOk="0">
                  <a:moveTo>
                    <a:pt x="40353" y="0"/>
                  </a:moveTo>
                  <a:cubicBezTo>
                    <a:pt x="42218" y="3263"/>
                    <a:pt x="43200" y="6957"/>
                    <a:pt x="43200" y="10717"/>
                  </a:cubicBezTo>
                  <a:cubicBezTo>
                    <a:pt x="43200" y="22646"/>
                    <a:pt x="33529" y="32317"/>
                    <a:pt x="21600" y="32317"/>
                  </a:cubicBezTo>
                  <a:cubicBezTo>
                    <a:pt x="9670" y="32317"/>
                    <a:pt x="0" y="22646"/>
                    <a:pt x="0" y="10717"/>
                  </a:cubicBezTo>
                  <a:lnTo>
                    <a:pt x="21600" y="10717"/>
                  </a:lnTo>
                  <a:lnTo>
                    <a:pt x="40353" y="0"/>
                  </a:lnTo>
                  <a:close/>
                </a:path>
              </a:pathLst>
            </a:custGeom>
            <a:noFill/>
            <a:ln w="6">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144" name="Arc 46"/>
            <p:cNvSpPr>
              <a:spLocks/>
            </p:cNvSpPr>
            <p:nvPr/>
          </p:nvSpPr>
          <p:spPr bwMode="auto">
            <a:xfrm>
              <a:off x="1990725" y="3695700"/>
              <a:ext cx="114300" cy="152400"/>
            </a:xfrm>
            <a:custGeom>
              <a:avLst/>
              <a:gdLst>
                <a:gd name="T0" fmla="*/ 2147483647 w 32317"/>
                <a:gd name="T1" fmla="*/ 2147483647 h 43200"/>
                <a:gd name="T2" fmla="*/ 2147483647 w 32317"/>
                <a:gd name="T3" fmla="*/ 0 h 43200"/>
                <a:gd name="T4" fmla="*/ 2147483647 w 32317"/>
                <a:gd name="T5" fmla="*/ 2147483647 h 43200"/>
                <a:gd name="T6" fmla="*/ 0 60000 65536"/>
                <a:gd name="T7" fmla="*/ 0 60000 65536"/>
                <a:gd name="T8" fmla="*/ 0 60000 65536"/>
                <a:gd name="T9" fmla="*/ 0 w 32317"/>
                <a:gd name="T10" fmla="*/ 0 h 43200"/>
                <a:gd name="T11" fmla="*/ 32317 w 32317"/>
                <a:gd name="T12" fmla="*/ 43200 h 43200"/>
              </a:gdLst>
              <a:ahLst/>
              <a:cxnLst>
                <a:cxn ang="T6">
                  <a:pos x="T0" y="T1"/>
                </a:cxn>
                <a:cxn ang="T7">
                  <a:pos x="T2" y="T3"/>
                </a:cxn>
                <a:cxn ang="T8">
                  <a:pos x="T4" y="T5"/>
                </a:cxn>
              </a:cxnLst>
              <a:rect l="T9" t="T10" r="T11" b="T12"/>
              <a:pathLst>
                <a:path w="32317" h="43200" fill="none" extrusionOk="0">
                  <a:moveTo>
                    <a:pt x="32316" y="40353"/>
                  </a:moveTo>
                  <a:cubicBezTo>
                    <a:pt x="29053" y="42218"/>
                    <a:pt x="25359" y="43199"/>
                    <a:pt x="21600" y="43200"/>
                  </a:cubicBezTo>
                  <a:cubicBezTo>
                    <a:pt x="9670" y="43200"/>
                    <a:pt x="0" y="33529"/>
                    <a:pt x="0" y="21600"/>
                  </a:cubicBezTo>
                  <a:cubicBezTo>
                    <a:pt x="-1" y="9670"/>
                    <a:pt x="9670" y="0"/>
                    <a:pt x="21599" y="0"/>
                  </a:cubicBezTo>
                </a:path>
                <a:path w="32317" h="43200" stroke="0" extrusionOk="0">
                  <a:moveTo>
                    <a:pt x="32316" y="40353"/>
                  </a:moveTo>
                  <a:cubicBezTo>
                    <a:pt x="29053" y="42218"/>
                    <a:pt x="25359" y="43199"/>
                    <a:pt x="21600" y="43200"/>
                  </a:cubicBezTo>
                  <a:cubicBezTo>
                    <a:pt x="9670" y="43200"/>
                    <a:pt x="0" y="33529"/>
                    <a:pt x="0" y="21600"/>
                  </a:cubicBezTo>
                  <a:cubicBezTo>
                    <a:pt x="-1" y="9670"/>
                    <a:pt x="9670" y="0"/>
                    <a:pt x="21599" y="0"/>
                  </a:cubicBezTo>
                  <a:lnTo>
                    <a:pt x="21600" y="21600"/>
                  </a:lnTo>
                  <a:lnTo>
                    <a:pt x="32316" y="40353"/>
                  </a:lnTo>
                  <a:close/>
                </a:path>
              </a:pathLst>
            </a:custGeom>
            <a:noFill/>
            <a:ln w="6">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145" name="Arc 47"/>
            <p:cNvSpPr>
              <a:spLocks/>
            </p:cNvSpPr>
            <p:nvPr/>
          </p:nvSpPr>
          <p:spPr bwMode="auto">
            <a:xfrm>
              <a:off x="2968625" y="3314700"/>
              <a:ext cx="1270000" cy="1239838"/>
            </a:xfrm>
            <a:custGeom>
              <a:avLst/>
              <a:gdLst>
                <a:gd name="T0" fmla="*/ 2147483647 w 19854"/>
                <a:gd name="T1" fmla="*/ 2147483647 h 19379"/>
                <a:gd name="T2" fmla="*/ 0 w 19854"/>
                <a:gd name="T3" fmla="*/ 2147483647 h 19379"/>
                <a:gd name="T4" fmla="*/ 2147483647 w 19854"/>
                <a:gd name="T5" fmla="*/ 0 h 19379"/>
                <a:gd name="T6" fmla="*/ 0 60000 65536"/>
                <a:gd name="T7" fmla="*/ 0 60000 65536"/>
                <a:gd name="T8" fmla="*/ 0 60000 65536"/>
                <a:gd name="T9" fmla="*/ 0 w 19854"/>
                <a:gd name="T10" fmla="*/ 0 h 19379"/>
                <a:gd name="T11" fmla="*/ 19854 w 19854"/>
                <a:gd name="T12" fmla="*/ 19379 h 19379"/>
              </a:gdLst>
              <a:ahLst/>
              <a:cxnLst>
                <a:cxn ang="T6">
                  <a:pos x="T0" y="T1"/>
                </a:cxn>
                <a:cxn ang="T7">
                  <a:pos x="T2" y="T3"/>
                </a:cxn>
                <a:cxn ang="T8">
                  <a:pos x="T4" y="T5"/>
                </a:cxn>
              </a:cxnLst>
              <a:rect l="T9" t="T10" r="T11" b="T12"/>
              <a:pathLst>
                <a:path w="19854" h="19379" fill="none" extrusionOk="0">
                  <a:moveTo>
                    <a:pt x="10313" y="19379"/>
                  </a:moveTo>
                  <a:cubicBezTo>
                    <a:pt x="5689" y="17102"/>
                    <a:pt x="2031" y="13246"/>
                    <a:pt x="0" y="8508"/>
                  </a:cubicBezTo>
                </a:path>
                <a:path w="19854" h="19379" stroke="0" extrusionOk="0">
                  <a:moveTo>
                    <a:pt x="10313" y="19379"/>
                  </a:moveTo>
                  <a:cubicBezTo>
                    <a:pt x="5689" y="17102"/>
                    <a:pt x="2031" y="13246"/>
                    <a:pt x="0" y="8508"/>
                  </a:cubicBezTo>
                  <a:lnTo>
                    <a:pt x="19854" y="0"/>
                  </a:lnTo>
                  <a:lnTo>
                    <a:pt x="10313" y="19379"/>
                  </a:lnTo>
                  <a:close/>
                </a:path>
              </a:pathLst>
            </a:custGeom>
            <a:noFill/>
            <a:ln w="6">
              <a:solidFill>
                <a:srgbClr val="FF007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146" name="Freeform 48"/>
            <p:cNvSpPr>
              <a:spLocks/>
            </p:cNvSpPr>
            <p:nvPr/>
          </p:nvSpPr>
          <p:spPr bwMode="auto">
            <a:xfrm>
              <a:off x="2971800" y="3848100"/>
              <a:ext cx="66675" cy="95250"/>
            </a:xfrm>
            <a:custGeom>
              <a:avLst/>
              <a:gdLst>
                <a:gd name="T0" fmla="*/ 2147483647 w 42"/>
                <a:gd name="T1" fmla="*/ 2147483647 h 60"/>
                <a:gd name="T2" fmla="*/ 2147483647 w 42"/>
                <a:gd name="T3" fmla="*/ 2147483647 h 60"/>
                <a:gd name="T4" fmla="*/ 2147483647 w 42"/>
                <a:gd name="T5" fmla="*/ 2147483647 h 60"/>
                <a:gd name="T6" fmla="*/ 2147483647 w 42"/>
                <a:gd name="T7" fmla="*/ 2147483647 h 60"/>
                <a:gd name="T8" fmla="*/ 2147483647 w 42"/>
                <a:gd name="T9" fmla="*/ 2147483647 h 60"/>
                <a:gd name="T10" fmla="*/ 2147483647 w 42"/>
                <a:gd name="T11" fmla="*/ 2147483647 h 60"/>
                <a:gd name="T12" fmla="*/ 2147483647 w 42"/>
                <a:gd name="T13" fmla="*/ 2147483647 h 60"/>
                <a:gd name="T14" fmla="*/ 2147483647 w 42"/>
                <a:gd name="T15" fmla="*/ 2147483647 h 60"/>
                <a:gd name="T16" fmla="*/ 2147483647 w 42"/>
                <a:gd name="T17" fmla="*/ 2147483647 h 60"/>
                <a:gd name="T18" fmla="*/ 2147483647 w 42"/>
                <a:gd name="T19" fmla="*/ 2147483647 h 60"/>
                <a:gd name="T20" fmla="*/ 2147483647 w 42"/>
                <a:gd name="T21" fmla="*/ 2147483647 h 60"/>
                <a:gd name="T22" fmla="*/ 2147483647 w 42"/>
                <a:gd name="T23" fmla="*/ 2147483647 h 60"/>
                <a:gd name="T24" fmla="*/ 0 w 42"/>
                <a:gd name="T25" fmla="*/ 2147483647 h 60"/>
                <a:gd name="T26" fmla="*/ 0 w 42"/>
                <a:gd name="T27" fmla="*/ 2147483647 h 60"/>
                <a:gd name="T28" fmla="*/ 0 w 42"/>
                <a:gd name="T29" fmla="*/ 0 h 60"/>
                <a:gd name="T30" fmla="*/ 2147483647 w 42"/>
                <a:gd name="T31" fmla="*/ 2147483647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2"/>
                <a:gd name="T49" fmla="*/ 0 h 60"/>
                <a:gd name="T50" fmla="*/ 42 w 42"/>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2" h="60">
                  <a:moveTo>
                    <a:pt x="42" y="42"/>
                  </a:moveTo>
                  <a:lnTo>
                    <a:pt x="42" y="42"/>
                  </a:lnTo>
                  <a:lnTo>
                    <a:pt x="36" y="48"/>
                  </a:lnTo>
                  <a:lnTo>
                    <a:pt x="30" y="48"/>
                  </a:lnTo>
                  <a:lnTo>
                    <a:pt x="30" y="54"/>
                  </a:lnTo>
                  <a:lnTo>
                    <a:pt x="24" y="54"/>
                  </a:lnTo>
                  <a:lnTo>
                    <a:pt x="18" y="54"/>
                  </a:lnTo>
                  <a:lnTo>
                    <a:pt x="18" y="60"/>
                  </a:lnTo>
                  <a:lnTo>
                    <a:pt x="12" y="60"/>
                  </a:lnTo>
                  <a:lnTo>
                    <a:pt x="6" y="60"/>
                  </a:lnTo>
                  <a:lnTo>
                    <a:pt x="0" y="60"/>
                  </a:lnTo>
                  <a:lnTo>
                    <a:pt x="0" y="0"/>
                  </a:lnTo>
                  <a:lnTo>
                    <a:pt x="42" y="42"/>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147" name="Freeform 49"/>
            <p:cNvSpPr>
              <a:spLocks/>
            </p:cNvSpPr>
            <p:nvPr/>
          </p:nvSpPr>
          <p:spPr bwMode="auto">
            <a:xfrm>
              <a:off x="3600450" y="4514850"/>
              <a:ext cx="66675" cy="66675"/>
            </a:xfrm>
            <a:custGeom>
              <a:avLst/>
              <a:gdLst>
                <a:gd name="T0" fmla="*/ 2147483647 w 42"/>
                <a:gd name="T1" fmla="*/ 0 h 42"/>
                <a:gd name="T2" fmla="*/ 2147483647 w 42"/>
                <a:gd name="T3" fmla="*/ 0 h 42"/>
                <a:gd name="T4" fmla="*/ 2147483647 w 42"/>
                <a:gd name="T5" fmla="*/ 0 h 42"/>
                <a:gd name="T6" fmla="*/ 2147483647 w 42"/>
                <a:gd name="T7" fmla="*/ 0 h 42"/>
                <a:gd name="T8" fmla="*/ 2147483647 w 42"/>
                <a:gd name="T9" fmla="*/ 2147483647 h 42"/>
                <a:gd name="T10" fmla="*/ 2147483647 w 42"/>
                <a:gd name="T11" fmla="*/ 2147483647 h 42"/>
                <a:gd name="T12" fmla="*/ 2147483647 w 42"/>
                <a:gd name="T13" fmla="*/ 2147483647 h 42"/>
                <a:gd name="T14" fmla="*/ 2147483647 w 42"/>
                <a:gd name="T15" fmla="*/ 2147483647 h 42"/>
                <a:gd name="T16" fmla="*/ 2147483647 w 42"/>
                <a:gd name="T17" fmla="*/ 2147483647 h 42"/>
                <a:gd name="T18" fmla="*/ 2147483647 w 42"/>
                <a:gd name="T19" fmla="*/ 2147483647 h 42"/>
                <a:gd name="T20" fmla="*/ 2147483647 w 42"/>
                <a:gd name="T21" fmla="*/ 2147483647 h 42"/>
                <a:gd name="T22" fmla="*/ 2147483647 w 42"/>
                <a:gd name="T23" fmla="*/ 2147483647 h 42"/>
                <a:gd name="T24" fmla="*/ 2147483647 w 42"/>
                <a:gd name="T25" fmla="*/ 2147483647 h 42"/>
                <a:gd name="T26" fmla="*/ 2147483647 w 42"/>
                <a:gd name="T27" fmla="*/ 2147483647 h 42"/>
                <a:gd name="T28" fmla="*/ 2147483647 w 42"/>
                <a:gd name="T29" fmla="*/ 2147483647 h 42"/>
                <a:gd name="T30" fmla="*/ 2147483647 w 42"/>
                <a:gd name="T31" fmla="*/ 2147483647 h 42"/>
                <a:gd name="T32" fmla="*/ 2147483647 w 42"/>
                <a:gd name="T33" fmla="*/ 2147483647 h 42"/>
                <a:gd name="T34" fmla="*/ 2147483647 w 42"/>
                <a:gd name="T35" fmla="*/ 2147483647 h 42"/>
                <a:gd name="T36" fmla="*/ 2147483647 w 42"/>
                <a:gd name="T37" fmla="*/ 2147483647 h 42"/>
                <a:gd name="T38" fmla="*/ 2147483647 w 42"/>
                <a:gd name="T39" fmla="*/ 2147483647 h 42"/>
                <a:gd name="T40" fmla="*/ 2147483647 w 42"/>
                <a:gd name="T41" fmla="*/ 2147483647 h 42"/>
                <a:gd name="T42" fmla="*/ 2147483647 w 42"/>
                <a:gd name="T43" fmla="*/ 2147483647 h 42"/>
                <a:gd name="T44" fmla="*/ 2147483647 w 42"/>
                <a:gd name="T45" fmla="*/ 2147483647 h 42"/>
                <a:gd name="T46" fmla="*/ 2147483647 w 42"/>
                <a:gd name="T47" fmla="*/ 2147483647 h 42"/>
                <a:gd name="T48" fmla="*/ 2147483647 w 42"/>
                <a:gd name="T49" fmla="*/ 2147483647 h 42"/>
                <a:gd name="T50" fmla="*/ 2147483647 w 42"/>
                <a:gd name="T51" fmla="*/ 2147483647 h 42"/>
                <a:gd name="T52" fmla="*/ 2147483647 w 42"/>
                <a:gd name="T53" fmla="*/ 2147483647 h 42"/>
                <a:gd name="T54" fmla="*/ 2147483647 w 42"/>
                <a:gd name="T55" fmla="*/ 2147483647 h 42"/>
                <a:gd name="T56" fmla="*/ 2147483647 w 42"/>
                <a:gd name="T57" fmla="*/ 2147483647 h 42"/>
                <a:gd name="T58" fmla="*/ 2147483647 w 42"/>
                <a:gd name="T59" fmla="*/ 2147483647 h 42"/>
                <a:gd name="T60" fmla="*/ 0 w 42"/>
                <a:gd name="T61" fmla="*/ 2147483647 h 42"/>
                <a:gd name="T62" fmla="*/ 0 w 42"/>
                <a:gd name="T63" fmla="*/ 2147483647 h 42"/>
                <a:gd name="T64" fmla="*/ 0 w 42"/>
                <a:gd name="T65" fmla="*/ 2147483647 h 42"/>
                <a:gd name="T66" fmla="*/ 0 w 42"/>
                <a:gd name="T67" fmla="*/ 2147483647 h 42"/>
                <a:gd name="T68" fmla="*/ 0 w 42"/>
                <a:gd name="T69" fmla="*/ 2147483647 h 42"/>
                <a:gd name="T70" fmla="*/ 0 w 42"/>
                <a:gd name="T71" fmla="*/ 2147483647 h 42"/>
                <a:gd name="T72" fmla="*/ 0 w 42"/>
                <a:gd name="T73" fmla="*/ 2147483647 h 42"/>
                <a:gd name="T74" fmla="*/ 0 w 42"/>
                <a:gd name="T75" fmla="*/ 2147483647 h 42"/>
                <a:gd name="T76" fmla="*/ 2147483647 w 42"/>
                <a:gd name="T77" fmla="*/ 2147483647 h 42"/>
                <a:gd name="T78" fmla="*/ 2147483647 w 42"/>
                <a:gd name="T79" fmla="*/ 2147483647 h 42"/>
                <a:gd name="T80" fmla="*/ 2147483647 w 42"/>
                <a:gd name="T81" fmla="*/ 2147483647 h 42"/>
                <a:gd name="T82" fmla="*/ 2147483647 w 42"/>
                <a:gd name="T83" fmla="*/ 0 h 42"/>
                <a:gd name="T84" fmla="*/ 2147483647 w 42"/>
                <a:gd name="T85" fmla="*/ 0 h 42"/>
                <a:gd name="T86" fmla="*/ 2147483647 w 42"/>
                <a:gd name="T87" fmla="*/ 0 h 42"/>
                <a:gd name="T88" fmla="*/ 2147483647 w 42"/>
                <a:gd name="T89" fmla="*/ 0 h 4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2"/>
                <a:gd name="T136" fmla="*/ 0 h 42"/>
                <a:gd name="T137" fmla="*/ 42 w 42"/>
                <a:gd name="T138" fmla="*/ 42 h 4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2" h="42">
                  <a:moveTo>
                    <a:pt x="24" y="0"/>
                  </a:moveTo>
                  <a:lnTo>
                    <a:pt x="24" y="0"/>
                  </a:lnTo>
                  <a:lnTo>
                    <a:pt x="30" y="0"/>
                  </a:lnTo>
                  <a:lnTo>
                    <a:pt x="30" y="6"/>
                  </a:lnTo>
                  <a:lnTo>
                    <a:pt x="36" y="6"/>
                  </a:lnTo>
                  <a:lnTo>
                    <a:pt x="36" y="12"/>
                  </a:lnTo>
                  <a:lnTo>
                    <a:pt x="42" y="12"/>
                  </a:lnTo>
                  <a:lnTo>
                    <a:pt x="42" y="18"/>
                  </a:lnTo>
                  <a:lnTo>
                    <a:pt x="42" y="24"/>
                  </a:lnTo>
                  <a:lnTo>
                    <a:pt x="42" y="30"/>
                  </a:lnTo>
                  <a:lnTo>
                    <a:pt x="36" y="30"/>
                  </a:lnTo>
                  <a:lnTo>
                    <a:pt x="36" y="36"/>
                  </a:lnTo>
                  <a:lnTo>
                    <a:pt x="30" y="36"/>
                  </a:lnTo>
                  <a:lnTo>
                    <a:pt x="30" y="42"/>
                  </a:lnTo>
                  <a:lnTo>
                    <a:pt x="24" y="42"/>
                  </a:lnTo>
                  <a:lnTo>
                    <a:pt x="18" y="42"/>
                  </a:lnTo>
                  <a:lnTo>
                    <a:pt x="12" y="42"/>
                  </a:lnTo>
                  <a:lnTo>
                    <a:pt x="12" y="36"/>
                  </a:lnTo>
                  <a:lnTo>
                    <a:pt x="6" y="36"/>
                  </a:lnTo>
                  <a:lnTo>
                    <a:pt x="6" y="30"/>
                  </a:lnTo>
                  <a:lnTo>
                    <a:pt x="0" y="30"/>
                  </a:lnTo>
                  <a:lnTo>
                    <a:pt x="0" y="24"/>
                  </a:lnTo>
                  <a:lnTo>
                    <a:pt x="0" y="18"/>
                  </a:lnTo>
                  <a:lnTo>
                    <a:pt x="0" y="12"/>
                  </a:lnTo>
                  <a:lnTo>
                    <a:pt x="6" y="12"/>
                  </a:lnTo>
                  <a:lnTo>
                    <a:pt x="6" y="6"/>
                  </a:lnTo>
                  <a:lnTo>
                    <a:pt x="12" y="6"/>
                  </a:lnTo>
                  <a:lnTo>
                    <a:pt x="12" y="0"/>
                  </a:lnTo>
                  <a:lnTo>
                    <a:pt x="18" y="0"/>
                  </a:lnTo>
                  <a:lnTo>
                    <a:pt x="24" y="0"/>
                  </a:lnTo>
                </a:path>
              </a:pathLst>
            </a:custGeom>
            <a:noFill/>
            <a:ln w="6">
              <a:solidFill>
                <a:srgbClr val="FF007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148" name="Rectangle 51"/>
            <p:cNvSpPr>
              <a:spLocks noChangeArrowheads="1"/>
            </p:cNvSpPr>
            <p:nvPr/>
          </p:nvSpPr>
          <p:spPr bwMode="auto">
            <a:xfrm>
              <a:off x="1676400" y="2971800"/>
              <a:ext cx="3143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a:solidFill>
                    <a:srgbClr val="000000"/>
                  </a:solidFill>
                  <a:latin typeface="Arial" pitchFamily="34" charset="0"/>
                </a:rPr>
                <a:t>A.</a:t>
              </a:r>
              <a:endParaRPr lang="en-US" altLang="en-US"/>
            </a:p>
          </p:txBody>
        </p:sp>
        <p:sp>
          <p:nvSpPr>
            <p:cNvPr id="45149" name="Rectangle 52"/>
            <p:cNvSpPr>
              <a:spLocks noChangeArrowheads="1"/>
            </p:cNvSpPr>
            <p:nvPr/>
          </p:nvSpPr>
          <p:spPr bwMode="auto">
            <a:xfrm>
              <a:off x="1609725" y="2905125"/>
              <a:ext cx="3181350" cy="1905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45150" name="Rectangle 53"/>
            <p:cNvSpPr>
              <a:spLocks noChangeArrowheads="1"/>
            </p:cNvSpPr>
            <p:nvPr/>
          </p:nvSpPr>
          <p:spPr bwMode="auto">
            <a:xfrm>
              <a:off x="1609725" y="2914650"/>
              <a:ext cx="19050" cy="2619375"/>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45151" name="Rectangle 54"/>
            <p:cNvSpPr>
              <a:spLocks noChangeArrowheads="1"/>
            </p:cNvSpPr>
            <p:nvPr/>
          </p:nvSpPr>
          <p:spPr bwMode="auto">
            <a:xfrm>
              <a:off x="1609725" y="5524500"/>
              <a:ext cx="3181350" cy="1905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45152" name="Rectangle 55"/>
            <p:cNvSpPr>
              <a:spLocks noChangeArrowheads="1"/>
            </p:cNvSpPr>
            <p:nvPr/>
          </p:nvSpPr>
          <p:spPr bwMode="auto">
            <a:xfrm>
              <a:off x="4772025" y="2914650"/>
              <a:ext cx="19050" cy="2619375"/>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grpSp>
      <p:grpSp>
        <p:nvGrpSpPr>
          <p:cNvPr id="45062" name="Group 1"/>
          <p:cNvGrpSpPr>
            <a:grpSpLocks/>
          </p:cNvGrpSpPr>
          <p:nvPr/>
        </p:nvGrpSpPr>
        <p:grpSpPr bwMode="auto">
          <a:xfrm>
            <a:off x="5105400" y="2819400"/>
            <a:ext cx="3324225" cy="2781300"/>
            <a:chOff x="5105400" y="2819400"/>
            <a:chExt cx="3324225" cy="2781300"/>
          </a:xfrm>
        </p:grpSpPr>
        <p:sp>
          <p:nvSpPr>
            <p:cNvPr id="45063" name="AutoShape 57"/>
            <p:cNvSpPr>
              <a:spLocks noChangeAspect="1" noChangeArrowheads="1" noTextEdit="1"/>
            </p:cNvSpPr>
            <p:nvPr/>
          </p:nvSpPr>
          <p:spPr bwMode="auto">
            <a:xfrm>
              <a:off x="5105400" y="2819400"/>
              <a:ext cx="3324225"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5064" name="Rectangle 59"/>
            <p:cNvSpPr>
              <a:spLocks noChangeArrowheads="1"/>
            </p:cNvSpPr>
            <p:nvPr/>
          </p:nvSpPr>
          <p:spPr bwMode="auto">
            <a:xfrm>
              <a:off x="7229475" y="4476750"/>
              <a:ext cx="628650" cy="4953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45065" name="Rectangle 60"/>
            <p:cNvSpPr>
              <a:spLocks noChangeArrowheads="1"/>
            </p:cNvSpPr>
            <p:nvPr/>
          </p:nvSpPr>
          <p:spPr bwMode="auto">
            <a:xfrm>
              <a:off x="7219950" y="4467225"/>
              <a:ext cx="628650" cy="495300"/>
            </a:xfrm>
            <a:prstGeom prst="rect">
              <a:avLst/>
            </a:prstGeom>
            <a:noFill/>
            <a:ln w="6">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45066" name="Rectangle 61"/>
            <p:cNvSpPr>
              <a:spLocks noChangeArrowheads="1"/>
            </p:cNvSpPr>
            <p:nvPr/>
          </p:nvSpPr>
          <p:spPr bwMode="auto">
            <a:xfrm>
              <a:off x="7296150" y="4591050"/>
              <a:ext cx="504825" cy="16192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45067" name="Rectangle 62"/>
            <p:cNvSpPr>
              <a:spLocks noChangeArrowheads="1"/>
            </p:cNvSpPr>
            <p:nvPr/>
          </p:nvSpPr>
          <p:spPr bwMode="auto">
            <a:xfrm>
              <a:off x="7324725" y="4591050"/>
              <a:ext cx="47625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900">
                  <a:solidFill>
                    <a:srgbClr val="0000FF"/>
                  </a:solidFill>
                  <a:latin typeface="Arial" pitchFamily="34" charset="0"/>
                </a:rPr>
                <a:t>Wood in</a:t>
              </a:r>
              <a:endParaRPr lang="en-US" altLang="en-US"/>
            </a:p>
          </p:txBody>
        </p:sp>
        <p:sp>
          <p:nvSpPr>
            <p:cNvPr id="45068" name="Rectangle 63"/>
            <p:cNvSpPr>
              <a:spLocks noChangeArrowheads="1"/>
            </p:cNvSpPr>
            <p:nvPr/>
          </p:nvSpPr>
          <p:spPr bwMode="auto">
            <a:xfrm>
              <a:off x="7296150" y="4743450"/>
              <a:ext cx="504825" cy="16192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45069" name="Rectangle 64"/>
            <p:cNvSpPr>
              <a:spLocks noChangeArrowheads="1"/>
            </p:cNvSpPr>
            <p:nvPr/>
          </p:nvSpPr>
          <p:spPr bwMode="auto">
            <a:xfrm>
              <a:off x="7305675" y="4743450"/>
              <a:ext cx="52387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900">
                  <a:solidFill>
                    <a:srgbClr val="0000FF"/>
                  </a:solidFill>
                  <a:latin typeface="Arial" pitchFamily="34" charset="0"/>
                </a:rPr>
                <a:t>the Stack</a:t>
              </a:r>
              <a:endParaRPr lang="en-US" altLang="en-US"/>
            </a:p>
          </p:txBody>
        </p:sp>
        <p:sp>
          <p:nvSpPr>
            <p:cNvPr id="45070" name="Rectangle 65"/>
            <p:cNvSpPr>
              <a:spLocks noChangeArrowheads="1"/>
            </p:cNvSpPr>
            <p:nvPr/>
          </p:nvSpPr>
          <p:spPr bwMode="auto">
            <a:xfrm>
              <a:off x="7200900" y="3438525"/>
              <a:ext cx="628650" cy="4953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45071" name="Rectangle 66"/>
            <p:cNvSpPr>
              <a:spLocks noChangeArrowheads="1"/>
            </p:cNvSpPr>
            <p:nvPr/>
          </p:nvSpPr>
          <p:spPr bwMode="auto">
            <a:xfrm>
              <a:off x="7191375" y="3429000"/>
              <a:ext cx="628650" cy="495300"/>
            </a:xfrm>
            <a:prstGeom prst="rect">
              <a:avLst/>
            </a:prstGeom>
            <a:noFill/>
            <a:ln w="6">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45072" name="Rectangle 67"/>
            <p:cNvSpPr>
              <a:spLocks noChangeArrowheads="1"/>
            </p:cNvSpPr>
            <p:nvPr/>
          </p:nvSpPr>
          <p:spPr bwMode="auto">
            <a:xfrm>
              <a:off x="7296150" y="3533775"/>
              <a:ext cx="428625" cy="16192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45073" name="Rectangle 68"/>
            <p:cNvSpPr>
              <a:spLocks noChangeArrowheads="1"/>
            </p:cNvSpPr>
            <p:nvPr/>
          </p:nvSpPr>
          <p:spPr bwMode="auto">
            <a:xfrm>
              <a:off x="7315200" y="3533775"/>
              <a:ext cx="44767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900">
                  <a:solidFill>
                    <a:srgbClr val="0000FF"/>
                  </a:solidFill>
                  <a:latin typeface="Arial" pitchFamily="34" charset="0"/>
                </a:rPr>
                <a:t>Muscle </a:t>
              </a:r>
              <a:endParaRPr lang="en-US" altLang="en-US"/>
            </a:p>
          </p:txBody>
        </p:sp>
        <p:sp>
          <p:nvSpPr>
            <p:cNvPr id="45074" name="Rectangle 69"/>
            <p:cNvSpPr>
              <a:spLocks noChangeArrowheads="1"/>
            </p:cNvSpPr>
            <p:nvPr/>
          </p:nvSpPr>
          <p:spPr bwMode="auto">
            <a:xfrm>
              <a:off x="7296150" y="3686175"/>
              <a:ext cx="428625" cy="16192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45075" name="Rectangle 70"/>
            <p:cNvSpPr>
              <a:spLocks noChangeArrowheads="1"/>
            </p:cNvSpPr>
            <p:nvPr/>
          </p:nvSpPr>
          <p:spPr bwMode="auto">
            <a:xfrm>
              <a:off x="7362825" y="3686175"/>
              <a:ext cx="33337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900">
                  <a:solidFill>
                    <a:srgbClr val="0000FF"/>
                  </a:solidFill>
                  <a:latin typeface="Arial" pitchFamily="34" charset="0"/>
                </a:rPr>
                <a:t>Mass</a:t>
              </a:r>
              <a:endParaRPr lang="en-US" altLang="en-US"/>
            </a:p>
          </p:txBody>
        </p:sp>
        <p:sp>
          <p:nvSpPr>
            <p:cNvPr id="45076" name="Line 71"/>
            <p:cNvSpPr>
              <a:spLocks noChangeShapeType="1"/>
            </p:cNvSpPr>
            <p:nvPr/>
          </p:nvSpPr>
          <p:spPr bwMode="auto">
            <a:xfrm>
              <a:off x="5800725" y="3714750"/>
              <a:ext cx="1304925" cy="1588"/>
            </a:xfrm>
            <a:prstGeom prst="line">
              <a:avLst/>
            </a:prstGeom>
            <a:noFill/>
            <a:ln w="6">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7" name="Line 72"/>
            <p:cNvSpPr>
              <a:spLocks noChangeShapeType="1"/>
            </p:cNvSpPr>
            <p:nvPr/>
          </p:nvSpPr>
          <p:spPr bwMode="auto">
            <a:xfrm>
              <a:off x="5800725" y="3752850"/>
              <a:ext cx="1304925" cy="1588"/>
            </a:xfrm>
            <a:prstGeom prst="line">
              <a:avLst/>
            </a:prstGeom>
            <a:noFill/>
            <a:ln w="6">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8" name="Freeform 73"/>
            <p:cNvSpPr>
              <a:spLocks/>
            </p:cNvSpPr>
            <p:nvPr/>
          </p:nvSpPr>
          <p:spPr bwMode="auto">
            <a:xfrm>
              <a:off x="7105650" y="3648075"/>
              <a:ext cx="85725" cy="171450"/>
            </a:xfrm>
            <a:custGeom>
              <a:avLst/>
              <a:gdLst>
                <a:gd name="T0" fmla="*/ 0 w 54"/>
                <a:gd name="T1" fmla="*/ 2147483647 h 108"/>
                <a:gd name="T2" fmla="*/ 0 w 54"/>
                <a:gd name="T3" fmla="*/ 0 h 108"/>
                <a:gd name="T4" fmla="*/ 2147483647 w 54"/>
                <a:gd name="T5" fmla="*/ 2147483647 h 108"/>
                <a:gd name="T6" fmla="*/ 0 w 54"/>
                <a:gd name="T7" fmla="*/ 2147483647 h 108"/>
                <a:gd name="T8" fmla="*/ 0 w 54"/>
                <a:gd name="T9" fmla="*/ 2147483647 h 108"/>
                <a:gd name="T10" fmla="*/ 0 60000 65536"/>
                <a:gd name="T11" fmla="*/ 0 60000 65536"/>
                <a:gd name="T12" fmla="*/ 0 60000 65536"/>
                <a:gd name="T13" fmla="*/ 0 60000 65536"/>
                <a:gd name="T14" fmla="*/ 0 60000 65536"/>
                <a:gd name="T15" fmla="*/ 0 w 54"/>
                <a:gd name="T16" fmla="*/ 0 h 108"/>
                <a:gd name="T17" fmla="*/ 54 w 54"/>
                <a:gd name="T18" fmla="*/ 108 h 108"/>
              </a:gdLst>
              <a:ahLst/>
              <a:cxnLst>
                <a:cxn ang="T10">
                  <a:pos x="T0" y="T1"/>
                </a:cxn>
                <a:cxn ang="T11">
                  <a:pos x="T2" y="T3"/>
                </a:cxn>
                <a:cxn ang="T12">
                  <a:pos x="T4" y="T5"/>
                </a:cxn>
                <a:cxn ang="T13">
                  <a:pos x="T6" y="T7"/>
                </a:cxn>
                <a:cxn ang="T14">
                  <a:pos x="T8" y="T9"/>
                </a:cxn>
              </a:cxnLst>
              <a:rect l="T15" t="T16" r="T17" b="T18"/>
              <a:pathLst>
                <a:path w="54" h="108">
                  <a:moveTo>
                    <a:pt x="0" y="42"/>
                  </a:moveTo>
                  <a:lnTo>
                    <a:pt x="0" y="0"/>
                  </a:lnTo>
                  <a:lnTo>
                    <a:pt x="54" y="54"/>
                  </a:lnTo>
                  <a:lnTo>
                    <a:pt x="0" y="108"/>
                  </a:lnTo>
                  <a:lnTo>
                    <a:pt x="0" y="66"/>
                  </a:lnTo>
                </a:path>
              </a:pathLst>
            </a:custGeom>
            <a:noFill/>
            <a:ln w="6">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79" name="Freeform 74"/>
            <p:cNvSpPr>
              <a:spLocks/>
            </p:cNvSpPr>
            <p:nvPr/>
          </p:nvSpPr>
          <p:spPr bwMode="auto">
            <a:xfrm>
              <a:off x="6372225" y="3543300"/>
              <a:ext cx="209550" cy="66675"/>
            </a:xfrm>
            <a:custGeom>
              <a:avLst/>
              <a:gdLst>
                <a:gd name="T0" fmla="*/ 2147483647 w 132"/>
                <a:gd name="T1" fmla="*/ 2147483647 h 42"/>
                <a:gd name="T2" fmla="*/ 2147483647 w 132"/>
                <a:gd name="T3" fmla="*/ 2147483647 h 42"/>
                <a:gd name="T4" fmla="*/ 2147483647 w 132"/>
                <a:gd name="T5" fmla="*/ 2147483647 h 42"/>
                <a:gd name="T6" fmla="*/ 2147483647 w 132"/>
                <a:gd name="T7" fmla="*/ 2147483647 h 42"/>
                <a:gd name="T8" fmla="*/ 0 w 132"/>
                <a:gd name="T9" fmla="*/ 2147483647 h 42"/>
                <a:gd name="T10" fmla="*/ 0 w 132"/>
                <a:gd name="T11" fmla="*/ 2147483647 h 42"/>
                <a:gd name="T12" fmla="*/ 0 w 132"/>
                <a:gd name="T13" fmla="*/ 2147483647 h 42"/>
                <a:gd name="T14" fmla="*/ 2147483647 w 132"/>
                <a:gd name="T15" fmla="*/ 2147483647 h 42"/>
                <a:gd name="T16" fmla="*/ 2147483647 w 132"/>
                <a:gd name="T17" fmla="*/ 2147483647 h 42"/>
                <a:gd name="T18" fmla="*/ 2147483647 w 132"/>
                <a:gd name="T19" fmla="*/ 0 h 42"/>
                <a:gd name="T20" fmla="*/ 2147483647 w 132"/>
                <a:gd name="T21" fmla="*/ 0 h 42"/>
                <a:gd name="T22" fmla="*/ 0 w 132"/>
                <a:gd name="T23" fmla="*/ 2147483647 h 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2"/>
                <a:gd name="T37" fmla="*/ 0 h 42"/>
                <a:gd name="T38" fmla="*/ 132 w 132"/>
                <a:gd name="T39" fmla="*/ 42 h 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2" h="42">
                  <a:moveTo>
                    <a:pt x="78" y="18"/>
                  </a:moveTo>
                  <a:lnTo>
                    <a:pt x="78" y="42"/>
                  </a:lnTo>
                  <a:lnTo>
                    <a:pt x="54" y="42"/>
                  </a:lnTo>
                  <a:lnTo>
                    <a:pt x="54" y="18"/>
                  </a:lnTo>
                  <a:lnTo>
                    <a:pt x="0" y="18"/>
                  </a:lnTo>
                  <a:lnTo>
                    <a:pt x="0" y="6"/>
                  </a:lnTo>
                  <a:lnTo>
                    <a:pt x="0" y="12"/>
                  </a:lnTo>
                  <a:lnTo>
                    <a:pt x="132" y="12"/>
                  </a:lnTo>
                  <a:lnTo>
                    <a:pt x="132" y="6"/>
                  </a:lnTo>
                  <a:lnTo>
                    <a:pt x="126" y="0"/>
                  </a:lnTo>
                  <a:lnTo>
                    <a:pt x="12" y="0"/>
                  </a:lnTo>
                  <a:lnTo>
                    <a:pt x="0" y="6"/>
                  </a:lnTo>
                </a:path>
              </a:pathLst>
            </a:custGeom>
            <a:noFill/>
            <a:ln w="6">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80" name="Oval 75"/>
            <p:cNvSpPr>
              <a:spLocks noChangeArrowheads="1"/>
            </p:cNvSpPr>
            <p:nvPr/>
          </p:nvSpPr>
          <p:spPr bwMode="auto">
            <a:xfrm>
              <a:off x="6372225" y="3619500"/>
              <a:ext cx="238125" cy="238125"/>
            </a:xfrm>
            <a:prstGeom prst="ellipse">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45081" name="Oval 76"/>
            <p:cNvSpPr>
              <a:spLocks noChangeArrowheads="1"/>
            </p:cNvSpPr>
            <p:nvPr/>
          </p:nvSpPr>
          <p:spPr bwMode="auto">
            <a:xfrm>
              <a:off x="6362700" y="3609975"/>
              <a:ext cx="247650" cy="247650"/>
            </a:xfrm>
            <a:prstGeom prst="ellipse">
              <a:avLst/>
            </a:prstGeom>
            <a:noFill/>
            <a:ln w="6">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45082" name="Rectangle 77"/>
            <p:cNvSpPr>
              <a:spLocks noChangeArrowheads="1"/>
            </p:cNvSpPr>
            <p:nvPr/>
          </p:nvSpPr>
          <p:spPr bwMode="auto">
            <a:xfrm>
              <a:off x="6257925" y="3381375"/>
              <a:ext cx="447675" cy="16192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45083" name="Rectangle 78"/>
            <p:cNvSpPr>
              <a:spLocks noChangeArrowheads="1"/>
            </p:cNvSpPr>
            <p:nvPr/>
          </p:nvSpPr>
          <p:spPr bwMode="auto">
            <a:xfrm>
              <a:off x="6267450" y="3381375"/>
              <a:ext cx="4667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900">
                  <a:solidFill>
                    <a:srgbClr val="0000FF"/>
                  </a:solidFill>
                  <a:latin typeface="Arial" pitchFamily="34" charset="0"/>
                </a:rPr>
                <a:t>building</a:t>
              </a:r>
              <a:endParaRPr lang="en-US" altLang="en-US"/>
            </a:p>
          </p:txBody>
        </p:sp>
        <p:sp>
          <p:nvSpPr>
            <p:cNvPr id="45084" name="Arc 79"/>
            <p:cNvSpPr>
              <a:spLocks/>
            </p:cNvSpPr>
            <p:nvPr/>
          </p:nvSpPr>
          <p:spPr bwMode="auto">
            <a:xfrm>
              <a:off x="5562600" y="4591050"/>
              <a:ext cx="152400" cy="114300"/>
            </a:xfrm>
            <a:custGeom>
              <a:avLst/>
              <a:gdLst>
                <a:gd name="T0" fmla="*/ 2147483647 w 43200"/>
                <a:gd name="T1" fmla="*/ 2147483647 h 32317"/>
                <a:gd name="T2" fmla="*/ 2147483647 w 43200"/>
                <a:gd name="T3" fmla="*/ 2147483647 h 32317"/>
                <a:gd name="T4" fmla="*/ 2147483647 w 43200"/>
                <a:gd name="T5" fmla="*/ 2147483647 h 32317"/>
                <a:gd name="T6" fmla="*/ 0 60000 65536"/>
                <a:gd name="T7" fmla="*/ 0 60000 65536"/>
                <a:gd name="T8" fmla="*/ 0 60000 65536"/>
                <a:gd name="T9" fmla="*/ 0 w 43200"/>
                <a:gd name="T10" fmla="*/ 0 h 32317"/>
                <a:gd name="T11" fmla="*/ 43200 w 43200"/>
                <a:gd name="T12" fmla="*/ 32317 h 32317"/>
              </a:gdLst>
              <a:ahLst/>
              <a:cxnLst>
                <a:cxn ang="T6">
                  <a:pos x="T0" y="T1"/>
                </a:cxn>
                <a:cxn ang="T7">
                  <a:pos x="T2" y="T3"/>
                </a:cxn>
                <a:cxn ang="T8">
                  <a:pos x="T4" y="T5"/>
                </a:cxn>
              </a:cxnLst>
              <a:rect l="T9" t="T10" r="T11" b="T12"/>
              <a:pathLst>
                <a:path w="43200" h="32317" fill="none" extrusionOk="0">
                  <a:moveTo>
                    <a:pt x="2846" y="32316"/>
                  </a:moveTo>
                  <a:cubicBezTo>
                    <a:pt x="981" y="29053"/>
                    <a:pt x="0" y="25359"/>
                    <a:pt x="0" y="21600"/>
                  </a:cubicBezTo>
                  <a:cubicBezTo>
                    <a:pt x="0" y="9670"/>
                    <a:pt x="9670" y="0"/>
                    <a:pt x="21600" y="0"/>
                  </a:cubicBezTo>
                  <a:cubicBezTo>
                    <a:pt x="33529" y="-1"/>
                    <a:pt x="43199" y="9670"/>
                    <a:pt x="43200" y="21599"/>
                  </a:cubicBezTo>
                </a:path>
                <a:path w="43200" h="32317" stroke="0" extrusionOk="0">
                  <a:moveTo>
                    <a:pt x="2846" y="32316"/>
                  </a:moveTo>
                  <a:cubicBezTo>
                    <a:pt x="981" y="29053"/>
                    <a:pt x="0" y="25359"/>
                    <a:pt x="0" y="21600"/>
                  </a:cubicBezTo>
                  <a:cubicBezTo>
                    <a:pt x="0" y="9670"/>
                    <a:pt x="9670" y="0"/>
                    <a:pt x="21600" y="0"/>
                  </a:cubicBezTo>
                  <a:cubicBezTo>
                    <a:pt x="33529" y="-1"/>
                    <a:pt x="43199" y="9670"/>
                    <a:pt x="43200" y="21599"/>
                  </a:cubicBezTo>
                  <a:lnTo>
                    <a:pt x="21600" y="21600"/>
                  </a:lnTo>
                  <a:lnTo>
                    <a:pt x="2846" y="32316"/>
                  </a:lnTo>
                  <a:close/>
                </a:path>
              </a:pathLst>
            </a:custGeom>
            <a:noFill/>
            <a:ln w="6">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85" name="Arc 80"/>
            <p:cNvSpPr>
              <a:spLocks/>
            </p:cNvSpPr>
            <p:nvPr/>
          </p:nvSpPr>
          <p:spPr bwMode="auto">
            <a:xfrm>
              <a:off x="5676900" y="4591050"/>
              <a:ext cx="114300" cy="152400"/>
            </a:xfrm>
            <a:custGeom>
              <a:avLst/>
              <a:gdLst>
                <a:gd name="T0" fmla="*/ 0 w 32317"/>
                <a:gd name="T1" fmla="*/ 2147483647 h 43200"/>
                <a:gd name="T2" fmla="*/ 2147483647 w 32317"/>
                <a:gd name="T3" fmla="*/ 2147483647 h 43200"/>
                <a:gd name="T4" fmla="*/ 2147483647 w 32317"/>
                <a:gd name="T5" fmla="*/ 2147483647 h 43200"/>
                <a:gd name="T6" fmla="*/ 0 60000 65536"/>
                <a:gd name="T7" fmla="*/ 0 60000 65536"/>
                <a:gd name="T8" fmla="*/ 0 60000 65536"/>
                <a:gd name="T9" fmla="*/ 0 w 32317"/>
                <a:gd name="T10" fmla="*/ 0 h 43200"/>
                <a:gd name="T11" fmla="*/ 32317 w 32317"/>
                <a:gd name="T12" fmla="*/ 43200 h 43200"/>
              </a:gdLst>
              <a:ahLst/>
              <a:cxnLst>
                <a:cxn ang="T6">
                  <a:pos x="T0" y="T1"/>
                </a:cxn>
                <a:cxn ang="T7">
                  <a:pos x="T2" y="T3"/>
                </a:cxn>
                <a:cxn ang="T8">
                  <a:pos x="T4" y="T5"/>
                </a:cxn>
              </a:cxnLst>
              <a:rect l="T9" t="T10" r="T11" b="T12"/>
              <a:pathLst>
                <a:path w="32317" h="43200" fill="none" extrusionOk="0">
                  <a:moveTo>
                    <a:pt x="0" y="2846"/>
                  </a:moveTo>
                  <a:cubicBezTo>
                    <a:pt x="3263" y="981"/>
                    <a:pt x="6957" y="-1"/>
                    <a:pt x="10717" y="0"/>
                  </a:cubicBezTo>
                  <a:cubicBezTo>
                    <a:pt x="22646" y="0"/>
                    <a:pt x="32317" y="9670"/>
                    <a:pt x="32317" y="21600"/>
                  </a:cubicBezTo>
                  <a:cubicBezTo>
                    <a:pt x="32317" y="33529"/>
                    <a:pt x="22646" y="43199"/>
                    <a:pt x="10717" y="43200"/>
                  </a:cubicBezTo>
                </a:path>
                <a:path w="32317" h="43200" stroke="0" extrusionOk="0">
                  <a:moveTo>
                    <a:pt x="0" y="2846"/>
                  </a:moveTo>
                  <a:cubicBezTo>
                    <a:pt x="3263" y="981"/>
                    <a:pt x="6957" y="-1"/>
                    <a:pt x="10717" y="0"/>
                  </a:cubicBezTo>
                  <a:cubicBezTo>
                    <a:pt x="22646" y="0"/>
                    <a:pt x="32317" y="9670"/>
                    <a:pt x="32317" y="21600"/>
                  </a:cubicBezTo>
                  <a:cubicBezTo>
                    <a:pt x="32317" y="33529"/>
                    <a:pt x="22646" y="43199"/>
                    <a:pt x="10717" y="43200"/>
                  </a:cubicBezTo>
                  <a:lnTo>
                    <a:pt x="10717" y="21600"/>
                  </a:lnTo>
                  <a:lnTo>
                    <a:pt x="0" y="2846"/>
                  </a:lnTo>
                  <a:close/>
                </a:path>
              </a:pathLst>
            </a:custGeom>
            <a:noFill/>
            <a:ln w="6">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86" name="Arc 81"/>
            <p:cNvSpPr>
              <a:spLocks/>
            </p:cNvSpPr>
            <p:nvPr/>
          </p:nvSpPr>
          <p:spPr bwMode="auto">
            <a:xfrm>
              <a:off x="5638800" y="4705350"/>
              <a:ext cx="152400" cy="114300"/>
            </a:xfrm>
            <a:custGeom>
              <a:avLst/>
              <a:gdLst>
                <a:gd name="T0" fmla="*/ 2147483647 w 43200"/>
                <a:gd name="T1" fmla="*/ 0 h 32317"/>
                <a:gd name="T2" fmla="*/ 0 w 43200"/>
                <a:gd name="T3" fmla="*/ 2147483647 h 32317"/>
                <a:gd name="T4" fmla="*/ 2147483647 w 43200"/>
                <a:gd name="T5" fmla="*/ 2147483647 h 32317"/>
                <a:gd name="T6" fmla="*/ 0 60000 65536"/>
                <a:gd name="T7" fmla="*/ 0 60000 65536"/>
                <a:gd name="T8" fmla="*/ 0 60000 65536"/>
                <a:gd name="T9" fmla="*/ 0 w 43200"/>
                <a:gd name="T10" fmla="*/ 0 h 32317"/>
                <a:gd name="T11" fmla="*/ 43200 w 43200"/>
                <a:gd name="T12" fmla="*/ 32317 h 32317"/>
              </a:gdLst>
              <a:ahLst/>
              <a:cxnLst>
                <a:cxn ang="T6">
                  <a:pos x="T0" y="T1"/>
                </a:cxn>
                <a:cxn ang="T7">
                  <a:pos x="T2" y="T3"/>
                </a:cxn>
                <a:cxn ang="T8">
                  <a:pos x="T4" y="T5"/>
                </a:cxn>
              </a:cxnLst>
              <a:rect l="T9" t="T10" r="T11" b="T12"/>
              <a:pathLst>
                <a:path w="43200" h="32317" fill="none" extrusionOk="0">
                  <a:moveTo>
                    <a:pt x="40353" y="0"/>
                  </a:moveTo>
                  <a:cubicBezTo>
                    <a:pt x="42218" y="3263"/>
                    <a:pt x="43200" y="6957"/>
                    <a:pt x="43200" y="10717"/>
                  </a:cubicBezTo>
                  <a:cubicBezTo>
                    <a:pt x="43200" y="22646"/>
                    <a:pt x="33529" y="32317"/>
                    <a:pt x="21600" y="32317"/>
                  </a:cubicBezTo>
                  <a:cubicBezTo>
                    <a:pt x="9670" y="32317"/>
                    <a:pt x="0" y="22646"/>
                    <a:pt x="0" y="10717"/>
                  </a:cubicBezTo>
                </a:path>
                <a:path w="43200" h="32317" stroke="0" extrusionOk="0">
                  <a:moveTo>
                    <a:pt x="40353" y="0"/>
                  </a:moveTo>
                  <a:cubicBezTo>
                    <a:pt x="42218" y="3263"/>
                    <a:pt x="43200" y="6957"/>
                    <a:pt x="43200" y="10717"/>
                  </a:cubicBezTo>
                  <a:cubicBezTo>
                    <a:pt x="43200" y="22646"/>
                    <a:pt x="33529" y="32317"/>
                    <a:pt x="21600" y="32317"/>
                  </a:cubicBezTo>
                  <a:cubicBezTo>
                    <a:pt x="9670" y="32317"/>
                    <a:pt x="0" y="22646"/>
                    <a:pt x="0" y="10717"/>
                  </a:cubicBezTo>
                  <a:lnTo>
                    <a:pt x="21600" y="10717"/>
                  </a:lnTo>
                  <a:lnTo>
                    <a:pt x="40353" y="0"/>
                  </a:lnTo>
                  <a:close/>
                </a:path>
              </a:pathLst>
            </a:custGeom>
            <a:noFill/>
            <a:ln w="6">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87" name="Arc 82"/>
            <p:cNvSpPr>
              <a:spLocks/>
            </p:cNvSpPr>
            <p:nvPr/>
          </p:nvSpPr>
          <p:spPr bwMode="auto">
            <a:xfrm>
              <a:off x="5562600" y="4667250"/>
              <a:ext cx="114300" cy="152400"/>
            </a:xfrm>
            <a:custGeom>
              <a:avLst/>
              <a:gdLst>
                <a:gd name="T0" fmla="*/ 2147483647 w 32317"/>
                <a:gd name="T1" fmla="*/ 2147483647 h 43200"/>
                <a:gd name="T2" fmla="*/ 2147483647 w 32317"/>
                <a:gd name="T3" fmla="*/ 0 h 43200"/>
                <a:gd name="T4" fmla="*/ 2147483647 w 32317"/>
                <a:gd name="T5" fmla="*/ 2147483647 h 43200"/>
                <a:gd name="T6" fmla="*/ 0 60000 65536"/>
                <a:gd name="T7" fmla="*/ 0 60000 65536"/>
                <a:gd name="T8" fmla="*/ 0 60000 65536"/>
                <a:gd name="T9" fmla="*/ 0 w 32317"/>
                <a:gd name="T10" fmla="*/ 0 h 43200"/>
                <a:gd name="T11" fmla="*/ 32317 w 32317"/>
                <a:gd name="T12" fmla="*/ 43200 h 43200"/>
              </a:gdLst>
              <a:ahLst/>
              <a:cxnLst>
                <a:cxn ang="T6">
                  <a:pos x="T0" y="T1"/>
                </a:cxn>
                <a:cxn ang="T7">
                  <a:pos x="T2" y="T3"/>
                </a:cxn>
                <a:cxn ang="T8">
                  <a:pos x="T4" y="T5"/>
                </a:cxn>
              </a:cxnLst>
              <a:rect l="T9" t="T10" r="T11" b="T12"/>
              <a:pathLst>
                <a:path w="32317" h="43200" fill="none" extrusionOk="0">
                  <a:moveTo>
                    <a:pt x="32316" y="40353"/>
                  </a:moveTo>
                  <a:cubicBezTo>
                    <a:pt x="29053" y="42218"/>
                    <a:pt x="25359" y="43199"/>
                    <a:pt x="21600" y="43200"/>
                  </a:cubicBezTo>
                  <a:cubicBezTo>
                    <a:pt x="9670" y="43200"/>
                    <a:pt x="0" y="33529"/>
                    <a:pt x="0" y="21600"/>
                  </a:cubicBezTo>
                  <a:cubicBezTo>
                    <a:pt x="-1" y="9670"/>
                    <a:pt x="9670" y="0"/>
                    <a:pt x="21599" y="0"/>
                  </a:cubicBezTo>
                </a:path>
                <a:path w="32317" h="43200" stroke="0" extrusionOk="0">
                  <a:moveTo>
                    <a:pt x="32316" y="40353"/>
                  </a:moveTo>
                  <a:cubicBezTo>
                    <a:pt x="29053" y="42218"/>
                    <a:pt x="25359" y="43199"/>
                    <a:pt x="21600" y="43200"/>
                  </a:cubicBezTo>
                  <a:cubicBezTo>
                    <a:pt x="9670" y="43200"/>
                    <a:pt x="0" y="33529"/>
                    <a:pt x="0" y="21600"/>
                  </a:cubicBezTo>
                  <a:cubicBezTo>
                    <a:pt x="-1" y="9670"/>
                    <a:pt x="9670" y="0"/>
                    <a:pt x="21599" y="0"/>
                  </a:cubicBezTo>
                  <a:lnTo>
                    <a:pt x="21600" y="21600"/>
                  </a:lnTo>
                  <a:lnTo>
                    <a:pt x="32316" y="40353"/>
                  </a:lnTo>
                  <a:close/>
                </a:path>
              </a:pathLst>
            </a:custGeom>
            <a:noFill/>
            <a:ln w="6">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88" name="Line 83"/>
            <p:cNvSpPr>
              <a:spLocks noChangeShapeType="1"/>
            </p:cNvSpPr>
            <p:nvPr/>
          </p:nvSpPr>
          <p:spPr bwMode="auto">
            <a:xfrm>
              <a:off x="5791200" y="4714875"/>
              <a:ext cx="1343025" cy="1588"/>
            </a:xfrm>
            <a:prstGeom prst="line">
              <a:avLst/>
            </a:prstGeom>
            <a:noFill/>
            <a:ln w="6">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89" name="Line 84"/>
            <p:cNvSpPr>
              <a:spLocks noChangeShapeType="1"/>
            </p:cNvSpPr>
            <p:nvPr/>
          </p:nvSpPr>
          <p:spPr bwMode="auto">
            <a:xfrm>
              <a:off x="5791200" y="4752975"/>
              <a:ext cx="1343025" cy="1588"/>
            </a:xfrm>
            <a:prstGeom prst="line">
              <a:avLst/>
            </a:prstGeom>
            <a:noFill/>
            <a:ln w="6">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90" name="Freeform 85"/>
            <p:cNvSpPr>
              <a:spLocks/>
            </p:cNvSpPr>
            <p:nvPr/>
          </p:nvSpPr>
          <p:spPr bwMode="auto">
            <a:xfrm>
              <a:off x="7134225" y="4648200"/>
              <a:ext cx="85725" cy="171450"/>
            </a:xfrm>
            <a:custGeom>
              <a:avLst/>
              <a:gdLst>
                <a:gd name="T0" fmla="*/ 0 w 54"/>
                <a:gd name="T1" fmla="*/ 2147483647 h 108"/>
                <a:gd name="T2" fmla="*/ 0 w 54"/>
                <a:gd name="T3" fmla="*/ 0 h 108"/>
                <a:gd name="T4" fmla="*/ 2147483647 w 54"/>
                <a:gd name="T5" fmla="*/ 2147483647 h 108"/>
                <a:gd name="T6" fmla="*/ 0 w 54"/>
                <a:gd name="T7" fmla="*/ 2147483647 h 108"/>
                <a:gd name="T8" fmla="*/ 0 w 54"/>
                <a:gd name="T9" fmla="*/ 2147483647 h 108"/>
                <a:gd name="T10" fmla="*/ 0 60000 65536"/>
                <a:gd name="T11" fmla="*/ 0 60000 65536"/>
                <a:gd name="T12" fmla="*/ 0 60000 65536"/>
                <a:gd name="T13" fmla="*/ 0 60000 65536"/>
                <a:gd name="T14" fmla="*/ 0 60000 65536"/>
                <a:gd name="T15" fmla="*/ 0 w 54"/>
                <a:gd name="T16" fmla="*/ 0 h 108"/>
                <a:gd name="T17" fmla="*/ 54 w 54"/>
                <a:gd name="T18" fmla="*/ 108 h 108"/>
              </a:gdLst>
              <a:ahLst/>
              <a:cxnLst>
                <a:cxn ang="T10">
                  <a:pos x="T0" y="T1"/>
                </a:cxn>
                <a:cxn ang="T11">
                  <a:pos x="T2" y="T3"/>
                </a:cxn>
                <a:cxn ang="T12">
                  <a:pos x="T4" y="T5"/>
                </a:cxn>
                <a:cxn ang="T13">
                  <a:pos x="T6" y="T7"/>
                </a:cxn>
                <a:cxn ang="T14">
                  <a:pos x="T8" y="T9"/>
                </a:cxn>
              </a:cxnLst>
              <a:rect l="T15" t="T16" r="T17" b="T18"/>
              <a:pathLst>
                <a:path w="54" h="108">
                  <a:moveTo>
                    <a:pt x="0" y="42"/>
                  </a:moveTo>
                  <a:lnTo>
                    <a:pt x="0" y="0"/>
                  </a:lnTo>
                  <a:lnTo>
                    <a:pt x="54" y="54"/>
                  </a:lnTo>
                  <a:lnTo>
                    <a:pt x="0" y="108"/>
                  </a:lnTo>
                  <a:lnTo>
                    <a:pt x="0" y="66"/>
                  </a:lnTo>
                </a:path>
              </a:pathLst>
            </a:custGeom>
            <a:noFill/>
            <a:ln w="6">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91" name="Freeform 86"/>
            <p:cNvSpPr>
              <a:spLocks/>
            </p:cNvSpPr>
            <p:nvPr/>
          </p:nvSpPr>
          <p:spPr bwMode="auto">
            <a:xfrm>
              <a:off x="6391275" y="4543425"/>
              <a:ext cx="209550" cy="66675"/>
            </a:xfrm>
            <a:custGeom>
              <a:avLst/>
              <a:gdLst>
                <a:gd name="T0" fmla="*/ 2147483647 w 132"/>
                <a:gd name="T1" fmla="*/ 2147483647 h 42"/>
                <a:gd name="T2" fmla="*/ 2147483647 w 132"/>
                <a:gd name="T3" fmla="*/ 2147483647 h 42"/>
                <a:gd name="T4" fmla="*/ 2147483647 w 132"/>
                <a:gd name="T5" fmla="*/ 2147483647 h 42"/>
                <a:gd name="T6" fmla="*/ 2147483647 w 132"/>
                <a:gd name="T7" fmla="*/ 2147483647 h 42"/>
                <a:gd name="T8" fmla="*/ 0 w 132"/>
                <a:gd name="T9" fmla="*/ 2147483647 h 42"/>
                <a:gd name="T10" fmla="*/ 0 w 132"/>
                <a:gd name="T11" fmla="*/ 2147483647 h 42"/>
                <a:gd name="T12" fmla="*/ 0 w 132"/>
                <a:gd name="T13" fmla="*/ 2147483647 h 42"/>
                <a:gd name="T14" fmla="*/ 2147483647 w 132"/>
                <a:gd name="T15" fmla="*/ 2147483647 h 42"/>
                <a:gd name="T16" fmla="*/ 2147483647 w 132"/>
                <a:gd name="T17" fmla="*/ 2147483647 h 42"/>
                <a:gd name="T18" fmla="*/ 2147483647 w 132"/>
                <a:gd name="T19" fmla="*/ 0 h 42"/>
                <a:gd name="T20" fmla="*/ 2147483647 w 132"/>
                <a:gd name="T21" fmla="*/ 0 h 42"/>
                <a:gd name="T22" fmla="*/ 0 w 132"/>
                <a:gd name="T23" fmla="*/ 2147483647 h 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2"/>
                <a:gd name="T37" fmla="*/ 0 h 42"/>
                <a:gd name="T38" fmla="*/ 132 w 132"/>
                <a:gd name="T39" fmla="*/ 42 h 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2" h="42">
                  <a:moveTo>
                    <a:pt x="78" y="18"/>
                  </a:moveTo>
                  <a:lnTo>
                    <a:pt x="78" y="42"/>
                  </a:lnTo>
                  <a:lnTo>
                    <a:pt x="54" y="42"/>
                  </a:lnTo>
                  <a:lnTo>
                    <a:pt x="54" y="18"/>
                  </a:lnTo>
                  <a:lnTo>
                    <a:pt x="0" y="18"/>
                  </a:lnTo>
                  <a:lnTo>
                    <a:pt x="0" y="6"/>
                  </a:lnTo>
                  <a:lnTo>
                    <a:pt x="0" y="12"/>
                  </a:lnTo>
                  <a:lnTo>
                    <a:pt x="132" y="12"/>
                  </a:lnTo>
                  <a:lnTo>
                    <a:pt x="132" y="6"/>
                  </a:lnTo>
                  <a:lnTo>
                    <a:pt x="126" y="0"/>
                  </a:lnTo>
                  <a:lnTo>
                    <a:pt x="12" y="0"/>
                  </a:lnTo>
                  <a:lnTo>
                    <a:pt x="0" y="6"/>
                  </a:lnTo>
                </a:path>
              </a:pathLst>
            </a:custGeom>
            <a:noFill/>
            <a:ln w="6">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92" name="Oval 87"/>
            <p:cNvSpPr>
              <a:spLocks noChangeArrowheads="1"/>
            </p:cNvSpPr>
            <p:nvPr/>
          </p:nvSpPr>
          <p:spPr bwMode="auto">
            <a:xfrm>
              <a:off x="6391275" y="4619625"/>
              <a:ext cx="238125" cy="238125"/>
            </a:xfrm>
            <a:prstGeom prst="ellipse">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45093" name="Oval 88"/>
            <p:cNvSpPr>
              <a:spLocks noChangeArrowheads="1"/>
            </p:cNvSpPr>
            <p:nvPr/>
          </p:nvSpPr>
          <p:spPr bwMode="auto">
            <a:xfrm>
              <a:off x="6381750" y="4610100"/>
              <a:ext cx="247650" cy="247650"/>
            </a:xfrm>
            <a:prstGeom prst="ellipse">
              <a:avLst/>
            </a:prstGeom>
            <a:noFill/>
            <a:ln w="6">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45094" name="Rectangle 89"/>
            <p:cNvSpPr>
              <a:spLocks noChangeArrowheads="1"/>
            </p:cNvSpPr>
            <p:nvPr/>
          </p:nvSpPr>
          <p:spPr bwMode="auto">
            <a:xfrm>
              <a:off x="6296025" y="4914900"/>
              <a:ext cx="447675" cy="16192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45095" name="Rectangle 90"/>
            <p:cNvSpPr>
              <a:spLocks noChangeArrowheads="1"/>
            </p:cNvSpPr>
            <p:nvPr/>
          </p:nvSpPr>
          <p:spPr bwMode="auto">
            <a:xfrm>
              <a:off x="6305550" y="4914900"/>
              <a:ext cx="4572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900">
                  <a:solidFill>
                    <a:srgbClr val="0000FF"/>
                  </a:solidFill>
                  <a:latin typeface="Arial" pitchFamily="34" charset="0"/>
                </a:rPr>
                <a:t>splitting</a:t>
              </a:r>
              <a:endParaRPr lang="en-US" altLang="en-US"/>
            </a:p>
          </p:txBody>
        </p:sp>
        <p:sp>
          <p:nvSpPr>
            <p:cNvPr id="45096" name="Arc 91"/>
            <p:cNvSpPr>
              <a:spLocks/>
            </p:cNvSpPr>
            <p:nvPr/>
          </p:nvSpPr>
          <p:spPr bwMode="auto">
            <a:xfrm>
              <a:off x="5572125" y="3619500"/>
              <a:ext cx="152400" cy="114300"/>
            </a:xfrm>
            <a:custGeom>
              <a:avLst/>
              <a:gdLst>
                <a:gd name="T0" fmla="*/ 2147483647 w 43200"/>
                <a:gd name="T1" fmla="*/ 2147483647 h 32317"/>
                <a:gd name="T2" fmla="*/ 2147483647 w 43200"/>
                <a:gd name="T3" fmla="*/ 2147483647 h 32317"/>
                <a:gd name="T4" fmla="*/ 2147483647 w 43200"/>
                <a:gd name="T5" fmla="*/ 2147483647 h 32317"/>
                <a:gd name="T6" fmla="*/ 0 60000 65536"/>
                <a:gd name="T7" fmla="*/ 0 60000 65536"/>
                <a:gd name="T8" fmla="*/ 0 60000 65536"/>
                <a:gd name="T9" fmla="*/ 0 w 43200"/>
                <a:gd name="T10" fmla="*/ 0 h 32317"/>
                <a:gd name="T11" fmla="*/ 43200 w 43200"/>
                <a:gd name="T12" fmla="*/ 32317 h 32317"/>
              </a:gdLst>
              <a:ahLst/>
              <a:cxnLst>
                <a:cxn ang="T6">
                  <a:pos x="T0" y="T1"/>
                </a:cxn>
                <a:cxn ang="T7">
                  <a:pos x="T2" y="T3"/>
                </a:cxn>
                <a:cxn ang="T8">
                  <a:pos x="T4" y="T5"/>
                </a:cxn>
              </a:cxnLst>
              <a:rect l="T9" t="T10" r="T11" b="T12"/>
              <a:pathLst>
                <a:path w="43200" h="32317" fill="none" extrusionOk="0">
                  <a:moveTo>
                    <a:pt x="2846" y="32316"/>
                  </a:moveTo>
                  <a:cubicBezTo>
                    <a:pt x="981" y="29053"/>
                    <a:pt x="0" y="25359"/>
                    <a:pt x="0" y="21600"/>
                  </a:cubicBezTo>
                  <a:cubicBezTo>
                    <a:pt x="0" y="9670"/>
                    <a:pt x="9670" y="0"/>
                    <a:pt x="21600" y="0"/>
                  </a:cubicBezTo>
                  <a:cubicBezTo>
                    <a:pt x="33529" y="-1"/>
                    <a:pt x="43199" y="9670"/>
                    <a:pt x="43200" y="21599"/>
                  </a:cubicBezTo>
                </a:path>
                <a:path w="43200" h="32317" stroke="0" extrusionOk="0">
                  <a:moveTo>
                    <a:pt x="2846" y="32316"/>
                  </a:moveTo>
                  <a:cubicBezTo>
                    <a:pt x="981" y="29053"/>
                    <a:pt x="0" y="25359"/>
                    <a:pt x="0" y="21600"/>
                  </a:cubicBezTo>
                  <a:cubicBezTo>
                    <a:pt x="0" y="9670"/>
                    <a:pt x="9670" y="0"/>
                    <a:pt x="21600" y="0"/>
                  </a:cubicBezTo>
                  <a:cubicBezTo>
                    <a:pt x="33529" y="-1"/>
                    <a:pt x="43199" y="9670"/>
                    <a:pt x="43200" y="21599"/>
                  </a:cubicBezTo>
                  <a:lnTo>
                    <a:pt x="21600" y="21600"/>
                  </a:lnTo>
                  <a:lnTo>
                    <a:pt x="2846" y="32316"/>
                  </a:lnTo>
                  <a:close/>
                </a:path>
              </a:pathLst>
            </a:custGeom>
            <a:noFill/>
            <a:ln w="6">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97" name="Arc 92"/>
            <p:cNvSpPr>
              <a:spLocks/>
            </p:cNvSpPr>
            <p:nvPr/>
          </p:nvSpPr>
          <p:spPr bwMode="auto">
            <a:xfrm>
              <a:off x="5686425" y="3619500"/>
              <a:ext cx="114300" cy="152400"/>
            </a:xfrm>
            <a:custGeom>
              <a:avLst/>
              <a:gdLst>
                <a:gd name="T0" fmla="*/ 0 w 32317"/>
                <a:gd name="T1" fmla="*/ 2147483647 h 43200"/>
                <a:gd name="T2" fmla="*/ 2147483647 w 32317"/>
                <a:gd name="T3" fmla="*/ 2147483647 h 43200"/>
                <a:gd name="T4" fmla="*/ 2147483647 w 32317"/>
                <a:gd name="T5" fmla="*/ 2147483647 h 43200"/>
                <a:gd name="T6" fmla="*/ 0 60000 65536"/>
                <a:gd name="T7" fmla="*/ 0 60000 65536"/>
                <a:gd name="T8" fmla="*/ 0 60000 65536"/>
                <a:gd name="T9" fmla="*/ 0 w 32317"/>
                <a:gd name="T10" fmla="*/ 0 h 43200"/>
                <a:gd name="T11" fmla="*/ 32317 w 32317"/>
                <a:gd name="T12" fmla="*/ 43200 h 43200"/>
              </a:gdLst>
              <a:ahLst/>
              <a:cxnLst>
                <a:cxn ang="T6">
                  <a:pos x="T0" y="T1"/>
                </a:cxn>
                <a:cxn ang="T7">
                  <a:pos x="T2" y="T3"/>
                </a:cxn>
                <a:cxn ang="T8">
                  <a:pos x="T4" y="T5"/>
                </a:cxn>
              </a:cxnLst>
              <a:rect l="T9" t="T10" r="T11" b="T12"/>
              <a:pathLst>
                <a:path w="32317" h="43200" fill="none" extrusionOk="0">
                  <a:moveTo>
                    <a:pt x="0" y="2846"/>
                  </a:moveTo>
                  <a:cubicBezTo>
                    <a:pt x="3263" y="981"/>
                    <a:pt x="6957" y="-1"/>
                    <a:pt x="10717" y="0"/>
                  </a:cubicBezTo>
                  <a:cubicBezTo>
                    <a:pt x="22646" y="0"/>
                    <a:pt x="32317" y="9670"/>
                    <a:pt x="32317" y="21600"/>
                  </a:cubicBezTo>
                  <a:cubicBezTo>
                    <a:pt x="32317" y="33529"/>
                    <a:pt x="22646" y="43199"/>
                    <a:pt x="10717" y="43200"/>
                  </a:cubicBezTo>
                </a:path>
                <a:path w="32317" h="43200" stroke="0" extrusionOk="0">
                  <a:moveTo>
                    <a:pt x="0" y="2846"/>
                  </a:moveTo>
                  <a:cubicBezTo>
                    <a:pt x="3263" y="981"/>
                    <a:pt x="6957" y="-1"/>
                    <a:pt x="10717" y="0"/>
                  </a:cubicBezTo>
                  <a:cubicBezTo>
                    <a:pt x="22646" y="0"/>
                    <a:pt x="32317" y="9670"/>
                    <a:pt x="32317" y="21600"/>
                  </a:cubicBezTo>
                  <a:cubicBezTo>
                    <a:pt x="32317" y="33529"/>
                    <a:pt x="22646" y="43199"/>
                    <a:pt x="10717" y="43200"/>
                  </a:cubicBezTo>
                  <a:lnTo>
                    <a:pt x="10717" y="21600"/>
                  </a:lnTo>
                  <a:lnTo>
                    <a:pt x="0" y="2846"/>
                  </a:lnTo>
                  <a:close/>
                </a:path>
              </a:pathLst>
            </a:custGeom>
            <a:noFill/>
            <a:ln w="6">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98" name="Arc 93"/>
            <p:cNvSpPr>
              <a:spLocks/>
            </p:cNvSpPr>
            <p:nvPr/>
          </p:nvSpPr>
          <p:spPr bwMode="auto">
            <a:xfrm>
              <a:off x="5648325" y="3733800"/>
              <a:ext cx="152400" cy="114300"/>
            </a:xfrm>
            <a:custGeom>
              <a:avLst/>
              <a:gdLst>
                <a:gd name="T0" fmla="*/ 2147483647 w 43200"/>
                <a:gd name="T1" fmla="*/ 0 h 32317"/>
                <a:gd name="T2" fmla="*/ 0 w 43200"/>
                <a:gd name="T3" fmla="*/ 2147483647 h 32317"/>
                <a:gd name="T4" fmla="*/ 2147483647 w 43200"/>
                <a:gd name="T5" fmla="*/ 2147483647 h 32317"/>
                <a:gd name="T6" fmla="*/ 0 60000 65536"/>
                <a:gd name="T7" fmla="*/ 0 60000 65536"/>
                <a:gd name="T8" fmla="*/ 0 60000 65536"/>
                <a:gd name="T9" fmla="*/ 0 w 43200"/>
                <a:gd name="T10" fmla="*/ 0 h 32317"/>
                <a:gd name="T11" fmla="*/ 43200 w 43200"/>
                <a:gd name="T12" fmla="*/ 32317 h 32317"/>
              </a:gdLst>
              <a:ahLst/>
              <a:cxnLst>
                <a:cxn ang="T6">
                  <a:pos x="T0" y="T1"/>
                </a:cxn>
                <a:cxn ang="T7">
                  <a:pos x="T2" y="T3"/>
                </a:cxn>
                <a:cxn ang="T8">
                  <a:pos x="T4" y="T5"/>
                </a:cxn>
              </a:cxnLst>
              <a:rect l="T9" t="T10" r="T11" b="T12"/>
              <a:pathLst>
                <a:path w="43200" h="32317" fill="none" extrusionOk="0">
                  <a:moveTo>
                    <a:pt x="40353" y="0"/>
                  </a:moveTo>
                  <a:cubicBezTo>
                    <a:pt x="42218" y="3263"/>
                    <a:pt x="43200" y="6957"/>
                    <a:pt x="43200" y="10717"/>
                  </a:cubicBezTo>
                  <a:cubicBezTo>
                    <a:pt x="43200" y="22646"/>
                    <a:pt x="33529" y="32317"/>
                    <a:pt x="21600" y="32317"/>
                  </a:cubicBezTo>
                  <a:cubicBezTo>
                    <a:pt x="9670" y="32317"/>
                    <a:pt x="0" y="22646"/>
                    <a:pt x="0" y="10717"/>
                  </a:cubicBezTo>
                </a:path>
                <a:path w="43200" h="32317" stroke="0" extrusionOk="0">
                  <a:moveTo>
                    <a:pt x="40353" y="0"/>
                  </a:moveTo>
                  <a:cubicBezTo>
                    <a:pt x="42218" y="3263"/>
                    <a:pt x="43200" y="6957"/>
                    <a:pt x="43200" y="10717"/>
                  </a:cubicBezTo>
                  <a:cubicBezTo>
                    <a:pt x="43200" y="22646"/>
                    <a:pt x="33529" y="32317"/>
                    <a:pt x="21600" y="32317"/>
                  </a:cubicBezTo>
                  <a:cubicBezTo>
                    <a:pt x="9670" y="32317"/>
                    <a:pt x="0" y="22646"/>
                    <a:pt x="0" y="10717"/>
                  </a:cubicBezTo>
                  <a:lnTo>
                    <a:pt x="21600" y="10717"/>
                  </a:lnTo>
                  <a:lnTo>
                    <a:pt x="40353" y="0"/>
                  </a:lnTo>
                  <a:close/>
                </a:path>
              </a:pathLst>
            </a:custGeom>
            <a:noFill/>
            <a:ln w="6">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99" name="Arc 94"/>
            <p:cNvSpPr>
              <a:spLocks/>
            </p:cNvSpPr>
            <p:nvPr/>
          </p:nvSpPr>
          <p:spPr bwMode="auto">
            <a:xfrm>
              <a:off x="5572125" y="3695700"/>
              <a:ext cx="114300" cy="152400"/>
            </a:xfrm>
            <a:custGeom>
              <a:avLst/>
              <a:gdLst>
                <a:gd name="T0" fmla="*/ 2147483647 w 32317"/>
                <a:gd name="T1" fmla="*/ 2147483647 h 43200"/>
                <a:gd name="T2" fmla="*/ 2147483647 w 32317"/>
                <a:gd name="T3" fmla="*/ 0 h 43200"/>
                <a:gd name="T4" fmla="*/ 2147483647 w 32317"/>
                <a:gd name="T5" fmla="*/ 2147483647 h 43200"/>
                <a:gd name="T6" fmla="*/ 0 60000 65536"/>
                <a:gd name="T7" fmla="*/ 0 60000 65536"/>
                <a:gd name="T8" fmla="*/ 0 60000 65536"/>
                <a:gd name="T9" fmla="*/ 0 w 32317"/>
                <a:gd name="T10" fmla="*/ 0 h 43200"/>
                <a:gd name="T11" fmla="*/ 32317 w 32317"/>
                <a:gd name="T12" fmla="*/ 43200 h 43200"/>
              </a:gdLst>
              <a:ahLst/>
              <a:cxnLst>
                <a:cxn ang="T6">
                  <a:pos x="T0" y="T1"/>
                </a:cxn>
                <a:cxn ang="T7">
                  <a:pos x="T2" y="T3"/>
                </a:cxn>
                <a:cxn ang="T8">
                  <a:pos x="T4" y="T5"/>
                </a:cxn>
              </a:cxnLst>
              <a:rect l="T9" t="T10" r="T11" b="T12"/>
              <a:pathLst>
                <a:path w="32317" h="43200" fill="none" extrusionOk="0">
                  <a:moveTo>
                    <a:pt x="32316" y="40353"/>
                  </a:moveTo>
                  <a:cubicBezTo>
                    <a:pt x="29053" y="42218"/>
                    <a:pt x="25359" y="43199"/>
                    <a:pt x="21600" y="43200"/>
                  </a:cubicBezTo>
                  <a:cubicBezTo>
                    <a:pt x="9670" y="43200"/>
                    <a:pt x="0" y="33529"/>
                    <a:pt x="0" y="21600"/>
                  </a:cubicBezTo>
                  <a:cubicBezTo>
                    <a:pt x="-1" y="9670"/>
                    <a:pt x="9670" y="0"/>
                    <a:pt x="21599" y="0"/>
                  </a:cubicBezTo>
                </a:path>
                <a:path w="32317" h="43200" stroke="0" extrusionOk="0">
                  <a:moveTo>
                    <a:pt x="32316" y="40353"/>
                  </a:moveTo>
                  <a:cubicBezTo>
                    <a:pt x="29053" y="42218"/>
                    <a:pt x="25359" y="43199"/>
                    <a:pt x="21600" y="43200"/>
                  </a:cubicBezTo>
                  <a:cubicBezTo>
                    <a:pt x="9670" y="43200"/>
                    <a:pt x="0" y="33529"/>
                    <a:pt x="0" y="21600"/>
                  </a:cubicBezTo>
                  <a:cubicBezTo>
                    <a:pt x="-1" y="9670"/>
                    <a:pt x="9670" y="0"/>
                    <a:pt x="21599" y="0"/>
                  </a:cubicBezTo>
                  <a:lnTo>
                    <a:pt x="21600" y="21600"/>
                  </a:lnTo>
                  <a:lnTo>
                    <a:pt x="32316" y="40353"/>
                  </a:lnTo>
                  <a:close/>
                </a:path>
              </a:pathLst>
            </a:custGeom>
            <a:noFill/>
            <a:ln w="6">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100" name="Arc 95"/>
            <p:cNvSpPr>
              <a:spLocks/>
            </p:cNvSpPr>
            <p:nvPr/>
          </p:nvSpPr>
          <p:spPr bwMode="auto">
            <a:xfrm>
              <a:off x="6267450" y="3838575"/>
              <a:ext cx="609600" cy="787400"/>
            </a:xfrm>
            <a:custGeom>
              <a:avLst/>
              <a:gdLst>
                <a:gd name="T0" fmla="*/ 2147483647 w 21600"/>
                <a:gd name="T1" fmla="*/ 2147483647 h 27906"/>
                <a:gd name="T2" fmla="*/ 2147483647 w 21600"/>
                <a:gd name="T3" fmla="*/ 0 h 27906"/>
                <a:gd name="T4" fmla="*/ 2147483647 w 21600"/>
                <a:gd name="T5" fmla="*/ 2147483647 h 27906"/>
                <a:gd name="T6" fmla="*/ 0 60000 65536"/>
                <a:gd name="T7" fmla="*/ 0 60000 65536"/>
                <a:gd name="T8" fmla="*/ 0 60000 65536"/>
                <a:gd name="T9" fmla="*/ 0 w 21600"/>
                <a:gd name="T10" fmla="*/ 0 h 27906"/>
                <a:gd name="T11" fmla="*/ 21600 w 21600"/>
                <a:gd name="T12" fmla="*/ 27906 h 27906"/>
              </a:gdLst>
              <a:ahLst/>
              <a:cxnLst>
                <a:cxn ang="T6">
                  <a:pos x="T0" y="T1"/>
                </a:cxn>
                <a:cxn ang="T7">
                  <a:pos x="T2" y="T3"/>
                </a:cxn>
                <a:cxn ang="T8">
                  <a:pos x="T4" y="T5"/>
                </a:cxn>
              </a:cxnLst>
              <a:rect l="T9" t="T10" r="T11" b="T12"/>
              <a:pathLst>
                <a:path w="21600" h="27906" fill="none" extrusionOk="0">
                  <a:moveTo>
                    <a:pt x="5511" y="27906"/>
                  </a:moveTo>
                  <a:cubicBezTo>
                    <a:pt x="1962" y="23944"/>
                    <a:pt x="0" y="18812"/>
                    <a:pt x="0" y="13493"/>
                  </a:cubicBezTo>
                  <a:cubicBezTo>
                    <a:pt x="-1" y="8588"/>
                    <a:pt x="1669" y="3829"/>
                    <a:pt x="4732" y="-1"/>
                  </a:cubicBezTo>
                </a:path>
                <a:path w="21600" h="27906" stroke="0" extrusionOk="0">
                  <a:moveTo>
                    <a:pt x="5511" y="27906"/>
                  </a:moveTo>
                  <a:cubicBezTo>
                    <a:pt x="1962" y="23944"/>
                    <a:pt x="0" y="18812"/>
                    <a:pt x="0" y="13493"/>
                  </a:cubicBezTo>
                  <a:cubicBezTo>
                    <a:pt x="-1" y="8588"/>
                    <a:pt x="1669" y="3829"/>
                    <a:pt x="4732" y="-1"/>
                  </a:cubicBezTo>
                  <a:lnTo>
                    <a:pt x="21600" y="13493"/>
                  </a:lnTo>
                  <a:lnTo>
                    <a:pt x="5511" y="27906"/>
                  </a:lnTo>
                  <a:close/>
                </a:path>
              </a:pathLst>
            </a:custGeom>
            <a:noFill/>
            <a:ln w="6">
              <a:solidFill>
                <a:srgbClr val="FF007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101" name="Freeform 96"/>
            <p:cNvSpPr>
              <a:spLocks/>
            </p:cNvSpPr>
            <p:nvPr/>
          </p:nvSpPr>
          <p:spPr bwMode="auto">
            <a:xfrm>
              <a:off x="6324600" y="3838575"/>
              <a:ext cx="85725" cy="95250"/>
            </a:xfrm>
            <a:custGeom>
              <a:avLst/>
              <a:gdLst>
                <a:gd name="T0" fmla="*/ 2147483647 w 54"/>
                <a:gd name="T1" fmla="*/ 2147483647 h 60"/>
                <a:gd name="T2" fmla="*/ 2147483647 w 54"/>
                <a:gd name="T3" fmla="*/ 2147483647 h 60"/>
                <a:gd name="T4" fmla="*/ 2147483647 w 54"/>
                <a:gd name="T5" fmla="*/ 2147483647 h 60"/>
                <a:gd name="T6" fmla="*/ 2147483647 w 54"/>
                <a:gd name="T7" fmla="*/ 2147483647 h 60"/>
                <a:gd name="T8" fmla="*/ 2147483647 w 54"/>
                <a:gd name="T9" fmla="*/ 2147483647 h 60"/>
                <a:gd name="T10" fmla="*/ 2147483647 w 54"/>
                <a:gd name="T11" fmla="*/ 2147483647 h 60"/>
                <a:gd name="T12" fmla="*/ 2147483647 w 54"/>
                <a:gd name="T13" fmla="*/ 2147483647 h 60"/>
                <a:gd name="T14" fmla="*/ 2147483647 w 54"/>
                <a:gd name="T15" fmla="*/ 2147483647 h 60"/>
                <a:gd name="T16" fmla="*/ 2147483647 w 54"/>
                <a:gd name="T17" fmla="*/ 2147483647 h 60"/>
                <a:gd name="T18" fmla="*/ 2147483647 w 54"/>
                <a:gd name="T19" fmla="*/ 2147483647 h 60"/>
                <a:gd name="T20" fmla="*/ 2147483647 w 54"/>
                <a:gd name="T21" fmla="*/ 2147483647 h 60"/>
                <a:gd name="T22" fmla="*/ 2147483647 w 54"/>
                <a:gd name="T23" fmla="*/ 2147483647 h 60"/>
                <a:gd name="T24" fmla="*/ 0 w 54"/>
                <a:gd name="T25" fmla="*/ 2147483647 h 60"/>
                <a:gd name="T26" fmla="*/ 0 w 54"/>
                <a:gd name="T27" fmla="*/ 2147483647 h 60"/>
                <a:gd name="T28" fmla="*/ 2147483647 w 54"/>
                <a:gd name="T29" fmla="*/ 0 h 60"/>
                <a:gd name="T30" fmla="*/ 2147483647 w 54"/>
                <a:gd name="T31" fmla="*/ 2147483647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4"/>
                <a:gd name="T49" fmla="*/ 0 h 60"/>
                <a:gd name="T50" fmla="*/ 54 w 54"/>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4" h="60">
                  <a:moveTo>
                    <a:pt x="42" y="60"/>
                  </a:moveTo>
                  <a:lnTo>
                    <a:pt x="36" y="60"/>
                  </a:lnTo>
                  <a:lnTo>
                    <a:pt x="30" y="54"/>
                  </a:lnTo>
                  <a:lnTo>
                    <a:pt x="24" y="54"/>
                  </a:lnTo>
                  <a:lnTo>
                    <a:pt x="18" y="48"/>
                  </a:lnTo>
                  <a:lnTo>
                    <a:pt x="12" y="42"/>
                  </a:lnTo>
                  <a:lnTo>
                    <a:pt x="6" y="36"/>
                  </a:lnTo>
                  <a:lnTo>
                    <a:pt x="6" y="30"/>
                  </a:lnTo>
                  <a:lnTo>
                    <a:pt x="0" y="30"/>
                  </a:lnTo>
                  <a:lnTo>
                    <a:pt x="0" y="24"/>
                  </a:lnTo>
                  <a:lnTo>
                    <a:pt x="54" y="0"/>
                  </a:lnTo>
                  <a:lnTo>
                    <a:pt x="42" y="6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102" name="Freeform 97"/>
            <p:cNvSpPr>
              <a:spLocks/>
            </p:cNvSpPr>
            <p:nvPr/>
          </p:nvSpPr>
          <p:spPr bwMode="auto">
            <a:xfrm>
              <a:off x="6391275" y="4581525"/>
              <a:ext cx="66675" cy="66675"/>
            </a:xfrm>
            <a:custGeom>
              <a:avLst/>
              <a:gdLst>
                <a:gd name="T0" fmla="*/ 2147483647 w 42"/>
                <a:gd name="T1" fmla="*/ 0 h 42"/>
                <a:gd name="T2" fmla="*/ 2147483647 w 42"/>
                <a:gd name="T3" fmla="*/ 0 h 42"/>
                <a:gd name="T4" fmla="*/ 2147483647 w 42"/>
                <a:gd name="T5" fmla="*/ 0 h 42"/>
                <a:gd name="T6" fmla="*/ 2147483647 w 42"/>
                <a:gd name="T7" fmla="*/ 0 h 42"/>
                <a:gd name="T8" fmla="*/ 2147483647 w 42"/>
                <a:gd name="T9" fmla="*/ 2147483647 h 42"/>
                <a:gd name="T10" fmla="*/ 2147483647 w 42"/>
                <a:gd name="T11" fmla="*/ 2147483647 h 42"/>
                <a:gd name="T12" fmla="*/ 2147483647 w 42"/>
                <a:gd name="T13" fmla="*/ 2147483647 h 42"/>
                <a:gd name="T14" fmla="*/ 2147483647 w 42"/>
                <a:gd name="T15" fmla="*/ 2147483647 h 42"/>
                <a:gd name="T16" fmla="*/ 2147483647 w 42"/>
                <a:gd name="T17" fmla="*/ 2147483647 h 42"/>
                <a:gd name="T18" fmla="*/ 2147483647 w 42"/>
                <a:gd name="T19" fmla="*/ 2147483647 h 42"/>
                <a:gd name="T20" fmla="*/ 2147483647 w 42"/>
                <a:gd name="T21" fmla="*/ 2147483647 h 42"/>
                <a:gd name="T22" fmla="*/ 2147483647 w 42"/>
                <a:gd name="T23" fmla="*/ 2147483647 h 42"/>
                <a:gd name="T24" fmla="*/ 2147483647 w 42"/>
                <a:gd name="T25" fmla="*/ 2147483647 h 42"/>
                <a:gd name="T26" fmla="*/ 2147483647 w 42"/>
                <a:gd name="T27" fmla="*/ 2147483647 h 42"/>
                <a:gd name="T28" fmla="*/ 2147483647 w 42"/>
                <a:gd name="T29" fmla="*/ 2147483647 h 42"/>
                <a:gd name="T30" fmla="*/ 2147483647 w 42"/>
                <a:gd name="T31" fmla="*/ 2147483647 h 42"/>
                <a:gd name="T32" fmla="*/ 2147483647 w 42"/>
                <a:gd name="T33" fmla="*/ 2147483647 h 42"/>
                <a:gd name="T34" fmla="*/ 2147483647 w 42"/>
                <a:gd name="T35" fmla="*/ 2147483647 h 42"/>
                <a:gd name="T36" fmla="*/ 2147483647 w 42"/>
                <a:gd name="T37" fmla="*/ 2147483647 h 42"/>
                <a:gd name="T38" fmla="*/ 2147483647 w 42"/>
                <a:gd name="T39" fmla="*/ 2147483647 h 42"/>
                <a:gd name="T40" fmla="*/ 2147483647 w 42"/>
                <a:gd name="T41" fmla="*/ 2147483647 h 42"/>
                <a:gd name="T42" fmla="*/ 2147483647 w 42"/>
                <a:gd name="T43" fmla="*/ 2147483647 h 42"/>
                <a:gd name="T44" fmla="*/ 2147483647 w 42"/>
                <a:gd name="T45" fmla="*/ 2147483647 h 42"/>
                <a:gd name="T46" fmla="*/ 2147483647 w 42"/>
                <a:gd name="T47" fmla="*/ 2147483647 h 42"/>
                <a:gd name="T48" fmla="*/ 2147483647 w 42"/>
                <a:gd name="T49" fmla="*/ 2147483647 h 42"/>
                <a:gd name="T50" fmla="*/ 2147483647 w 42"/>
                <a:gd name="T51" fmla="*/ 2147483647 h 42"/>
                <a:gd name="T52" fmla="*/ 2147483647 w 42"/>
                <a:gd name="T53" fmla="*/ 2147483647 h 42"/>
                <a:gd name="T54" fmla="*/ 2147483647 w 42"/>
                <a:gd name="T55" fmla="*/ 2147483647 h 42"/>
                <a:gd name="T56" fmla="*/ 2147483647 w 42"/>
                <a:gd name="T57" fmla="*/ 2147483647 h 42"/>
                <a:gd name="T58" fmla="*/ 2147483647 w 42"/>
                <a:gd name="T59" fmla="*/ 2147483647 h 42"/>
                <a:gd name="T60" fmla="*/ 0 w 42"/>
                <a:gd name="T61" fmla="*/ 2147483647 h 42"/>
                <a:gd name="T62" fmla="*/ 0 w 42"/>
                <a:gd name="T63" fmla="*/ 2147483647 h 42"/>
                <a:gd name="T64" fmla="*/ 0 w 42"/>
                <a:gd name="T65" fmla="*/ 2147483647 h 42"/>
                <a:gd name="T66" fmla="*/ 0 w 42"/>
                <a:gd name="T67" fmla="*/ 2147483647 h 42"/>
                <a:gd name="T68" fmla="*/ 0 w 42"/>
                <a:gd name="T69" fmla="*/ 2147483647 h 42"/>
                <a:gd name="T70" fmla="*/ 0 w 42"/>
                <a:gd name="T71" fmla="*/ 2147483647 h 42"/>
                <a:gd name="T72" fmla="*/ 0 w 42"/>
                <a:gd name="T73" fmla="*/ 2147483647 h 42"/>
                <a:gd name="T74" fmla="*/ 0 w 42"/>
                <a:gd name="T75" fmla="*/ 2147483647 h 42"/>
                <a:gd name="T76" fmla="*/ 2147483647 w 42"/>
                <a:gd name="T77" fmla="*/ 2147483647 h 42"/>
                <a:gd name="T78" fmla="*/ 2147483647 w 42"/>
                <a:gd name="T79" fmla="*/ 2147483647 h 42"/>
                <a:gd name="T80" fmla="*/ 2147483647 w 42"/>
                <a:gd name="T81" fmla="*/ 2147483647 h 42"/>
                <a:gd name="T82" fmla="*/ 2147483647 w 42"/>
                <a:gd name="T83" fmla="*/ 0 h 42"/>
                <a:gd name="T84" fmla="*/ 2147483647 w 42"/>
                <a:gd name="T85" fmla="*/ 0 h 42"/>
                <a:gd name="T86" fmla="*/ 2147483647 w 42"/>
                <a:gd name="T87" fmla="*/ 0 h 42"/>
                <a:gd name="T88" fmla="*/ 2147483647 w 42"/>
                <a:gd name="T89" fmla="*/ 0 h 4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2"/>
                <a:gd name="T136" fmla="*/ 0 h 42"/>
                <a:gd name="T137" fmla="*/ 42 w 42"/>
                <a:gd name="T138" fmla="*/ 42 h 4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2" h="42">
                  <a:moveTo>
                    <a:pt x="24" y="0"/>
                  </a:moveTo>
                  <a:lnTo>
                    <a:pt x="24" y="0"/>
                  </a:lnTo>
                  <a:lnTo>
                    <a:pt x="30" y="0"/>
                  </a:lnTo>
                  <a:lnTo>
                    <a:pt x="30" y="6"/>
                  </a:lnTo>
                  <a:lnTo>
                    <a:pt x="36" y="6"/>
                  </a:lnTo>
                  <a:lnTo>
                    <a:pt x="36" y="12"/>
                  </a:lnTo>
                  <a:lnTo>
                    <a:pt x="42" y="12"/>
                  </a:lnTo>
                  <a:lnTo>
                    <a:pt x="42" y="18"/>
                  </a:lnTo>
                  <a:lnTo>
                    <a:pt x="42" y="24"/>
                  </a:lnTo>
                  <a:lnTo>
                    <a:pt x="42" y="30"/>
                  </a:lnTo>
                  <a:lnTo>
                    <a:pt x="36" y="30"/>
                  </a:lnTo>
                  <a:lnTo>
                    <a:pt x="36" y="36"/>
                  </a:lnTo>
                  <a:lnTo>
                    <a:pt x="30" y="36"/>
                  </a:lnTo>
                  <a:lnTo>
                    <a:pt x="30" y="42"/>
                  </a:lnTo>
                  <a:lnTo>
                    <a:pt x="24" y="42"/>
                  </a:lnTo>
                  <a:lnTo>
                    <a:pt x="18" y="42"/>
                  </a:lnTo>
                  <a:lnTo>
                    <a:pt x="12" y="42"/>
                  </a:lnTo>
                  <a:lnTo>
                    <a:pt x="12" y="36"/>
                  </a:lnTo>
                  <a:lnTo>
                    <a:pt x="6" y="36"/>
                  </a:lnTo>
                  <a:lnTo>
                    <a:pt x="6" y="30"/>
                  </a:lnTo>
                  <a:lnTo>
                    <a:pt x="0" y="30"/>
                  </a:lnTo>
                  <a:lnTo>
                    <a:pt x="0" y="24"/>
                  </a:lnTo>
                  <a:lnTo>
                    <a:pt x="0" y="18"/>
                  </a:lnTo>
                  <a:lnTo>
                    <a:pt x="0" y="12"/>
                  </a:lnTo>
                  <a:lnTo>
                    <a:pt x="6" y="12"/>
                  </a:lnTo>
                  <a:lnTo>
                    <a:pt x="6" y="6"/>
                  </a:lnTo>
                  <a:lnTo>
                    <a:pt x="12" y="6"/>
                  </a:lnTo>
                  <a:lnTo>
                    <a:pt x="12" y="0"/>
                  </a:lnTo>
                  <a:lnTo>
                    <a:pt x="18" y="0"/>
                  </a:lnTo>
                  <a:lnTo>
                    <a:pt x="24" y="0"/>
                  </a:lnTo>
                </a:path>
              </a:pathLst>
            </a:custGeom>
            <a:noFill/>
            <a:ln w="6">
              <a:solidFill>
                <a:srgbClr val="FF007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103" name="Rectangle 99"/>
            <p:cNvSpPr>
              <a:spLocks noChangeArrowheads="1"/>
            </p:cNvSpPr>
            <p:nvPr/>
          </p:nvSpPr>
          <p:spPr bwMode="auto">
            <a:xfrm>
              <a:off x="5257800" y="2971800"/>
              <a:ext cx="32385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a:solidFill>
                    <a:srgbClr val="000000"/>
                  </a:solidFill>
                  <a:latin typeface="Arial" pitchFamily="34" charset="0"/>
                </a:rPr>
                <a:t>B.</a:t>
              </a:r>
              <a:endParaRPr lang="en-US" altLang="en-US"/>
            </a:p>
          </p:txBody>
        </p:sp>
        <p:sp>
          <p:nvSpPr>
            <p:cNvPr id="45104" name="Rectangle 100"/>
            <p:cNvSpPr>
              <a:spLocks noChangeArrowheads="1"/>
            </p:cNvSpPr>
            <p:nvPr/>
          </p:nvSpPr>
          <p:spPr bwMode="auto">
            <a:xfrm>
              <a:off x="5191125" y="2905125"/>
              <a:ext cx="3181350" cy="1905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45105" name="Rectangle 101"/>
            <p:cNvSpPr>
              <a:spLocks noChangeArrowheads="1"/>
            </p:cNvSpPr>
            <p:nvPr/>
          </p:nvSpPr>
          <p:spPr bwMode="auto">
            <a:xfrm>
              <a:off x="5191125" y="2914650"/>
              <a:ext cx="19050" cy="2619375"/>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45106" name="Rectangle 102"/>
            <p:cNvSpPr>
              <a:spLocks noChangeArrowheads="1"/>
            </p:cNvSpPr>
            <p:nvPr/>
          </p:nvSpPr>
          <p:spPr bwMode="auto">
            <a:xfrm>
              <a:off x="5191125" y="5524500"/>
              <a:ext cx="3181350" cy="1905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45107" name="Rectangle 103"/>
            <p:cNvSpPr>
              <a:spLocks noChangeArrowheads="1"/>
            </p:cNvSpPr>
            <p:nvPr/>
          </p:nvSpPr>
          <p:spPr bwMode="auto">
            <a:xfrm>
              <a:off x="8353425" y="2914650"/>
              <a:ext cx="19050" cy="2619375"/>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grpSp>
    </p:spTree>
    <p:extLst>
      <p:ext uri="{BB962C8B-B14F-4D97-AF65-F5344CB8AC3E}">
        <p14:creationId xmlns:p14="http://schemas.microsoft.com/office/powerpoint/2010/main" val="9773464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82F63D49-4A11-48AA-BD36-BE3EE425A6AA}" type="slidenum">
              <a:rPr lang="en-US" altLang="en-US" smtClean="0"/>
              <a:pPr/>
              <a:t>42</a:t>
            </a:fld>
            <a:endParaRPr lang="en-US" altLang="en-US" smtClean="0"/>
          </a:p>
        </p:txBody>
      </p:sp>
      <p:sp>
        <p:nvSpPr>
          <p:cNvPr id="47107" name="Rectangle 2"/>
          <p:cNvSpPr>
            <a:spLocks noGrp="1" noChangeArrowheads="1"/>
          </p:cNvSpPr>
          <p:nvPr>
            <p:ph type="title"/>
          </p:nvPr>
        </p:nvSpPr>
        <p:spPr/>
        <p:txBody>
          <a:bodyPr/>
          <a:lstStyle/>
          <a:p>
            <a:pPr eaLnBrk="1" hangingPunct="1"/>
            <a:r>
              <a:rPr lang="en-US" altLang="en-US" sz="2400" smtClean="0"/>
              <a:t>Why you need converters!</a:t>
            </a:r>
          </a:p>
        </p:txBody>
      </p:sp>
      <p:sp>
        <p:nvSpPr>
          <p:cNvPr id="47108" name="Rectangle 3"/>
          <p:cNvSpPr>
            <a:spLocks noGrp="1" noChangeArrowheads="1"/>
          </p:cNvSpPr>
          <p:nvPr>
            <p:ph type="body" idx="1"/>
          </p:nvPr>
        </p:nvSpPr>
        <p:spPr/>
        <p:txBody>
          <a:bodyPr/>
          <a:lstStyle/>
          <a:p>
            <a:pPr eaLnBrk="1" hangingPunct="1">
              <a:lnSpc>
                <a:spcPct val="90000"/>
              </a:lnSpc>
            </a:pPr>
            <a:r>
              <a:rPr lang="en-US" altLang="en-US" sz="2000" dirty="0" smtClean="0"/>
              <a:t>There’s a subtle but important issue with the maps we’ve seen thus far:</a:t>
            </a:r>
          </a:p>
          <a:p>
            <a:pPr eaLnBrk="1" hangingPunct="1">
              <a:lnSpc>
                <a:spcPct val="90000"/>
              </a:lnSpc>
            </a:pPr>
            <a:endParaRPr lang="en-US" altLang="en-US" sz="2000" dirty="0" smtClean="0"/>
          </a:p>
          <a:p>
            <a:pPr eaLnBrk="1" hangingPunct="1">
              <a:lnSpc>
                <a:spcPct val="90000"/>
              </a:lnSpc>
            </a:pPr>
            <a:endParaRPr lang="en-US" altLang="en-US" sz="2400" dirty="0" smtClean="0"/>
          </a:p>
          <a:p>
            <a:pPr eaLnBrk="1" hangingPunct="1">
              <a:lnSpc>
                <a:spcPct val="90000"/>
              </a:lnSpc>
            </a:pPr>
            <a:endParaRPr lang="en-US" altLang="en-US" sz="2400" dirty="0" smtClean="0"/>
          </a:p>
          <a:p>
            <a:pPr eaLnBrk="1" hangingPunct="1">
              <a:lnSpc>
                <a:spcPct val="90000"/>
              </a:lnSpc>
            </a:pPr>
            <a:endParaRPr lang="en-US" altLang="en-US" sz="2400" dirty="0" smtClean="0"/>
          </a:p>
          <a:p>
            <a:pPr eaLnBrk="1" hangingPunct="1">
              <a:lnSpc>
                <a:spcPct val="90000"/>
              </a:lnSpc>
            </a:pPr>
            <a:endParaRPr lang="en-US" altLang="en-US" sz="2000" dirty="0" smtClean="0"/>
          </a:p>
          <a:p>
            <a:pPr eaLnBrk="1" hangingPunct="1">
              <a:lnSpc>
                <a:spcPct val="90000"/>
              </a:lnSpc>
            </a:pPr>
            <a:r>
              <a:rPr lang="en-US" altLang="en-US" sz="2000" dirty="0" smtClean="0"/>
              <a:t>If you take a close look at the units of measure of the flow vs. its “driver,” you’ll see an inconsistency.</a:t>
            </a:r>
          </a:p>
          <a:p>
            <a:pPr eaLnBrk="1" hangingPunct="1">
              <a:lnSpc>
                <a:spcPct val="90000"/>
              </a:lnSpc>
            </a:pPr>
            <a:endParaRPr lang="en-US" altLang="en-US" sz="2000" dirty="0" smtClean="0"/>
          </a:p>
          <a:p>
            <a:pPr eaLnBrk="1" hangingPunct="1">
              <a:lnSpc>
                <a:spcPct val="90000"/>
              </a:lnSpc>
            </a:pPr>
            <a:r>
              <a:rPr lang="en-US" altLang="en-US" sz="2000" dirty="0" smtClean="0"/>
              <a:t>The </a:t>
            </a:r>
            <a:r>
              <a:rPr lang="en-US" altLang="en-US" sz="2000" i="1" dirty="0" smtClean="0">
                <a:solidFill>
                  <a:srgbClr val="0070C0"/>
                </a:solidFill>
              </a:rPr>
              <a:t>converter</a:t>
            </a:r>
            <a:r>
              <a:rPr lang="en-US" altLang="en-US" sz="2000" dirty="0" smtClean="0">
                <a:solidFill>
                  <a:srgbClr val="0070C0"/>
                </a:solidFill>
              </a:rPr>
              <a:t> </a:t>
            </a:r>
            <a:r>
              <a:rPr lang="en-US" altLang="en-US" sz="2000" dirty="0" smtClean="0"/>
              <a:t>is the language element that enables us to fix these problems.</a:t>
            </a:r>
          </a:p>
        </p:txBody>
      </p:sp>
      <p:pic>
        <p:nvPicPr>
          <p:cNvPr id="4710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209800"/>
            <a:ext cx="21717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2133600"/>
            <a:ext cx="22193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87407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95038CF6-7DC1-439C-847B-CE56BB2254E8}" type="slidenum">
              <a:rPr lang="en-US" altLang="en-US" smtClean="0"/>
              <a:pPr/>
              <a:t>43</a:t>
            </a:fld>
            <a:endParaRPr lang="en-US" altLang="en-US" smtClean="0"/>
          </a:p>
        </p:txBody>
      </p:sp>
      <p:sp>
        <p:nvSpPr>
          <p:cNvPr id="48131" name="Rectangle 2"/>
          <p:cNvSpPr>
            <a:spLocks noGrp="1" noChangeArrowheads="1"/>
          </p:cNvSpPr>
          <p:nvPr>
            <p:ph type="title"/>
          </p:nvPr>
        </p:nvSpPr>
        <p:spPr/>
        <p:txBody>
          <a:bodyPr/>
          <a:lstStyle/>
          <a:p>
            <a:pPr eaLnBrk="1" hangingPunct="1"/>
            <a:r>
              <a:rPr lang="en-US" altLang="en-US" sz="2400" smtClean="0"/>
              <a:t>Converters:  Adverbs and productivity terms</a:t>
            </a:r>
          </a:p>
        </p:txBody>
      </p:sp>
      <p:sp>
        <p:nvSpPr>
          <p:cNvPr id="48132" name="Rectangle 3"/>
          <p:cNvSpPr>
            <a:spLocks noGrp="1" noChangeArrowheads="1"/>
          </p:cNvSpPr>
          <p:nvPr>
            <p:ph type="body" idx="1"/>
          </p:nvPr>
        </p:nvSpPr>
        <p:spPr/>
        <p:txBody>
          <a:bodyPr/>
          <a:lstStyle/>
          <a:p>
            <a:pPr eaLnBrk="1" hangingPunct="1"/>
            <a:r>
              <a:rPr lang="en-US" altLang="en-US" sz="2000" dirty="0" smtClean="0"/>
              <a:t>They tell how </a:t>
            </a:r>
            <a:r>
              <a:rPr lang="en-US" altLang="en-US" sz="2000" dirty="0" smtClean="0">
                <a:solidFill>
                  <a:srgbClr val="0070C0"/>
                </a:solidFill>
              </a:rPr>
              <a:t>quickly </a:t>
            </a:r>
            <a:r>
              <a:rPr lang="en-US" altLang="en-US" sz="2000" dirty="0" smtClean="0"/>
              <a:t>or </a:t>
            </a:r>
            <a:r>
              <a:rPr lang="en-US" altLang="en-US" sz="2000" dirty="0" smtClean="0">
                <a:solidFill>
                  <a:srgbClr val="0070C0"/>
                </a:solidFill>
              </a:rPr>
              <a:t>slowly </a:t>
            </a:r>
            <a:r>
              <a:rPr lang="en-US" altLang="en-US" sz="2000" dirty="0" smtClean="0"/>
              <a:t>action is unfolded by the driver of a flow</a:t>
            </a:r>
          </a:p>
          <a:p>
            <a:pPr eaLnBrk="1" hangingPunct="1"/>
            <a:r>
              <a:rPr lang="en-US" altLang="en-US" sz="2000" dirty="0" smtClean="0"/>
              <a:t>In this role, you can think of converters as productivity terms.  They tell how </a:t>
            </a:r>
            <a:r>
              <a:rPr lang="en-US" altLang="en-US" sz="2000" dirty="0" smtClean="0">
                <a:solidFill>
                  <a:srgbClr val="0070C0"/>
                </a:solidFill>
              </a:rPr>
              <a:t>productive </a:t>
            </a:r>
            <a:r>
              <a:rPr lang="en-US" altLang="en-US" sz="2000" dirty="0" smtClean="0"/>
              <a:t>the stock or flow is, in generating a flow.</a:t>
            </a:r>
          </a:p>
        </p:txBody>
      </p:sp>
      <p:pic>
        <p:nvPicPr>
          <p:cNvPr id="4813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429000"/>
            <a:ext cx="31146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3657600"/>
            <a:ext cx="2800350"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39388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D1613212-B25B-4B75-B4ED-71FB99B6EF30}" type="slidenum">
              <a:rPr lang="en-US" altLang="en-US" smtClean="0"/>
              <a:pPr/>
              <a:t>44</a:t>
            </a:fld>
            <a:endParaRPr lang="en-US" altLang="en-US" smtClean="0"/>
          </a:p>
        </p:txBody>
      </p:sp>
      <p:sp>
        <p:nvSpPr>
          <p:cNvPr id="49155" name="Rectangle 2"/>
          <p:cNvSpPr>
            <a:spLocks noGrp="1" noChangeArrowheads="1"/>
          </p:cNvSpPr>
          <p:nvPr>
            <p:ph type="title"/>
          </p:nvPr>
        </p:nvSpPr>
        <p:spPr/>
        <p:txBody>
          <a:bodyPr>
            <a:normAutofit fontScale="90000"/>
          </a:bodyPr>
          <a:lstStyle/>
          <a:p>
            <a:pPr eaLnBrk="1" hangingPunct="1"/>
            <a:r>
              <a:rPr lang="en-US" altLang="en-US" sz="2400" smtClean="0"/>
              <a:t>Aside:  connectors and converters are also used to knit together model inputs and outputs</a:t>
            </a:r>
            <a:endParaRPr lang="en-US" altLang="en-US" sz="2400" i="1" smtClean="0"/>
          </a:p>
        </p:txBody>
      </p:sp>
      <p:pic>
        <p:nvPicPr>
          <p:cNvPr id="4915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133600"/>
            <a:ext cx="578485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54077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ACAA78FE-62EA-4A9C-8638-A51AEC99B949}" type="slidenum">
              <a:rPr lang="en-US" altLang="en-US" smtClean="0"/>
              <a:pPr/>
              <a:t>45</a:t>
            </a:fld>
            <a:endParaRPr lang="en-US" altLang="en-US" smtClean="0"/>
          </a:p>
        </p:txBody>
      </p:sp>
      <p:sp>
        <p:nvSpPr>
          <p:cNvPr id="50179" name="Rectangle 2"/>
          <p:cNvSpPr>
            <a:spLocks noGrp="1" noChangeArrowheads="1"/>
          </p:cNvSpPr>
          <p:nvPr>
            <p:ph type="title"/>
          </p:nvPr>
        </p:nvSpPr>
        <p:spPr/>
        <p:txBody>
          <a:bodyPr>
            <a:normAutofit fontScale="90000"/>
          </a:bodyPr>
          <a:lstStyle/>
          <a:p>
            <a:pPr eaLnBrk="1" hangingPunct="1"/>
            <a:r>
              <a:rPr lang="en-US" altLang="en-US" sz="2400" smtClean="0"/>
              <a:t>Aside:  connectors and converters are also used to knit together model inputs and outputs</a:t>
            </a:r>
            <a:endParaRPr lang="en-US" altLang="en-US" sz="2400" i="1" smtClean="0"/>
          </a:p>
        </p:txBody>
      </p:sp>
      <p:pic>
        <p:nvPicPr>
          <p:cNvPr id="5018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600200"/>
            <a:ext cx="5562600"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7364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0"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81288" y="4637344"/>
            <a:ext cx="25241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2" name="Rectangle 3"/>
          <p:cNvSpPr>
            <a:spLocks noGrp="1" noChangeArrowheads="1"/>
          </p:cNvSpPr>
          <p:nvPr>
            <p:ph type="body" idx="1"/>
          </p:nvPr>
        </p:nvSpPr>
        <p:spPr>
          <a:xfrm>
            <a:off x="1182688" y="1524000"/>
            <a:ext cx="6894512" cy="4608513"/>
          </a:xfrm>
        </p:spPr>
        <p:txBody>
          <a:bodyPr/>
          <a:lstStyle/>
          <a:p>
            <a:pPr marL="533400" indent="-533400" eaLnBrk="1" hangingPunct="1">
              <a:lnSpc>
                <a:spcPct val="80000"/>
              </a:lnSpc>
            </a:pPr>
            <a:r>
              <a:rPr lang="en-US" altLang="en-US" sz="2000" dirty="0" smtClean="0"/>
              <a:t>The stock-to-flow and flow-to-flow linkages are simple and effective ways to </a:t>
            </a:r>
            <a:r>
              <a:rPr lang="en-US" altLang="en-US" sz="2000" i="1" dirty="0" smtClean="0"/>
              <a:t>operationally specify</a:t>
            </a:r>
            <a:r>
              <a:rPr lang="en-US" altLang="en-US" sz="2000" dirty="0" smtClean="0"/>
              <a:t> flows in your maps and models.</a:t>
            </a:r>
          </a:p>
          <a:p>
            <a:pPr marL="533400" indent="-533400" eaLnBrk="1" hangingPunct="1">
              <a:lnSpc>
                <a:spcPct val="80000"/>
              </a:lnSpc>
            </a:pPr>
            <a:endParaRPr lang="en-US" altLang="en-US" sz="2000" dirty="0" smtClean="0"/>
          </a:p>
          <a:p>
            <a:pPr marL="533400" indent="-533400" eaLnBrk="1" hangingPunct="1">
              <a:lnSpc>
                <a:spcPct val="80000"/>
              </a:lnSpc>
            </a:pPr>
            <a:r>
              <a:rPr lang="en-US" altLang="en-US" sz="2000" dirty="0" smtClean="0"/>
              <a:t>It’s helpful to view these linkages as </a:t>
            </a:r>
            <a:r>
              <a:rPr lang="en-US" altLang="en-US" sz="2000" i="1" dirty="0" smtClean="0"/>
              <a:t>generic</a:t>
            </a:r>
            <a:r>
              <a:rPr lang="en-US" altLang="en-US" sz="2000" dirty="0" smtClean="0"/>
              <a:t> in nature.  In our experience, </a:t>
            </a:r>
            <a:r>
              <a:rPr lang="en-US" altLang="en-US" sz="2000" i="1" dirty="0" smtClean="0"/>
              <a:t>five </a:t>
            </a:r>
            <a:r>
              <a:rPr lang="en-US" altLang="en-US" sz="2000" dirty="0" smtClean="0"/>
              <a:t>generic templates can form the basis for generating maybe 80 - 90% of the flows in your models.</a:t>
            </a:r>
            <a:endParaRPr lang="en-US" altLang="en-US" sz="2000" i="1" dirty="0" smtClean="0"/>
          </a:p>
          <a:p>
            <a:pPr marL="533400" indent="-533400" eaLnBrk="1" hangingPunct="1">
              <a:lnSpc>
                <a:spcPct val="80000"/>
              </a:lnSpc>
            </a:pPr>
            <a:endParaRPr lang="en-US" altLang="en-US" sz="2000" dirty="0" smtClean="0"/>
          </a:p>
          <a:p>
            <a:pPr marL="533400" indent="-533400" eaLnBrk="1" hangingPunct="1">
              <a:lnSpc>
                <a:spcPct val="80000"/>
              </a:lnSpc>
            </a:pPr>
            <a:r>
              <a:rPr lang="en-US" altLang="en-US" sz="2000" dirty="0" smtClean="0"/>
              <a:t>Using these specifications (as opposed to ad-hoc approaches) can keep you in control of the modeling effort.</a:t>
            </a:r>
          </a:p>
          <a:p>
            <a:pPr marL="2171700" lvl="4" indent="-342900" eaLnBrk="1" hangingPunct="1">
              <a:lnSpc>
                <a:spcPct val="80000"/>
              </a:lnSpc>
              <a:buSzTx/>
              <a:buFont typeface="Wingdings" pitchFamily="2" charset="2"/>
              <a:buAutoNum type="arabicPeriod" startAt="4"/>
            </a:pPr>
            <a:endParaRPr lang="en-US" altLang="en-US" sz="1200" dirty="0" smtClean="0"/>
          </a:p>
        </p:txBody>
      </p:sp>
      <p:pic>
        <p:nvPicPr>
          <p:cNvPr id="51203"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14513" y="4886325"/>
            <a:ext cx="1933575"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403225" y="4979988"/>
            <a:ext cx="1095375" cy="523875"/>
          </a:xfrm>
          <a:prstGeom prst="rect">
            <a:avLst/>
          </a:prstGeom>
          <a:solidFill>
            <a:schemeClr val="bg1"/>
          </a:solidFill>
          <a:ln>
            <a:noFill/>
          </a:ln>
        </p:spPr>
        <p:txBody>
          <a:bodyPr wrap="none">
            <a:spAutoFit/>
          </a:bodyPr>
          <a:lstStyle/>
          <a:p>
            <a:pPr>
              <a:defRPr/>
            </a:pPr>
            <a:r>
              <a:rPr lang="en-US" sz="2800" dirty="0">
                <a:latin typeface="+mn-lt"/>
              </a:rPr>
              <a:t>Good!</a:t>
            </a:r>
          </a:p>
        </p:txBody>
      </p:sp>
      <p:sp>
        <p:nvSpPr>
          <p:cNvPr id="5120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F5953B2E-24B2-4AA2-8E5A-6EA606AD8465}" type="slidenum">
              <a:rPr lang="en-US" altLang="en-US" smtClean="0"/>
              <a:pPr/>
              <a:t>46</a:t>
            </a:fld>
            <a:endParaRPr lang="en-US" altLang="en-US" smtClean="0"/>
          </a:p>
        </p:txBody>
      </p:sp>
      <p:sp>
        <p:nvSpPr>
          <p:cNvPr id="51206" name="Rectangle 2"/>
          <p:cNvSpPr>
            <a:spLocks noGrp="1" noChangeArrowheads="1"/>
          </p:cNvSpPr>
          <p:nvPr>
            <p:ph type="title"/>
          </p:nvPr>
        </p:nvSpPr>
        <p:spPr>
          <a:xfrm>
            <a:off x="543082" y="359121"/>
            <a:ext cx="7793038" cy="762000"/>
          </a:xfrm>
        </p:spPr>
        <p:txBody>
          <a:bodyPr/>
          <a:lstStyle/>
          <a:p>
            <a:pPr eaLnBrk="1" hangingPunct="1"/>
            <a:r>
              <a:rPr lang="en-US" altLang="en-US" sz="2400" dirty="0" smtClean="0"/>
              <a:t/>
            </a:r>
            <a:br>
              <a:rPr lang="en-US" altLang="en-US" sz="2400" dirty="0" smtClean="0"/>
            </a:br>
            <a:r>
              <a:rPr lang="en-US" altLang="en-US" sz="2400" dirty="0" smtClean="0"/>
              <a:t>Representing flows simply:  Generic Activity Templates</a:t>
            </a:r>
          </a:p>
        </p:txBody>
      </p:sp>
      <p:sp>
        <p:nvSpPr>
          <p:cNvPr id="9" name="TextBox 8"/>
          <p:cNvSpPr txBox="1"/>
          <p:nvPr/>
        </p:nvSpPr>
        <p:spPr>
          <a:xfrm>
            <a:off x="4901683" y="4967288"/>
            <a:ext cx="868362" cy="523875"/>
          </a:xfrm>
          <a:prstGeom prst="rect">
            <a:avLst/>
          </a:prstGeom>
          <a:solidFill>
            <a:schemeClr val="bg1"/>
          </a:solidFill>
          <a:ln>
            <a:noFill/>
          </a:ln>
        </p:spPr>
        <p:txBody>
          <a:bodyPr wrap="none">
            <a:spAutoFit/>
          </a:bodyPr>
          <a:lstStyle/>
          <a:p>
            <a:pPr>
              <a:defRPr/>
            </a:pPr>
            <a:r>
              <a:rPr lang="en-US" sz="2800" dirty="0">
                <a:latin typeface="+mn-lt"/>
              </a:rPr>
              <a:t>Icky!</a:t>
            </a:r>
          </a:p>
        </p:txBody>
      </p:sp>
      <p:sp>
        <p:nvSpPr>
          <p:cNvPr id="4" name="Right Arrow 3"/>
          <p:cNvSpPr/>
          <p:nvPr/>
        </p:nvSpPr>
        <p:spPr bwMode="auto">
          <a:xfrm>
            <a:off x="1470025" y="5114925"/>
            <a:ext cx="295275" cy="307975"/>
          </a:xfrm>
          <a:prstGeom prst="rightArrow">
            <a:avLst/>
          </a:prstGeom>
          <a:solidFill>
            <a:srgbClr val="0070C0"/>
          </a:solidFill>
          <a:ln w="9525" cap="flat" cmpd="sng" algn="ctr">
            <a:solidFill>
              <a:schemeClr val="bg1">
                <a:lumMod val="75000"/>
              </a:schemeClr>
            </a:solidFill>
            <a:prstDash val="solid"/>
            <a:round/>
            <a:headEnd type="none" w="med" len="med"/>
            <a:tailEnd type="none" w="med" len="med"/>
          </a:ln>
          <a:effectLst/>
        </p:spPr>
        <p:txBody>
          <a:bodyPr/>
          <a:lstStyle/>
          <a:p>
            <a:pPr>
              <a:defRPr/>
            </a:pPr>
            <a:endParaRPr lang="en-US"/>
          </a:p>
        </p:txBody>
      </p:sp>
      <p:sp>
        <p:nvSpPr>
          <p:cNvPr id="11" name="Right Arrow 10"/>
          <p:cNvSpPr/>
          <p:nvPr/>
        </p:nvSpPr>
        <p:spPr bwMode="auto">
          <a:xfrm>
            <a:off x="5770045" y="5087938"/>
            <a:ext cx="295275" cy="307975"/>
          </a:xfrm>
          <a:prstGeom prst="rightArrow">
            <a:avLst/>
          </a:prstGeom>
          <a:solidFill>
            <a:srgbClr val="0070C0"/>
          </a:solidFill>
          <a:ln w="9525" cap="flat" cmpd="sng" algn="ctr">
            <a:solidFill>
              <a:schemeClr val="bg1">
                <a:lumMod val="75000"/>
              </a:schemeClr>
            </a:solidFill>
            <a:prstDash val="solid"/>
            <a:round/>
            <a:headEnd type="none" w="med" len="med"/>
            <a:tailEnd type="none" w="med" len="med"/>
          </a:ln>
          <a:effectLst/>
        </p:spPr>
        <p:txBody>
          <a:bodyPr/>
          <a:lstStyle/>
          <a:p>
            <a:pPr>
              <a:defRPr/>
            </a:pPr>
            <a:endParaRPr lang="en-US"/>
          </a:p>
        </p:txBody>
      </p:sp>
    </p:spTree>
    <p:extLst>
      <p:ext uri="{BB962C8B-B14F-4D97-AF65-F5344CB8AC3E}">
        <p14:creationId xmlns:p14="http://schemas.microsoft.com/office/powerpoint/2010/main" val="10706229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6"/>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33348AF2-018E-426D-91F3-82A2EE3EBF17}" type="slidenum">
              <a:rPr lang="en-US" altLang="en-US" smtClean="0">
                <a:solidFill>
                  <a:srgbClr val="000000"/>
                </a:solidFill>
              </a:rPr>
              <a:pPr/>
              <a:t>47</a:t>
            </a:fld>
            <a:endParaRPr lang="en-US" altLang="en-US" smtClean="0">
              <a:solidFill>
                <a:srgbClr val="000000"/>
              </a:solidFill>
            </a:endParaRPr>
          </a:p>
        </p:txBody>
      </p:sp>
      <p:sp>
        <p:nvSpPr>
          <p:cNvPr id="52227" name="Oval 2"/>
          <p:cNvSpPr>
            <a:spLocks noChangeArrowheads="1"/>
          </p:cNvSpPr>
          <p:nvPr/>
        </p:nvSpPr>
        <p:spPr bwMode="auto">
          <a:xfrm>
            <a:off x="4724400" y="3352800"/>
            <a:ext cx="838200" cy="609600"/>
          </a:xfrm>
          <a:prstGeom prst="ellipse">
            <a:avLst/>
          </a:prstGeom>
          <a:solidFill>
            <a:srgbClr val="DFEBF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solidFill>
                <a:srgbClr val="000000"/>
              </a:solidFill>
              <a:cs typeface="Arial" pitchFamily="34" charset="0"/>
            </a:endParaRPr>
          </a:p>
        </p:txBody>
      </p:sp>
      <p:sp>
        <p:nvSpPr>
          <p:cNvPr id="52228" name="Oval 3"/>
          <p:cNvSpPr>
            <a:spLocks noChangeArrowheads="1"/>
          </p:cNvSpPr>
          <p:nvPr/>
        </p:nvSpPr>
        <p:spPr bwMode="auto">
          <a:xfrm>
            <a:off x="1828800" y="1447800"/>
            <a:ext cx="838200" cy="609600"/>
          </a:xfrm>
          <a:prstGeom prst="ellipse">
            <a:avLst/>
          </a:prstGeom>
          <a:solidFill>
            <a:srgbClr val="DFEBF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solidFill>
                <a:srgbClr val="000000"/>
              </a:solidFill>
              <a:cs typeface="Arial" pitchFamily="34" charset="0"/>
            </a:endParaRPr>
          </a:p>
        </p:txBody>
      </p:sp>
      <p:sp>
        <p:nvSpPr>
          <p:cNvPr id="52229" name="Oval 4"/>
          <p:cNvSpPr>
            <a:spLocks noChangeArrowheads="1"/>
          </p:cNvSpPr>
          <p:nvPr/>
        </p:nvSpPr>
        <p:spPr bwMode="auto">
          <a:xfrm>
            <a:off x="6172200" y="1371600"/>
            <a:ext cx="838200" cy="609600"/>
          </a:xfrm>
          <a:prstGeom prst="ellipse">
            <a:avLst/>
          </a:prstGeom>
          <a:solidFill>
            <a:srgbClr val="DFEBF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solidFill>
                <a:srgbClr val="000000"/>
              </a:solidFill>
              <a:cs typeface="Arial" pitchFamily="34" charset="0"/>
            </a:endParaRPr>
          </a:p>
        </p:txBody>
      </p:sp>
      <p:sp>
        <p:nvSpPr>
          <p:cNvPr id="52230" name="Oval 5"/>
          <p:cNvSpPr>
            <a:spLocks noChangeArrowheads="1"/>
          </p:cNvSpPr>
          <p:nvPr/>
        </p:nvSpPr>
        <p:spPr bwMode="auto">
          <a:xfrm>
            <a:off x="1676400" y="3352800"/>
            <a:ext cx="838200" cy="609600"/>
          </a:xfrm>
          <a:prstGeom prst="ellipse">
            <a:avLst/>
          </a:prstGeom>
          <a:solidFill>
            <a:srgbClr val="DFEBF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solidFill>
                <a:srgbClr val="000000"/>
              </a:solidFill>
              <a:cs typeface="Arial" pitchFamily="34" charset="0"/>
            </a:endParaRPr>
          </a:p>
        </p:txBody>
      </p:sp>
      <p:sp>
        <p:nvSpPr>
          <p:cNvPr id="52231" name="Oval 6"/>
          <p:cNvSpPr>
            <a:spLocks noChangeArrowheads="1"/>
          </p:cNvSpPr>
          <p:nvPr/>
        </p:nvSpPr>
        <p:spPr bwMode="auto">
          <a:xfrm>
            <a:off x="2133600" y="4953000"/>
            <a:ext cx="838200" cy="609600"/>
          </a:xfrm>
          <a:prstGeom prst="ellipse">
            <a:avLst/>
          </a:prstGeom>
          <a:solidFill>
            <a:srgbClr val="DFEBF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solidFill>
                <a:srgbClr val="000000"/>
              </a:solidFill>
              <a:cs typeface="Arial" pitchFamily="34" charset="0"/>
            </a:endParaRPr>
          </a:p>
        </p:txBody>
      </p:sp>
      <p:sp>
        <p:nvSpPr>
          <p:cNvPr id="52232" name="Oval 7"/>
          <p:cNvSpPr>
            <a:spLocks noChangeArrowheads="1"/>
          </p:cNvSpPr>
          <p:nvPr/>
        </p:nvSpPr>
        <p:spPr bwMode="auto">
          <a:xfrm>
            <a:off x="6019800" y="5029200"/>
            <a:ext cx="838200" cy="609600"/>
          </a:xfrm>
          <a:prstGeom prst="ellipse">
            <a:avLst/>
          </a:prstGeom>
          <a:solidFill>
            <a:srgbClr val="DFEBF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solidFill>
                <a:srgbClr val="000000"/>
              </a:solidFill>
              <a:cs typeface="Arial" pitchFamily="34" charset="0"/>
            </a:endParaRPr>
          </a:p>
        </p:txBody>
      </p:sp>
      <p:sp>
        <p:nvSpPr>
          <p:cNvPr id="52233" name="Oval 8"/>
          <p:cNvSpPr>
            <a:spLocks noChangeArrowheads="1"/>
          </p:cNvSpPr>
          <p:nvPr/>
        </p:nvSpPr>
        <p:spPr bwMode="auto">
          <a:xfrm>
            <a:off x="7467600" y="3429000"/>
            <a:ext cx="838200" cy="609600"/>
          </a:xfrm>
          <a:prstGeom prst="ellipse">
            <a:avLst/>
          </a:prstGeom>
          <a:solidFill>
            <a:srgbClr val="DFEBF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solidFill>
                <a:srgbClr val="000000"/>
              </a:solidFill>
              <a:cs typeface="Arial" pitchFamily="34" charset="0"/>
            </a:endParaRPr>
          </a:p>
        </p:txBody>
      </p:sp>
      <p:sp>
        <p:nvSpPr>
          <p:cNvPr id="52234" name="Rectangle 14"/>
          <p:cNvSpPr>
            <a:spLocks noGrp="1" noChangeArrowheads="1"/>
          </p:cNvSpPr>
          <p:nvPr>
            <p:ph type="title" sz="quarter"/>
          </p:nvPr>
        </p:nvSpPr>
        <p:spPr>
          <a:xfrm>
            <a:off x="609600" y="386281"/>
            <a:ext cx="7793037" cy="762000"/>
          </a:xfrm>
        </p:spPr>
        <p:txBody>
          <a:bodyPr/>
          <a:lstStyle/>
          <a:p>
            <a:pPr eaLnBrk="1" hangingPunct="1"/>
            <a:r>
              <a:rPr lang="en-US" altLang="en-US" sz="2400" dirty="0" smtClean="0"/>
              <a:t/>
            </a:r>
            <a:br>
              <a:rPr lang="en-US" altLang="en-US" sz="2400" dirty="0" smtClean="0"/>
            </a:br>
            <a:r>
              <a:rPr lang="en-US" altLang="en-US" sz="2400" dirty="0" smtClean="0"/>
              <a:t>Five Generic Activity Templates</a:t>
            </a:r>
          </a:p>
        </p:txBody>
      </p:sp>
      <p:pic>
        <p:nvPicPr>
          <p:cNvPr id="52235" name="Picture 20"/>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1524000" y="1447800"/>
            <a:ext cx="1743075" cy="1514475"/>
          </a:xfrm>
        </p:spPr>
      </p:pic>
      <p:pic>
        <p:nvPicPr>
          <p:cNvPr id="52236" name="Picture 28"/>
          <p:cNvPicPr>
            <a:picLocks noGrp="1" noChangeAspect="1" noChangeArrowheads="1"/>
          </p:cNvPicPr>
          <p:nvPr>
            <p:ph sz="quarter" idx="2"/>
          </p:nvPr>
        </p:nvPicPr>
        <p:blipFill>
          <a:blip r:embed="rId4">
            <a:extLst>
              <a:ext uri="{28A0092B-C50C-407E-A947-70E740481C1C}">
                <a14:useLocalDpi xmlns:a14="http://schemas.microsoft.com/office/drawing/2010/main" val="0"/>
              </a:ext>
            </a:extLst>
          </a:blip>
          <a:srcRect/>
          <a:stretch>
            <a:fillRect/>
          </a:stretch>
        </p:blipFill>
        <p:spPr>
          <a:xfrm>
            <a:off x="5638800" y="1371600"/>
            <a:ext cx="1962150" cy="1790700"/>
          </a:xfrm>
        </p:spPr>
      </p:pic>
      <p:pic>
        <p:nvPicPr>
          <p:cNvPr id="52237" name="Picture 33"/>
          <p:cNvPicPr>
            <a:picLocks noGrp="1" noChangeAspect="1" noChangeArrowheads="1"/>
          </p:cNvPicPr>
          <p:nvPr>
            <p:ph sz="quarter" idx="3"/>
          </p:nvPr>
        </p:nvPicPr>
        <p:blipFill>
          <a:blip r:embed="rId5">
            <a:extLst>
              <a:ext uri="{28A0092B-C50C-407E-A947-70E740481C1C}">
                <a14:useLocalDpi xmlns:a14="http://schemas.microsoft.com/office/drawing/2010/main" val="0"/>
              </a:ext>
            </a:extLst>
          </a:blip>
          <a:srcRect/>
          <a:stretch>
            <a:fillRect/>
          </a:stretch>
        </p:blipFill>
        <p:spPr>
          <a:xfrm>
            <a:off x="1143000" y="3352800"/>
            <a:ext cx="1981200" cy="1133475"/>
          </a:xfrm>
        </p:spPr>
      </p:pic>
      <p:sp>
        <p:nvSpPr>
          <p:cNvPr id="52238" name="Rectangle 15"/>
          <p:cNvSpPr>
            <a:spLocks noChangeArrowheads="1"/>
          </p:cNvSpPr>
          <p:nvPr/>
        </p:nvSpPr>
        <p:spPr bwMode="auto">
          <a:xfrm>
            <a:off x="609600" y="3276600"/>
            <a:ext cx="2971800" cy="1447800"/>
          </a:xfrm>
          <a:prstGeom prst="rect">
            <a:avLst/>
          </a:prstGeom>
          <a:noFill/>
          <a:ln w="9525" cap="rnd">
            <a:solidFill>
              <a:schemeClr val="tx2"/>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b"/>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rgbClr val="3333CC"/>
              </a:buClr>
              <a:buSzPct val="60000"/>
              <a:buFont typeface="Wingdings" pitchFamily="2" charset="2"/>
              <a:buNone/>
            </a:pPr>
            <a:r>
              <a:rPr lang="en-US" altLang="en-US" sz="1200" b="1">
                <a:solidFill>
                  <a:srgbClr val="000000"/>
                </a:solidFill>
                <a:cs typeface="Arial" pitchFamily="34" charset="0"/>
              </a:rPr>
              <a:t>Compounding  Template</a:t>
            </a:r>
            <a:r>
              <a:rPr lang="en-US" altLang="en-US" sz="1200">
                <a:solidFill>
                  <a:srgbClr val="000000"/>
                </a:solidFill>
                <a:cs typeface="Arial" pitchFamily="34" charset="0"/>
              </a:rPr>
              <a:t>	</a:t>
            </a:r>
          </a:p>
        </p:txBody>
      </p:sp>
      <p:sp>
        <p:nvSpPr>
          <p:cNvPr id="52239" name="Rectangle 16"/>
          <p:cNvSpPr>
            <a:spLocks noChangeArrowheads="1"/>
          </p:cNvSpPr>
          <p:nvPr/>
        </p:nvSpPr>
        <p:spPr bwMode="auto">
          <a:xfrm>
            <a:off x="3810000" y="3276600"/>
            <a:ext cx="4953000" cy="1447800"/>
          </a:xfrm>
          <a:prstGeom prst="rect">
            <a:avLst/>
          </a:prstGeom>
          <a:noFill/>
          <a:ln w="9525" cap="rnd">
            <a:solidFill>
              <a:schemeClr val="tx2"/>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b"/>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rgbClr val="3333CC"/>
              </a:buClr>
              <a:buSzPct val="60000"/>
              <a:buFont typeface="Wingdings" pitchFamily="2" charset="2"/>
              <a:buNone/>
            </a:pPr>
            <a:r>
              <a:rPr lang="en-US" altLang="en-US" sz="1200" b="1">
                <a:solidFill>
                  <a:srgbClr val="000000"/>
                </a:solidFill>
                <a:cs typeface="Arial" pitchFamily="34" charset="0"/>
              </a:rPr>
              <a:t>Draining Template</a:t>
            </a:r>
            <a:r>
              <a:rPr lang="en-US" altLang="en-US" sz="1200">
                <a:solidFill>
                  <a:srgbClr val="000000"/>
                </a:solidFill>
                <a:cs typeface="Arial" pitchFamily="34" charset="0"/>
              </a:rPr>
              <a:t>	</a:t>
            </a:r>
          </a:p>
        </p:txBody>
      </p:sp>
      <p:sp>
        <p:nvSpPr>
          <p:cNvPr id="52240" name="Rectangle 17"/>
          <p:cNvSpPr>
            <a:spLocks noChangeArrowheads="1"/>
          </p:cNvSpPr>
          <p:nvPr/>
        </p:nvSpPr>
        <p:spPr bwMode="auto">
          <a:xfrm>
            <a:off x="4419600" y="1371600"/>
            <a:ext cx="4343400" cy="1752600"/>
          </a:xfrm>
          <a:prstGeom prst="rect">
            <a:avLst/>
          </a:prstGeom>
          <a:noFill/>
          <a:ln w="9525" cap="rnd">
            <a:solidFill>
              <a:schemeClr val="tx2"/>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b"/>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rgbClr val="3333CC"/>
              </a:buClr>
              <a:buSzPct val="60000"/>
              <a:buFont typeface="Wingdings" pitchFamily="2" charset="2"/>
              <a:buNone/>
            </a:pPr>
            <a:r>
              <a:rPr lang="en-US" altLang="en-US" sz="1200" b="1">
                <a:solidFill>
                  <a:srgbClr val="000000"/>
                </a:solidFill>
                <a:cs typeface="Arial" pitchFamily="34" charset="0"/>
              </a:rPr>
              <a:t>Co-Flow</a:t>
            </a:r>
          </a:p>
          <a:p>
            <a:pPr eaLnBrk="1" hangingPunct="1">
              <a:spcBef>
                <a:spcPct val="50000"/>
              </a:spcBef>
              <a:buClr>
                <a:srgbClr val="3333CC"/>
              </a:buClr>
              <a:buSzPct val="60000"/>
              <a:buFont typeface="Wingdings" pitchFamily="2" charset="2"/>
              <a:buNone/>
            </a:pPr>
            <a:r>
              <a:rPr lang="en-US" altLang="en-US" sz="1200" b="1">
                <a:solidFill>
                  <a:srgbClr val="000000"/>
                </a:solidFill>
                <a:cs typeface="Arial" pitchFamily="34" charset="0"/>
              </a:rPr>
              <a:t>Template</a:t>
            </a:r>
            <a:r>
              <a:rPr lang="en-US" altLang="en-US" sz="1200">
                <a:solidFill>
                  <a:srgbClr val="000000"/>
                </a:solidFill>
                <a:cs typeface="Arial" pitchFamily="34" charset="0"/>
              </a:rPr>
              <a:t>	</a:t>
            </a:r>
          </a:p>
        </p:txBody>
      </p:sp>
      <p:sp>
        <p:nvSpPr>
          <p:cNvPr id="52241" name="Rectangle 18"/>
          <p:cNvSpPr>
            <a:spLocks noChangeArrowheads="1"/>
          </p:cNvSpPr>
          <p:nvPr/>
        </p:nvSpPr>
        <p:spPr bwMode="auto">
          <a:xfrm>
            <a:off x="609600" y="1371600"/>
            <a:ext cx="3581400" cy="1752600"/>
          </a:xfrm>
          <a:prstGeom prst="rect">
            <a:avLst/>
          </a:prstGeom>
          <a:noFill/>
          <a:ln w="9525" cap="rnd">
            <a:solidFill>
              <a:schemeClr val="tx2"/>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b"/>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rgbClr val="3333CC"/>
              </a:buClr>
              <a:buSzPct val="60000"/>
              <a:buFont typeface="Wingdings" pitchFamily="2" charset="2"/>
              <a:buNone/>
            </a:pPr>
            <a:r>
              <a:rPr lang="en-US" altLang="en-US" sz="1200" b="1" dirty="0">
                <a:solidFill>
                  <a:srgbClr val="000000"/>
                </a:solidFill>
                <a:cs typeface="Arial" pitchFamily="34" charset="0"/>
              </a:rPr>
              <a:t>External</a:t>
            </a:r>
          </a:p>
          <a:p>
            <a:pPr eaLnBrk="1" hangingPunct="1">
              <a:spcBef>
                <a:spcPct val="50000"/>
              </a:spcBef>
              <a:buClr>
                <a:srgbClr val="3333CC"/>
              </a:buClr>
              <a:buSzPct val="60000"/>
              <a:buFont typeface="Wingdings" pitchFamily="2" charset="2"/>
              <a:buNone/>
            </a:pPr>
            <a:r>
              <a:rPr lang="en-US" altLang="en-US" sz="1200" b="1" dirty="0">
                <a:solidFill>
                  <a:srgbClr val="000000"/>
                </a:solidFill>
                <a:cs typeface="Arial" pitchFamily="34" charset="0"/>
              </a:rPr>
              <a:t>Resource</a:t>
            </a:r>
          </a:p>
          <a:p>
            <a:pPr eaLnBrk="1" hangingPunct="1">
              <a:spcBef>
                <a:spcPct val="50000"/>
              </a:spcBef>
              <a:buClr>
                <a:srgbClr val="3333CC"/>
              </a:buClr>
              <a:buSzPct val="60000"/>
              <a:buFont typeface="Wingdings" pitchFamily="2" charset="2"/>
              <a:buNone/>
            </a:pPr>
            <a:r>
              <a:rPr lang="en-US" altLang="en-US" sz="1200" b="1" dirty="0">
                <a:solidFill>
                  <a:srgbClr val="000000"/>
                </a:solidFill>
                <a:cs typeface="Arial" pitchFamily="34" charset="0"/>
              </a:rPr>
              <a:t>Template</a:t>
            </a:r>
            <a:r>
              <a:rPr lang="en-US" altLang="en-US" sz="1200" dirty="0">
                <a:solidFill>
                  <a:srgbClr val="000000"/>
                </a:solidFill>
                <a:cs typeface="Arial" pitchFamily="34" charset="0"/>
              </a:rPr>
              <a:t>	</a:t>
            </a:r>
          </a:p>
        </p:txBody>
      </p:sp>
      <p:sp>
        <p:nvSpPr>
          <p:cNvPr id="52242" name="Rectangle 19"/>
          <p:cNvSpPr>
            <a:spLocks noChangeArrowheads="1"/>
          </p:cNvSpPr>
          <p:nvPr/>
        </p:nvSpPr>
        <p:spPr bwMode="auto">
          <a:xfrm>
            <a:off x="609600" y="4800600"/>
            <a:ext cx="8153400" cy="1600200"/>
          </a:xfrm>
          <a:prstGeom prst="rect">
            <a:avLst/>
          </a:prstGeom>
          <a:noFill/>
          <a:ln w="9525" cap="rnd">
            <a:solidFill>
              <a:schemeClr val="tx2"/>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b"/>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rgbClr val="3333CC"/>
              </a:buClr>
              <a:buSzPct val="60000"/>
              <a:buFont typeface="Wingdings" pitchFamily="2" charset="2"/>
              <a:buNone/>
            </a:pPr>
            <a:r>
              <a:rPr lang="en-US" altLang="en-US" sz="1200" b="1">
                <a:solidFill>
                  <a:srgbClr val="000000"/>
                </a:solidFill>
                <a:cs typeface="Arial" pitchFamily="34" charset="0"/>
              </a:rPr>
              <a:t>Gap-</a:t>
            </a:r>
          </a:p>
          <a:p>
            <a:pPr eaLnBrk="1" hangingPunct="1">
              <a:spcBef>
                <a:spcPct val="50000"/>
              </a:spcBef>
              <a:buClr>
                <a:srgbClr val="3333CC"/>
              </a:buClr>
              <a:buSzPct val="60000"/>
              <a:buFont typeface="Wingdings" pitchFamily="2" charset="2"/>
              <a:buNone/>
            </a:pPr>
            <a:r>
              <a:rPr lang="en-US" altLang="en-US" sz="1200" b="1">
                <a:solidFill>
                  <a:srgbClr val="000000"/>
                </a:solidFill>
                <a:cs typeface="Arial" pitchFamily="34" charset="0"/>
              </a:rPr>
              <a:t>Adjustment</a:t>
            </a:r>
          </a:p>
          <a:p>
            <a:pPr eaLnBrk="1" hangingPunct="1">
              <a:spcBef>
                <a:spcPct val="50000"/>
              </a:spcBef>
              <a:buClr>
                <a:srgbClr val="3333CC"/>
              </a:buClr>
              <a:buSzPct val="60000"/>
              <a:buFont typeface="Wingdings" pitchFamily="2" charset="2"/>
              <a:buNone/>
            </a:pPr>
            <a:r>
              <a:rPr lang="en-US" altLang="en-US" sz="1200" b="1">
                <a:solidFill>
                  <a:srgbClr val="000000"/>
                </a:solidFill>
                <a:cs typeface="Arial" pitchFamily="34" charset="0"/>
              </a:rPr>
              <a:t>Template</a:t>
            </a:r>
          </a:p>
          <a:p>
            <a:pPr eaLnBrk="1" hangingPunct="1">
              <a:spcBef>
                <a:spcPct val="50000"/>
              </a:spcBef>
              <a:buClr>
                <a:srgbClr val="3333CC"/>
              </a:buClr>
              <a:buSzPct val="60000"/>
              <a:buFont typeface="Wingdings" pitchFamily="2" charset="2"/>
              <a:buNone/>
            </a:pPr>
            <a:r>
              <a:rPr lang="en-US" altLang="en-US" sz="1200">
                <a:solidFill>
                  <a:srgbClr val="000000"/>
                </a:solidFill>
                <a:cs typeface="Arial" pitchFamily="34" charset="0"/>
              </a:rPr>
              <a:t>	</a:t>
            </a:r>
          </a:p>
        </p:txBody>
      </p:sp>
      <p:pic>
        <p:nvPicPr>
          <p:cNvPr id="52243" name="Picture 34"/>
          <p:cNvPicPr>
            <a:picLocks noGrp="1" noChangeAspect="1" noChangeArrowheads="1"/>
          </p:cNvPicPr>
          <p:nvPr>
            <p:ph sz="quarter" idx="4"/>
          </p:nvPr>
        </p:nvPicPr>
        <p:blipFill>
          <a:blip r:embed="rId6">
            <a:extLst>
              <a:ext uri="{28A0092B-C50C-407E-A947-70E740481C1C}">
                <a14:useLocalDpi xmlns:a14="http://schemas.microsoft.com/office/drawing/2010/main" val="0"/>
              </a:ext>
            </a:extLst>
          </a:blip>
          <a:srcRect/>
          <a:stretch>
            <a:fillRect/>
          </a:stretch>
        </p:blipFill>
        <p:spPr>
          <a:xfrm>
            <a:off x="4267200" y="3333750"/>
            <a:ext cx="1600200" cy="1238250"/>
          </a:xfrm>
        </p:spPr>
      </p:pic>
      <p:pic>
        <p:nvPicPr>
          <p:cNvPr id="52244"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5600" y="3352800"/>
            <a:ext cx="1743075"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45" name="Picture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4991100"/>
            <a:ext cx="22860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46" name="Picture 3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86400" y="4991100"/>
            <a:ext cx="21336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47" name="Text Box 39"/>
          <p:cNvSpPr txBox="1">
            <a:spLocks noChangeArrowheads="1"/>
          </p:cNvSpPr>
          <p:nvPr/>
        </p:nvSpPr>
        <p:spPr bwMode="auto">
          <a:xfrm>
            <a:off x="5943600" y="35052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altLang="en-US" sz="1600">
                <a:solidFill>
                  <a:srgbClr val="FF0000"/>
                </a:solidFill>
                <a:cs typeface="Arial" pitchFamily="34" charset="0"/>
              </a:rPr>
              <a:t>OR</a:t>
            </a:r>
          </a:p>
        </p:txBody>
      </p:sp>
      <p:sp>
        <p:nvSpPr>
          <p:cNvPr id="52248" name="Text Box 40"/>
          <p:cNvSpPr txBox="1">
            <a:spLocks noChangeArrowheads="1"/>
          </p:cNvSpPr>
          <p:nvPr/>
        </p:nvSpPr>
        <p:spPr bwMode="auto">
          <a:xfrm>
            <a:off x="4648200" y="48768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altLang="en-US" sz="1600">
                <a:solidFill>
                  <a:srgbClr val="FF0000"/>
                </a:solidFill>
                <a:cs typeface="Arial" pitchFamily="34" charset="0"/>
              </a:rPr>
              <a:t>OR</a:t>
            </a:r>
          </a:p>
        </p:txBody>
      </p:sp>
      <p:sp>
        <p:nvSpPr>
          <p:cNvPr id="52249" name="Text Box 41"/>
          <p:cNvSpPr txBox="1">
            <a:spLocks noChangeArrowheads="1"/>
          </p:cNvSpPr>
          <p:nvPr/>
        </p:nvSpPr>
        <p:spPr bwMode="auto">
          <a:xfrm>
            <a:off x="2895600" y="2057400"/>
            <a:ext cx="1295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altLang="en-US" sz="900" i="1">
                <a:solidFill>
                  <a:srgbClr val="000000"/>
                </a:solidFill>
                <a:cs typeface="Arial" pitchFamily="34" charset="0"/>
              </a:rPr>
              <a:t>selling = Sales Reps * sales productivity</a:t>
            </a:r>
          </a:p>
        </p:txBody>
      </p:sp>
      <p:sp>
        <p:nvSpPr>
          <p:cNvPr id="52250" name="Text Box 42"/>
          <p:cNvSpPr txBox="1">
            <a:spLocks noChangeArrowheads="1"/>
          </p:cNvSpPr>
          <p:nvPr/>
        </p:nvSpPr>
        <p:spPr bwMode="auto">
          <a:xfrm>
            <a:off x="7391400" y="2057400"/>
            <a:ext cx="1295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altLang="en-US" sz="900" i="1">
                <a:solidFill>
                  <a:srgbClr val="000000"/>
                </a:solidFill>
                <a:cs typeface="Arial" pitchFamily="34" charset="0"/>
              </a:rPr>
              <a:t>revenue = selling * price</a:t>
            </a:r>
          </a:p>
        </p:txBody>
      </p:sp>
      <p:sp>
        <p:nvSpPr>
          <p:cNvPr id="52251" name="Text Box 43"/>
          <p:cNvSpPr txBox="1">
            <a:spLocks noChangeArrowheads="1"/>
          </p:cNvSpPr>
          <p:nvPr/>
        </p:nvSpPr>
        <p:spPr bwMode="auto">
          <a:xfrm>
            <a:off x="2209800" y="3962400"/>
            <a:ext cx="1295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altLang="en-US" sz="900" i="1">
                <a:solidFill>
                  <a:srgbClr val="000000"/>
                </a:solidFill>
                <a:cs typeface="Arial" pitchFamily="34" charset="0"/>
              </a:rPr>
              <a:t>acquiring = Customers * word of mouth multiplier</a:t>
            </a:r>
          </a:p>
        </p:txBody>
      </p:sp>
      <p:sp>
        <p:nvSpPr>
          <p:cNvPr id="52252" name="Text Box 44"/>
          <p:cNvSpPr txBox="1">
            <a:spLocks noChangeArrowheads="1"/>
          </p:cNvSpPr>
          <p:nvPr/>
        </p:nvSpPr>
        <p:spPr bwMode="auto">
          <a:xfrm>
            <a:off x="3810000" y="3886200"/>
            <a:ext cx="1295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altLang="en-US" sz="900" i="1">
                <a:solidFill>
                  <a:srgbClr val="000000"/>
                </a:solidFill>
                <a:cs typeface="Arial" pitchFamily="34" charset="0"/>
              </a:rPr>
              <a:t>attriting = Employees * attrition fraction</a:t>
            </a:r>
          </a:p>
        </p:txBody>
      </p:sp>
      <p:sp>
        <p:nvSpPr>
          <p:cNvPr id="52253" name="Text Box 45"/>
          <p:cNvSpPr txBox="1">
            <a:spLocks noChangeArrowheads="1"/>
          </p:cNvSpPr>
          <p:nvPr/>
        </p:nvSpPr>
        <p:spPr bwMode="auto">
          <a:xfrm>
            <a:off x="6553200" y="3962400"/>
            <a:ext cx="1295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altLang="en-US" sz="900" i="1">
                <a:solidFill>
                  <a:srgbClr val="000000"/>
                </a:solidFill>
                <a:cs typeface="Arial" pitchFamily="34" charset="0"/>
              </a:rPr>
              <a:t>attriting = Employees / avg duration of employment</a:t>
            </a:r>
          </a:p>
        </p:txBody>
      </p:sp>
      <p:sp>
        <p:nvSpPr>
          <p:cNvPr id="52254" name="Text Box 46"/>
          <p:cNvSpPr txBox="1">
            <a:spLocks noChangeArrowheads="1"/>
          </p:cNvSpPr>
          <p:nvPr/>
        </p:nvSpPr>
        <p:spPr bwMode="auto">
          <a:xfrm>
            <a:off x="7467600" y="5257800"/>
            <a:ext cx="1295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altLang="en-US" sz="900" i="1">
                <a:solidFill>
                  <a:srgbClr val="000000"/>
                </a:solidFill>
                <a:cs typeface="Arial" pitchFamily="34" charset="0"/>
              </a:rPr>
              <a:t>changing the condition = gap / time to adjust gap</a:t>
            </a:r>
          </a:p>
        </p:txBody>
      </p:sp>
      <p:sp>
        <p:nvSpPr>
          <p:cNvPr id="52255" name="Text Box 47"/>
          <p:cNvSpPr txBox="1">
            <a:spLocks noChangeArrowheads="1"/>
          </p:cNvSpPr>
          <p:nvPr/>
        </p:nvSpPr>
        <p:spPr bwMode="auto">
          <a:xfrm>
            <a:off x="3505200" y="5410200"/>
            <a:ext cx="13716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altLang="en-US" sz="900" i="1">
                <a:solidFill>
                  <a:srgbClr val="000000"/>
                </a:solidFill>
                <a:cs typeface="Arial" pitchFamily="34" charset="0"/>
              </a:rPr>
              <a:t>changing the condition = gap * fractional rate of gap adjustment</a:t>
            </a:r>
          </a:p>
        </p:txBody>
      </p:sp>
    </p:spTree>
    <p:extLst>
      <p:ext uri="{BB962C8B-B14F-4D97-AF65-F5344CB8AC3E}">
        <p14:creationId xmlns:p14="http://schemas.microsoft.com/office/powerpoint/2010/main" val="22067175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6"/>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F511DCE1-E28E-479C-999A-F37127D2F4DA}" type="slidenum">
              <a:rPr lang="en-US" altLang="en-US" smtClean="0"/>
              <a:pPr/>
              <a:t>48</a:t>
            </a:fld>
            <a:endParaRPr lang="en-US" altLang="en-US" smtClean="0"/>
          </a:p>
        </p:txBody>
      </p:sp>
      <p:sp>
        <p:nvSpPr>
          <p:cNvPr id="54275" name="Rectangle 8"/>
          <p:cNvSpPr>
            <a:spLocks noGrp="1" noChangeArrowheads="1"/>
          </p:cNvSpPr>
          <p:nvPr>
            <p:ph type="title" sz="quarter"/>
          </p:nvPr>
        </p:nvSpPr>
        <p:spPr>
          <a:xfrm>
            <a:off x="634890" y="304800"/>
            <a:ext cx="7793037" cy="762000"/>
          </a:xfrm>
        </p:spPr>
        <p:txBody>
          <a:bodyPr/>
          <a:lstStyle/>
          <a:p>
            <a:pPr eaLnBrk="1" hangingPunct="1"/>
            <a:r>
              <a:rPr lang="en-US" altLang="en-US" sz="2400" dirty="0" smtClean="0"/>
              <a:t/>
            </a:r>
            <a:br>
              <a:rPr lang="en-US" altLang="en-US" sz="2400" dirty="0" smtClean="0"/>
            </a:br>
            <a:r>
              <a:rPr lang="en-US" altLang="en-US" sz="2400" dirty="0" smtClean="0"/>
              <a:t>Generic Activity Templates:  Compounding</a:t>
            </a:r>
          </a:p>
        </p:txBody>
      </p:sp>
      <p:sp>
        <p:nvSpPr>
          <p:cNvPr id="54276" name="Rectangle 12"/>
          <p:cNvSpPr>
            <a:spLocks noChangeArrowheads="1"/>
          </p:cNvSpPr>
          <p:nvPr/>
        </p:nvSpPr>
        <p:spPr bwMode="auto">
          <a:xfrm>
            <a:off x="914400" y="1371600"/>
            <a:ext cx="3276600" cy="1752600"/>
          </a:xfrm>
          <a:prstGeom prst="rect">
            <a:avLst/>
          </a:prstGeom>
          <a:noFill/>
          <a:ln w="9525" cap="rnd">
            <a:solidFill>
              <a:schemeClr val="tx2"/>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b"/>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folHlink"/>
              </a:buClr>
              <a:buSzPct val="60000"/>
              <a:buFont typeface="Wingdings" pitchFamily="2" charset="2"/>
              <a:buNone/>
            </a:pPr>
            <a:r>
              <a:rPr lang="en-US" altLang="en-US" sz="1200"/>
              <a:t>Compounding  Template Diagram	</a:t>
            </a:r>
          </a:p>
        </p:txBody>
      </p:sp>
      <p:sp>
        <p:nvSpPr>
          <p:cNvPr id="19" name="TextBox 18"/>
          <p:cNvSpPr txBox="1"/>
          <p:nvPr/>
        </p:nvSpPr>
        <p:spPr>
          <a:xfrm>
            <a:off x="4648200" y="1524000"/>
            <a:ext cx="2687638" cy="646113"/>
          </a:xfrm>
          <a:prstGeom prst="rect">
            <a:avLst/>
          </a:prstGeom>
          <a:solidFill>
            <a:schemeClr val="bg1"/>
          </a:solidFill>
          <a:ln>
            <a:noFill/>
          </a:ln>
        </p:spPr>
        <p:txBody>
          <a:bodyPr wrap="none">
            <a:spAutoFit/>
          </a:bodyPr>
          <a:lstStyle/>
          <a:p>
            <a:pPr>
              <a:defRPr/>
            </a:pPr>
            <a:endParaRPr lang="en-US" sz="1200" dirty="0">
              <a:latin typeface="+mn-lt"/>
            </a:endParaRPr>
          </a:p>
          <a:p>
            <a:pPr>
              <a:defRPr/>
            </a:pPr>
            <a:r>
              <a:rPr lang="en-US" sz="1200" dirty="0">
                <a:latin typeface="+mn-lt"/>
              </a:rPr>
              <a:t>Compounding flow= stock * growth rate</a:t>
            </a:r>
          </a:p>
          <a:p>
            <a:pPr>
              <a:defRPr/>
            </a:pPr>
            <a:endParaRPr lang="en-US" sz="1200" dirty="0">
              <a:latin typeface="+mn-lt"/>
            </a:endParaRPr>
          </a:p>
        </p:txBody>
      </p:sp>
      <p:sp>
        <p:nvSpPr>
          <p:cNvPr id="54278" name="Rectangle 12"/>
          <p:cNvSpPr>
            <a:spLocks noChangeArrowheads="1"/>
          </p:cNvSpPr>
          <p:nvPr/>
        </p:nvSpPr>
        <p:spPr bwMode="auto">
          <a:xfrm>
            <a:off x="4648200" y="1371600"/>
            <a:ext cx="3276600" cy="1143000"/>
          </a:xfrm>
          <a:prstGeom prst="rect">
            <a:avLst/>
          </a:prstGeom>
          <a:noFill/>
          <a:ln w="9525" cap="rnd">
            <a:solidFill>
              <a:schemeClr val="tx2"/>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b"/>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folHlink"/>
              </a:buClr>
              <a:buSzPct val="60000"/>
              <a:buFont typeface="Wingdings" pitchFamily="2" charset="2"/>
              <a:buNone/>
            </a:pPr>
            <a:r>
              <a:rPr lang="en-US" altLang="en-US" sz="1200"/>
              <a:t>Eq’n for Flow	</a:t>
            </a:r>
          </a:p>
        </p:txBody>
      </p:sp>
      <p:sp>
        <p:nvSpPr>
          <p:cNvPr id="54279" name="Rectangle 12"/>
          <p:cNvSpPr>
            <a:spLocks noChangeArrowheads="1"/>
          </p:cNvSpPr>
          <p:nvPr/>
        </p:nvSpPr>
        <p:spPr bwMode="auto">
          <a:xfrm>
            <a:off x="914400" y="3429000"/>
            <a:ext cx="3276600" cy="2438400"/>
          </a:xfrm>
          <a:prstGeom prst="rect">
            <a:avLst/>
          </a:prstGeom>
          <a:noFill/>
          <a:ln w="9525" cap="rnd">
            <a:solidFill>
              <a:schemeClr val="tx2"/>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b"/>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folHlink"/>
              </a:buClr>
              <a:buSzPct val="60000"/>
              <a:buFont typeface="Wingdings" pitchFamily="2" charset="2"/>
              <a:buNone/>
            </a:pPr>
            <a:r>
              <a:rPr lang="en-US" altLang="en-US" sz="1200"/>
              <a:t>Behavior of system in isolation</a:t>
            </a:r>
          </a:p>
        </p:txBody>
      </p:sp>
      <p:sp>
        <p:nvSpPr>
          <p:cNvPr id="29" name="Rectangle 12"/>
          <p:cNvSpPr>
            <a:spLocks noChangeArrowheads="1"/>
          </p:cNvSpPr>
          <p:nvPr/>
        </p:nvSpPr>
        <p:spPr bwMode="auto">
          <a:xfrm>
            <a:off x="4648200" y="3429000"/>
            <a:ext cx="3276600" cy="2438400"/>
          </a:xfrm>
          <a:prstGeom prst="rect">
            <a:avLst/>
          </a:prstGeom>
          <a:noFill/>
          <a:ln w="9525" cap="rnd">
            <a:solidFill>
              <a:schemeClr val="tx2"/>
            </a:solidFill>
            <a:prstDash val="sysDot"/>
            <a:miter lim="800000"/>
            <a:headEnd/>
            <a:tailEnd/>
          </a:ln>
        </p:spPr>
        <p:txBody>
          <a:bodyPr/>
          <a:lstStyle/>
          <a:p>
            <a:pPr eaLnBrk="1" hangingPunct="1">
              <a:spcBef>
                <a:spcPct val="50000"/>
              </a:spcBef>
              <a:buClr>
                <a:schemeClr val="folHlink"/>
              </a:buClr>
              <a:buSzPct val="60000"/>
              <a:buFont typeface="Wingdings" pitchFamily="2" charset="2"/>
              <a:buNone/>
              <a:defRPr/>
            </a:pPr>
            <a:r>
              <a:rPr lang="en-US" sz="1200" dirty="0"/>
              <a:t>Use this template when the stock is doing the work of generating its own inflow.</a:t>
            </a:r>
          </a:p>
          <a:p>
            <a:pPr marL="342900" indent="-342900" eaLnBrk="1" hangingPunct="1">
              <a:spcBef>
                <a:spcPct val="50000"/>
              </a:spcBef>
              <a:buClr>
                <a:schemeClr val="folHlink"/>
              </a:buClr>
              <a:buSzPct val="60000"/>
              <a:buFont typeface="Wingdings" pitchFamily="2" charset="2"/>
              <a:buNone/>
              <a:defRPr/>
            </a:pPr>
            <a:endParaRPr lang="en-US" sz="1200" dirty="0"/>
          </a:p>
          <a:p>
            <a:pPr marL="342900" indent="-342900" eaLnBrk="1" hangingPunct="1">
              <a:spcBef>
                <a:spcPct val="50000"/>
              </a:spcBef>
              <a:buClr>
                <a:schemeClr val="folHlink"/>
              </a:buClr>
              <a:buSzPct val="60000"/>
              <a:buFont typeface="Wingdings" pitchFamily="2" charset="2"/>
              <a:buNone/>
              <a:defRPr/>
            </a:pPr>
            <a:r>
              <a:rPr lang="en-US" sz="1200" dirty="0"/>
              <a:t>Potential applications include</a:t>
            </a:r>
          </a:p>
          <a:p>
            <a:pPr marL="400050" lvl="1" indent="-171450" eaLnBrk="1" hangingPunct="1">
              <a:spcBef>
                <a:spcPct val="50000"/>
              </a:spcBef>
              <a:buClr>
                <a:srgbClr val="0070C0"/>
              </a:buClr>
              <a:buSzPct val="100000"/>
              <a:buFont typeface="Arial" panose="020B0604020202020204" pitchFamily="34" charset="0"/>
              <a:buChar char="•"/>
              <a:defRPr/>
            </a:pPr>
            <a:r>
              <a:rPr lang="en-US" sz="1200" dirty="0"/>
              <a:t>Population growth</a:t>
            </a:r>
          </a:p>
          <a:p>
            <a:pPr marL="400050" lvl="1" indent="-171450" eaLnBrk="1" hangingPunct="1">
              <a:spcBef>
                <a:spcPct val="50000"/>
              </a:spcBef>
              <a:buClr>
                <a:srgbClr val="0070C0"/>
              </a:buClr>
              <a:buSzPct val="100000"/>
              <a:buFont typeface="Arial" panose="020B0604020202020204" pitchFamily="34" charset="0"/>
              <a:buChar char="•"/>
              <a:defRPr/>
            </a:pPr>
            <a:r>
              <a:rPr lang="en-US" sz="1200" dirty="0"/>
              <a:t>Financial dynamics</a:t>
            </a:r>
          </a:p>
          <a:p>
            <a:pPr marL="400050" lvl="1" indent="-171450" eaLnBrk="1" hangingPunct="1">
              <a:spcBef>
                <a:spcPct val="50000"/>
              </a:spcBef>
              <a:buClr>
                <a:srgbClr val="0070C0"/>
              </a:buClr>
              <a:buSzPct val="100000"/>
              <a:buFont typeface="Arial" panose="020B0604020202020204" pitchFamily="34" charset="0"/>
              <a:buChar char="•"/>
              <a:defRPr/>
            </a:pPr>
            <a:r>
              <a:rPr lang="en-US" sz="1200" dirty="0"/>
              <a:t>Word-of-mouth</a:t>
            </a:r>
          </a:p>
          <a:p>
            <a:pPr marL="400050" lvl="1" indent="-171450" eaLnBrk="1" hangingPunct="1">
              <a:spcBef>
                <a:spcPct val="50000"/>
              </a:spcBef>
              <a:buClr>
                <a:srgbClr val="0070C0"/>
              </a:buClr>
              <a:buSzPct val="100000"/>
              <a:buFont typeface="Arial" panose="020B0604020202020204" pitchFamily="34" charset="0"/>
              <a:buChar char="•"/>
              <a:defRPr/>
            </a:pPr>
            <a:r>
              <a:rPr lang="en-US" sz="1200" dirty="0"/>
              <a:t>Viral phenomena</a:t>
            </a:r>
          </a:p>
        </p:txBody>
      </p:sp>
      <p:pic>
        <p:nvPicPr>
          <p:cNvPr id="54281"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512888"/>
            <a:ext cx="1885950"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2"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6950" y="3657600"/>
            <a:ext cx="3165475" cy="176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91348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6"/>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E94A9C20-E186-4483-9322-9CF76035E3C9}" type="slidenum">
              <a:rPr lang="en-US" altLang="en-US" smtClean="0"/>
              <a:pPr/>
              <a:t>49</a:t>
            </a:fld>
            <a:endParaRPr lang="en-US" altLang="en-US" smtClean="0"/>
          </a:p>
        </p:txBody>
      </p:sp>
      <p:sp>
        <p:nvSpPr>
          <p:cNvPr id="55299" name="Rectangle 8"/>
          <p:cNvSpPr>
            <a:spLocks noGrp="1" noChangeArrowheads="1"/>
          </p:cNvSpPr>
          <p:nvPr>
            <p:ph type="title" sz="quarter"/>
          </p:nvPr>
        </p:nvSpPr>
        <p:spPr>
          <a:xfrm>
            <a:off x="598676" y="304800"/>
            <a:ext cx="7793037" cy="762000"/>
          </a:xfrm>
        </p:spPr>
        <p:txBody>
          <a:bodyPr/>
          <a:lstStyle/>
          <a:p>
            <a:pPr eaLnBrk="1" hangingPunct="1"/>
            <a:r>
              <a:rPr lang="en-US" altLang="en-US" sz="2400" smtClean="0"/>
              <a:t/>
            </a:r>
            <a:br>
              <a:rPr lang="en-US" altLang="en-US" sz="2400" smtClean="0"/>
            </a:br>
            <a:r>
              <a:rPr lang="en-US" altLang="en-US" sz="2400" smtClean="0"/>
              <a:t>Generic Activity Templates:  Draining</a:t>
            </a:r>
          </a:p>
        </p:txBody>
      </p:sp>
      <p:sp>
        <p:nvSpPr>
          <p:cNvPr id="19" name="TextBox 18"/>
          <p:cNvSpPr txBox="1"/>
          <p:nvPr/>
        </p:nvSpPr>
        <p:spPr>
          <a:xfrm>
            <a:off x="996950" y="3048000"/>
            <a:ext cx="2717800" cy="1016000"/>
          </a:xfrm>
          <a:prstGeom prst="rect">
            <a:avLst/>
          </a:prstGeom>
          <a:solidFill>
            <a:schemeClr val="bg1"/>
          </a:solidFill>
          <a:ln>
            <a:noFill/>
          </a:ln>
        </p:spPr>
        <p:txBody>
          <a:bodyPr wrap="none">
            <a:spAutoFit/>
          </a:bodyPr>
          <a:lstStyle/>
          <a:p>
            <a:pPr>
              <a:defRPr/>
            </a:pPr>
            <a:r>
              <a:rPr lang="en-US" sz="1200" dirty="0">
                <a:latin typeface="+mn-lt"/>
              </a:rPr>
              <a:t>draining flow = Stock * loss rate</a:t>
            </a:r>
          </a:p>
          <a:p>
            <a:pPr>
              <a:defRPr/>
            </a:pPr>
            <a:endParaRPr lang="en-US" sz="1200" dirty="0">
              <a:latin typeface="+mn-lt"/>
            </a:endParaRPr>
          </a:p>
          <a:p>
            <a:pPr>
              <a:defRPr/>
            </a:pPr>
            <a:r>
              <a:rPr lang="en-US" sz="1200" dirty="0">
                <a:latin typeface="+mn-lt"/>
              </a:rPr>
              <a:t>Or</a:t>
            </a:r>
          </a:p>
          <a:p>
            <a:pPr>
              <a:defRPr/>
            </a:pPr>
            <a:endParaRPr lang="en-US" sz="1200" dirty="0">
              <a:latin typeface="+mn-lt"/>
            </a:endParaRPr>
          </a:p>
          <a:p>
            <a:pPr>
              <a:defRPr/>
            </a:pPr>
            <a:r>
              <a:rPr lang="en-US" sz="1200" dirty="0">
                <a:latin typeface="+mn-lt"/>
              </a:rPr>
              <a:t>draining flow = Stock / time constant</a:t>
            </a:r>
          </a:p>
        </p:txBody>
      </p:sp>
      <p:sp>
        <p:nvSpPr>
          <p:cNvPr id="55301" name="Rectangle 12"/>
          <p:cNvSpPr>
            <a:spLocks noChangeArrowheads="1"/>
          </p:cNvSpPr>
          <p:nvPr/>
        </p:nvSpPr>
        <p:spPr bwMode="auto">
          <a:xfrm>
            <a:off x="914400" y="2971800"/>
            <a:ext cx="4343400" cy="1447800"/>
          </a:xfrm>
          <a:prstGeom prst="rect">
            <a:avLst/>
          </a:prstGeom>
          <a:noFill/>
          <a:ln w="9525" cap="rnd">
            <a:solidFill>
              <a:schemeClr val="tx2"/>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b"/>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folHlink"/>
              </a:buClr>
              <a:buSzPct val="60000"/>
              <a:buFont typeface="Wingdings" pitchFamily="2" charset="2"/>
              <a:buNone/>
            </a:pPr>
            <a:r>
              <a:rPr lang="en-US" altLang="en-US" sz="1200"/>
              <a:t>Eq’n for Flow	</a:t>
            </a:r>
          </a:p>
        </p:txBody>
      </p:sp>
      <p:sp>
        <p:nvSpPr>
          <p:cNvPr id="55302" name="Rectangle 12"/>
          <p:cNvSpPr>
            <a:spLocks noChangeArrowheads="1"/>
          </p:cNvSpPr>
          <p:nvPr/>
        </p:nvSpPr>
        <p:spPr bwMode="auto">
          <a:xfrm>
            <a:off x="5486400" y="3048000"/>
            <a:ext cx="3276600" cy="2438400"/>
          </a:xfrm>
          <a:prstGeom prst="rect">
            <a:avLst/>
          </a:prstGeom>
          <a:noFill/>
          <a:ln w="9525" cap="rnd">
            <a:solidFill>
              <a:schemeClr val="tx2"/>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b"/>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folHlink"/>
              </a:buClr>
              <a:buSzPct val="60000"/>
              <a:buFont typeface="Wingdings" pitchFamily="2" charset="2"/>
              <a:buNone/>
            </a:pPr>
            <a:r>
              <a:rPr lang="en-US" altLang="en-US" sz="1200"/>
              <a:t>Behavior of system in isolation</a:t>
            </a:r>
          </a:p>
        </p:txBody>
      </p:sp>
      <p:sp>
        <p:nvSpPr>
          <p:cNvPr id="29" name="Rectangle 12"/>
          <p:cNvSpPr>
            <a:spLocks noChangeArrowheads="1"/>
          </p:cNvSpPr>
          <p:nvPr/>
        </p:nvSpPr>
        <p:spPr bwMode="auto">
          <a:xfrm>
            <a:off x="914400" y="4495800"/>
            <a:ext cx="4343400" cy="1981200"/>
          </a:xfrm>
          <a:prstGeom prst="rect">
            <a:avLst/>
          </a:prstGeom>
          <a:noFill/>
          <a:ln w="9525" cap="rnd">
            <a:solidFill>
              <a:schemeClr val="tx2"/>
            </a:solidFill>
            <a:prstDash val="sysDot"/>
            <a:miter lim="800000"/>
            <a:headEnd/>
            <a:tailEnd/>
          </a:ln>
        </p:spPr>
        <p:txBody>
          <a:bodyPr/>
          <a:lstStyle/>
          <a:p>
            <a:pPr eaLnBrk="1" hangingPunct="1">
              <a:spcBef>
                <a:spcPct val="50000"/>
              </a:spcBef>
              <a:buClr>
                <a:schemeClr val="folHlink"/>
              </a:buClr>
              <a:buSzPct val="60000"/>
              <a:buFont typeface="Wingdings" pitchFamily="2" charset="2"/>
              <a:buNone/>
              <a:defRPr/>
            </a:pPr>
            <a:r>
              <a:rPr lang="en-US" sz="1200" dirty="0"/>
              <a:t>Use this template when the stock is doing the work of generating its own outflow, or when you want to represent a passive decay process.</a:t>
            </a:r>
          </a:p>
          <a:p>
            <a:pPr marL="342900" indent="-342900" eaLnBrk="1" hangingPunct="1">
              <a:spcBef>
                <a:spcPct val="50000"/>
              </a:spcBef>
              <a:buClr>
                <a:schemeClr val="folHlink"/>
              </a:buClr>
              <a:buSzPct val="60000"/>
              <a:buFont typeface="Wingdings" pitchFamily="2" charset="2"/>
              <a:buNone/>
              <a:defRPr/>
            </a:pPr>
            <a:r>
              <a:rPr lang="en-US" sz="1200" dirty="0"/>
              <a:t>Potential applications include</a:t>
            </a:r>
          </a:p>
          <a:p>
            <a:pPr marL="400050" lvl="1" indent="-171450" eaLnBrk="1" hangingPunct="1">
              <a:spcBef>
                <a:spcPct val="50000"/>
              </a:spcBef>
              <a:buClr>
                <a:srgbClr val="0070C0"/>
              </a:buClr>
              <a:buSzPct val="100000"/>
              <a:buFont typeface="Arial" panose="020B0604020202020204" pitchFamily="34" charset="0"/>
              <a:buChar char="•"/>
              <a:defRPr/>
            </a:pPr>
            <a:r>
              <a:rPr lang="en-US" sz="1200" dirty="0"/>
              <a:t>Aging processes</a:t>
            </a:r>
          </a:p>
          <a:p>
            <a:pPr marL="400050" lvl="1" indent="-171450" eaLnBrk="1" hangingPunct="1">
              <a:spcBef>
                <a:spcPct val="50000"/>
              </a:spcBef>
              <a:buClr>
                <a:srgbClr val="0070C0"/>
              </a:buClr>
              <a:buSzPct val="100000"/>
              <a:buFont typeface="Arial" panose="020B0604020202020204" pitchFamily="34" charset="0"/>
              <a:buChar char="•"/>
              <a:defRPr/>
            </a:pPr>
            <a:r>
              <a:rPr lang="en-US" sz="1200" dirty="0"/>
              <a:t>Mortality, attrition, and other system losses</a:t>
            </a:r>
          </a:p>
          <a:p>
            <a:pPr marL="400050" lvl="1" indent="-171450" eaLnBrk="1" hangingPunct="1">
              <a:spcBef>
                <a:spcPct val="50000"/>
              </a:spcBef>
              <a:buClr>
                <a:srgbClr val="0070C0"/>
              </a:buClr>
              <a:buSzPct val="100000"/>
              <a:buFont typeface="Arial" panose="020B0604020202020204" pitchFamily="34" charset="0"/>
              <a:buChar char="•"/>
              <a:defRPr/>
            </a:pPr>
            <a:r>
              <a:rPr lang="en-US" sz="1200" dirty="0"/>
              <a:t>Radioactive decay</a:t>
            </a:r>
          </a:p>
        </p:txBody>
      </p:sp>
      <p:sp>
        <p:nvSpPr>
          <p:cNvPr id="55304" name="Rectangle 13"/>
          <p:cNvSpPr>
            <a:spLocks noChangeArrowheads="1"/>
          </p:cNvSpPr>
          <p:nvPr/>
        </p:nvSpPr>
        <p:spPr bwMode="auto">
          <a:xfrm>
            <a:off x="914400" y="1371600"/>
            <a:ext cx="5715000" cy="1447800"/>
          </a:xfrm>
          <a:prstGeom prst="rect">
            <a:avLst/>
          </a:prstGeom>
          <a:noFill/>
          <a:ln w="9525" cap="rnd">
            <a:solidFill>
              <a:schemeClr val="tx2"/>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b"/>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folHlink"/>
              </a:buClr>
              <a:buSzPct val="60000"/>
              <a:buFont typeface="Wingdings" pitchFamily="2" charset="2"/>
              <a:buNone/>
            </a:pPr>
            <a:r>
              <a:rPr lang="en-US" altLang="en-US" sz="1200"/>
              <a:t>Draining Template	</a:t>
            </a:r>
          </a:p>
        </p:txBody>
      </p:sp>
      <p:sp>
        <p:nvSpPr>
          <p:cNvPr id="18" name="TextBox 17"/>
          <p:cNvSpPr txBox="1"/>
          <p:nvPr/>
        </p:nvSpPr>
        <p:spPr>
          <a:xfrm>
            <a:off x="3543300" y="1747838"/>
            <a:ext cx="487363" cy="277812"/>
          </a:xfrm>
          <a:prstGeom prst="rect">
            <a:avLst/>
          </a:prstGeom>
          <a:solidFill>
            <a:schemeClr val="bg1"/>
          </a:solidFill>
          <a:ln>
            <a:noFill/>
          </a:ln>
        </p:spPr>
        <p:txBody>
          <a:bodyPr wrap="none">
            <a:spAutoFit/>
          </a:bodyPr>
          <a:lstStyle/>
          <a:p>
            <a:pPr>
              <a:defRPr/>
            </a:pPr>
            <a:r>
              <a:rPr lang="en-US" sz="1200" dirty="0">
                <a:latin typeface="+mn-lt"/>
              </a:rPr>
              <a:t>OR…</a:t>
            </a:r>
          </a:p>
        </p:txBody>
      </p:sp>
      <p:sp>
        <p:nvSpPr>
          <p:cNvPr id="21" name="TextBox 20"/>
          <p:cNvSpPr txBox="1"/>
          <p:nvPr/>
        </p:nvSpPr>
        <p:spPr>
          <a:xfrm rot="20397095">
            <a:off x="3602038" y="3008313"/>
            <a:ext cx="2560637" cy="831850"/>
          </a:xfrm>
          <a:prstGeom prst="rect">
            <a:avLst/>
          </a:prstGeom>
          <a:solidFill>
            <a:schemeClr val="bg1"/>
          </a:solidFill>
          <a:ln>
            <a:solidFill>
              <a:schemeClr val="bg1">
                <a:lumMod val="75000"/>
              </a:schemeClr>
            </a:solidFill>
          </a:ln>
        </p:spPr>
        <p:txBody>
          <a:bodyPr>
            <a:spAutoFit/>
          </a:bodyPr>
          <a:lstStyle/>
          <a:p>
            <a:pPr>
              <a:defRPr/>
            </a:pPr>
            <a:r>
              <a:rPr lang="en-US" sz="1200" b="1" dirty="0">
                <a:latin typeface="+mn-lt"/>
              </a:rPr>
              <a:t>Losing 50% of your stuff each year is the same as saying on average, stuff sticks around for 2 years!</a:t>
            </a:r>
          </a:p>
        </p:txBody>
      </p:sp>
      <p:pic>
        <p:nvPicPr>
          <p:cNvPr id="55307"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64200" y="3384550"/>
            <a:ext cx="3165475"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8"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1763" y="1450975"/>
            <a:ext cx="1885950"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9"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24350" y="1462088"/>
            <a:ext cx="19431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67847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C50FC43A-70F3-4D67-9BF9-4B5A949E805D}" type="slidenum">
              <a:rPr lang="en-US" altLang="en-US" smtClean="0">
                <a:latin typeface="Calibri" pitchFamily="34" charset="0"/>
                <a:cs typeface="Calibri" pitchFamily="34" charset="0"/>
              </a:rPr>
              <a:pPr/>
              <a:t>5</a:t>
            </a:fld>
            <a:endParaRPr lang="en-US" altLang="en-US" smtClean="0">
              <a:latin typeface="Calibri" pitchFamily="34" charset="0"/>
              <a:cs typeface="Calibri" pitchFamily="34" charset="0"/>
            </a:endParaRPr>
          </a:p>
        </p:txBody>
      </p:sp>
      <p:sp>
        <p:nvSpPr>
          <p:cNvPr id="13315" name="Rectangle 2"/>
          <p:cNvSpPr>
            <a:spLocks noGrp="1" noChangeArrowheads="1"/>
          </p:cNvSpPr>
          <p:nvPr>
            <p:ph type="title"/>
          </p:nvPr>
        </p:nvSpPr>
        <p:spPr/>
        <p:txBody>
          <a:bodyPr/>
          <a:lstStyle/>
          <a:p>
            <a:pPr eaLnBrk="1" hangingPunct="1"/>
            <a:r>
              <a:rPr lang="en-US" altLang="en-US" sz="2400" smtClean="0">
                <a:cs typeface="Calibri" pitchFamily="34" charset="0"/>
              </a:rPr>
              <a:t>What is System Dynamics?</a:t>
            </a:r>
          </a:p>
        </p:txBody>
      </p:sp>
      <p:sp>
        <p:nvSpPr>
          <p:cNvPr id="13316" name="Rectangle 3"/>
          <p:cNvSpPr txBox="1">
            <a:spLocks noChangeArrowheads="1"/>
          </p:cNvSpPr>
          <p:nvPr/>
        </p:nvSpPr>
        <p:spPr bwMode="auto">
          <a:xfrm>
            <a:off x="1182688" y="1524000"/>
            <a:ext cx="77724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lnSpc>
                <a:spcPct val="80000"/>
              </a:lnSpc>
              <a:spcBef>
                <a:spcPct val="50000"/>
              </a:spcBef>
              <a:buClr>
                <a:schemeClr val="folHlink"/>
              </a:buClr>
              <a:buSzPct val="60000"/>
              <a:buFont typeface="Wingdings" pitchFamily="2" charset="2"/>
              <a:buNone/>
            </a:pPr>
            <a:r>
              <a:rPr lang="en-US" altLang="en-US" sz="2000" u="sng" dirty="0">
                <a:latin typeface="+mn-lt"/>
              </a:rPr>
              <a:t>System Dynamics</a:t>
            </a:r>
            <a:r>
              <a:rPr lang="en-US" altLang="en-US" sz="2000" dirty="0">
                <a:latin typeface="+mn-lt"/>
              </a:rPr>
              <a:t>:  A framework, consisting of a </a:t>
            </a:r>
            <a:r>
              <a:rPr lang="en-US" altLang="en-US" sz="2000" i="1" dirty="0">
                <a:solidFill>
                  <a:srgbClr val="0070C0"/>
                </a:solidFill>
                <a:latin typeface="+mn-lt"/>
              </a:rPr>
              <a:t>language </a:t>
            </a:r>
            <a:r>
              <a:rPr lang="en-US" altLang="en-US" sz="2000" dirty="0">
                <a:latin typeface="+mn-lt"/>
              </a:rPr>
              <a:t>and a</a:t>
            </a:r>
            <a:r>
              <a:rPr lang="en-US" altLang="en-US" sz="2000" i="1" dirty="0">
                <a:latin typeface="+mn-lt"/>
              </a:rPr>
              <a:t> </a:t>
            </a:r>
            <a:r>
              <a:rPr lang="en-US" altLang="en-US" sz="2000" i="1" dirty="0">
                <a:solidFill>
                  <a:srgbClr val="0070C0"/>
                </a:solidFill>
                <a:latin typeface="+mn-lt"/>
              </a:rPr>
              <a:t>set of key concepts</a:t>
            </a:r>
            <a:r>
              <a:rPr lang="en-US" altLang="en-US" sz="2000" i="1" dirty="0">
                <a:latin typeface="+mn-lt"/>
              </a:rPr>
              <a:t>.  </a:t>
            </a:r>
            <a:r>
              <a:rPr lang="en-US" altLang="en-US" sz="2000" dirty="0">
                <a:latin typeface="+mn-lt"/>
              </a:rPr>
              <a:t>These are embedded in a </a:t>
            </a:r>
            <a:r>
              <a:rPr lang="en-US" altLang="en-US" sz="2000" i="1" dirty="0">
                <a:solidFill>
                  <a:srgbClr val="0070C0"/>
                </a:solidFill>
                <a:latin typeface="+mn-lt"/>
              </a:rPr>
              <a:t>process</a:t>
            </a:r>
            <a:r>
              <a:rPr lang="en-US" altLang="en-US" sz="2000" dirty="0">
                <a:solidFill>
                  <a:srgbClr val="0070C0"/>
                </a:solidFill>
                <a:latin typeface="+mn-lt"/>
              </a:rPr>
              <a:t> </a:t>
            </a:r>
            <a:r>
              <a:rPr lang="en-US" altLang="en-US" sz="2000" dirty="0">
                <a:latin typeface="+mn-lt"/>
              </a:rPr>
              <a:t>for representing, understanding, explaining, and improving how dynamic systems …</a:t>
            </a:r>
          </a:p>
          <a:p>
            <a:pPr lvl="1" eaLnBrk="1" hangingPunct="1">
              <a:lnSpc>
                <a:spcPct val="80000"/>
              </a:lnSpc>
              <a:spcBef>
                <a:spcPct val="50000"/>
              </a:spcBef>
              <a:buClr>
                <a:schemeClr val="hlink"/>
              </a:buClr>
              <a:buSzPct val="100000"/>
              <a:buFont typeface="Arial" panose="020B0604020202020204" pitchFamily="34" charset="0"/>
              <a:buChar char="•"/>
            </a:pPr>
            <a:r>
              <a:rPr lang="en-US" altLang="en-US" sz="1400" dirty="0">
                <a:latin typeface="+mn-lt"/>
              </a:rPr>
              <a:t>are put together</a:t>
            </a:r>
          </a:p>
          <a:p>
            <a:pPr lvl="1" eaLnBrk="1" hangingPunct="1">
              <a:lnSpc>
                <a:spcPct val="80000"/>
              </a:lnSpc>
              <a:spcBef>
                <a:spcPct val="50000"/>
              </a:spcBef>
              <a:buClr>
                <a:schemeClr val="hlink"/>
              </a:buClr>
              <a:buSzPct val="100000"/>
              <a:buFont typeface="Arial" panose="020B0604020202020204" pitchFamily="34" charset="0"/>
              <a:buChar char="•"/>
            </a:pPr>
            <a:r>
              <a:rPr lang="en-US" altLang="en-US" sz="1400" dirty="0">
                <a:latin typeface="+mn-lt"/>
              </a:rPr>
              <a:t>perform over time</a:t>
            </a:r>
          </a:p>
          <a:p>
            <a:pPr lvl="1" eaLnBrk="1" hangingPunct="1">
              <a:lnSpc>
                <a:spcPct val="80000"/>
              </a:lnSpc>
              <a:spcBef>
                <a:spcPct val="50000"/>
              </a:spcBef>
              <a:buClr>
                <a:schemeClr val="hlink"/>
              </a:buClr>
              <a:buSzPct val="55000"/>
              <a:buFont typeface="Wingdings" pitchFamily="2" charset="2"/>
              <a:buChar char="n"/>
            </a:pPr>
            <a:endParaRPr lang="en-US" altLang="en-US" sz="1400" dirty="0">
              <a:latin typeface="+mn-lt"/>
            </a:endParaRPr>
          </a:p>
          <a:p>
            <a:pPr eaLnBrk="1" hangingPunct="1">
              <a:lnSpc>
                <a:spcPct val="80000"/>
              </a:lnSpc>
              <a:spcBef>
                <a:spcPct val="50000"/>
              </a:spcBef>
              <a:buClr>
                <a:schemeClr val="folHlink"/>
              </a:buClr>
              <a:buSzPct val="60000"/>
              <a:buFont typeface="Wingdings" pitchFamily="2" charset="2"/>
              <a:buNone/>
            </a:pPr>
            <a:r>
              <a:rPr lang="en-US" altLang="en-US" sz="2000" dirty="0" smtClean="0">
                <a:latin typeface="+mn-lt"/>
              </a:rPr>
              <a:t>Stella</a:t>
            </a:r>
            <a:r>
              <a:rPr lang="en-US" altLang="en-US" sz="2000" i="1" dirty="0" smtClean="0">
                <a:latin typeface="+mn-lt"/>
              </a:rPr>
              <a:t> </a:t>
            </a:r>
            <a:r>
              <a:rPr lang="en-US" altLang="en-US" sz="2000" dirty="0">
                <a:latin typeface="+mn-lt"/>
              </a:rPr>
              <a:t>was developed to support this approach, and is . . .</a:t>
            </a:r>
          </a:p>
          <a:p>
            <a:pPr lvl="1" eaLnBrk="1" hangingPunct="1">
              <a:lnSpc>
                <a:spcPct val="80000"/>
              </a:lnSpc>
              <a:spcBef>
                <a:spcPct val="50000"/>
              </a:spcBef>
              <a:buClr>
                <a:schemeClr val="hlink"/>
              </a:buClr>
              <a:buSzPct val="100000"/>
              <a:buFont typeface="Arial" panose="020B0604020202020204" pitchFamily="34" charset="0"/>
              <a:buChar char="•"/>
            </a:pPr>
            <a:r>
              <a:rPr lang="en-US" altLang="en-US" sz="1400" dirty="0">
                <a:latin typeface="+mn-lt"/>
              </a:rPr>
              <a:t>a broadly-accessible tool kit for modeling dynamic systems </a:t>
            </a:r>
          </a:p>
          <a:p>
            <a:pPr lvl="1" eaLnBrk="1" hangingPunct="1">
              <a:lnSpc>
                <a:spcPct val="80000"/>
              </a:lnSpc>
              <a:spcBef>
                <a:spcPct val="50000"/>
              </a:spcBef>
              <a:buClr>
                <a:schemeClr val="hlink"/>
              </a:buClr>
              <a:buSzPct val="100000"/>
              <a:buFont typeface="Arial" panose="020B0604020202020204" pitchFamily="34" charset="0"/>
              <a:buChar char="•"/>
            </a:pPr>
            <a:r>
              <a:rPr lang="en-US" altLang="en-US" sz="1400" dirty="0">
                <a:latin typeface="+mn-lt"/>
              </a:rPr>
              <a:t>visual, graphically-oriented</a:t>
            </a:r>
          </a:p>
          <a:p>
            <a:pPr lvl="1" eaLnBrk="1" hangingPunct="1">
              <a:lnSpc>
                <a:spcPct val="80000"/>
              </a:lnSpc>
              <a:spcBef>
                <a:spcPct val="50000"/>
              </a:spcBef>
              <a:buClr>
                <a:schemeClr val="hlink"/>
              </a:buClr>
              <a:buSzPct val="100000"/>
              <a:buFont typeface="Arial" panose="020B0604020202020204" pitchFamily="34" charset="0"/>
              <a:buChar char="•"/>
            </a:pPr>
            <a:r>
              <a:rPr lang="en-US" altLang="en-US" sz="1400" dirty="0">
                <a:latin typeface="+mn-lt"/>
              </a:rPr>
              <a:t>relatively easy to learn and use (straightforward mechanics; no complex math)</a:t>
            </a:r>
          </a:p>
          <a:p>
            <a:pPr lvl="1" eaLnBrk="1" hangingPunct="1">
              <a:lnSpc>
                <a:spcPct val="80000"/>
              </a:lnSpc>
              <a:spcBef>
                <a:spcPct val="50000"/>
              </a:spcBef>
              <a:buClr>
                <a:schemeClr val="hlink"/>
              </a:buClr>
              <a:buSzPct val="100000"/>
              <a:buFont typeface="Arial" panose="020B0604020202020204" pitchFamily="34" charset="0"/>
              <a:buChar char="•"/>
            </a:pPr>
            <a:r>
              <a:rPr lang="en-US" altLang="en-US" sz="1400" dirty="0">
                <a:latin typeface="+mn-lt"/>
              </a:rPr>
              <a:t>simulation-capable (thus linking structure to performance)</a:t>
            </a:r>
          </a:p>
          <a:p>
            <a:pPr lvl="1" eaLnBrk="1" hangingPunct="1">
              <a:lnSpc>
                <a:spcPct val="80000"/>
              </a:lnSpc>
              <a:spcBef>
                <a:spcPct val="50000"/>
              </a:spcBef>
              <a:buClr>
                <a:schemeClr val="hlink"/>
              </a:buClr>
              <a:buSzPct val="55000"/>
              <a:buFont typeface="Wingdings" pitchFamily="2" charset="2"/>
              <a:buNone/>
            </a:pPr>
            <a:endParaRPr lang="en-US" altLang="en-US" sz="1400" dirty="0">
              <a:latin typeface="+mn-lt"/>
            </a:endParaRPr>
          </a:p>
          <a:p>
            <a:pPr eaLnBrk="1" hangingPunct="1">
              <a:lnSpc>
                <a:spcPct val="80000"/>
              </a:lnSpc>
              <a:spcBef>
                <a:spcPct val="50000"/>
              </a:spcBef>
              <a:buClr>
                <a:schemeClr val="folHlink"/>
              </a:buClr>
              <a:buSzPct val="60000"/>
              <a:buFont typeface="Wingdings" pitchFamily="2" charset="2"/>
              <a:buNone/>
            </a:pPr>
            <a:r>
              <a:rPr lang="en-US" altLang="en-US" sz="2000" dirty="0">
                <a:latin typeface="+mn-lt"/>
              </a:rPr>
              <a:t>Using these techniques, you and your colleagues can…</a:t>
            </a:r>
          </a:p>
          <a:p>
            <a:pPr lvl="1" eaLnBrk="1" hangingPunct="1">
              <a:lnSpc>
                <a:spcPct val="80000"/>
              </a:lnSpc>
              <a:spcBef>
                <a:spcPct val="50000"/>
              </a:spcBef>
              <a:buClr>
                <a:schemeClr val="hlink"/>
              </a:buClr>
              <a:buSzPct val="100000"/>
              <a:buFont typeface="Arial" panose="020B0604020202020204" pitchFamily="34" charset="0"/>
              <a:buChar char="•"/>
            </a:pPr>
            <a:r>
              <a:rPr lang="en-US" altLang="en-US" sz="1400" dirty="0">
                <a:solidFill>
                  <a:srgbClr val="0070C0"/>
                </a:solidFill>
                <a:latin typeface="+mn-lt"/>
              </a:rPr>
              <a:t>build </a:t>
            </a:r>
            <a:r>
              <a:rPr lang="en-US" altLang="en-US" sz="1400" dirty="0">
                <a:latin typeface="+mn-lt"/>
              </a:rPr>
              <a:t>better individual and collective mental models</a:t>
            </a:r>
          </a:p>
          <a:p>
            <a:pPr lvl="1" eaLnBrk="1" hangingPunct="1">
              <a:lnSpc>
                <a:spcPct val="80000"/>
              </a:lnSpc>
              <a:spcBef>
                <a:spcPct val="50000"/>
              </a:spcBef>
              <a:buClr>
                <a:schemeClr val="hlink"/>
              </a:buClr>
              <a:buSzPct val="100000"/>
              <a:buFont typeface="Arial" panose="020B0604020202020204" pitchFamily="34" charset="0"/>
              <a:buChar char="•"/>
            </a:pPr>
            <a:r>
              <a:rPr lang="en-US" altLang="en-US" sz="1400" dirty="0">
                <a:solidFill>
                  <a:srgbClr val="0070C0"/>
                </a:solidFill>
                <a:latin typeface="+mn-lt"/>
              </a:rPr>
              <a:t>simulate </a:t>
            </a:r>
            <a:r>
              <a:rPr lang="en-US" altLang="en-US" sz="1400" dirty="0">
                <a:latin typeface="+mn-lt"/>
              </a:rPr>
              <a:t>them more reliably</a:t>
            </a:r>
          </a:p>
          <a:p>
            <a:pPr lvl="1" eaLnBrk="1" hangingPunct="1">
              <a:lnSpc>
                <a:spcPct val="80000"/>
              </a:lnSpc>
              <a:spcBef>
                <a:spcPct val="50000"/>
              </a:spcBef>
              <a:buClr>
                <a:schemeClr val="hlink"/>
              </a:buClr>
              <a:buSzPct val="100000"/>
              <a:buFont typeface="Arial" panose="020B0604020202020204" pitchFamily="34" charset="0"/>
              <a:buChar char="•"/>
            </a:pPr>
            <a:r>
              <a:rPr lang="en-US" altLang="en-US" sz="1400" dirty="0">
                <a:solidFill>
                  <a:srgbClr val="0070C0"/>
                </a:solidFill>
                <a:latin typeface="+mn-lt"/>
              </a:rPr>
              <a:t>communicate </a:t>
            </a:r>
            <a:r>
              <a:rPr lang="en-US" altLang="en-US" sz="1400" dirty="0">
                <a:latin typeface="+mn-lt"/>
              </a:rPr>
              <a:t>them more effectively</a:t>
            </a:r>
          </a:p>
          <a:p>
            <a:pPr lvl="1" eaLnBrk="1" hangingPunct="1">
              <a:lnSpc>
                <a:spcPct val="80000"/>
              </a:lnSpc>
              <a:buClr>
                <a:schemeClr val="hlink"/>
              </a:buClr>
              <a:buSzPct val="55000"/>
              <a:buFont typeface="Wingdings" pitchFamily="2" charset="2"/>
              <a:buChar char="n"/>
            </a:pPr>
            <a:endParaRPr lang="en-US" altLang="en-US" sz="1400" dirty="0">
              <a:latin typeface="+mn-lt"/>
            </a:endParaRPr>
          </a:p>
        </p:txBody>
      </p:sp>
    </p:spTree>
    <p:extLst>
      <p:ext uri="{BB962C8B-B14F-4D97-AF65-F5344CB8AC3E}">
        <p14:creationId xmlns:p14="http://schemas.microsoft.com/office/powerpoint/2010/main" val="26117054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6"/>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43F2D55F-A37A-4743-AFB5-AF4A91E52B3D}" type="slidenum">
              <a:rPr lang="en-US" altLang="en-US" smtClean="0"/>
              <a:pPr/>
              <a:t>50</a:t>
            </a:fld>
            <a:endParaRPr lang="en-US" altLang="en-US" smtClean="0"/>
          </a:p>
        </p:txBody>
      </p:sp>
      <p:sp>
        <p:nvSpPr>
          <p:cNvPr id="56323" name="Rectangle 8"/>
          <p:cNvSpPr>
            <a:spLocks noGrp="1" noChangeArrowheads="1"/>
          </p:cNvSpPr>
          <p:nvPr>
            <p:ph type="title" sz="quarter"/>
          </p:nvPr>
        </p:nvSpPr>
        <p:spPr>
          <a:xfrm>
            <a:off x="637381" y="295746"/>
            <a:ext cx="7793037" cy="762000"/>
          </a:xfrm>
        </p:spPr>
        <p:txBody>
          <a:bodyPr/>
          <a:lstStyle/>
          <a:p>
            <a:pPr eaLnBrk="1" hangingPunct="1"/>
            <a:r>
              <a:rPr lang="en-US" altLang="en-US" sz="2400" dirty="0" smtClean="0"/>
              <a:t/>
            </a:r>
            <a:br>
              <a:rPr lang="en-US" altLang="en-US" sz="2400" dirty="0" smtClean="0"/>
            </a:br>
            <a:r>
              <a:rPr lang="en-US" altLang="en-US" sz="2400" dirty="0" smtClean="0"/>
              <a:t>Generic Activity Templates:  Stock-adjustment</a:t>
            </a:r>
          </a:p>
        </p:txBody>
      </p:sp>
      <p:sp>
        <p:nvSpPr>
          <p:cNvPr id="19" name="TextBox 18"/>
          <p:cNvSpPr txBox="1"/>
          <p:nvPr/>
        </p:nvSpPr>
        <p:spPr>
          <a:xfrm>
            <a:off x="996950" y="3424238"/>
            <a:ext cx="6675438" cy="461962"/>
          </a:xfrm>
          <a:prstGeom prst="rect">
            <a:avLst/>
          </a:prstGeom>
          <a:solidFill>
            <a:schemeClr val="bg1"/>
          </a:solidFill>
          <a:ln>
            <a:noFill/>
          </a:ln>
        </p:spPr>
        <p:txBody>
          <a:bodyPr wrap="none">
            <a:spAutoFit/>
          </a:bodyPr>
          <a:lstStyle/>
          <a:p>
            <a:pPr>
              <a:defRPr/>
            </a:pPr>
            <a:r>
              <a:rPr lang="en-US" sz="1200" dirty="0">
                <a:latin typeface="+mn-lt"/>
              </a:rPr>
              <a:t>change in stock= gap * adjustment fraction      OR     change in stock = gap / adjustment time</a:t>
            </a:r>
          </a:p>
          <a:p>
            <a:pPr>
              <a:defRPr/>
            </a:pPr>
            <a:endParaRPr lang="en-US" sz="1200" dirty="0">
              <a:latin typeface="+mn-lt"/>
            </a:endParaRPr>
          </a:p>
        </p:txBody>
      </p:sp>
      <p:sp>
        <p:nvSpPr>
          <p:cNvPr id="56325" name="Rectangle 12"/>
          <p:cNvSpPr>
            <a:spLocks noChangeArrowheads="1"/>
          </p:cNvSpPr>
          <p:nvPr/>
        </p:nvSpPr>
        <p:spPr bwMode="auto">
          <a:xfrm>
            <a:off x="990600" y="3352800"/>
            <a:ext cx="7086600" cy="533400"/>
          </a:xfrm>
          <a:prstGeom prst="rect">
            <a:avLst/>
          </a:prstGeom>
          <a:noFill/>
          <a:ln w="9525" cap="rnd">
            <a:solidFill>
              <a:schemeClr val="tx2"/>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b"/>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folHlink"/>
              </a:buClr>
              <a:buSzPct val="60000"/>
              <a:buFont typeface="Wingdings" pitchFamily="2" charset="2"/>
              <a:buNone/>
            </a:pPr>
            <a:r>
              <a:rPr lang="en-US" altLang="en-US" sz="1200"/>
              <a:t>Eq’n for Flow	</a:t>
            </a:r>
          </a:p>
        </p:txBody>
      </p:sp>
      <p:sp>
        <p:nvSpPr>
          <p:cNvPr id="56326" name="Rectangle 12"/>
          <p:cNvSpPr>
            <a:spLocks noChangeArrowheads="1"/>
          </p:cNvSpPr>
          <p:nvPr/>
        </p:nvSpPr>
        <p:spPr bwMode="auto">
          <a:xfrm>
            <a:off x="5486400" y="4038600"/>
            <a:ext cx="3276600" cy="2209800"/>
          </a:xfrm>
          <a:prstGeom prst="rect">
            <a:avLst/>
          </a:prstGeom>
          <a:noFill/>
          <a:ln w="9525" cap="rnd">
            <a:solidFill>
              <a:schemeClr val="tx2"/>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b"/>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folHlink"/>
              </a:buClr>
              <a:buSzPct val="60000"/>
              <a:buFont typeface="Wingdings" pitchFamily="2" charset="2"/>
              <a:buNone/>
            </a:pPr>
            <a:r>
              <a:rPr lang="en-US" altLang="en-US" sz="1200"/>
              <a:t>Behavior of system in isolation</a:t>
            </a:r>
          </a:p>
        </p:txBody>
      </p:sp>
      <p:sp>
        <p:nvSpPr>
          <p:cNvPr id="29" name="Rectangle 12"/>
          <p:cNvSpPr>
            <a:spLocks noChangeArrowheads="1"/>
          </p:cNvSpPr>
          <p:nvPr/>
        </p:nvSpPr>
        <p:spPr bwMode="auto">
          <a:xfrm>
            <a:off x="990600" y="4114800"/>
            <a:ext cx="4191000" cy="2209800"/>
          </a:xfrm>
          <a:prstGeom prst="rect">
            <a:avLst/>
          </a:prstGeom>
          <a:noFill/>
          <a:ln w="9525" cap="rnd">
            <a:solidFill>
              <a:schemeClr val="tx2"/>
            </a:solidFill>
            <a:prstDash val="sysDot"/>
            <a:miter lim="800000"/>
            <a:headEnd/>
            <a:tailEnd/>
          </a:ln>
        </p:spPr>
        <p:txBody>
          <a:bodyPr/>
          <a:lstStyle/>
          <a:p>
            <a:pPr eaLnBrk="1" hangingPunct="1">
              <a:spcBef>
                <a:spcPct val="50000"/>
              </a:spcBef>
              <a:buClr>
                <a:schemeClr val="folHlink"/>
              </a:buClr>
              <a:buSzPct val="60000"/>
              <a:buFont typeface="Wingdings" pitchFamily="2" charset="2"/>
              <a:buNone/>
              <a:defRPr/>
            </a:pPr>
            <a:r>
              <a:rPr lang="en-US" sz="1200" dirty="0"/>
              <a:t>Often used to represent perception processes (seeking some target or actual condition).</a:t>
            </a:r>
          </a:p>
          <a:p>
            <a:pPr eaLnBrk="1" hangingPunct="1">
              <a:spcBef>
                <a:spcPct val="50000"/>
              </a:spcBef>
              <a:buClr>
                <a:schemeClr val="folHlink"/>
              </a:buClr>
              <a:buSzPct val="60000"/>
              <a:buFont typeface="Wingdings" pitchFamily="2" charset="2"/>
              <a:buNone/>
              <a:defRPr/>
            </a:pPr>
            <a:r>
              <a:rPr lang="en-US" sz="1200" dirty="0"/>
              <a:t>Also used to represent “goal seeking” physical processes</a:t>
            </a:r>
          </a:p>
          <a:p>
            <a:pPr marL="342900" indent="-342900" eaLnBrk="1" hangingPunct="1">
              <a:spcBef>
                <a:spcPct val="50000"/>
              </a:spcBef>
              <a:buClr>
                <a:schemeClr val="folHlink"/>
              </a:buClr>
              <a:buSzPct val="60000"/>
              <a:buFont typeface="Wingdings" pitchFamily="2" charset="2"/>
              <a:buNone/>
              <a:defRPr/>
            </a:pPr>
            <a:r>
              <a:rPr lang="en-US" sz="1200" dirty="0"/>
              <a:t>Potential applications include</a:t>
            </a:r>
          </a:p>
          <a:p>
            <a:pPr marL="400050" lvl="1" indent="-171450" eaLnBrk="1" hangingPunct="1">
              <a:spcBef>
                <a:spcPct val="50000"/>
              </a:spcBef>
              <a:buClr>
                <a:srgbClr val="0070C0"/>
              </a:buClr>
              <a:buSzPct val="100000"/>
              <a:buFont typeface="Arial" panose="020B0604020202020204" pitchFamily="34" charset="0"/>
              <a:buChar char="•"/>
              <a:defRPr/>
            </a:pPr>
            <a:r>
              <a:rPr lang="en-US" sz="1200" dirty="0"/>
              <a:t>Moving averages</a:t>
            </a:r>
          </a:p>
          <a:p>
            <a:pPr marL="400050" lvl="1" indent="-171450" eaLnBrk="1" hangingPunct="1">
              <a:spcBef>
                <a:spcPct val="50000"/>
              </a:spcBef>
              <a:buClr>
                <a:srgbClr val="0070C0"/>
              </a:buClr>
              <a:buSzPct val="100000"/>
              <a:buFont typeface="Arial" panose="020B0604020202020204" pitchFamily="34" charset="0"/>
              <a:buChar char="•"/>
              <a:defRPr/>
            </a:pPr>
            <a:r>
              <a:rPr lang="en-US" sz="1200" dirty="0"/>
              <a:t>Heat transfer (Newton’s law of cooling)</a:t>
            </a:r>
          </a:p>
          <a:p>
            <a:pPr marL="400050" lvl="1" indent="-171450" eaLnBrk="1" hangingPunct="1">
              <a:spcBef>
                <a:spcPct val="50000"/>
              </a:spcBef>
              <a:buClr>
                <a:srgbClr val="0070C0"/>
              </a:buClr>
              <a:buSzPct val="100000"/>
              <a:buFont typeface="Arial" panose="020B0604020202020204" pitchFamily="34" charset="0"/>
              <a:buChar char="•"/>
              <a:defRPr/>
            </a:pPr>
            <a:r>
              <a:rPr lang="en-US" sz="1200" dirty="0"/>
              <a:t>Hiring</a:t>
            </a:r>
          </a:p>
          <a:p>
            <a:pPr marL="400050" lvl="1" indent="-171450" eaLnBrk="1" hangingPunct="1">
              <a:spcBef>
                <a:spcPct val="50000"/>
              </a:spcBef>
              <a:buClr>
                <a:srgbClr val="0070C0"/>
              </a:buClr>
              <a:buSzPct val="100000"/>
              <a:buFont typeface="Arial" panose="020B0604020202020204" pitchFamily="34" charset="0"/>
              <a:buChar char="•"/>
              <a:defRPr/>
            </a:pPr>
            <a:r>
              <a:rPr lang="en-US" sz="1200" dirty="0"/>
              <a:t>Perceptions</a:t>
            </a:r>
          </a:p>
        </p:txBody>
      </p:sp>
      <p:pic>
        <p:nvPicPr>
          <p:cNvPr id="56328"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428750"/>
            <a:ext cx="2600325"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9" name="Rectangle 13"/>
          <p:cNvSpPr>
            <a:spLocks noChangeArrowheads="1"/>
          </p:cNvSpPr>
          <p:nvPr/>
        </p:nvSpPr>
        <p:spPr bwMode="auto">
          <a:xfrm>
            <a:off x="990600" y="1371600"/>
            <a:ext cx="7086600" cy="1981200"/>
          </a:xfrm>
          <a:prstGeom prst="rect">
            <a:avLst/>
          </a:prstGeom>
          <a:noFill/>
          <a:ln w="9525" cap="rnd">
            <a:solidFill>
              <a:schemeClr val="tx2"/>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b"/>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folHlink"/>
              </a:buClr>
              <a:buSzPct val="60000"/>
              <a:buFont typeface="Wingdings" pitchFamily="2" charset="2"/>
              <a:buNone/>
            </a:pPr>
            <a:r>
              <a:rPr lang="en-US" altLang="en-US" sz="1200"/>
              <a:t>Stock-Adustment Template	</a:t>
            </a:r>
          </a:p>
        </p:txBody>
      </p:sp>
      <p:pic>
        <p:nvPicPr>
          <p:cNvPr id="56330"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495425"/>
            <a:ext cx="253365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25"/>
          <p:cNvSpPr txBox="1"/>
          <p:nvPr/>
        </p:nvSpPr>
        <p:spPr>
          <a:xfrm>
            <a:off x="4181475" y="1960563"/>
            <a:ext cx="485775" cy="277812"/>
          </a:xfrm>
          <a:prstGeom prst="rect">
            <a:avLst/>
          </a:prstGeom>
          <a:solidFill>
            <a:schemeClr val="bg1"/>
          </a:solidFill>
          <a:ln>
            <a:noFill/>
          </a:ln>
        </p:spPr>
        <p:txBody>
          <a:bodyPr wrap="none">
            <a:spAutoFit/>
          </a:bodyPr>
          <a:lstStyle/>
          <a:p>
            <a:pPr>
              <a:defRPr/>
            </a:pPr>
            <a:r>
              <a:rPr lang="en-US" sz="1200" dirty="0">
                <a:latin typeface="+mn-lt"/>
              </a:rPr>
              <a:t>OR…</a:t>
            </a:r>
          </a:p>
        </p:txBody>
      </p:sp>
      <p:pic>
        <p:nvPicPr>
          <p:cNvPr id="56332"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97525" y="4259263"/>
            <a:ext cx="3165475" cy="176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778355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6"/>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CDCD3297-9B7E-4DE9-9A22-9344A6D71E07}" type="slidenum">
              <a:rPr lang="en-US" altLang="en-US" smtClean="0"/>
              <a:pPr/>
              <a:t>51</a:t>
            </a:fld>
            <a:endParaRPr lang="en-US" altLang="en-US" smtClean="0"/>
          </a:p>
        </p:txBody>
      </p:sp>
      <p:sp>
        <p:nvSpPr>
          <p:cNvPr id="57347" name="Rectangle 8"/>
          <p:cNvSpPr>
            <a:spLocks noGrp="1" noChangeArrowheads="1"/>
          </p:cNvSpPr>
          <p:nvPr>
            <p:ph type="title" sz="quarter"/>
          </p:nvPr>
        </p:nvSpPr>
        <p:spPr>
          <a:xfrm>
            <a:off x="609600" y="286693"/>
            <a:ext cx="7793037" cy="762000"/>
          </a:xfrm>
        </p:spPr>
        <p:txBody>
          <a:bodyPr/>
          <a:lstStyle/>
          <a:p>
            <a:pPr eaLnBrk="1" hangingPunct="1"/>
            <a:r>
              <a:rPr lang="en-US" altLang="en-US" sz="2400" dirty="0" smtClean="0"/>
              <a:t/>
            </a:r>
            <a:br>
              <a:rPr lang="en-US" altLang="en-US" sz="2400" dirty="0" smtClean="0"/>
            </a:br>
            <a:r>
              <a:rPr lang="en-US" altLang="en-US" sz="2400" dirty="0" smtClean="0"/>
              <a:t>Generic Activity Templates:  External Resource</a:t>
            </a:r>
          </a:p>
        </p:txBody>
      </p:sp>
      <p:sp>
        <p:nvSpPr>
          <p:cNvPr id="19" name="TextBox 18"/>
          <p:cNvSpPr txBox="1"/>
          <p:nvPr/>
        </p:nvSpPr>
        <p:spPr>
          <a:xfrm>
            <a:off x="685800" y="3429000"/>
            <a:ext cx="2974975" cy="276225"/>
          </a:xfrm>
          <a:prstGeom prst="rect">
            <a:avLst/>
          </a:prstGeom>
          <a:solidFill>
            <a:schemeClr val="bg1"/>
          </a:solidFill>
          <a:ln>
            <a:noFill/>
          </a:ln>
        </p:spPr>
        <p:txBody>
          <a:bodyPr wrap="none">
            <a:spAutoFit/>
          </a:bodyPr>
          <a:lstStyle/>
          <a:p>
            <a:pPr>
              <a:defRPr/>
            </a:pPr>
            <a:r>
              <a:rPr lang="en-US" sz="1200" dirty="0">
                <a:latin typeface="+mn-lt"/>
              </a:rPr>
              <a:t>Producing = External Resource * productivity</a:t>
            </a:r>
          </a:p>
        </p:txBody>
      </p:sp>
      <p:sp>
        <p:nvSpPr>
          <p:cNvPr id="57349" name="Rectangle 12"/>
          <p:cNvSpPr>
            <a:spLocks noChangeArrowheads="1"/>
          </p:cNvSpPr>
          <p:nvPr/>
        </p:nvSpPr>
        <p:spPr bwMode="auto">
          <a:xfrm>
            <a:off x="609600" y="3276600"/>
            <a:ext cx="4343400" cy="914400"/>
          </a:xfrm>
          <a:prstGeom prst="rect">
            <a:avLst/>
          </a:prstGeom>
          <a:noFill/>
          <a:ln w="9525" cap="rnd">
            <a:solidFill>
              <a:schemeClr val="tx2"/>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b"/>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folHlink"/>
              </a:buClr>
              <a:buSzPct val="60000"/>
              <a:buFont typeface="Wingdings" pitchFamily="2" charset="2"/>
              <a:buNone/>
            </a:pPr>
            <a:r>
              <a:rPr lang="en-US" altLang="en-US" sz="1200"/>
              <a:t>Eq’n for Flow	</a:t>
            </a:r>
          </a:p>
        </p:txBody>
      </p:sp>
      <p:sp>
        <p:nvSpPr>
          <p:cNvPr id="57350" name="Rectangle 12"/>
          <p:cNvSpPr>
            <a:spLocks noChangeArrowheads="1"/>
          </p:cNvSpPr>
          <p:nvPr/>
        </p:nvSpPr>
        <p:spPr bwMode="auto">
          <a:xfrm>
            <a:off x="5410200" y="1371600"/>
            <a:ext cx="3405188" cy="2652713"/>
          </a:xfrm>
          <a:prstGeom prst="rect">
            <a:avLst/>
          </a:prstGeom>
          <a:noFill/>
          <a:ln w="9525" cap="rnd">
            <a:solidFill>
              <a:schemeClr val="tx2"/>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b"/>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folHlink"/>
              </a:buClr>
              <a:buSzPct val="60000"/>
              <a:buFont typeface="Wingdings" pitchFamily="2" charset="2"/>
              <a:buNone/>
            </a:pPr>
            <a:r>
              <a:rPr lang="en-US" altLang="en-US" sz="1200"/>
              <a:t>Behavior of system in isolation.  Things get more interesting when there are flows attached to the eternal resource</a:t>
            </a:r>
          </a:p>
        </p:txBody>
      </p:sp>
      <p:sp>
        <p:nvSpPr>
          <p:cNvPr id="29" name="Rectangle 12"/>
          <p:cNvSpPr>
            <a:spLocks noChangeArrowheads="1"/>
          </p:cNvSpPr>
          <p:nvPr/>
        </p:nvSpPr>
        <p:spPr bwMode="auto">
          <a:xfrm>
            <a:off x="609600" y="4419600"/>
            <a:ext cx="8094663" cy="1824038"/>
          </a:xfrm>
          <a:prstGeom prst="rect">
            <a:avLst/>
          </a:prstGeom>
          <a:noFill/>
          <a:ln w="9525" cap="rnd">
            <a:solidFill>
              <a:schemeClr val="tx2"/>
            </a:solidFill>
            <a:prstDash val="sysDot"/>
            <a:miter lim="800000"/>
            <a:headEnd/>
            <a:tailEnd/>
          </a:ln>
        </p:spPr>
        <p:txBody>
          <a:bodyPr/>
          <a:lstStyle/>
          <a:p>
            <a:pPr eaLnBrk="1" hangingPunct="1">
              <a:spcBef>
                <a:spcPct val="50000"/>
              </a:spcBef>
              <a:buClr>
                <a:schemeClr val="folHlink"/>
              </a:buClr>
              <a:buSzPct val="60000"/>
              <a:buFont typeface="Wingdings" pitchFamily="2" charset="2"/>
              <a:buNone/>
              <a:defRPr/>
            </a:pPr>
            <a:r>
              <a:rPr lang="en-US" sz="1200" dirty="0"/>
              <a:t>Use this template when some stock, but not the stock that is accumulating or de-cumulating this flow, is doing the work of generating the flow.</a:t>
            </a:r>
          </a:p>
          <a:p>
            <a:pPr marL="342900" indent="-342900" eaLnBrk="1" hangingPunct="1">
              <a:spcBef>
                <a:spcPct val="50000"/>
              </a:spcBef>
              <a:buClr>
                <a:schemeClr val="folHlink"/>
              </a:buClr>
              <a:buSzPct val="60000"/>
              <a:buFont typeface="Wingdings" pitchFamily="2" charset="2"/>
              <a:buNone/>
              <a:defRPr/>
            </a:pPr>
            <a:r>
              <a:rPr lang="en-US" sz="1200" dirty="0"/>
              <a:t>Potential applications involve producing stuff, in the most generic sense…</a:t>
            </a:r>
          </a:p>
          <a:p>
            <a:pPr marL="400050" lvl="1" indent="-171450" eaLnBrk="1" hangingPunct="1">
              <a:spcBef>
                <a:spcPct val="50000"/>
              </a:spcBef>
              <a:buClr>
                <a:srgbClr val="0070C0"/>
              </a:buClr>
              <a:buSzPct val="100000"/>
              <a:buFont typeface="Arial" panose="020B0604020202020204" pitchFamily="34" charset="0"/>
              <a:buChar char="•"/>
              <a:defRPr/>
            </a:pPr>
            <a:r>
              <a:rPr lang="en-US" sz="1200" dirty="0"/>
              <a:t>Widgets</a:t>
            </a:r>
          </a:p>
          <a:p>
            <a:pPr marL="400050" lvl="1" indent="-171450" eaLnBrk="1" hangingPunct="1">
              <a:spcBef>
                <a:spcPct val="50000"/>
              </a:spcBef>
              <a:buClr>
                <a:srgbClr val="0070C0"/>
              </a:buClr>
              <a:buSzPct val="100000"/>
              <a:buFont typeface="Arial" panose="020B0604020202020204" pitchFamily="34" charset="0"/>
              <a:buChar char="•"/>
              <a:defRPr/>
            </a:pPr>
            <a:r>
              <a:rPr lang="en-US" sz="1200" dirty="0"/>
              <a:t>Intellectual property</a:t>
            </a:r>
          </a:p>
          <a:p>
            <a:pPr marL="400050" lvl="1" indent="-171450" eaLnBrk="1" hangingPunct="1">
              <a:spcBef>
                <a:spcPct val="50000"/>
              </a:spcBef>
              <a:buClr>
                <a:srgbClr val="0070C0"/>
              </a:buClr>
              <a:buSzPct val="100000"/>
              <a:buFont typeface="Arial" panose="020B0604020202020204" pitchFamily="34" charset="0"/>
              <a:buChar char="•"/>
              <a:defRPr/>
            </a:pPr>
            <a:r>
              <a:rPr lang="en-US" sz="1200" dirty="0"/>
              <a:t>Sales</a:t>
            </a:r>
          </a:p>
          <a:p>
            <a:pPr marL="228600" lvl="1" eaLnBrk="1" hangingPunct="1">
              <a:spcBef>
                <a:spcPct val="50000"/>
              </a:spcBef>
              <a:buClr>
                <a:schemeClr val="folHlink"/>
              </a:buClr>
              <a:buSzPct val="100000"/>
              <a:defRPr/>
            </a:pPr>
            <a:endParaRPr lang="en-US" sz="1200" dirty="0"/>
          </a:p>
          <a:p>
            <a:pPr marL="342900" indent="-342900" eaLnBrk="1" hangingPunct="1">
              <a:spcBef>
                <a:spcPct val="50000"/>
              </a:spcBef>
              <a:buClr>
                <a:schemeClr val="folHlink"/>
              </a:buClr>
              <a:buSzPct val="60000"/>
              <a:buFont typeface="Wingdings" pitchFamily="2" charset="2"/>
              <a:buNone/>
              <a:defRPr/>
            </a:pPr>
            <a:endParaRPr lang="en-US" sz="1200" dirty="0"/>
          </a:p>
        </p:txBody>
      </p:sp>
      <p:sp>
        <p:nvSpPr>
          <p:cNvPr id="57352" name="Rectangle 15"/>
          <p:cNvSpPr>
            <a:spLocks noChangeArrowheads="1"/>
          </p:cNvSpPr>
          <p:nvPr/>
        </p:nvSpPr>
        <p:spPr bwMode="auto">
          <a:xfrm>
            <a:off x="609600" y="1371600"/>
            <a:ext cx="3581400" cy="1752600"/>
          </a:xfrm>
          <a:prstGeom prst="rect">
            <a:avLst/>
          </a:prstGeom>
          <a:noFill/>
          <a:ln w="9525" cap="rnd">
            <a:solidFill>
              <a:schemeClr val="tx2"/>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b"/>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folHlink"/>
              </a:buClr>
              <a:buSzPct val="60000"/>
              <a:buFont typeface="Wingdings" pitchFamily="2" charset="2"/>
              <a:buNone/>
            </a:pPr>
            <a:r>
              <a:rPr lang="en-US" altLang="en-US" sz="1200"/>
              <a:t>External</a:t>
            </a:r>
          </a:p>
          <a:p>
            <a:pPr eaLnBrk="1" hangingPunct="1">
              <a:spcBef>
                <a:spcPct val="50000"/>
              </a:spcBef>
              <a:buClr>
                <a:schemeClr val="folHlink"/>
              </a:buClr>
              <a:buSzPct val="60000"/>
              <a:buFont typeface="Wingdings" pitchFamily="2" charset="2"/>
              <a:buNone/>
            </a:pPr>
            <a:r>
              <a:rPr lang="en-US" altLang="en-US" sz="1200"/>
              <a:t>Resource</a:t>
            </a:r>
          </a:p>
          <a:p>
            <a:pPr eaLnBrk="1" hangingPunct="1">
              <a:spcBef>
                <a:spcPct val="50000"/>
              </a:spcBef>
              <a:buClr>
                <a:schemeClr val="folHlink"/>
              </a:buClr>
              <a:buSzPct val="60000"/>
              <a:buFont typeface="Wingdings" pitchFamily="2" charset="2"/>
              <a:buNone/>
            </a:pPr>
            <a:r>
              <a:rPr lang="en-US" altLang="en-US" sz="1200"/>
              <a:t>Template	</a:t>
            </a:r>
          </a:p>
        </p:txBody>
      </p:sp>
      <p:pic>
        <p:nvPicPr>
          <p:cNvPr id="5735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38788" y="1522413"/>
            <a:ext cx="3165475" cy="176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24013" y="1401763"/>
            <a:ext cx="2162175"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88588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6"/>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7CE00EAE-6860-4FFC-8315-598ACBCF706A}" type="slidenum">
              <a:rPr lang="en-US" altLang="en-US" smtClean="0"/>
              <a:pPr/>
              <a:t>52</a:t>
            </a:fld>
            <a:endParaRPr lang="en-US" altLang="en-US" smtClean="0"/>
          </a:p>
        </p:txBody>
      </p:sp>
      <p:sp>
        <p:nvSpPr>
          <p:cNvPr id="58371" name="Rectangle 8"/>
          <p:cNvSpPr>
            <a:spLocks noGrp="1" noChangeArrowheads="1"/>
          </p:cNvSpPr>
          <p:nvPr>
            <p:ph type="title" sz="quarter"/>
          </p:nvPr>
        </p:nvSpPr>
        <p:spPr>
          <a:xfrm>
            <a:off x="725425" y="295746"/>
            <a:ext cx="7793037" cy="762000"/>
          </a:xfrm>
        </p:spPr>
        <p:txBody>
          <a:bodyPr/>
          <a:lstStyle/>
          <a:p>
            <a:pPr eaLnBrk="1" hangingPunct="1"/>
            <a:r>
              <a:rPr lang="en-US" altLang="en-US" sz="2400" dirty="0" smtClean="0"/>
              <a:t/>
            </a:r>
            <a:br>
              <a:rPr lang="en-US" altLang="en-US" sz="2400" dirty="0" smtClean="0"/>
            </a:br>
            <a:r>
              <a:rPr lang="en-US" altLang="en-US" sz="2400" dirty="0" smtClean="0"/>
              <a:t>Generic Activity Templates:  Co-flow</a:t>
            </a:r>
          </a:p>
        </p:txBody>
      </p:sp>
      <p:sp>
        <p:nvSpPr>
          <p:cNvPr id="19" name="TextBox 18"/>
          <p:cNvSpPr txBox="1"/>
          <p:nvPr/>
        </p:nvSpPr>
        <p:spPr>
          <a:xfrm>
            <a:off x="5562600" y="1371600"/>
            <a:ext cx="3362325" cy="1016000"/>
          </a:xfrm>
          <a:prstGeom prst="rect">
            <a:avLst/>
          </a:prstGeom>
          <a:solidFill>
            <a:schemeClr val="bg1"/>
          </a:solidFill>
          <a:ln>
            <a:noFill/>
          </a:ln>
        </p:spPr>
        <p:txBody>
          <a:bodyPr wrap="none">
            <a:spAutoFit/>
          </a:bodyPr>
          <a:lstStyle/>
          <a:p>
            <a:pPr>
              <a:defRPr/>
            </a:pPr>
            <a:endParaRPr lang="en-US" sz="1200" dirty="0">
              <a:latin typeface="+mn-lt"/>
            </a:endParaRPr>
          </a:p>
          <a:p>
            <a:pPr>
              <a:defRPr/>
            </a:pPr>
            <a:r>
              <a:rPr lang="en-US" sz="1200" dirty="0">
                <a:latin typeface="+mn-lt"/>
              </a:rPr>
              <a:t>co flow = primary flow* attribute of primary flow</a:t>
            </a:r>
          </a:p>
          <a:p>
            <a:pPr>
              <a:defRPr/>
            </a:pPr>
            <a:endParaRPr lang="en-US" sz="1200" dirty="0">
              <a:latin typeface="+mn-lt"/>
            </a:endParaRPr>
          </a:p>
          <a:p>
            <a:pPr>
              <a:defRPr/>
            </a:pPr>
            <a:r>
              <a:rPr lang="en-US" sz="1200" dirty="0">
                <a:latin typeface="+mn-lt"/>
              </a:rPr>
              <a:t>average attribute = secondary stock/Primary Stock</a:t>
            </a:r>
          </a:p>
          <a:p>
            <a:pPr>
              <a:defRPr/>
            </a:pPr>
            <a:endParaRPr lang="en-US" sz="1200" dirty="0">
              <a:latin typeface="+mn-lt"/>
            </a:endParaRPr>
          </a:p>
        </p:txBody>
      </p:sp>
      <p:sp>
        <p:nvSpPr>
          <p:cNvPr id="58373" name="Rectangle 12"/>
          <p:cNvSpPr>
            <a:spLocks noChangeArrowheads="1"/>
          </p:cNvSpPr>
          <p:nvPr/>
        </p:nvSpPr>
        <p:spPr bwMode="auto">
          <a:xfrm>
            <a:off x="5486400" y="1371600"/>
            <a:ext cx="3581400" cy="1157288"/>
          </a:xfrm>
          <a:prstGeom prst="rect">
            <a:avLst/>
          </a:prstGeom>
          <a:noFill/>
          <a:ln w="9525" cap="rnd">
            <a:solidFill>
              <a:schemeClr val="tx2"/>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b"/>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folHlink"/>
              </a:buClr>
              <a:buSzPct val="60000"/>
              <a:buFont typeface="Wingdings" pitchFamily="2" charset="2"/>
              <a:buNone/>
            </a:pPr>
            <a:r>
              <a:rPr lang="en-US" altLang="en-US" sz="1200"/>
              <a:t>Eq’n for co-flow and average attribute</a:t>
            </a:r>
          </a:p>
        </p:txBody>
      </p:sp>
      <p:sp>
        <p:nvSpPr>
          <p:cNvPr id="58374" name="Rectangle 12"/>
          <p:cNvSpPr>
            <a:spLocks noChangeArrowheads="1"/>
          </p:cNvSpPr>
          <p:nvPr/>
        </p:nvSpPr>
        <p:spPr bwMode="auto">
          <a:xfrm>
            <a:off x="990600" y="4191000"/>
            <a:ext cx="4343400" cy="1676400"/>
          </a:xfrm>
          <a:prstGeom prst="rect">
            <a:avLst/>
          </a:prstGeom>
          <a:noFill/>
          <a:ln w="9525" cap="rnd">
            <a:solidFill>
              <a:schemeClr val="tx2"/>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folHlink"/>
              </a:buClr>
              <a:buSzPct val="60000"/>
              <a:buFont typeface="Wingdings" pitchFamily="2" charset="2"/>
              <a:buNone/>
            </a:pPr>
            <a:r>
              <a:rPr lang="en-US" altLang="en-US" sz="1200"/>
              <a:t>Behavior of co-flow depends on what’s happening with the primary flow and productivity term.  </a:t>
            </a:r>
          </a:p>
        </p:txBody>
      </p:sp>
      <p:sp>
        <p:nvSpPr>
          <p:cNvPr id="58375" name="Rectangle 14"/>
          <p:cNvSpPr>
            <a:spLocks noChangeArrowheads="1"/>
          </p:cNvSpPr>
          <p:nvPr/>
        </p:nvSpPr>
        <p:spPr bwMode="auto">
          <a:xfrm>
            <a:off x="990600" y="1371600"/>
            <a:ext cx="4343400" cy="2743200"/>
          </a:xfrm>
          <a:prstGeom prst="rect">
            <a:avLst/>
          </a:prstGeom>
          <a:noFill/>
          <a:ln w="9525" cap="rnd">
            <a:solidFill>
              <a:schemeClr val="tx2"/>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b"/>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folHlink"/>
              </a:buClr>
              <a:buSzPct val="60000"/>
              <a:buFont typeface="Wingdings" pitchFamily="2" charset="2"/>
              <a:buNone/>
            </a:pPr>
            <a:r>
              <a:rPr lang="en-US" altLang="en-US" sz="1200"/>
              <a:t>Co-Flow Template	</a:t>
            </a:r>
          </a:p>
        </p:txBody>
      </p:sp>
      <p:pic>
        <p:nvPicPr>
          <p:cNvPr id="58376"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04938" y="1400175"/>
            <a:ext cx="3438525"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12"/>
          <p:cNvSpPr>
            <a:spLocks noChangeArrowheads="1"/>
          </p:cNvSpPr>
          <p:nvPr/>
        </p:nvSpPr>
        <p:spPr bwMode="auto">
          <a:xfrm>
            <a:off x="5486400" y="3429000"/>
            <a:ext cx="3276600" cy="2438400"/>
          </a:xfrm>
          <a:prstGeom prst="rect">
            <a:avLst/>
          </a:prstGeom>
          <a:noFill/>
          <a:ln w="9525" cap="rnd">
            <a:solidFill>
              <a:schemeClr val="tx2"/>
            </a:solidFill>
            <a:prstDash val="sysDot"/>
            <a:miter lim="800000"/>
            <a:headEnd/>
            <a:tailEnd/>
          </a:ln>
        </p:spPr>
        <p:txBody>
          <a:bodyPr/>
          <a:lstStyle/>
          <a:p>
            <a:pPr eaLnBrk="1" hangingPunct="1">
              <a:spcBef>
                <a:spcPct val="50000"/>
              </a:spcBef>
              <a:buClr>
                <a:schemeClr val="folHlink"/>
              </a:buClr>
              <a:buSzPct val="60000"/>
              <a:buFont typeface="Wingdings" pitchFamily="2" charset="2"/>
              <a:buNone/>
              <a:defRPr/>
            </a:pPr>
            <a:r>
              <a:rPr lang="en-US" sz="1200" dirty="0"/>
              <a:t>Use this template when two flows move in concert, or when you want to keep track of attributes as stuff moves through a system</a:t>
            </a:r>
          </a:p>
          <a:p>
            <a:pPr marL="342900" indent="-342900" eaLnBrk="1" hangingPunct="1">
              <a:spcBef>
                <a:spcPct val="50000"/>
              </a:spcBef>
              <a:buClr>
                <a:schemeClr val="folHlink"/>
              </a:buClr>
              <a:buSzPct val="60000"/>
              <a:buFont typeface="Wingdings" pitchFamily="2" charset="2"/>
              <a:buNone/>
              <a:defRPr/>
            </a:pPr>
            <a:endParaRPr lang="en-US" sz="1200" dirty="0"/>
          </a:p>
          <a:p>
            <a:pPr marL="342900" indent="-342900" eaLnBrk="1" hangingPunct="1">
              <a:spcBef>
                <a:spcPct val="50000"/>
              </a:spcBef>
              <a:buClr>
                <a:schemeClr val="folHlink"/>
              </a:buClr>
              <a:buSzPct val="60000"/>
              <a:buFont typeface="Wingdings" pitchFamily="2" charset="2"/>
              <a:buNone/>
              <a:defRPr/>
            </a:pPr>
            <a:r>
              <a:rPr lang="en-US" sz="1200" dirty="0"/>
              <a:t>Potential applications include</a:t>
            </a:r>
          </a:p>
          <a:p>
            <a:pPr marL="400050" lvl="1" indent="-171450" eaLnBrk="1" hangingPunct="1">
              <a:spcBef>
                <a:spcPct val="50000"/>
              </a:spcBef>
              <a:buClr>
                <a:srgbClr val="0070C0"/>
              </a:buClr>
              <a:buSzPct val="100000"/>
              <a:buFont typeface="Arial" panose="020B0604020202020204" pitchFamily="34" charset="0"/>
              <a:buChar char="•"/>
              <a:defRPr/>
            </a:pPr>
            <a:r>
              <a:rPr lang="en-US" sz="1200" dirty="0"/>
              <a:t>Tracking pollutant concentrations</a:t>
            </a:r>
          </a:p>
          <a:p>
            <a:pPr marL="400050" lvl="1" indent="-171450" eaLnBrk="1" hangingPunct="1">
              <a:spcBef>
                <a:spcPct val="50000"/>
              </a:spcBef>
              <a:buClr>
                <a:srgbClr val="0070C0"/>
              </a:buClr>
              <a:buSzPct val="100000"/>
              <a:buFont typeface="Arial" panose="020B0604020202020204" pitchFamily="34" charset="0"/>
              <a:buChar char="•"/>
              <a:defRPr/>
            </a:pPr>
            <a:r>
              <a:rPr lang="en-US" sz="1200" dirty="0"/>
              <a:t>Connecting sales to revenue</a:t>
            </a:r>
          </a:p>
          <a:p>
            <a:pPr marL="400050" lvl="1" indent="-171450" eaLnBrk="1" hangingPunct="1">
              <a:spcBef>
                <a:spcPct val="50000"/>
              </a:spcBef>
              <a:buClr>
                <a:srgbClr val="0070C0"/>
              </a:buClr>
              <a:buSzPct val="100000"/>
              <a:buFont typeface="Arial" panose="020B0604020202020204" pitchFamily="34" charset="0"/>
              <a:buChar char="•"/>
              <a:defRPr/>
            </a:pPr>
            <a:r>
              <a:rPr lang="en-US" sz="1200" dirty="0"/>
              <a:t>Activity based costing</a:t>
            </a:r>
          </a:p>
          <a:p>
            <a:pPr marL="400050" lvl="1" indent="-171450" eaLnBrk="1" hangingPunct="1">
              <a:spcBef>
                <a:spcPct val="50000"/>
              </a:spcBef>
              <a:buClr>
                <a:srgbClr val="0070C0"/>
              </a:buClr>
              <a:buSzPct val="100000"/>
              <a:buFont typeface="Arial" panose="020B0604020202020204" pitchFamily="34" charset="0"/>
              <a:buChar char="•"/>
              <a:defRPr/>
            </a:pPr>
            <a:r>
              <a:rPr lang="en-US" sz="1200" dirty="0"/>
              <a:t>Corporate average fuel efficiency</a:t>
            </a:r>
          </a:p>
        </p:txBody>
      </p:sp>
    </p:spTree>
    <p:extLst>
      <p:ext uri="{BB962C8B-B14F-4D97-AF65-F5344CB8AC3E}">
        <p14:creationId xmlns:p14="http://schemas.microsoft.com/office/powerpoint/2010/main" val="38482557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951DBBEA-DD57-4DD2-9D65-4384609D746F}" type="slidenum">
              <a:rPr lang="en-US" altLang="en-US" smtClean="0"/>
              <a:pPr/>
              <a:t>53</a:t>
            </a:fld>
            <a:endParaRPr lang="en-US" altLang="en-US" smtClean="0"/>
          </a:p>
        </p:txBody>
      </p:sp>
      <p:sp>
        <p:nvSpPr>
          <p:cNvPr id="59395" name="Rectangle 2"/>
          <p:cNvSpPr>
            <a:spLocks noGrp="1" noChangeArrowheads="1"/>
          </p:cNvSpPr>
          <p:nvPr>
            <p:ph type="title"/>
          </p:nvPr>
        </p:nvSpPr>
        <p:spPr/>
        <p:txBody>
          <a:bodyPr>
            <a:normAutofit fontScale="90000"/>
          </a:bodyPr>
          <a:lstStyle/>
          <a:p>
            <a:pPr eaLnBrk="1" hangingPunct="1"/>
            <a:r>
              <a:rPr lang="en-US" altLang="en-US" sz="2400" smtClean="0"/>
              <a:t/>
            </a:r>
            <a:br>
              <a:rPr lang="en-US" altLang="en-US" sz="2400" smtClean="0"/>
            </a:br>
            <a:r>
              <a:rPr lang="en-US" altLang="en-US" sz="2400" smtClean="0"/>
              <a:t> Generic Activity Templates:  Exercises</a:t>
            </a:r>
          </a:p>
        </p:txBody>
      </p:sp>
      <p:sp>
        <p:nvSpPr>
          <p:cNvPr id="59396" name="Rectangle 3"/>
          <p:cNvSpPr>
            <a:spLocks noGrp="1" noChangeArrowheads="1"/>
          </p:cNvSpPr>
          <p:nvPr>
            <p:ph type="body" idx="1"/>
          </p:nvPr>
        </p:nvSpPr>
        <p:spPr/>
        <p:txBody>
          <a:bodyPr/>
          <a:lstStyle/>
          <a:p>
            <a:pPr eaLnBrk="1" hangingPunct="1">
              <a:buFont typeface="Wingdings" pitchFamily="2" charset="2"/>
              <a:buNone/>
            </a:pPr>
            <a:r>
              <a:rPr lang="en-US" altLang="en-US" sz="2000" dirty="0" smtClean="0"/>
              <a:t>1.  Bugs</a:t>
            </a:r>
          </a:p>
          <a:p>
            <a:pPr eaLnBrk="1" hangingPunct="1">
              <a:buFont typeface="Wingdings" pitchFamily="2" charset="2"/>
              <a:buNone/>
            </a:pPr>
            <a:r>
              <a:rPr lang="en-US" altLang="en-US" sz="1400" dirty="0" smtClean="0"/>
              <a:t>	</a:t>
            </a:r>
            <a:r>
              <a:rPr lang="en-US" altLang="en-US" sz="1600" dirty="0" smtClean="0"/>
              <a:t>The software engineers at the Rugged Macro software company have discovered that in the process of coding, they inadvertently introduce bugs into their software. Specify the processes of </a:t>
            </a:r>
            <a:r>
              <a:rPr lang="en-US" altLang="en-US" sz="1600" i="1" dirty="0" smtClean="0"/>
              <a:t>writing code</a:t>
            </a:r>
            <a:r>
              <a:rPr lang="en-US" altLang="en-US" sz="1600" dirty="0" smtClean="0"/>
              <a:t> and </a:t>
            </a:r>
            <a:r>
              <a:rPr lang="en-US" altLang="en-US" sz="1600" i="1" dirty="0" smtClean="0"/>
              <a:t>introducing bugs.</a:t>
            </a:r>
          </a:p>
        </p:txBody>
      </p:sp>
      <p:sp>
        <p:nvSpPr>
          <p:cNvPr id="6" name="Rectangle 3"/>
          <p:cNvSpPr txBox="1">
            <a:spLocks noChangeArrowheads="1"/>
          </p:cNvSpPr>
          <p:nvPr/>
        </p:nvSpPr>
        <p:spPr bwMode="auto">
          <a:xfrm>
            <a:off x="545502" y="3733800"/>
            <a:ext cx="7772400" cy="2209800"/>
          </a:xfrm>
          <a:prstGeom prst="rect">
            <a:avLst/>
          </a:prstGeom>
          <a:noFill/>
          <a:ln w="9525">
            <a:noFill/>
            <a:miter lim="800000"/>
            <a:headEnd/>
            <a:tailEnd/>
          </a:ln>
        </p:spPr>
        <p:txBody>
          <a:bodyPr/>
          <a:lstStyle/>
          <a:p>
            <a:pPr marL="342900" indent="-342900" eaLnBrk="1" hangingPunct="1">
              <a:spcBef>
                <a:spcPct val="50000"/>
              </a:spcBef>
              <a:buClr>
                <a:schemeClr val="folHlink"/>
              </a:buClr>
              <a:buSzPct val="60000"/>
              <a:buFont typeface="Wingdings" pitchFamily="2" charset="2"/>
              <a:buNone/>
              <a:defRPr/>
            </a:pPr>
            <a:r>
              <a:rPr lang="en-US" sz="2000" kern="0" dirty="0">
                <a:latin typeface="+mn-lt"/>
              </a:rPr>
              <a:t>2.  	Greenhouse Gases</a:t>
            </a:r>
          </a:p>
          <a:p>
            <a:pPr marL="342900" indent="-342900" eaLnBrk="1" hangingPunct="1">
              <a:spcBef>
                <a:spcPct val="50000"/>
              </a:spcBef>
              <a:buClr>
                <a:schemeClr val="folHlink"/>
              </a:buClr>
              <a:buSzPct val="60000"/>
              <a:buFont typeface="Wingdings" pitchFamily="2" charset="2"/>
              <a:buNone/>
              <a:defRPr/>
            </a:pPr>
            <a:r>
              <a:rPr lang="en-US" sz="1400" kern="0" dirty="0">
                <a:latin typeface="+mn-lt"/>
              </a:rPr>
              <a:t>	The greenhouse gas carbon dioxide is a natural by-product of any respiration activity.   Whenever we breathe, we are emitting greenhouse gases!  However most of the concern around the emission of greenhouse gases is not focused on people’s breathing processes.  Rather, it is focused on the burning of fossil fuels.  As fossil fuels are burned, for example in coal-fired power plants or in automobiles, greenhouse gases are necessarily emitted. </a:t>
            </a:r>
          </a:p>
          <a:p>
            <a:pPr marL="342900" indent="-342900" eaLnBrk="1" hangingPunct="1">
              <a:spcBef>
                <a:spcPct val="50000"/>
              </a:spcBef>
              <a:buClr>
                <a:schemeClr val="folHlink"/>
              </a:buClr>
              <a:buSzPct val="60000"/>
              <a:buFont typeface="Wingdings" pitchFamily="2" charset="2"/>
              <a:buNone/>
              <a:defRPr/>
            </a:pPr>
            <a:r>
              <a:rPr lang="en-US" sz="1400" kern="0" dirty="0">
                <a:latin typeface="+mn-lt"/>
              </a:rPr>
              <a:t>	Use generic activity templates to </a:t>
            </a:r>
            <a:r>
              <a:rPr lang="en-US" sz="1400" i="1" kern="0" dirty="0">
                <a:latin typeface="+mn-lt"/>
              </a:rPr>
              <a:t>generate</a:t>
            </a:r>
            <a:r>
              <a:rPr lang="en-US" sz="1400" kern="0" dirty="0">
                <a:latin typeface="+mn-lt"/>
              </a:rPr>
              <a:t> the flow of emitting greenhouse gases.  You may wish to consider two inflows to greenhouse gases—one generated by burning fossil fuels in power plants, the other generated by the burning of fossil fuels in cars.</a:t>
            </a:r>
          </a:p>
          <a:p>
            <a:pPr marL="342900" indent="-342900" eaLnBrk="1" hangingPunct="1">
              <a:spcBef>
                <a:spcPct val="50000"/>
              </a:spcBef>
              <a:buClr>
                <a:schemeClr val="folHlink"/>
              </a:buClr>
              <a:buSzPct val="60000"/>
              <a:buFont typeface="Wingdings" pitchFamily="2" charset="2"/>
              <a:buNone/>
              <a:defRPr/>
            </a:pPr>
            <a:endParaRPr lang="en-US" sz="1200" kern="0" dirty="0">
              <a:latin typeface="+mn-lt"/>
            </a:endParaRPr>
          </a:p>
        </p:txBody>
      </p:sp>
    </p:spTree>
    <p:extLst>
      <p:ext uri="{BB962C8B-B14F-4D97-AF65-F5344CB8AC3E}">
        <p14:creationId xmlns:p14="http://schemas.microsoft.com/office/powerpoint/2010/main" val="25152988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1F2C20AC-3EC8-420C-8826-3D7B02E254E8}" type="slidenum">
              <a:rPr lang="en-US" altLang="en-US" smtClean="0"/>
              <a:pPr/>
              <a:t>54</a:t>
            </a:fld>
            <a:endParaRPr lang="en-US" altLang="en-US" smtClean="0"/>
          </a:p>
        </p:txBody>
      </p:sp>
      <p:sp>
        <p:nvSpPr>
          <p:cNvPr id="60419" name="Rectangle 2"/>
          <p:cNvSpPr>
            <a:spLocks noGrp="1" noChangeArrowheads="1"/>
          </p:cNvSpPr>
          <p:nvPr>
            <p:ph type="title"/>
          </p:nvPr>
        </p:nvSpPr>
        <p:spPr/>
        <p:txBody>
          <a:bodyPr>
            <a:normAutofit fontScale="90000"/>
          </a:bodyPr>
          <a:lstStyle/>
          <a:p>
            <a:pPr eaLnBrk="1" hangingPunct="1"/>
            <a:r>
              <a:rPr lang="en-US" altLang="en-US" sz="2400" dirty="0" smtClean="0"/>
              <a:t/>
            </a:r>
            <a:br>
              <a:rPr lang="en-US" altLang="en-US" sz="2400" dirty="0" smtClean="0"/>
            </a:br>
            <a:r>
              <a:rPr lang="en-US" altLang="en-US" sz="2400" dirty="0" smtClean="0"/>
              <a:t> Generic Activity Templates:  Guidelines</a:t>
            </a:r>
          </a:p>
        </p:txBody>
      </p:sp>
      <p:sp>
        <p:nvSpPr>
          <p:cNvPr id="60420" name="Rectangle 3"/>
          <p:cNvSpPr>
            <a:spLocks noGrp="1" noChangeArrowheads="1"/>
          </p:cNvSpPr>
          <p:nvPr>
            <p:ph type="body" idx="1"/>
          </p:nvPr>
        </p:nvSpPr>
        <p:spPr/>
        <p:txBody>
          <a:bodyPr>
            <a:normAutofit/>
          </a:bodyPr>
          <a:lstStyle/>
          <a:p>
            <a:pPr eaLnBrk="1" hangingPunct="1">
              <a:lnSpc>
                <a:spcPct val="80000"/>
              </a:lnSpc>
            </a:pPr>
            <a:r>
              <a:rPr lang="en-US" altLang="en-US" sz="2000" dirty="0" smtClean="0"/>
              <a:t>Ask, “How does this process work?”  </a:t>
            </a:r>
            <a:r>
              <a:rPr lang="en-US" altLang="en-US" sz="2000" dirty="0" smtClean="0">
                <a:solidFill>
                  <a:srgbClr val="FF0000"/>
                </a:solidFill>
              </a:rPr>
              <a:t>DON’T ASK, “What are the factors that influence this flow?”</a:t>
            </a:r>
          </a:p>
          <a:p>
            <a:pPr eaLnBrk="1" hangingPunct="1">
              <a:lnSpc>
                <a:spcPct val="80000"/>
              </a:lnSpc>
            </a:pPr>
            <a:r>
              <a:rPr lang="en-US" altLang="en-US" sz="2000" dirty="0" smtClean="0"/>
              <a:t>Then, work to match the nature of the process against one of the templates</a:t>
            </a:r>
          </a:p>
          <a:p>
            <a:pPr lvl="1" eaLnBrk="1" hangingPunct="1">
              <a:lnSpc>
                <a:spcPct val="80000"/>
              </a:lnSpc>
              <a:buClr>
                <a:srgbClr val="FF0000"/>
              </a:buClr>
              <a:buSzPct val="100000"/>
              <a:buFont typeface="Wingdings" panose="05000000000000000000" pitchFamily="2" charset="2"/>
              <a:buChar char="§"/>
            </a:pPr>
            <a:r>
              <a:rPr lang="en-US" altLang="en-US" sz="1700" dirty="0" smtClean="0"/>
              <a:t>Determine whether the flow is stock-generated vs. flow-generated.</a:t>
            </a:r>
          </a:p>
          <a:p>
            <a:pPr lvl="1" eaLnBrk="1" hangingPunct="1">
              <a:lnSpc>
                <a:spcPct val="80000"/>
              </a:lnSpc>
              <a:buClr>
                <a:srgbClr val="FF0000"/>
              </a:buClr>
              <a:buSzPct val="100000"/>
              <a:buFont typeface="Wingdings" panose="05000000000000000000" pitchFamily="2" charset="2"/>
              <a:buChar char="§"/>
            </a:pPr>
            <a:r>
              <a:rPr lang="en-US" altLang="en-US" sz="1700" dirty="0" smtClean="0"/>
              <a:t>If some external resource is doing the work, use the external resource template.</a:t>
            </a:r>
          </a:p>
          <a:p>
            <a:pPr lvl="1" eaLnBrk="1" hangingPunct="1">
              <a:lnSpc>
                <a:spcPct val="80000"/>
              </a:lnSpc>
              <a:buClr>
                <a:srgbClr val="FF0000"/>
              </a:buClr>
              <a:buSzPct val="100000"/>
              <a:buFont typeface="Wingdings" panose="05000000000000000000" pitchFamily="2" charset="2"/>
              <a:buChar char="§"/>
            </a:pPr>
            <a:r>
              <a:rPr lang="en-US" altLang="en-US" sz="1700" dirty="0" smtClean="0"/>
              <a:t>If the flow moves in concert with some other flow, use the co-flow.</a:t>
            </a:r>
          </a:p>
          <a:p>
            <a:pPr lvl="1" eaLnBrk="1" hangingPunct="1">
              <a:lnSpc>
                <a:spcPct val="80000"/>
              </a:lnSpc>
              <a:buClr>
                <a:srgbClr val="FF0000"/>
              </a:buClr>
              <a:buSzPct val="100000"/>
              <a:buFont typeface="Wingdings" panose="05000000000000000000" pitchFamily="2" charset="2"/>
              <a:buChar char="§"/>
            </a:pPr>
            <a:r>
              <a:rPr lang="en-US" altLang="en-US" sz="1700" dirty="0" smtClean="0"/>
              <a:t>If the stock is generating its own inflow, use the compounding template.</a:t>
            </a:r>
          </a:p>
          <a:p>
            <a:pPr lvl="1" eaLnBrk="1" hangingPunct="1">
              <a:lnSpc>
                <a:spcPct val="80000"/>
              </a:lnSpc>
              <a:buClr>
                <a:srgbClr val="FF0000"/>
              </a:buClr>
              <a:buSzPct val="100000"/>
              <a:buFont typeface="Wingdings" panose="05000000000000000000" pitchFamily="2" charset="2"/>
              <a:buChar char="§"/>
            </a:pPr>
            <a:r>
              <a:rPr lang="en-US" altLang="en-US" sz="1700" dirty="0" smtClean="0"/>
              <a:t>If the flow out of the stock is best characterized as a “passive decay,” use the draining template.</a:t>
            </a:r>
          </a:p>
          <a:p>
            <a:pPr lvl="1" eaLnBrk="1" hangingPunct="1">
              <a:lnSpc>
                <a:spcPct val="80000"/>
              </a:lnSpc>
              <a:buClr>
                <a:srgbClr val="FF0000"/>
              </a:buClr>
              <a:buSzPct val="100000"/>
              <a:buFont typeface="Wingdings" panose="05000000000000000000" pitchFamily="2" charset="2"/>
              <a:buChar char="§"/>
            </a:pPr>
            <a:r>
              <a:rPr lang="en-US" altLang="en-US" sz="1700" dirty="0" smtClean="0"/>
              <a:t>If there is some adjustment towards a goal or target, consider stock-adjustment</a:t>
            </a:r>
          </a:p>
          <a:p>
            <a:pPr eaLnBrk="1" hangingPunct="1">
              <a:lnSpc>
                <a:spcPct val="80000"/>
              </a:lnSpc>
            </a:pPr>
            <a:r>
              <a:rPr lang="en-US" altLang="en-US" sz="2000" dirty="0" smtClean="0"/>
              <a:t>Use mental simulation to test your choice of flow specification.</a:t>
            </a:r>
          </a:p>
          <a:p>
            <a:pPr eaLnBrk="1" hangingPunct="1">
              <a:lnSpc>
                <a:spcPct val="80000"/>
              </a:lnSpc>
            </a:pPr>
            <a:r>
              <a:rPr lang="en-US" altLang="en-US" sz="2000" dirty="0" smtClean="0"/>
              <a:t>Resist the temptation to have more than TWO wires into a flow.</a:t>
            </a:r>
          </a:p>
          <a:p>
            <a:pPr eaLnBrk="1" hangingPunct="1">
              <a:lnSpc>
                <a:spcPct val="80000"/>
              </a:lnSpc>
            </a:pPr>
            <a:r>
              <a:rPr lang="en-US" altLang="en-US" sz="2000" dirty="0" smtClean="0"/>
              <a:t>Resist the temptation to use an ad hoc specification.</a:t>
            </a:r>
          </a:p>
          <a:p>
            <a:pPr eaLnBrk="1" hangingPunct="1">
              <a:lnSpc>
                <a:spcPct val="80000"/>
              </a:lnSpc>
            </a:pPr>
            <a:r>
              <a:rPr lang="en-US" altLang="en-US" sz="2000" dirty="0" smtClean="0"/>
              <a:t>Don’t forget the productivity term.</a:t>
            </a:r>
          </a:p>
          <a:p>
            <a:pPr lvl="1" eaLnBrk="1" hangingPunct="1">
              <a:lnSpc>
                <a:spcPct val="80000"/>
              </a:lnSpc>
            </a:pPr>
            <a:endParaRPr lang="en-US" altLang="en-US" sz="1600" dirty="0" smtClean="0"/>
          </a:p>
        </p:txBody>
      </p:sp>
    </p:spTree>
    <p:extLst>
      <p:ext uri="{BB962C8B-B14F-4D97-AF65-F5344CB8AC3E}">
        <p14:creationId xmlns:p14="http://schemas.microsoft.com/office/powerpoint/2010/main" val="24911245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050"/>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61443" name="Rectangle 2051"/>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61444" name="Rectangle 2053"/>
          <p:cNvSpPr>
            <a:spLocks noChangeArrowheads="1"/>
          </p:cNvSpPr>
          <p:nvPr/>
        </p:nvSpPr>
        <p:spPr bwMode="auto">
          <a:xfrm>
            <a:off x="5930020" y="1447800"/>
            <a:ext cx="3036180" cy="4995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15000"/>
              </a:spcBef>
            </a:pPr>
            <a:r>
              <a:rPr lang="en-US" altLang="en-US" sz="1600" b="1" dirty="0">
                <a:solidFill>
                  <a:srgbClr val="0070C0"/>
                </a:solidFill>
                <a:latin typeface="+mn-lt"/>
              </a:rPr>
              <a:t>Use generic flow templates to specify each flow.  Use the text below to help you select the appropriate templates.  </a:t>
            </a:r>
          </a:p>
          <a:p>
            <a:pPr>
              <a:spcBef>
                <a:spcPct val="15000"/>
              </a:spcBef>
            </a:pPr>
            <a:endParaRPr lang="en-US" altLang="en-US" sz="1200" dirty="0">
              <a:latin typeface="+mn-lt"/>
            </a:endParaRPr>
          </a:p>
          <a:p>
            <a:pPr>
              <a:spcBef>
                <a:spcPct val="15000"/>
              </a:spcBef>
            </a:pPr>
            <a:r>
              <a:rPr lang="en-US" altLang="en-US" sz="1200" dirty="0">
                <a:latin typeface="+mn-lt"/>
              </a:rPr>
              <a:t>Clients generate work; professionals complete it.</a:t>
            </a:r>
          </a:p>
          <a:p>
            <a:pPr>
              <a:spcBef>
                <a:spcPct val="15000"/>
              </a:spcBef>
            </a:pPr>
            <a:endParaRPr lang="en-US" altLang="en-US" sz="1200" dirty="0" smtClean="0">
              <a:latin typeface="+mn-lt"/>
            </a:endParaRPr>
          </a:p>
          <a:p>
            <a:pPr>
              <a:spcBef>
                <a:spcPct val="15000"/>
              </a:spcBef>
            </a:pPr>
            <a:r>
              <a:rPr lang="en-US" altLang="en-US" sz="1200" dirty="0" smtClean="0">
                <a:latin typeface="+mn-lt"/>
              </a:rPr>
              <a:t>The </a:t>
            </a:r>
            <a:r>
              <a:rPr lang="en-US" altLang="en-US" sz="1200" dirty="0">
                <a:latin typeface="+mn-lt"/>
              </a:rPr>
              <a:t>firm gains new clients through word-of-mouth. </a:t>
            </a:r>
          </a:p>
          <a:p>
            <a:pPr>
              <a:spcBef>
                <a:spcPct val="15000"/>
              </a:spcBef>
            </a:pPr>
            <a:r>
              <a:rPr lang="en-US" altLang="en-US" sz="1200" dirty="0">
                <a:latin typeface="+mn-lt"/>
              </a:rPr>
              <a:t> </a:t>
            </a:r>
          </a:p>
          <a:p>
            <a:pPr>
              <a:spcBef>
                <a:spcPct val="15000"/>
              </a:spcBef>
            </a:pPr>
            <a:r>
              <a:rPr lang="en-US" altLang="en-US" sz="1200" dirty="0">
                <a:latin typeface="+mn-lt"/>
              </a:rPr>
              <a:t>The firm loses a </a:t>
            </a:r>
            <a:r>
              <a:rPr lang="en-US" altLang="en-US" sz="1200" dirty="0" smtClean="0">
                <a:latin typeface="+mn-lt"/>
              </a:rPr>
              <a:t>certain % </a:t>
            </a:r>
            <a:r>
              <a:rPr lang="en-US" altLang="en-US" sz="1200" dirty="0">
                <a:latin typeface="+mn-lt"/>
              </a:rPr>
              <a:t>of its clients each year.</a:t>
            </a:r>
          </a:p>
          <a:p>
            <a:pPr>
              <a:spcBef>
                <a:spcPct val="15000"/>
              </a:spcBef>
            </a:pPr>
            <a:endParaRPr lang="en-US" altLang="en-US" sz="1200" dirty="0">
              <a:latin typeface="+mn-lt"/>
            </a:endParaRPr>
          </a:p>
          <a:p>
            <a:pPr>
              <a:spcBef>
                <a:spcPct val="15000"/>
              </a:spcBef>
            </a:pPr>
            <a:endParaRPr lang="en-US" altLang="en-US" sz="1200" dirty="0">
              <a:latin typeface="+mn-lt"/>
            </a:endParaRPr>
          </a:p>
          <a:p>
            <a:pPr>
              <a:spcBef>
                <a:spcPct val="15000"/>
              </a:spcBef>
            </a:pPr>
            <a:r>
              <a:rPr lang="en-US" altLang="en-US" sz="1200" dirty="0">
                <a:latin typeface="+mn-lt"/>
              </a:rPr>
              <a:t>Professional headcount is adjusted to a target headcount.  Don’t concern yourself (yet) about how this target is set.</a:t>
            </a:r>
          </a:p>
          <a:p>
            <a:pPr>
              <a:spcBef>
                <a:spcPct val="15000"/>
              </a:spcBef>
            </a:pPr>
            <a:endParaRPr lang="en-US" altLang="en-US" sz="1200" dirty="0">
              <a:latin typeface="+mn-lt"/>
            </a:endParaRPr>
          </a:p>
          <a:p>
            <a:pPr>
              <a:spcBef>
                <a:spcPct val="15000"/>
              </a:spcBef>
            </a:pPr>
            <a:r>
              <a:rPr lang="en-US" altLang="en-US" sz="1200" dirty="0">
                <a:latin typeface="+mn-lt"/>
              </a:rPr>
              <a:t>Professionals build skills by completing client work; their productivity in doing this work is primarily determined by their skill level.</a:t>
            </a:r>
          </a:p>
          <a:p>
            <a:pPr>
              <a:spcBef>
                <a:spcPct val="15000"/>
              </a:spcBef>
            </a:pPr>
            <a:endParaRPr lang="en-US" altLang="en-US" sz="1600" dirty="0">
              <a:latin typeface="+mn-lt"/>
            </a:endParaRPr>
          </a:p>
        </p:txBody>
      </p:sp>
      <p:pic>
        <p:nvPicPr>
          <p:cNvPr id="61445" name="Picture 218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76400"/>
            <a:ext cx="481965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61446" name="Picture 21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0175" y="3048000"/>
            <a:ext cx="431482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61447" name="Picture 21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419600"/>
            <a:ext cx="23145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61448" name="Picture 21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5334000"/>
            <a:ext cx="22383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61449" name="Rectangle 2"/>
          <p:cNvSpPr>
            <a:spLocks noGrp="1" noChangeArrowheads="1"/>
          </p:cNvSpPr>
          <p:nvPr>
            <p:ph type="title"/>
          </p:nvPr>
        </p:nvSpPr>
        <p:spPr/>
        <p:txBody>
          <a:bodyPr>
            <a:normAutofit fontScale="90000"/>
          </a:bodyPr>
          <a:lstStyle/>
          <a:p>
            <a:pPr eaLnBrk="1" hangingPunct="1"/>
            <a:r>
              <a:rPr lang="en-US" altLang="en-US" sz="2400" dirty="0" smtClean="0"/>
              <a:t/>
            </a:r>
            <a:br>
              <a:rPr lang="en-US" altLang="en-US" sz="2400" dirty="0" smtClean="0"/>
            </a:br>
            <a:r>
              <a:rPr lang="en-US" altLang="en-US" sz="2400" dirty="0" smtClean="0"/>
              <a:t> Generic Activity Templates:  In-class exercise</a:t>
            </a:r>
          </a:p>
        </p:txBody>
      </p:sp>
      <p:sp>
        <p:nvSpPr>
          <p:cNvPr id="61450" name="AutoShape 13" descr="data:image/jpeg;base64,/9j/4AAQSkZJRgABAQAAAQABAAD/2wCEAAkGBhQGBRMUExQUExUUFxwaGRYUFxoXHxgeFxocFBkXFxQcHSYfGRovGhUVHy8hIycpLCwsFx4xNTAqNSYsLCkBCQoKDQsNGg8PGiweHR8qLCwsKSkpLCwsLCwsLCwsLCwsLCkpKSwpLCksLCwsLCksKSkpKSwpLCkpKSkpKSkpKf/AABEIAFAAUAMBIgACEQEDEQH/xAAaAAACAwEBAAAAAAAAAAAAAAAEBgMFBwIB/8QAMhAAAQIEAwYEBQUBAAAAAAAAAQIRAAMEBRIhMQYTQVFhcSIygZEUQqGxwQcjUtHhFf/EABkBAAIDAQAAAAAAAAAAAAAAAAMEAAIFAf/EAB8RAAMBAAMBAAMBAAAAAAAAAAABAhEDEiExBBNBIv/aAAwDAQACEQMRAD8AzJNwCagpPCCJlRipnSdOPKKaeCatXeJaRZx4QHxZNHc8CJaWtupBcapKiMk693cB4bluiW/0H2gCmtONKUsW6aP+S8XEvYaqoaUzCoBIGbuS3YZwCrS+hZhv4DCp3SC7v307mBVy5tSnEFFI7g+jNBNHhSojzE8WgubayackZPziK1hHxvSgnzFyD5sWLm31Ec2+7zKSrAUXSPl4N2ieqoSBq3Q/gwCKIpnuHy1f8xZVoOpNEoF/FWoEHIpP16RkhuBlKZIS/PCIfqa9ps1ErEFEAaJ4E5ZdIzOYCMxFk/QLnDmapqtXcxaWOl31wB1bxe3+xXIk724HqYurTLJqpmEE4UEluABA/MSqwaiPB/2TGKsTiIPicARqlMkTciAxjOdhrNgkpmrbxZgdDGh01QiUrzCEbrtQx0cwSytmqeSslMlAJ4hIgO4bIyawkgFJ6f1F4ioC06x3vBBcTFFdyzOJ+w+6WXLiFu80QoU5J10fpGw1gC0Fs4RduqLHZyf45xTXNDafePUZjfSZlvJA0HP7wmTh4mhrutQ1rId2YA9zC2JgT5n929obQlSLOyW8VVUtRywgkwx7D0iZ1TUTM8kBLDko5/aKe0/sWWoXxLJHrn+IZf0uUMNQDniSGzZ2cwDkT+of488Q020qp7ZuglRw+Qj5hyPJUCVtNPmSX+HUBzE9m7hmhhsdNvaIEkvr2g6fa0LUSX7OYVT9GcRT7L1kymqN2vGyvK/izGo7RLtBe5tPOKJalJYZkA5cdDF1aKdMu5JLMwIT6xFdKD4mumEOCWzHSLL5oN5+zqKlu2oO9Lz1KVxSoBPu8Wdzum/tK8QBUrwpQMyotwHGCf8AiTJ0khQlqHPD4j6wPNtQpiAMiQwUcyl+ER2idV/DN9r7Om07NJfEpapgc6JSwJwp/lCKDwMal+q0zc2amlk+Nyo5cAG+8ZWoeKG+N7PolzTlYi8mXHc0ZlgeEqxEddBn2iGhuZl1yAlwCsO0BTP3DElOkS1g8RDtQsAKnpslFfRQUznSDJFwXcTiWSlI+Uce5hb2Vqk3KQErGqePNosF26db1AoW6fmCg7cQXGbRk3PWvTX467To5WS7yamqOFWaRmk5EHsY5ulwSEHAsbwFwHf3A4QpqtxuSgQCs8FSJgOnM6j1iNVNMpCEyZaSVakzAojqtQH0ieYV6/60b7ftMJ6ClQAWMiPzA12vMqhUJqyyUakZxR01EUysayAocBpC7tzdt3awgaqP0Gf3jsR3eFLcwtQqbZ3xW0u0S5gcJOSE8kjT+/WKgWxSk8PeJVKKwMRciJhMPONSeJJYZlcjbAFJZMeo8senSOQHMHB6PlJMNLa6WcnggJV6RoEuf8TTpWhlBtOnTrCRY6L4jZcSzwGn1/qJ9ndoTZ1GVMcJB9v8hL8rg90d/E518GqpoZdROCl00tZ5lAfrnFjRoTLlsmWmWkcAAB7QOjaeUpOSgesCVu0wqTu5PiUdSNE9SYVjidvEO3zTC1lTtJfEUKlOQwJ9+kZffbqq51hVoNB2hp2+Wmjky5Q8xJWo8TwDnvCOsOuNCPx1xmVXN+w6p1PBidIFEvdLgiWrKDZgJn//2Q=="/>
          <p:cNvSpPr>
            <a:spLocks noChangeAspect="1" noChangeArrowheads="1"/>
          </p:cNvSpPr>
          <p:nvPr/>
        </p:nvSpPr>
        <p:spPr bwMode="auto">
          <a:xfrm>
            <a:off x="47625" y="-260350"/>
            <a:ext cx="78105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Tree>
    <p:extLst>
      <p:ext uri="{BB962C8B-B14F-4D97-AF65-F5344CB8AC3E}">
        <p14:creationId xmlns:p14="http://schemas.microsoft.com/office/powerpoint/2010/main" val="1556582713"/>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35E625E9-B30B-48A3-AA7F-3E801D50B962}" type="slidenum">
              <a:rPr lang="en-US" altLang="en-US" smtClean="0"/>
              <a:pPr/>
              <a:t>56</a:t>
            </a:fld>
            <a:endParaRPr lang="en-US" altLang="en-US" smtClean="0"/>
          </a:p>
        </p:txBody>
      </p:sp>
      <p:sp>
        <p:nvSpPr>
          <p:cNvPr id="67587" name="Rectangle 2"/>
          <p:cNvSpPr>
            <a:spLocks noGrp="1" noChangeArrowheads="1"/>
          </p:cNvSpPr>
          <p:nvPr>
            <p:ph type="body" idx="1"/>
          </p:nvPr>
        </p:nvSpPr>
        <p:spPr/>
        <p:txBody>
          <a:bodyPr/>
          <a:lstStyle/>
          <a:p>
            <a:pPr lvl="1" eaLnBrk="1" hangingPunct="1">
              <a:spcBef>
                <a:spcPct val="100000"/>
              </a:spcBef>
              <a:buClr>
                <a:srgbClr val="0070C0"/>
              </a:buClr>
              <a:buSzPct val="100000"/>
              <a:buFont typeface="Arial" panose="020B0604020202020204" pitchFamily="34" charset="0"/>
              <a:buChar char="•"/>
            </a:pPr>
            <a:r>
              <a:rPr lang="en-US" altLang="en-US" dirty="0" smtClean="0"/>
              <a:t>Low-cost stock substitute…</a:t>
            </a:r>
          </a:p>
          <a:p>
            <a:pPr lvl="1" eaLnBrk="1" hangingPunct="1">
              <a:spcBef>
                <a:spcPct val="100000"/>
              </a:spcBef>
              <a:buClr>
                <a:srgbClr val="0070C0"/>
              </a:buClr>
              <a:buSzPct val="100000"/>
              <a:buFont typeface="Arial" panose="020B0604020202020204" pitchFamily="34" charset="0"/>
              <a:buChar char="•"/>
            </a:pPr>
            <a:endParaRPr lang="en-US" altLang="en-US" dirty="0" smtClean="0"/>
          </a:p>
          <a:p>
            <a:pPr lvl="1" eaLnBrk="1" hangingPunct="1">
              <a:spcBef>
                <a:spcPct val="100000"/>
              </a:spcBef>
              <a:buClr>
                <a:srgbClr val="0070C0"/>
              </a:buClr>
              <a:buSzPct val="100000"/>
              <a:buFont typeface="Arial" panose="020B0604020202020204" pitchFamily="34" charset="0"/>
              <a:buChar char="•"/>
            </a:pPr>
            <a:endParaRPr lang="en-US" altLang="en-US" dirty="0" smtClean="0"/>
          </a:p>
          <a:p>
            <a:pPr lvl="1" eaLnBrk="1" hangingPunct="1">
              <a:spcBef>
                <a:spcPct val="100000"/>
              </a:spcBef>
              <a:buClr>
                <a:srgbClr val="0070C0"/>
              </a:buClr>
              <a:buSzPct val="100000"/>
              <a:buFont typeface="Arial" panose="020B0604020202020204" pitchFamily="34" charset="0"/>
              <a:buChar char="•"/>
            </a:pPr>
            <a:endParaRPr lang="en-US" altLang="en-US" dirty="0" smtClean="0"/>
          </a:p>
          <a:p>
            <a:pPr lvl="1" eaLnBrk="1" hangingPunct="1">
              <a:buClr>
                <a:srgbClr val="0070C0"/>
              </a:buClr>
              <a:buSzPct val="100000"/>
              <a:buFont typeface="Arial" panose="020B0604020202020204" pitchFamily="34" charset="0"/>
              <a:buChar char="•"/>
            </a:pPr>
            <a:r>
              <a:rPr lang="en-US" altLang="en-US" dirty="0" smtClean="0"/>
              <a:t>Container for flow logic…</a:t>
            </a:r>
          </a:p>
          <a:p>
            <a:pPr lvl="1" eaLnBrk="1" hangingPunct="1"/>
            <a:endParaRPr lang="en-US" altLang="en-US" sz="1600" dirty="0" smtClean="0"/>
          </a:p>
          <a:p>
            <a:pPr lvl="1" eaLnBrk="1" hangingPunct="1"/>
            <a:endParaRPr lang="en-US" altLang="en-US" sz="1600" dirty="0" smtClean="0"/>
          </a:p>
          <a:p>
            <a:pPr lvl="1" eaLnBrk="1" hangingPunct="1"/>
            <a:endParaRPr lang="en-US" altLang="en-US" sz="1600" dirty="0" smtClean="0"/>
          </a:p>
          <a:p>
            <a:pPr lvl="1" eaLnBrk="1" hangingPunct="1"/>
            <a:endParaRPr lang="en-US" altLang="en-US" sz="1600" dirty="0" smtClean="0"/>
          </a:p>
          <a:p>
            <a:pPr lvl="1" eaLnBrk="1" hangingPunct="1"/>
            <a:endParaRPr lang="en-US" altLang="en-US" sz="1600" dirty="0" smtClean="0"/>
          </a:p>
          <a:p>
            <a:pPr lvl="1" eaLnBrk="1" hangingPunct="1"/>
            <a:endParaRPr lang="en-US" altLang="en-US" sz="1600" dirty="0" smtClean="0"/>
          </a:p>
          <a:p>
            <a:pPr eaLnBrk="1" hangingPunct="1"/>
            <a:endParaRPr lang="en-US" altLang="en-US" sz="2000" dirty="0" smtClean="0"/>
          </a:p>
        </p:txBody>
      </p:sp>
      <p:pic>
        <p:nvPicPr>
          <p:cNvPr id="6758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962400"/>
            <a:ext cx="5878513"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9" name="Rectangle 4"/>
          <p:cNvSpPr>
            <a:spLocks noGrp="1" noChangeArrowheads="1"/>
          </p:cNvSpPr>
          <p:nvPr>
            <p:ph type="title"/>
          </p:nvPr>
        </p:nvSpPr>
        <p:spPr/>
        <p:txBody>
          <a:bodyPr/>
          <a:lstStyle/>
          <a:p>
            <a:pPr eaLnBrk="1" hangingPunct="1"/>
            <a:r>
              <a:rPr lang="en-US" altLang="en-US" sz="2400" smtClean="0"/>
              <a:t>Other roles for the converter</a:t>
            </a:r>
          </a:p>
        </p:txBody>
      </p:sp>
      <p:pic>
        <p:nvPicPr>
          <p:cNvPr id="6759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2209800"/>
            <a:ext cx="34925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1" name="Line 6"/>
          <p:cNvSpPr>
            <a:spLocks noChangeShapeType="1"/>
          </p:cNvSpPr>
          <p:nvPr/>
        </p:nvSpPr>
        <p:spPr bwMode="auto">
          <a:xfrm>
            <a:off x="5257800" y="2438400"/>
            <a:ext cx="609600" cy="0"/>
          </a:xfrm>
          <a:prstGeom prst="line">
            <a:avLst/>
          </a:prstGeom>
          <a:noFill/>
          <a:ln w="1270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592" name="Line 7"/>
          <p:cNvSpPr>
            <a:spLocks noChangeShapeType="1"/>
          </p:cNvSpPr>
          <p:nvPr/>
        </p:nvSpPr>
        <p:spPr bwMode="auto">
          <a:xfrm>
            <a:off x="4572000" y="4343400"/>
            <a:ext cx="609600" cy="0"/>
          </a:xfrm>
          <a:prstGeom prst="line">
            <a:avLst/>
          </a:prstGeom>
          <a:noFill/>
          <a:ln w="1270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70183279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D018A359-2142-4894-8C7C-06CBB913D008}" type="slidenum">
              <a:rPr lang="en-US" altLang="en-US" smtClean="0"/>
              <a:pPr/>
              <a:t>57</a:t>
            </a:fld>
            <a:endParaRPr lang="en-US" altLang="en-US" smtClean="0"/>
          </a:p>
        </p:txBody>
      </p:sp>
      <p:sp>
        <p:nvSpPr>
          <p:cNvPr id="68611" name="Rectangle 2"/>
          <p:cNvSpPr>
            <a:spLocks noGrp="1" noChangeArrowheads="1"/>
          </p:cNvSpPr>
          <p:nvPr>
            <p:ph type="title"/>
          </p:nvPr>
        </p:nvSpPr>
        <p:spPr>
          <a:xfrm>
            <a:off x="716371" y="313853"/>
            <a:ext cx="7793037" cy="762000"/>
          </a:xfrm>
        </p:spPr>
        <p:txBody>
          <a:bodyPr/>
          <a:lstStyle/>
          <a:p>
            <a:pPr eaLnBrk="1" hangingPunct="1"/>
            <a:r>
              <a:rPr lang="en-US" altLang="en-US" sz="2400" dirty="0" smtClean="0"/>
              <a:t>Other roles for the converter</a:t>
            </a:r>
          </a:p>
        </p:txBody>
      </p:sp>
      <p:sp>
        <p:nvSpPr>
          <p:cNvPr id="68612" name="Rectangle 3"/>
          <p:cNvSpPr>
            <a:spLocks noGrp="1" noChangeArrowheads="1"/>
          </p:cNvSpPr>
          <p:nvPr>
            <p:ph type="body" sz="half" idx="1"/>
          </p:nvPr>
        </p:nvSpPr>
        <p:spPr>
          <a:xfrm>
            <a:off x="1182688" y="1524000"/>
            <a:ext cx="2703512" cy="4608513"/>
          </a:xfrm>
        </p:spPr>
        <p:txBody>
          <a:bodyPr/>
          <a:lstStyle/>
          <a:p>
            <a:pPr eaLnBrk="1" hangingPunct="1">
              <a:spcBef>
                <a:spcPct val="100000"/>
              </a:spcBef>
              <a:buFont typeface="Wingdings" pitchFamily="2" charset="2"/>
              <a:buNone/>
            </a:pPr>
            <a:endParaRPr lang="en-US" altLang="en-US" sz="1600" dirty="0" smtClean="0"/>
          </a:p>
          <a:p>
            <a:pPr lvl="1" eaLnBrk="1" hangingPunct="1">
              <a:buClr>
                <a:srgbClr val="0070C0"/>
              </a:buClr>
              <a:buSzPct val="100000"/>
              <a:buFont typeface="Arial" panose="020B0604020202020204" pitchFamily="34" charset="0"/>
              <a:buChar char="•"/>
            </a:pPr>
            <a:r>
              <a:rPr lang="en-US" altLang="en-US" dirty="0" smtClean="0"/>
              <a:t>Alternate unit of measure for stock…</a:t>
            </a:r>
          </a:p>
          <a:p>
            <a:pPr lvl="1" eaLnBrk="1" hangingPunct="1">
              <a:buClr>
                <a:srgbClr val="0070C0"/>
              </a:buClr>
              <a:buSzPct val="100000"/>
              <a:buFont typeface="Arial" panose="020B0604020202020204" pitchFamily="34" charset="0"/>
              <a:buChar char="•"/>
            </a:pPr>
            <a:endParaRPr lang="en-US" altLang="en-US" dirty="0" smtClean="0"/>
          </a:p>
          <a:p>
            <a:pPr lvl="1" eaLnBrk="1" hangingPunct="1">
              <a:buClr>
                <a:srgbClr val="0070C0"/>
              </a:buClr>
              <a:buSzPct val="100000"/>
              <a:buFont typeface="Arial" panose="020B0604020202020204" pitchFamily="34" charset="0"/>
              <a:buChar char="•"/>
            </a:pPr>
            <a:endParaRPr lang="en-US" altLang="en-US" dirty="0" smtClean="0"/>
          </a:p>
          <a:p>
            <a:pPr lvl="1" eaLnBrk="1" hangingPunct="1">
              <a:buClr>
                <a:srgbClr val="0070C0"/>
              </a:buClr>
              <a:buSzPct val="100000"/>
              <a:buFont typeface="Arial" panose="020B0604020202020204" pitchFamily="34" charset="0"/>
              <a:buChar char="•"/>
            </a:pPr>
            <a:endParaRPr lang="en-US" altLang="en-US" dirty="0" smtClean="0"/>
          </a:p>
          <a:p>
            <a:pPr lvl="1" eaLnBrk="1" hangingPunct="1">
              <a:buClr>
                <a:srgbClr val="0070C0"/>
              </a:buClr>
              <a:buSzPct val="100000"/>
              <a:buFont typeface="Arial" panose="020B0604020202020204" pitchFamily="34" charset="0"/>
              <a:buChar char="•"/>
            </a:pPr>
            <a:endParaRPr lang="en-US" altLang="en-US" dirty="0" smtClean="0"/>
          </a:p>
          <a:p>
            <a:pPr lvl="1" eaLnBrk="1" hangingPunct="1">
              <a:buClr>
                <a:srgbClr val="0070C0"/>
              </a:buClr>
              <a:buSzPct val="100000"/>
              <a:buFont typeface="Arial" panose="020B0604020202020204" pitchFamily="34" charset="0"/>
              <a:buChar char="•"/>
            </a:pPr>
            <a:r>
              <a:rPr lang="en-US" altLang="en-US" dirty="0" smtClean="0"/>
              <a:t>Roll-up of multiple stocks or flows</a:t>
            </a:r>
            <a:r>
              <a:rPr lang="en-US" altLang="en-US" sz="1400" dirty="0" smtClean="0"/>
              <a:t>…</a:t>
            </a:r>
          </a:p>
          <a:p>
            <a:pPr eaLnBrk="1" hangingPunct="1"/>
            <a:endParaRPr lang="en-US" altLang="en-US" sz="1600" dirty="0" smtClean="0"/>
          </a:p>
          <a:p>
            <a:pPr eaLnBrk="1" hangingPunct="1"/>
            <a:endParaRPr lang="en-US" altLang="en-US" sz="1800" dirty="0" smtClean="0"/>
          </a:p>
          <a:p>
            <a:pPr eaLnBrk="1" hangingPunct="1"/>
            <a:endParaRPr lang="en-US" altLang="en-US" sz="1800" dirty="0" smtClean="0"/>
          </a:p>
        </p:txBody>
      </p:sp>
      <p:pic>
        <p:nvPicPr>
          <p:cNvPr id="6861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676400"/>
            <a:ext cx="1709738"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4" name="Picture 5"/>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4038600" y="3048000"/>
            <a:ext cx="4724400" cy="2903538"/>
          </a:xfrm>
          <a:noFill/>
        </p:spPr>
      </p:pic>
    </p:spTree>
    <p:extLst>
      <p:ext uri="{BB962C8B-B14F-4D97-AF65-F5344CB8AC3E}">
        <p14:creationId xmlns:p14="http://schemas.microsoft.com/office/powerpoint/2010/main" val="4073674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6B9C5CE1-A8D2-45E3-BDE8-EB415FFD861C}" type="slidenum">
              <a:rPr lang="en-US" altLang="en-US" smtClean="0"/>
              <a:pPr/>
              <a:t>58</a:t>
            </a:fld>
            <a:endParaRPr lang="en-US" altLang="en-US" smtClean="0"/>
          </a:p>
        </p:txBody>
      </p:sp>
      <p:sp>
        <p:nvSpPr>
          <p:cNvPr id="69635" name="Rectangle 2"/>
          <p:cNvSpPr>
            <a:spLocks noGrp="1" noChangeArrowheads="1"/>
          </p:cNvSpPr>
          <p:nvPr>
            <p:ph type="title"/>
          </p:nvPr>
        </p:nvSpPr>
        <p:spPr>
          <a:xfrm>
            <a:off x="634891" y="295747"/>
            <a:ext cx="7793037" cy="762000"/>
          </a:xfrm>
        </p:spPr>
        <p:txBody>
          <a:bodyPr/>
          <a:lstStyle/>
          <a:p>
            <a:pPr eaLnBrk="1" hangingPunct="1"/>
            <a:r>
              <a:rPr lang="en-US" altLang="en-US" sz="2400" dirty="0" smtClean="0"/>
              <a:t>Other roles for the converter</a:t>
            </a:r>
          </a:p>
        </p:txBody>
      </p:sp>
      <p:sp>
        <p:nvSpPr>
          <p:cNvPr id="69636" name="Rectangle 3"/>
          <p:cNvSpPr>
            <a:spLocks noGrp="1" noChangeArrowheads="1"/>
          </p:cNvSpPr>
          <p:nvPr>
            <p:ph type="body" sz="half" idx="1"/>
          </p:nvPr>
        </p:nvSpPr>
        <p:spPr/>
        <p:txBody>
          <a:bodyPr/>
          <a:lstStyle/>
          <a:p>
            <a:pPr lvl="1" eaLnBrk="1" hangingPunct="1">
              <a:buClr>
                <a:srgbClr val="0070C0"/>
              </a:buClr>
              <a:buSzPct val="100000"/>
              <a:buFont typeface="Arial" panose="020B0604020202020204" pitchFamily="34" charset="0"/>
              <a:buChar char="•"/>
            </a:pPr>
            <a:r>
              <a:rPr lang="en-US" altLang="en-US" dirty="0" smtClean="0"/>
              <a:t>Repository for cheap algebra…</a:t>
            </a:r>
          </a:p>
          <a:p>
            <a:pPr lvl="1" eaLnBrk="1" hangingPunct="1">
              <a:buClr>
                <a:srgbClr val="0070C0"/>
              </a:buClr>
              <a:buSzPct val="100000"/>
              <a:buFont typeface="Arial" panose="020B0604020202020204" pitchFamily="34" charset="0"/>
              <a:buChar char="•"/>
            </a:pPr>
            <a:endParaRPr lang="en-US" altLang="en-US" dirty="0" smtClean="0"/>
          </a:p>
          <a:p>
            <a:pPr lvl="1" eaLnBrk="1" hangingPunct="1">
              <a:buClr>
                <a:srgbClr val="0070C0"/>
              </a:buClr>
              <a:buSzPct val="100000"/>
              <a:buFont typeface="Arial" panose="020B0604020202020204" pitchFamily="34" charset="0"/>
              <a:buChar char="•"/>
            </a:pPr>
            <a:endParaRPr lang="en-US" altLang="en-US" dirty="0" smtClean="0"/>
          </a:p>
          <a:p>
            <a:pPr lvl="1" eaLnBrk="1" hangingPunct="1">
              <a:buClr>
                <a:srgbClr val="0070C0"/>
              </a:buClr>
              <a:buSzPct val="100000"/>
              <a:buFont typeface="Arial" panose="020B0604020202020204" pitchFamily="34" charset="0"/>
              <a:buChar char="•"/>
            </a:pPr>
            <a:endParaRPr lang="en-US" altLang="en-US" dirty="0" smtClean="0"/>
          </a:p>
          <a:p>
            <a:pPr lvl="1" eaLnBrk="1" hangingPunct="1">
              <a:buClr>
                <a:srgbClr val="0070C0"/>
              </a:buClr>
              <a:buSzPct val="100000"/>
              <a:buFont typeface="Arial" panose="020B0604020202020204" pitchFamily="34" charset="0"/>
              <a:buChar char="•"/>
            </a:pPr>
            <a:endParaRPr lang="en-US" altLang="en-US" dirty="0" smtClean="0"/>
          </a:p>
          <a:p>
            <a:pPr lvl="1" eaLnBrk="1" hangingPunct="1">
              <a:buClr>
                <a:srgbClr val="0070C0"/>
              </a:buClr>
              <a:buSzPct val="100000"/>
              <a:buFont typeface="Arial" panose="020B0604020202020204" pitchFamily="34" charset="0"/>
              <a:buChar char="•"/>
            </a:pPr>
            <a:endParaRPr lang="en-US" altLang="en-US" dirty="0" smtClean="0"/>
          </a:p>
          <a:p>
            <a:pPr lvl="1" eaLnBrk="1" hangingPunct="1">
              <a:buClr>
                <a:srgbClr val="0070C0"/>
              </a:buClr>
              <a:buSzPct val="100000"/>
              <a:buFont typeface="Arial" panose="020B0604020202020204" pitchFamily="34" charset="0"/>
              <a:buChar char="•"/>
            </a:pPr>
            <a:endParaRPr lang="en-US" altLang="en-US" dirty="0" smtClean="0"/>
          </a:p>
          <a:p>
            <a:pPr lvl="1" eaLnBrk="1" hangingPunct="1">
              <a:buClr>
                <a:srgbClr val="0070C0"/>
              </a:buClr>
              <a:buSzPct val="100000"/>
              <a:buFont typeface="Arial" panose="020B0604020202020204" pitchFamily="34" charset="0"/>
              <a:buChar char="•"/>
            </a:pPr>
            <a:r>
              <a:rPr lang="en-US" altLang="en-US" dirty="0" smtClean="0"/>
              <a:t>Housing for model inputs…</a:t>
            </a:r>
          </a:p>
          <a:p>
            <a:pPr eaLnBrk="1" hangingPunct="1"/>
            <a:endParaRPr lang="en-US" altLang="en-US" sz="1600" dirty="0" smtClean="0"/>
          </a:p>
          <a:p>
            <a:pPr eaLnBrk="1" hangingPunct="1"/>
            <a:endParaRPr lang="en-US" altLang="en-US" sz="1800" dirty="0" smtClean="0"/>
          </a:p>
          <a:p>
            <a:pPr eaLnBrk="1" hangingPunct="1"/>
            <a:endParaRPr lang="en-US" altLang="en-US" sz="1800" dirty="0" smtClean="0"/>
          </a:p>
        </p:txBody>
      </p:sp>
      <p:pic>
        <p:nvPicPr>
          <p:cNvPr id="6963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600200"/>
            <a:ext cx="2724150"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8" name="Picture 5"/>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5105400" y="3886200"/>
            <a:ext cx="647700" cy="1676400"/>
          </a:xfrm>
          <a:noFill/>
        </p:spPr>
      </p:pic>
    </p:spTree>
    <p:extLst>
      <p:ext uri="{BB962C8B-B14F-4D97-AF65-F5344CB8AC3E}">
        <p14:creationId xmlns:p14="http://schemas.microsoft.com/office/powerpoint/2010/main" val="27840316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6F1547F4-84CB-4E67-8521-590A9E9CEB36}" type="slidenum">
              <a:rPr lang="en-US" altLang="en-US" smtClean="0"/>
              <a:pPr/>
              <a:t>59</a:t>
            </a:fld>
            <a:endParaRPr lang="en-US" altLang="en-US" smtClean="0"/>
          </a:p>
        </p:txBody>
      </p:sp>
      <p:pic>
        <p:nvPicPr>
          <p:cNvPr id="7065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3763" y="3460750"/>
            <a:ext cx="4316412"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66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788" y="1665288"/>
            <a:ext cx="3421062" cy="849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661" name="Text Box 12"/>
          <p:cNvSpPr txBox="1">
            <a:spLocks noChangeArrowheads="1"/>
          </p:cNvSpPr>
          <p:nvPr/>
        </p:nvSpPr>
        <p:spPr bwMode="auto">
          <a:xfrm>
            <a:off x="1628775" y="1219200"/>
            <a:ext cx="6858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n-US" altLang="en-US" sz="1600" b="1" dirty="0">
                <a:solidFill>
                  <a:srgbClr val="FF0000"/>
                </a:solidFill>
                <a:latin typeface="+mn-lt"/>
                <a:cs typeface="Tahoma" pitchFamily="34" charset="0"/>
              </a:rPr>
              <a:t>A</a:t>
            </a:r>
            <a:endParaRPr lang="en-US" altLang="en-US" sz="1600" dirty="0">
              <a:solidFill>
                <a:srgbClr val="FF0000"/>
              </a:solidFill>
              <a:latin typeface="+mn-lt"/>
              <a:cs typeface="Tahoma" pitchFamily="34" charset="0"/>
            </a:endParaRPr>
          </a:p>
        </p:txBody>
      </p:sp>
      <p:sp>
        <p:nvSpPr>
          <p:cNvPr id="70662" name="Text Box 12"/>
          <p:cNvSpPr txBox="1">
            <a:spLocks noChangeArrowheads="1"/>
          </p:cNvSpPr>
          <p:nvPr/>
        </p:nvSpPr>
        <p:spPr bwMode="auto">
          <a:xfrm>
            <a:off x="6400800" y="3106738"/>
            <a:ext cx="6858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n-US" altLang="en-US" sz="1600" b="1" dirty="0">
                <a:solidFill>
                  <a:srgbClr val="FF0000"/>
                </a:solidFill>
                <a:latin typeface="+mn-lt"/>
                <a:cs typeface="Tahoma" pitchFamily="34" charset="0"/>
              </a:rPr>
              <a:t>Z</a:t>
            </a:r>
            <a:endParaRPr lang="en-US" altLang="en-US" sz="1600" dirty="0">
              <a:solidFill>
                <a:srgbClr val="FF0000"/>
              </a:solidFill>
              <a:latin typeface="+mn-lt"/>
              <a:cs typeface="Tahoma" pitchFamily="34" charset="0"/>
            </a:endParaRPr>
          </a:p>
        </p:txBody>
      </p:sp>
      <p:sp>
        <p:nvSpPr>
          <p:cNvPr id="70663" name="Rectangle 3"/>
          <p:cNvSpPr>
            <a:spLocks noGrp="1" noChangeArrowheads="1"/>
          </p:cNvSpPr>
          <p:nvPr>
            <p:ph type="title"/>
          </p:nvPr>
        </p:nvSpPr>
        <p:spPr>
          <a:xfrm>
            <a:off x="579438" y="161453"/>
            <a:ext cx="8248650" cy="927100"/>
          </a:xfrm>
        </p:spPr>
        <p:txBody>
          <a:bodyPr/>
          <a:lstStyle/>
          <a:p>
            <a:pPr eaLnBrk="1" hangingPunct="1"/>
            <a:r>
              <a:rPr lang="en-US" altLang="en-US" sz="2400" dirty="0" smtClean="0">
                <a:cs typeface="Tahoma" pitchFamily="34" charset="0"/>
              </a:rPr>
              <a:t>Model Extremes (from A to Z)</a:t>
            </a:r>
          </a:p>
        </p:txBody>
      </p:sp>
      <p:sp>
        <p:nvSpPr>
          <p:cNvPr id="70664" name="Oval 1"/>
          <p:cNvSpPr>
            <a:spLocks noChangeArrowheads="1"/>
          </p:cNvSpPr>
          <p:nvPr/>
        </p:nvSpPr>
        <p:spPr bwMode="auto">
          <a:xfrm>
            <a:off x="1966913" y="2382838"/>
            <a:ext cx="4168775" cy="1447800"/>
          </a:xfrm>
          <a:prstGeom prst="ellipse">
            <a:avLst/>
          </a:prstGeom>
          <a:solidFill>
            <a:srgbClr val="E9EBF3"/>
          </a:solidFill>
          <a:ln w="9525" algn="ctr">
            <a:solidFill>
              <a:schemeClr val="tx1"/>
            </a:solidFill>
            <a:round/>
            <a:headEnd/>
            <a:tailEnd/>
          </a:ln>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n-US" altLang="en-US" sz="1400" dirty="0">
                <a:solidFill>
                  <a:srgbClr val="000000"/>
                </a:solidFill>
                <a:latin typeface="+mn-lt"/>
                <a:cs typeface="Tahoma" pitchFamily="34" charset="0"/>
              </a:rPr>
              <a:t>“Sweet Spot” = A simple (but not simplistic!) framework that provides insight into the structure/behavior of a complex, dynamic system.</a:t>
            </a:r>
          </a:p>
          <a:p>
            <a:pPr algn="ctr"/>
            <a:endParaRPr lang="en-US" altLang="en-US" dirty="0">
              <a:latin typeface="+mn-lt"/>
            </a:endParaRPr>
          </a:p>
        </p:txBody>
      </p:sp>
    </p:spTree>
    <p:extLst>
      <p:ext uri="{BB962C8B-B14F-4D97-AF65-F5344CB8AC3E}">
        <p14:creationId xmlns:p14="http://schemas.microsoft.com/office/powerpoint/2010/main" val="17047986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xfrm>
            <a:off x="518160" y="6383510"/>
            <a:ext cx="115316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A88259DC-DCEB-415A-B282-9153633E80B1}" type="slidenum">
              <a:rPr lang="en-US" altLang="en-US" smtClean="0">
                <a:latin typeface="Calibri" pitchFamily="34" charset="0"/>
                <a:cs typeface="Calibri" pitchFamily="34" charset="0"/>
              </a:rPr>
              <a:pPr/>
              <a:t>6</a:t>
            </a:fld>
            <a:endParaRPr lang="en-US" altLang="en-US" dirty="0" smtClean="0">
              <a:latin typeface="Calibri" pitchFamily="34" charset="0"/>
              <a:cs typeface="Calibri" pitchFamily="34" charset="0"/>
            </a:endParaRPr>
          </a:p>
        </p:txBody>
      </p:sp>
      <p:sp>
        <p:nvSpPr>
          <p:cNvPr id="14339" name="Rectangle 2"/>
          <p:cNvSpPr>
            <a:spLocks noGrp="1" noChangeArrowheads="1"/>
          </p:cNvSpPr>
          <p:nvPr>
            <p:ph type="title"/>
          </p:nvPr>
        </p:nvSpPr>
        <p:spPr/>
        <p:txBody>
          <a:bodyPr/>
          <a:lstStyle/>
          <a:p>
            <a:pPr eaLnBrk="1" hangingPunct="1"/>
            <a:r>
              <a:rPr lang="en-US" altLang="en-US" sz="2400" smtClean="0">
                <a:cs typeface="Calibri" pitchFamily="34" charset="0"/>
              </a:rPr>
              <a:t>What is System Dynamics?</a:t>
            </a:r>
          </a:p>
        </p:txBody>
      </p:sp>
      <p:sp>
        <p:nvSpPr>
          <p:cNvPr id="14340" name="Rectangle 3"/>
          <p:cNvSpPr txBox="1">
            <a:spLocks noChangeArrowheads="1"/>
          </p:cNvSpPr>
          <p:nvPr/>
        </p:nvSpPr>
        <p:spPr bwMode="auto">
          <a:xfrm>
            <a:off x="723821" y="993618"/>
            <a:ext cx="815838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marL="0" indent="0" eaLnBrk="1" hangingPunct="1">
              <a:lnSpc>
                <a:spcPct val="80000"/>
              </a:lnSpc>
              <a:spcBef>
                <a:spcPct val="50000"/>
              </a:spcBef>
              <a:buClr>
                <a:schemeClr val="folHlink"/>
              </a:buClr>
              <a:buSzPct val="60000"/>
            </a:pPr>
            <a:r>
              <a:rPr lang="en-US" altLang="en-US" sz="2000" dirty="0">
                <a:latin typeface="+mn-lt"/>
              </a:rPr>
              <a:t>System Dynamics can be viewed as a “package” with some key components:</a:t>
            </a:r>
          </a:p>
        </p:txBody>
      </p:sp>
      <p:sp>
        <p:nvSpPr>
          <p:cNvPr id="14341" name="AutoShape 4"/>
          <p:cNvSpPr>
            <a:spLocks noChangeArrowheads="1"/>
          </p:cNvSpPr>
          <p:nvPr/>
        </p:nvSpPr>
        <p:spPr bwMode="auto">
          <a:xfrm>
            <a:off x="304800" y="3914133"/>
            <a:ext cx="2819400" cy="2057400"/>
          </a:xfrm>
          <a:prstGeom prst="roundRect">
            <a:avLst>
              <a:gd name="adj" fmla="val 16667"/>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14342" name="AutoShape 5"/>
          <p:cNvSpPr>
            <a:spLocks noChangeArrowheads="1"/>
          </p:cNvSpPr>
          <p:nvPr/>
        </p:nvSpPr>
        <p:spPr bwMode="auto">
          <a:xfrm>
            <a:off x="3254712" y="4368351"/>
            <a:ext cx="2895600" cy="2133600"/>
          </a:xfrm>
          <a:prstGeom prst="roundRect">
            <a:avLst>
              <a:gd name="adj" fmla="val 16667"/>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14343" name="AutoShape 6"/>
          <p:cNvSpPr>
            <a:spLocks noChangeArrowheads="1"/>
          </p:cNvSpPr>
          <p:nvPr/>
        </p:nvSpPr>
        <p:spPr bwMode="auto">
          <a:xfrm>
            <a:off x="3287154" y="1611554"/>
            <a:ext cx="2590800" cy="1752600"/>
          </a:xfrm>
          <a:prstGeom prst="roundRect">
            <a:avLst>
              <a:gd name="adj" fmla="val 16667"/>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14344" name="Rectangle 7"/>
          <p:cNvSpPr>
            <a:spLocks noChangeArrowheads="1"/>
          </p:cNvSpPr>
          <p:nvPr/>
        </p:nvSpPr>
        <p:spPr bwMode="auto">
          <a:xfrm>
            <a:off x="3483312" y="4520751"/>
            <a:ext cx="2667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lnSpc>
                <a:spcPct val="80000"/>
              </a:lnSpc>
              <a:spcBef>
                <a:spcPct val="50000"/>
              </a:spcBef>
              <a:buClr>
                <a:schemeClr val="folHlink"/>
              </a:buClr>
              <a:buSzPct val="60000"/>
              <a:buFont typeface="Wingdings" pitchFamily="2" charset="2"/>
              <a:buNone/>
            </a:pPr>
            <a:r>
              <a:rPr lang="en-US" altLang="en-US" sz="1400" i="1" dirty="0">
                <a:solidFill>
                  <a:srgbClr val="0070C0"/>
                </a:solidFill>
                <a:latin typeface="+mn-lt"/>
              </a:rPr>
              <a:t>Process</a:t>
            </a:r>
          </a:p>
          <a:p>
            <a:pPr eaLnBrk="1" hangingPunct="1">
              <a:buClr>
                <a:srgbClr val="0070C0"/>
              </a:buClr>
              <a:buSzPct val="100000"/>
              <a:buFont typeface="Arial" panose="020B0604020202020204" pitchFamily="34" charset="0"/>
              <a:buChar char="•"/>
            </a:pPr>
            <a:r>
              <a:rPr lang="en-US" altLang="en-US" sz="1200" dirty="0">
                <a:latin typeface="+mn-lt"/>
              </a:rPr>
              <a:t>Defining purpose/problem</a:t>
            </a:r>
          </a:p>
          <a:p>
            <a:pPr eaLnBrk="1" hangingPunct="1">
              <a:buClr>
                <a:srgbClr val="0070C0"/>
              </a:buClr>
              <a:buSzPct val="100000"/>
              <a:buFont typeface="Arial" panose="020B0604020202020204" pitchFamily="34" charset="0"/>
              <a:buChar char="•"/>
            </a:pPr>
            <a:r>
              <a:rPr lang="en-US" altLang="en-US" sz="1200" dirty="0">
                <a:latin typeface="+mn-lt"/>
              </a:rPr>
              <a:t>Setting the boundary</a:t>
            </a:r>
          </a:p>
          <a:p>
            <a:pPr eaLnBrk="1" hangingPunct="1">
              <a:buClr>
                <a:srgbClr val="0070C0"/>
              </a:buClr>
              <a:buSzPct val="100000"/>
              <a:buFont typeface="Arial" panose="020B0604020202020204" pitchFamily="34" charset="0"/>
              <a:buChar char="•"/>
            </a:pPr>
            <a:r>
              <a:rPr lang="en-US" altLang="en-US" sz="1200" dirty="0">
                <a:latin typeface="+mn-lt"/>
              </a:rPr>
              <a:t>Mapping the process</a:t>
            </a:r>
          </a:p>
          <a:p>
            <a:pPr eaLnBrk="1" hangingPunct="1">
              <a:buClr>
                <a:srgbClr val="0070C0"/>
              </a:buClr>
              <a:buSzPct val="100000"/>
              <a:buFont typeface="Arial" panose="020B0604020202020204" pitchFamily="34" charset="0"/>
              <a:buChar char="•"/>
            </a:pPr>
            <a:r>
              <a:rPr lang="en-US" altLang="en-US" sz="1200" dirty="0">
                <a:latin typeface="+mn-lt"/>
              </a:rPr>
              <a:t>Modeling (</a:t>
            </a:r>
            <a:r>
              <a:rPr lang="en-US" altLang="en-US" sz="1200" dirty="0" err="1">
                <a:latin typeface="+mn-lt"/>
              </a:rPr>
              <a:t>eq’ns</a:t>
            </a:r>
            <a:r>
              <a:rPr lang="en-US" altLang="en-US" sz="1200" dirty="0">
                <a:latin typeface="+mn-lt"/>
              </a:rPr>
              <a:t>, numbers)</a:t>
            </a:r>
          </a:p>
          <a:p>
            <a:pPr eaLnBrk="1" hangingPunct="1">
              <a:buClr>
                <a:srgbClr val="0070C0"/>
              </a:buClr>
              <a:buSzPct val="100000"/>
              <a:buFont typeface="Arial" panose="020B0604020202020204" pitchFamily="34" charset="0"/>
              <a:buChar char="•"/>
            </a:pPr>
            <a:r>
              <a:rPr lang="en-US" altLang="en-US" sz="1200" dirty="0">
                <a:latin typeface="+mn-lt"/>
              </a:rPr>
              <a:t>Simulating</a:t>
            </a:r>
          </a:p>
          <a:p>
            <a:pPr eaLnBrk="1" hangingPunct="1">
              <a:buClr>
                <a:srgbClr val="0070C0"/>
              </a:buClr>
              <a:buSzPct val="100000"/>
              <a:buFont typeface="Arial" panose="020B0604020202020204" pitchFamily="34" charset="0"/>
              <a:buChar char="•"/>
            </a:pPr>
            <a:r>
              <a:rPr lang="en-US" altLang="en-US" sz="1200" dirty="0">
                <a:latin typeface="+mn-lt"/>
              </a:rPr>
              <a:t>Debugging</a:t>
            </a:r>
          </a:p>
          <a:p>
            <a:pPr eaLnBrk="1" hangingPunct="1">
              <a:buClr>
                <a:srgbClr val="0070C0"/>
              </a:buClr>
              <a:buSzPct val="100000"/>
              <a:buFont typeface="Arial" panose="020B0604020202020204" pitchFamily="34" charset="0"/>
              <a:buChar char="•"/>
            </a:pPr>
            <a:r>
              <a:rPr lang="en-US" altLang="en-US" sz="1200" dirty="0">
                <a:latin typeface="+mn-lt"/>
              </a:rPr>
              <a:t>Designing Experiments</a:t>
            </a:r>
          </a:p>
          <a:p>
            <a:pPr eaLnBrk="1" hangingPunct="1">
              <a:buClr>
                <a:srgbClr val="0070C0"/>
              </a:buClr>
              <a:buSzPct val="100000"/>
              <a:buFont typeface="Arial" panose="020B0604020202020204" pitchFamily="34" charset="0"/>
              <a:buChar char="•"/>
            </a:pPr>
            <a:r>
              <a:rPr lang="en-US" altLang="en-US" sz="1200" dirty="0">
                <a:latin typeface="+mn-lt"/>
              </a:rPr>
              <a:t>Packaging for Consumption</a:t>
            </a:r>
          </a:p>
          <a:p>
            <a:pPr eaLnBrk="1" hangingPunct="1">
              <a:buClr>
                <a:srgbClr val="0070C0"/>
              </a:buClr>
              <a:buSzPct val="100000"/>
              <a:buFont typeface="Arial" panose="020B0604020202020204" pitchFamily="34" charset="0"/>
              <a:buChar char="•"/>
            </a:pPr>
            <a:r>
              <a:rPr lang="en-US" altLang="en-US" sz="1200" dirty="0">
                <a:latin typeface="+mn-lt"/>
              </a:rPr>
              <a:t>Generating discussions</a:t>
            </a:r>
          </a:p>
        </p:txBody>
      </p:sp>
      <p:sp>
        <p:nvSpPr>
          <p:cNvPr id="14345" name="Rectangle 8"/>
          <p:cNvSpPr>
            <a:spLocks noChangeArrowheads="1"/>
          </p:cNvSpPr>
          <p:nvPr/>
        </p:nvSpPr>
        <p:spPr bwMode="auto">
          <a:xfrm>
            <a:off x="533400" y="2161533"/>
            <a:ext cx="29718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lnSpc>
                <a:spcPct val="80000"/>
              </a:lnSpc>
              <a:spcBef>
                <a:spcPct val="50000"/>
              </a:spcBef>
              <a:buClr>
                <a:schemeClr val="folHlink"/>
              </a:buClr>
              <a:buSzPct val="60000"/>
              <a:buFont typeface="Wingdings" pitchFamily="2" charset="2"/>
              <a:buNone/>
            </a:pPr>
            <a:r>
              <a:rPr lang="en-US" altLang="en-US" sz="1400" i="1" dirty="0">
                <a:solidFill>
                  <a:srgbClr val="0070C0"/>
                </a:solidFill>
                <a:latin typeface="+mn-lt"/>
              </a:rPr>
              <a:t>Language</a:t>
            </a:r>
          </a:p>
          <a:p>
            <a:pPr eaLnBrk="1" hangingPunct="1">
              <a:buClr>
                <a:srgbClr val="0070C0"/>
              </a:buClr>
              <a:buSzPct val="100000"/>
              <a:buFont typeface="Arial" panose="020B0604020202020204" pitchFamily="34" charset="0"/>
              <a:buChar char="•"/>
            </a:pPr>
            <a:r>
              <a:rPr lang="en-US" altLang="en-US" sz="1200" dirty="0">
                <a:latin typeface="+mn-lt"/>
              </a:rPr>
              <a:t>Stocks &amp; Flows (clouds)</a:t>
            </a:r>
          </a:p>
          <a:p>
            <a:pPr eaLnBrk="1" hangingPunct="1">
              <a:buClr>
                <a:srgbClr val="0070C0"/>
              </a:buClr>
              <a:buSzPct val="100000"/>
              <a:buFont typeface="Arial" panose="020B0604020202020204" pitchFamily="34" charset="0"/>
              <a:buChar char="•"/>
            </a:pPr>
            <a:r>
              <a:rPr lang="en-US" altLang="en-US" sz="1200" dirty="0">
                <a:latin typeface="+mn-lt"/>
              </a:rPr>
              <a:t>Language Grammar</a:t>
            </a:r>
          </a:p>
          <a:p>
            <a:pPr eaLnBrk="1" hangingPunct="1">
              <a:buClr>
                <a:srgbClr val="0070C0"/>
              </a:buClr>
              <a:buSzPct val="100000"/>
              <a:buFont typeface="Arial" panose="020B0604020202020204" pitchFamily="34" charset="0"/>
              <a:buChar char="•"/>
            </a:pPr>
            <a:r>
              <a:rPr lang="en-US" altLang="en-US" sz="1200" dirty="0">
                <a:latin typeface="+mn-lt"/>
              </a:rPr>
              <a:t>Connectors</a:t>
            </a:r>
          </a:p>
          <a:p>
            <a:pPr eaLnBrk="1" hangingPunct="1">
              <a:buClr>
                <a:srgbClr val="0070C0"/>
              </a:buClr>
              <a:buSzPct val="100000"/>
              <a:buFont typeface="Arial" panose="020B0604020202020204" pitchFamily="34" charset="0"/>
              <a:buChar char="•"/>
            </a:pPr>
            <a:r>
              <a:rPr lang="en-US" altLang="en-US" sz="1200" dirty="0">
                <a:latin typeface="+mn-lt"/>
              </a:rPr>
              <a:t>Converters</a:t>
            </a:r>
          </a:p>
          <a:p>
            <a:pPr eaLnBrk="1" hangingPunct="1">
              <a:buClr>
                <a:srgbClr val="0070C0"/>
              </a:buClr>
              <a:buSzPct val="100000"/>
              <a:buFont typeface="Arial" panose="020B0604020202020204" pitchFamily="34" charset="0"/>
              <a:buChar char="•"/>
            </a:pPr>
            <a:r>
              <a:rPr lang="en-US" altLang="en-US" sz="1200" dirty="0">
                <a:latin typeface="+mn-lt"/>
              </a:rPr>
              <a:t>Generating Action/Activity</a:t>
            </a:r>
          </a:p>
          <a:p>
            <a:pPr eaLnBrk="1" hangingPunct="1">
              <a:buClr>
                <a:srgbClr val="0070C0"/>
              </a:buClr>
              <a:buSzPct val="100000"/>
              <a:buFont typeface="Arial" panose="020B0604020202020204" pitchFamily="34" charset="0"/>
              <a:buChar char="•"/>
            </a:pPr>
            <a:r>
              <a:rPr lang="en-US" altLang="en-US" sz="1200" dirty="0">
                <a:latin typeface="+mn-lt"/>
              </a:rPr>
              <a:t>Model “Fine Structure”</a:t>
            </a:r>
          </a:p>
          <a:p>
            <a:pPr eaLnBrk="1" hangingPunct="1">
              <a:buClr>
                <a:srgbClr val="0070C0"/>
              </a:buClr>
              <a:buSzPct val="100000"/>
              <a:buFont typeface="Arial" panose="020B0604020202020204" pitchFamily="34" charset="0"/>
              <a:buChar char="•"/>
            </a:pPr>
            <a:r>
              <a:rPr lang="en-US" altLang="en-US" sz="1200" dirty="0">
                <a:latin typeface="+mn-lt"/>
              </a:rPr>
              <a:t>Structure/Behavior Pairings</a:t>
            </a:r>
          </a:p>
        </p:txBody>
      </p:sp>
      <p:sp>
        <p:nvSpPr>
          <p:cNvPr id="14346" name="Rectangle 9"/>
          <p:cNvSpPr>
            <a:spLocks noChangeArrowheads="1"/>
          </p:cNvSpPr>
          <p:nvPr/>
        </p:nvSpPr>
        <p:spPr bwMode="auto">
          <a:xfrm>
            <a:off x="457200" y="4066533"/>
            <a:ext cx="2667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lnSpc>
                <a:spcPct val="80000"/>
              </a:lnSpc>
              <a:spcBef>
                <a:spcPct val="50000"/>
              </a:spcBef>
              <a:buClr>
                <a:schemeClr val="folHlink"/>
              </a:buClr>
              <a:buSzPct val="60000"/>
              <a:buFont typeface="Wingdings" pitchFamily="2" charset="2"/>
              <a:buNone/>
            </a:pPr>
            <a:r>
              <a:rPr lang="en-US" altLang="en-US" sz="1400" i="1" dirty="0">
                <a:solidFill>
                  <a:srgbClr val="0070C0"/>
                </a:solidFill>
                <a:latin typeface="+mn-lt"/>
              </a:rPr>
              <a:t>Software Toolkit</a:t>
            </a:r>
          </a:p>
          <a:p>
            <a:pPr eaLnBrk="1" hangingPunct="1">
              <a:buClr>
                <a:srgbClr val="0070C0"/>
              </a:buClr>
              <a:buSzPct val="100000"/>
              <a:buFont typeface="Arial" panose="020B0604020202020204" pitchFamily="34" charset="0"/>
              <a:buChar char="•"/>
            </a:pPr>
            <a:r>
              <a:rPr lang="en-US" altLang="en-US" sz="1200" dirty="0">
                <a:latin typeface="+mn-lt"/>
              </a:rPr>
              <a:t>Multiple views</a:t>
            </a:r>
          </a:p>
          <a:p>
            <a:pPr eaLnBrk="1" hangingPunct="1">
              <a:buClr>
                <a:srgbClr val="0070C0"/>
              </a:buClr>
              <a:buSzPct val="100000"/>
              <a:buFont typeface="Arial" panose="020B0604020202020204" pitchFamily="34" charset="0"/>
              <a:buChar char="•"/>
            </a:pPr>
            <a:r>
              <a:rPr lang="en-US" altLang="en-US" sz="1200" dirty="0">
                <a:latin typeface="+mn-lt"/>
              </a:rPr>
              <a:t>Basic mapping operations</a:t>
            </a:r>
          </a:p>
          <a:p>
            <a:pPr eaLnBrk="1" hangingPunct="1">
              <a:buClr>
                <a:srgbClr val="0070C0"/>
              </a:buClr>
              <a:buSzPct val="100000"/>
              <a:buFont typeface="Arial" panose="020B0604020202020204" pitchFamily="34" charset="0"/>
              <a:buChar char="•"/>
            </a:pPr>
            <a:r>
              <a:rPr lang="en-US" altLang="en-US" sz="1200" dirty="0">
                <a:latin typeface="+mn-lt"/>
              </a:rPr>
              <a:t>Basic modeling/</a:t>
            </a:r>
            <a:r>
              <a:rPr lang="en-US" altLang="en-US" sz="1200" dirty="0" err="1">
                <a:latin typeface="+mn-lt"/>
              </a:rPr>
              <a:t>eq’n</a:t>
            </a:r>
            <a:r>
              <a:rPr lang="en-US" altLang="en-US" sz="1200" dirty="0">
                <a:latin typeface="+mn-lt"/>
              </a:rPr>
              <a:t> writing operations</a:t>
            </a:r>
          </a:p>
          <a:p>
            <a:pPr eaLnBrk="1" hangingPunct="1">
              <a:buClr>
                <a:srgbClr val="0070C0"/>
              </a:buClr>
              <a:buSzPct val="100000"/>
              <a:buFont typeface="Arial" panose="020B0604020202020204" pitchFamily="34" charset="0"/>
              <a:buChar char="•"/>
            </a:pPr>
            <a:r>
              <a:rPr lang="en-US" altLang="en-US" sz="1200" dirty="0">
                <a:latin typeface="+mn-lt"/>
              </a:rPr>
              <a:t>Output devices (table, graph)</a:t>
            </a:r>
          </a:p>
          <a:p>
            <a:pPr eaLnBrk="1" hangingPunct="1">
              <a:buClr>
                <a:srgbClr val="0070C0"/>
              </a:buClr>
              <a:buSzPct val="100000"/>
              <a:buFont typeface="Arial" panose="020B0604020202020204" pitchFamily="34" charset="0"/>
              <a:buChar char="•"/>
            </a:pPr>
            <a:r>
              <a:rPr lang="en-US" altLang="en-US" sz="1200" dirty="0">
                <a:latin typeface="+mn-lt"/>
              </a:rPr>
              <a:t>Input devices (e.g., slider)</a:t>
            </a:r>
          </a:p>
          <a:p>
            <a:pPr eaLnBrk="1" hangingPunct="1">
              <a:buClr>
                <a:srgbClr val="0070C0"/>
              </a:buClr>
              <a:buSzPct val="100000"/>
              <a:buFont typeface="Arial" panose="020B0604020202020204" pitchFamily="34" charset="0"/>
              <a:buChar char="•"/>
            </a:pPr>
            <a:r>
              <a:rPr lang="en-US" altLang="en-US" sz="1200" dirty="0">
                <a:latin typeface="+mn-lt"/>
              </a:rPr>
              <a:t>Tools for “packaging” (e.g., </a:t>
            </a:r>
            <a:r>
              <a:rPr lang="en-US" altLang="en-US" sz="1200" dirty="0" smtClean="0">
                <a:latin typeface="+mn-lt"/>
              </a:rPr>
              <a:t>button</a:t>
            </a:r>
            <a:r>
              <a:rPr lang="en-US" altLang="en-US" sz="1200" dirty="0">
                <a:latin typeface="+mn-lt"/>
              </a:rPr>
              <a:t>, text box, storytelling)</a:t>
            </a:r>
          </a:p>
        </p:txBody>
      </p:sp>
      <p:sp>
        <p:nvSpPr>
          <p:cNvPr id="14347" name="Rectangle 10"/>
          <p:cNvSpPr>
            <a:spLocks noChangeArrowheads="1"/>
          </p:cNvSpPr>
          <p:nvPr/>
        </p:nvSpPr>
        <p:spPr bwMode="auto">
          <a:xfrm>
            <a:off x="6172200" y="2697856"/>
            <a:ext cx="2819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lnSpc>
                <a:spcPct val="80000"/>
              </a:lnSpc>
              <a:spcBef>
                <a:spcPct val="50000"/>
              </a:spcBef>
              <a:buClr>
                <a:schemeClr val="folHlink"/>
              </a:buClr>
              <a:buSzPct val="60000"/>
              <a:buFont typeface="Wingdings" pitchFamily="2" charset="2"/>
              <a:buNone/>
            </a:pPr>
            <a:r>
              <a:rPr lang="en-US" altLang="en-US" sz="1400" i="1" dirty="0">
                <a:solidFill>
                  <a:schemeClr val="tx2"/>
                </a:solidFill>
                <a:latin typeface="+mn-lt"/>
              </a:rPr>
              <a:t>“</a:t>
            </a:r>
            <a:r>
              <a:rPr lang="en-US" altLang="en-US" sz="1400" i="1" dirty="0">
                <a:solidFill>
                  <a:srgbClr val="0070C0"/>
                </a:solidFill>
                <a:latin typeface="+mn-lt"/>
              </a:rPr>
              <a:t>Geeky Stuff”</a:t>
            </a:r>
          </a:p>
          <a:p>
            <a:pPr eaLnBrk="1" hangingPunct="1">
              <a:buClr>
                <a:srgbClr val="0070C0"/>
              </a:buClr>
              <a:buSzPct val="100000"/>
              <a:buFont typeface="Arial" panose="020B0604020202020204" pitchFamily="34" charset="0"/>
              <a:buChar char="•"/>
            </a:pPr>
            <a:r>
              <a:rPr lang="en-US" altLang="en-US" sz="1200" dirty="0">
                <a:latin typeface="+mn-lt"/>
              </a:rPr>
              <a:t>DT</a:t>
            </a:r>
          </a:p>
          <a:p>
            <a:pPr eaLnBrk="1" hangingPunct="1">
              <a:buClr>
                <a:srgbClr val="0070C0"/>
              </a:buClr>
              <a:buSzPct val="100000"/>
              <a:buFont typeface="Arial" panose="020B0604020202020204" pitchFamily="34" charset="0"/>
              <a:buChar char="•"/>
            </a:pPr>
            <a:r>
              <a:rPr lang="en-US" altLang="en-US" sz="1200" dirty="0">
                <a:latin typeface="+mn-lt"/>
              </a:rPr>
              <a:t>Simulation Algorithms</a:t>
            </a:r>
          </a:p>
          <a:p>
            <a:pPr eaLnBrk="1" hangingPunct="1">
              <a:buClr>
                <a:srgbClr val="0070C0"/>
              </a:buClr>
              <a:buSzPct val="100000"/>
              <a:buFont typeface="Arial" panose="020B0604020202020204" pitchFamily="34" charset="0"/>
              <a:buChar char="•"/>
            </a:pPr>
            <a:r>
              <a:rPr lang="en-US" altLang="en-US" sz="1200" dirty="0">
                <a:latin typeface="+mn-lt"/>
              </a:rPr>
              <a:t>Sensitivity Analysis</a:t>
            </a:r>
          </a:p>
          <a:p>
            <a:pPr eaLnBrk="1" hangingPunct="1">
              <a:buClr>
                <a:srgbClr val="0070C0"/>
              </a:buClr>
              <a:buSzPct val="100000"/>
              <a:buFont typeface="Arial" panose="020B0604020202020204" pitchFamily="34" charset="0"/>
              <a:buChar char="•"/>
            </a:pPr>
            <a:r>
              <a:rPr lang="en-US" altLang="en-US" sz="1200" dirty="0">
                <a:latin typeface="+mn-lt"/>
              </a:rPr>
              <a:t>Steady-State</a:t>
            </a:r>
          </a:p>
          <a:p>
            <a:pPr eaLnBrk="1" hangingPunct="1">
              <a:buClr>
                <a:srgbClr val="0070C0"/>
              </a:buClr>
              <a:buSzPct val="100000"/>
              <a:buFont typeface="Arial" panose="020B0604020202020204" pitchFamily="34" charset="0"/>
              <a:buChar char="•"/>
            </a:pPr>
            <a:r>
              <a:rPr lang="en-US" altLang="en-US" sz="1200" dirty="0">
                <a:latin typeface="+mn-lt"/>
              </a:rPr>
              <a:t>Sub-Models</a:t>
            </a:r>
          </a:p>
          <a:p>
            <a:pPr eaLnBrk="1" hangingPunct="1">
              <a:buClr>
                <a:srgbClr val="0070C0"/>
              </a:buClr>
              <a:buSzPct val="100000"/>
              <a:buFont typeface="Arial" panose="020B0604020202020204" pitchFamily="34" charset="0"/>
              <a:buChar char="•"/>
            </a:pPr>
            <a:r>
              <a:rPr lang="en-US" altLang="en-US" sz="1200" dirty="0" err="1">
                <a:latin typeface="+mn-lt"/>
              </a:rPr>
              <a:t>Builtin</a:t>
            </a:r>
            <a:r>
              <a:rPr lang="en-US" altLang="en-US" sz="1200" dirty="0">
                <a:latin typeface="+mn-lt"/>
              </a:rPr>
              <a:t> functions</a:t>
            </a:r>
          </a:p>
          <a:p>
            <a:pPr eaLnBrk="1" hangingPunct="1">
              <a:buClr>
                <a:srgbClr val="0070C0"/>
              </a:buClr>
              <a:buSzPct val="100000"/>
              <a:buFont typeface="Arial" panose="020B0604020202020204" pitchFamily="34" charset="0"/>
              <a:buChar char="•"/>
            </a:pPr>
            <a:r>
              <a:rPr lang="en-US" altLang="en-US" sz="1200" dirty="0">
                <a:latin typeface="+mn-lt"/>
              </a:rPr>
              <a:t>Arrays</a:t>
            </a:r>
          </a:p>
          <a:p>
            <a:pPr eaLnBrk="1" hangingPunct="1">
              <a:buClr>
                <a:srgbClr val="0070C0"/>
              </a:buClr>
              <a:buSzPct val="100000"/>
              <a:buFont typeface="Arial" panose="020B0604020202020204" pitchFamily="34" charset="0"/>
              <a:buChar char="•"/>
            </a:pPr>
            <a:r>
              <a:rPr lang="en-US" altLang="en-US" sz="1200" dirty="0">
                <a:latin typeface="+mn-lt"/>
              </a:rPr>
              <a:t>…</a:t>
            </a:r>
          </a:p>
        </p:txBody>
      </p:sp>
      <p:sp>
        <p:nvSpPr>
          <p:cNvPr id="14348" name="Rectangle 11"/>
          <p:cNvSpPr>
            <a:spLocks noChangeArrowheads="1"/>
          </p:cNvSpPr>
          <p:nvPr/>
        </p:nvSpPr>
        <p:spPr bwMode="auto">
          <a:xfrm>
            <a:off x="3502928" y="1746583"/>
            <a:ext cx="24765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lnSpc>
                <a:spcPct val="80000"/>
              </a:lnSpc>
              <a:spcBef>
                <a:spcPct val="50000"/>
              </a:spcBef>
              <a:buClr>
                <a:schemeClr val="folHlink"/>
              </a:buClr>
              <a:buSzPct val="60000"/>
              <a:buFont typeface="Wingdings" pitchFamily="2" charset="2"/>
              <a:buNone/>
            </a:pPr>
            <a:r>
              <a:rPr lang="en-US" altLang="en-US" sz="1400" i="1" dirty="0">
                <a:solidFill>
                  <a:srgbClr val="0070C0"/>
                </a:solidFill>
                <a:latin typeface="+mn-lt"/>
              </a:rPr>
              <a:t>Key System Concepts</a:t>
            </a:r>
          </a:p>
          <a:p>
            <a:pPr eaLnBrk="1" hangingPunct="1">
              <a:buClr>
                <a:srgbClr val="0070C0"/>
              </a:buClr>
              <a:buSzPct val="100000"/>
              <a:buFont typeface="Arial" panose="020B0604020202020204" pitchFamily="34" charset="0"/>
              <a:buChar char="•"/>
            </a:pPr>
            <a:r>
              <a:rPr lang="en-US" altLang="en-US" sz="1200" dirty="0">
                <a:latin typeface="+mn-lt"/>
              </a:rPr>
              <a:t>Feedback Loops</a:t>
            </a:r>
          </a:p>
          <a:p>
            <a:pPr eaLnBrk="1" hangingPunct="1">
              <a:buClr>
                <a:srgbClr val="0070C0"/>
              </a:buClr>
              <a:buSzPct val="100000"/>
              <a:buFont typeface="Arial" panose="020B0604020202020204" pitchFamily="34" charset="0"/>
              <a:buChar char="•"/>
            </a:pPr>
            <a:r>
              <a:rPr lang="en-US" altLang="en-US" sz="1200" dirty="0">
                <a:latin typeface="+mn-lt"/>
              </a:rPr>
              <a:t>Main chains</a:t>
            </a:r>
          </a:p>
          <a:p>
            <a:pPr eaLnBrk="1" hangingPunct="1">
              <a:buClr>
                <a:srgbClr val="0070C0"/>
              </a:buClr>
              <a:buSzPct val="100000"/>
              <a:buFont typeface="Arial" panose="020B0604020202020204" pitchFamily="34" charset="0"/>
              <a:buChar char="•"/>
            </a:pPr>
            <a:r>
              <a:rPr lang="en-US" altLang="en-US" sz="1200" dirty="0">
                <a:latin typeface="+mn-lt"/>
              </a:rPr>
              <a:t>Delays</a:t>
            </a:r>
          </a:p>
          <a:p>
            <a:pPr eaLnBrk="1" hangingPunct="1">
              <a:buClr>
                <a:srgbClr val="0070C0"/>
              </a:buClr>
              <a:buSzPct val="100000"/>
              <a:buFont typeface="Arial" panose="020B0604020202020204" pitchFamily="34" charset="0"/>
              <a:buChar char="•"/>
            </a:pPr>
            <a:r>
              <a:rPr lang="en-US" altLang="en-US" sz="1200" dirty="0">
                <a:latin typeface="+mn-lt"/>
              </a:rPr>
              <a:t>Inertias</a:t>
            </a:r>
          </a:p>
          <a:p>
            <a:pPr eaLnBrk="1" hangingPunct="1">
              <a:buClr>
                <a:srgbClr val="0070C0"/>
              </a:buClr>
              <a:buSzPct val="100000"/>
              <a:buFont typeface="Arial" panose="020B0604020202020204" pitchFamily="34" charset="0"/>
              <a:buChar char="•"/>
            </a:pPr>
            <a:r>
              <a:rPr lang="en-US" altLang="en-US" sz="1200" dirty="0">
                <a:latin typeface="+mn-lt"/>
              </a:rPr>
              <a:t>Unintended Consequences</a:t>
            </a:r>
          </a:p>
          <a:p>
            <a:pPr eaLnBrk="1" hangingPunct="1">
              <a:buClr>
                <a:srgbClr val="0070C0"/>
              </a:buClr>
              <a:buSzPct val="100000"/>
              <a:buFont typeface="Arial" panose="020B0604020202020204" pitchFamily="34" charset="0"/>
              <a:buChar char="•"/>
            </a:pPr>
            <a:r>
              <a:rPr lang="en-US" altLang="en-US" sz="1200" dirty="0">
                <a:latin typeface="+mn-lt"/>
              </a:rPr>
              <a:t>Generic Structures</a:t>
            </a:r>
          </a:p>
        </p:txBody>
      </p:sp>
      <p:sp>
        <p:nvSpPr>
          <p:cNvPr id="14349" name="AutoShape 13"/>
          <p:cNvSpPr>
            <a:spLocks noChangeArrowheads="1"/>
          </p:cNvSpPr>
          <p:nvPr/>
        </p:nvSpPr>
        <p:spPr bwMode="auto">
          <a:xfrm>
            <a:off x="304800" y="2085333"/>
            <a:ext cx="2819400" cy="1752600"/>
          </a:xfrm>
          <a:prstGeom prst="roundRect">
            <a:avLst>
              <a:gd name="adj" fmla="val 16667"/>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14350" name="AutoShape 12"/>
          <p:cNvSpPr>
            <a:spLocks noChangeArrowheads="1"/>
          </p:cNvSpPr>
          <p:nvPr/>
        </p:nvSpPr>
        <p:spPr bwMode="auto">
          <a:xfrm>
            <a:off x="6096000" y="2545456"/>
            <a:ext cx="2743200" cy="1905000"/>
          </a:xfrm>
          <a:prstGeom prst="roundRect">
            <a:avLst>
              <a:gd name="adj" fmla="val 16667"/>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7418" y="4450456"/>
            <a:ext cx="2214182" cy="2293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785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8064EEC8-E1C5-45A4-A312-CF30AA148394}" type="slidenum">
              <a:rPr lang="en-US" altLang="en-US" smtClean="0"/>
              <a:pPr/>
              <a:t>60</a:t>
            </a:fld>
            <a:endParaRPr lang="en-US" altLang="en-US" smtClean="0"/>
          </a:p>
        </p:txBody>
      </p:sp>
      <p:sp>
        <p:nvSpPr>
          <p:cNvPr id="71683" name="Rectangle 2"/>
          <p:cNvSpPr>
            <a:spLocks noGrp="1" noChangeArrowheads="1"/>
          </p:cNvSpPr>
          <p:nvPr>
            <p:ph type="title"/>
          </p:nvPr>
        </p:nvSpPr>
        <p:spPr>
          <a:xfrm>
            <a:off x="790575" y="197668"/>
            <a:ext cx="8248650" cy="927100"/>
          </a:xfrm>
        </p:spPr>
        <p:txBody>
          <a:bodyPr/>
          <a:lstStyle/>
          <a:p>
            <a:pPr eaLnBrk="1" hangingPunct="1"/>
            <a:r>
              <a:rPr lang="en-US" altLang="en-US" sz="2400" dirty="0" smtClean="0"/>
              <a:t>Feedback loops – Stock/Flow Framework</a:t>
            </a:r>
          </a:p>
        </p:txBody>
      </p:sp>
      <p:sp>
        <p:nvSpPr>
          <p:cNvPr id="71684" name="Rectangle 3"/>
          <p:cNvSpPr txBox="1">
            <a:spLocks noChangeArrowheads="1"/>
          </p:cNvSpPr>
          <p:nvPr/>
        </p:nvSpPr>
        <p:spPr bwMode="auto">
          <a:xfrm>
            <a:off x="1182688" y="1524000"/>
            <a:ext cx="7427912"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rgbClr val="0070C0"/>
              </a:buClr>
              <a:buSzPct val="100000"/>
              <a:buFont typeface="Arial" panose="020B0604020202020204" pitchFamily="34" charset="0"/>
              <a:buChar char="•"/>
            </a:pPr>
            <a:r>
              <a:rPr lang="en-US" altLang="en-US" sz="1600" dirty="0">
                <a:latin typeface="+mn-lt"/>
              </a:rPr>
              <a:t>A feedback loop exists whenever the current state of the system leads to activities which further change the state of the system. </a:t>
            </a:r>
          </a:p>
          <a:p>
            <a:pPr eaLnBrk="1" hangingPunct="1">
              <a:spcBef>
                <a:spcPct val="50000"/>
              </a:spcBef>
              <a:buClr>
                <a:srgbClr val="0070C0"/>
              </a:buClr>
              <a:buSzPct val="100000"/>
              <a:buFont typeface="Arial" panose="020B0604020202020204" pitchFamily="34" charset="0"/>
              <a:buChar char="•"/>
            </a:pPr>
            <a:r>
              <a:rPr lang="en-US" altLang="en-US" sz="1600" dirty="0">
                <a:latin typeface="+mn-lt"/>
              </a:rPr>
              <a:t>There’s a feedback loop in place whenever a stock is connected to a flow that changes the magnitude of the stock.  The connection can be direct, or more tortuous.</a:t>
            </a:r>
          </a:p>
        </p:txBody>
      </p:sp>
      <p:pic>
        <p:nvPicPr>
          <p:cNvPr id="7168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429000"/>
            <a:ext cx="293370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6" name="AutoShape 9"/>
          <p:cNvSpPr>
            <a:spLocks noChangeAspect="1" noChangeArrowheads="1" noTextEdit="1"/>
          </p:cNvSpPr>
          <p:nvPr/>
        </p:nvSpPr>
        <p:spPr bwMode="auto">
          <a:xfrm>
            <a:off x="4114800" y="3124200"/>
            <a:ext cx="4516438"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1687" name="Rectangle 11"/>
          <p:cNvSpPr>
            <a:spLocks noChangeArrowheads="1"/>
          </p:cNvSpPr>
          <p:nvPr/>
        </p:nvSpPr>
        <p:spPr bwMode="auto">
          <a:xfrm>
            <a:off x="5586413" y="5432425"/>
            <a:ext cx="471487" cy="371475"/>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71688" name="Rectangle 12"/>
          <p:cNvSpPr>
            <a:spLocks noChangeArrowheads="1"/>
          </p:cNvSpPr>
          <p:nvPr/>
        </p:nvSpPr>
        <p:spPr bwMode="auto">
          <a:xfrm>
            <a:off x="5580063" y="5424488"/>
            <a:ext cx="471487" cy="371475"/>
          </a:xfrm>
          <a:prstGeom prst="rect">
            <a:avLst/>
          </a:prstGeom>
          <a:noFill/>
          <a:ln w="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71689" name="Rectangle 13"/>
          <p:cNvSpPr>
            <a:spLocks noChangeArrowheads="1"/>
          </p:cNvSpPr>
          <p:nvPr/>
        </p:nvSpPr>
        <p:spPr bwMode="auto">
          <a:xfrm>
            <a:off x="5594350" y="5567363"/>
            <a:ext cx="463550" cy="122237"/>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71690" name="Rectangle 14"/>
          <p:cNvSpPr>
            <a:spLocks noChangeArrowheads="1"/>
          </p:cNvSpPr>
          <p:nvPr/>
        </p:nvSpPr>
        <p:spPr bwMode="auto">
          <a:xfrm>
            <a:off x="5600700" y="5567363"/>
            <a:ext cx="479425" cy="12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700">
                <a:solidFill>
                  <a:srgbClr val="0000FF"/>
                </a:solidFill>
                <a:latin typeface="Arial" pitchFamily="34" charset="0"/>
              </a:rPr>
              <a:t>Employees</a:t>
            </a:r>
            <a:endParaRPr lang="en-US" altLang="en-US"/>
          </a:p>
        </p:txBody>
      </p:sp>
      <p:sp>
        <p:nvSpPr>
          <p:cNvPr id="71691" name="Arc 15"/>
          <p:cNvSpPr>
            <a:spLocks/>
          </p:cNvSpPr>
          <p:nvPr/>
        </p:nvSpPr>
        <p:spPr bwMode="auto">
          <a:xfrm>
            <a:off x="4251325" y="5589588"/>
            <a:ext cx="114300" cy="85725"/>
          </a:xfrm>
          <a:custGeom>
            <a:avLst/>
            <a:gdLst>
              <a:gd name="T0" fmla="*/ 2147483647 w 43200"/>
              <a:gd name="T1" fmla="*/ 2147483647 h 32190"/>
              <a:gd name="T2" fmla="*/ 2147483647 w 43200"/>
              <a:gd name="T3" fmla="*/ 2147483647 h 32190"/>
              <a:gd name="T4" fmla="*/ 2147483647 w 43200"/>
              <a:gd name="T5" fmla="*/ 2147483647 h 32190"/>
              <a:gd name="T6" fmla="*/ 0 60000 65536"/>
              <a:gd name="T7" fmla="*/ 0 60000 65536"/>
              <a:gd name="T8" fmla="*/ 0 60000 65536"/>
              <a:gd name="T9" fmla="*/ 0 w 43200"/>
              <a:gd name="T10" fmla="*/ 0 h 32190"/>
              <a:gd name="T11" fmla="*/ 43200 w 43200"/>
              <a:gd name="T12" fmla="*/ 32190 h 32190"/>
            </a:gdLst>
            <a:ahLst/>
            <a:cxnLst>
              <a:cxn ang="T6">
                <a:pos x="T0" y="T1"/>
              </a:cxn>
              <a:cxn ang="T7">
                <a:pos x="T2" y="T3"/>
              </a:cxn>
              <a:cxn ang="T8">
                <a:pos x="T4" y="T5"/>
              </a:cxn>
            </a:cxnLst>
            <a:rect l="T9" t="T10" r="T11" b="T12"/>
            <a:pathLst>
              <a:path w="43200" h="32190" fill="none" extrusionOk="0">
                <a:moveTo>
                  <a:pt x="2774" y="32189"/>
                </a:moveTo>
                <a:cubicBezTo>
                  <a:pt x="955" y="28956"/>
                  <a:pt x="0" y="25309"/>
                  <a:pt x="0" y="21600"/>
                </a:cubicBezTo>
                <a:cubicBezTo>
                  <a:pt x="0" y="9670"/>
                  <a:pt x="9670" y="0"/>
                  <a:pt x="21600" y="0"/>
                </a:cubicBezTo>
                <a:cubicBezTo>
                  <a:pt x="33529" y="-1"/>
                  <a:pt x="43199" y="9670"/>
                  <a:pt x="43200" y="21599"/>
                </a:cubicBezTo>
              </a:path>
              <a:path w="43200" h="32190" stroke="0" extrusionOk="0">
                <a:moveTo>
                  <a:pt x="2774" y="32189"/>
                </a:moveTo>
                <a:cubicBezTo>
                  <a:pt x="955" y="28956"/>
                  <a:pt x="0" y="25309"/>
                  <a:pt x="0" y="21600"/>
                </a:cubicBezTo>
                <a:cubicBezTo>
                  <a:pt x="0" y="9670"/>
                  <a:pt x="9670" y="0"/>
                  <a:pt x="21600" y="0"/>
                </a:cubicBezTo>
                <a:cubicBezTo>
                  <a:pt x="33529" y="-1"/>
                  <a:pt x="43199" y="9670"/>
                  <a:pt x="43200" y="21599"/>
                </a:cubicBezTo>
                <a:lnTo>
                  <a:pt x="21600" y="21600"/>
                </a:lnTo>
                <a:lnTo>
                  <a:pt x="2774" y="32189"/>
                </a:lnTo>
                <a:close/>
              </a:path>
            </a:pathLst>
          </a:custGeom>
          <a:noFill/>
          <a:ln w="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692" name="Arc 16"/>
          <p:cNvSpPr>
            <a:spLocks/>
          </p:cNvSpPr>
          <p:nvPr/>
        </p:nvSpPr>
        <p:spPr bwMode="auto">
          <a:xfrm>
            <a:off x="4337050" y="5589588"/>
            <a:ext cx="85725" cy="114300"/>
          </a:xfrm>
          <a:custGeom>
            <a:avLst/>
            <a:gdLst>
              <a:gd name="T0" fmla="*/ 0 w 32190"/>
              <a:gd name="T1" fmla="*/ 2147483647 h 43200"/>
              <a:gd name="T2" fmla="*/ 2147483647 w 32190"/>
              <a:gd name="T3" fmla="*/ 2147483647 h 43200"/>
              <a:gd name="T4" fmla="*/ 2147483647 w 32190"/>
              <a:gd name="T5" fmla="*/ 2147483647 h 43200"/>
              <a:gd name="T6" fmla="*/ 0 60000 65536"/>
              <a:gd name="T7" fmla="*/ 0 60000 65536"/>
              <a:gd name="T8" fmla="*/ 0 60000 65536"/>
              <a:gd name="T9" fmla="*/ 0 w 32190"/>
              <a:gd name="T10" fmla="*/ 0 h 43200"/>
              <a:gd name="T11" fmla="*/ 32190 w 32190"/>
              <a:gd name="T12" fmla="*/ 43200 h 43200"/>
            </a:gdLst>
            <a:ahLst/>
            <a:cxnLst>
              <a:cxn ang="T6">
                <a:pos x="T0" y="T1"/>
              </a:cxn>
              <a:cxn ang="T7">
                <a:pos x="T2" y="T3"/>
              </a:cxn>
              <a:cxn ang="T8">
                <a:pos x="T4" y="T5"/>
              </a:cxn>
            </a:cxnLst>
            <a:rect l="T9" t="T10" r="T11" b="T12"/>
            <a:pathLst>
              <a:path w="32190" h="43200" fill="none" extrusionOk="0">
                <a:moveTo>
                  <a:pt x="0" y="2774"/>
                </a:moveTo>
                <a:cubicBezTo>
                  <a:pt x="3233" y="955"/>
                  <a:pt x="6880" y="-1"/>
                  <a:pt x="10590" y="0"/>
                </a:cubicBezTo>
                <a:cubicBezTo>
                  <a:pt x="22519" y="0"/>
                  <a:pt x="32190" y="9670"/>
                  <a:pt x="32190" y="21600"/>
                </a:cubicBezTo>
                <a:cubicBezTo>
                  <a:pt x="32190" y="33529"/>
                  <a:pt x="22519" y="43199"/>
                  <a:pt x="10590" y="43200"/>
                </a:cubicBezTo>
              </a:path>
              <a:path w="32190" h="43200" stroke="0" extrusionOk="0">
                <a:moveTo>
                  <a:pt x="0" y="2774"/>
                </a:moveTo>
                <a:cubicBezTo>
                  <a:pt x="3233" y="955"/>
                  <a:pt x="6880" y="-1"/>
                  <a:pt x="10590" y="0"/>
                </a:cubicBezTo>
                <a:cubicBezTo>
                  <a:pt x="22519" y="0"/>
                  <a:pt x="32190" y="9670"/>
                  <a:pt x="32190" y="21600"/>
                </a:cubicBezTo>
                <a:cubicBezTo>
                  <a:pt x="32190" y="33529"/>
                  <a:pt x="22519" y="43199"/>
                  <a:pt x="10590" y="43200"/>
                </a:cubicBezTo>
                <a:lnTo>
                  <a:pt x="10590" y="21600"/>
                </a:lnTo>
                <a:lnTo>
                  <a:pt x="0" y="2774"/>
                </a:lnTo>
                <a:close/>
              </a:path>
            </a:pathLst>
          </a:custGeom>
          <a:noFill/>
          <a:ln w="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693" name="Arc 17"/>
          <p:cNvSpPr>
            <a:spLocks/>
          </p:cNvSpPr>
          <p:nvPr/>
        </p:nvSpPr>
        <p:spPr bwMode="auto">
          <a:xfrm>
            <a:off x="4308475" y="5675313"/>
            <a:ext cx="114300" cy="85725"/>
          </a:xfrm>
          <a:custGeom>
            <a:avLst/>
            <a:gdLst>
              <a:gd name="T0" fmla="*/ 2147483647 w 43200"/>
              <a:gd name="T1" fmla="*/ 0 h 32446"/>
              <a:gd name="T2" fmla="*/ 0 w 43200"/>
              <a:gd name="T3" fmla="*/ 2147483647 h 32446"/>
              <a:gd name="T4" fmla="*/ 2147483647 w 43200"/>
              <a:gd name="T5" fmla="*/ 2147483647 h 32446"/>
              <a:gd name="T6" fmla="*/ 0 60000 65536"/>
              <a:gd name="T7" fmla="*/ 0 60000 65536"/>
              <a:gd name="T8" fmla="*/ 0 60000 65536"/>
              <a:gd name="T9" fmla="*/ 0 w 43200"/>
              <a:gd name="T10" fmla="*/ 0 h 32446"/>
              <a:gd name="T11" fmla="*/ 43200 w 43200"/>
              <a:gd name="T12" fmla="*/ 32446 h 32446"/>
            </a:gdLst>
            <a:ahLst/>
            <a:cxnLst>
              <a:cxn ang="T6">
                <a:pos x="T0" y="T1"/>
              </a:cxn>
              <a:cxn ang="T7">
                <a:pos x="T2" y="T3"/>
              </a:cxn>
              <a:cxn ang="T8">
                <a:pos x="T4" y="T5"/>
              </a:cxn>
            </a:cxnLst>
            <a:rect l="T9" t="T10" r="T11" b="T12"/>
            <a:pathLst>
              <a:path w="43200" h="32446" fill="none" extrusionOk="0">
                <a:moveTo>
                  <a:pt x="40279" y="-1"/>
                </a:moveTo>
                <a:cubicBezTo>
                  <a:pt x="42192" y="3294"/>
                  <a:pt x="43200" y="7036"/>
                  <a:pt x="43200" y="10846"/>
                </a:cubicBezTo>
                <a:cubicBezTo>
                  <a:pt x="43200" y="22775"/>
                  <a:pt x="33529" y="32446"/>
                  <a:pt x="21600" y="32446"/>
                </a:cubicBezTo>
                <a:cubicBezTo>
                  <a:pt x="9670" y="32446"/>
                  <a:pt x="0" y="22775"/>
                  <a:pt x="0" y="10846"/>
                </a:cubicBezTo>
              </a:path>
              <a:path w="43200" h="32446" stroke="0" extrusionOk="0">
                <a:moveTo>
                  <a:pt x="40279" y="-1"/>
                </a:moveTo>
                <a:cubicBezTo>
                  <a:pt x="42192" y="3294"/>
                  <a:pt x="43200" y="7036"/>
                  <a:pt x="43200" y="10846"/>
                </a:cubicBezTo>
                <a:cubicBezTo>
                  <a:pt x="43200" y="22775"/>
                  <a:pt x="33529" y="32446"/>
                  <a:pt x="21600" y="32446"/>
                </a:cubicBezTo>
                <a:cubicBezTo>
                  <a:pt x="9670" y="32446"/>
                  <a:pt x="0" y="22775"/>
                  <a:pt x="0" y="10846"/>
                </a:cubicBezTo>
                <a:lnTo>
                  <a:pt x="21600" y="10846"/>
                </a:lnTo>
                <a:lnTo>
                  <a:pt x="40279" y="-1"/>
                </a:lnTo>
                <a:close/>
              </a:path>
            </a:pathLst>
          </a:custGeom>
          <a:noFill/>
          <a:ln w="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694" name="Arc 18"/>
          <p:cNvSpPr>
            <a:spLocks/>
          </p:cNvSpPr>
          <p:nvPr/>
        </p:nvSpPr>
        <p:spPr bwMode="auto">
          <a:xfrm>
            <a:off x="4251325" y="5646738"/>
            <a:ext cx="85725" cy="114300"/>
          </a:xfrm>
          <a:custGeom>
            <a:avLst/>
            <a:gdLst>
              <a:gd name="T0" fmla="*/ 2147483647 w 32446"/>
              <a:gd name="T1" fmla="*/ 2147483647 h 43200"/>
              <a:gd name="T2" fmla="*/ 2147483647 w 32446"/>
              <a:gd name="T3" fmla="*/ 0 h 43200"/>
              <a:gd name="T4" fmla="*/ 2147483647 w 32446"/>
              <a:gd name="T5" fmla="*/ 2147483647 h 43200"/>
              <a:gd name="T6" fmla="*/ 0 60000 65536"/>
              <a:gd name="T7" fmla="*/ 0 60000 65536"/>
              <a:gd name="T8" fmla="*/ 0 60000 65536"/>
              <a:gd name="T9" fmla="*/ 0 w 32446"/>
              <a:gd name="T10" fmla="*/ 0 h 43200"/>
              <a:gd name="T11" fmla="*/ 32446 w 32446"/>
              <a:gd name="T12" fmla="*/ 43200 h 43200"/>
            </a:gdLst>
            <a:ahLst/>
            <a:cxnLst>
              <a:cxn ang="T6">
                <a:pos x="T0" y="T1"/>
              </a:cxn>
              <a:cxn ang="T7">
                <a:pos x="T2" y="T3"/>
              </a:cxn>
              <a:cxn ang="T8">
                <a:pos x="T4" y="T5"/>
              </a:cxn>
            </a:cxnLst>
            <a:rect l="T9" t="T10" r="T11" b="T12"/>
            <a:pathLst>
              <a:path w="32446" h="43200" fill="none" extrusionOk="0">
                <a:moveTo>
                  <a:pt x="32446" y="40279"/>
                </a:moveTo>
                <a:cubicBezTo>
                  <a:pt x="29151" y="42192"/>
                  <a:pt x="25409" y="43199"/>
                  <a:pt x="21600" y="43200"/>
                </a:cubicBezTo>
                <a:cubicBezTo>
                  <a:pt x="9670" y="43200"/>
                  <a:pt x="0" y="33529"/>
                  <a:pt x="0" y="21600"/>
                </a:cubicBezTo>
                <a:cubicBezTo>
                  <a:pt x="-1" y="9670"/>
                  <a:pt x="9670" y="0"/>
                  <a:pt x="21599" y="0"/>
                </a:cubicBezTo>
              </a:path>
              <a:path w="32446" h="43200" stroke="0" extrusionOk="0">
                <a:moveTo>
                  <a:pt x="32446" y="40279"/>
                </a:moveTo>
                <a:cubicBezTo>
                  <a:pt x="29151" y="42192"/>
                  <a:pt x="25409" y="43199"/>
                  <a:pt x="21600" y="43200"/>
                </a:cubicBezTo>
                <a:cubicBezTo>
                  <a:pt x="9670" y="43200"/>
                  <a:pt x="0" y="33529"/>
                  <a:pt x="0" y="21600"/>
                </a:cubicBezTo>
                <a:cubicBezTo>
                  <a:pt x="-1" y="9670"/>
                  <a:pt x="9670" y="0"/>
                  <a:pt x="21599" y="0"/>
                </a:cubicBezTo>
                <a:lnTo>
                  <a:pt x="21600" y="21600"/>
                </a:lnTo>
                <a:lnTo>
                  <a:pt x="32446" y="40279"/>
                </a:lnTo>
                <a:close/>
              </a:path>
            </a:pathLst>
          </a:custGeom>
          <a:noFill/>
          <a:ln w="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695" name="Line 19"/>
          <p:cNvSpPr>
            <a:spLocks noChangeShapeType="1"/>
          </p:cNvSpPr>
          <p:nvPr/>
        </p:nvSpPr>
        <p:spPr bwMode="auto">
          <a:xfrm>
            <a:off x="4422775" y="5661025"/>
            <a:ext cx="1092200" cy="1588"/>
          </a:xfrm>
          <a:prstGeom prst="line">
            <a:avLst/>
          </a:prstGeom>
          <a:noFill/>
          <a:ln w="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696" name="Line 20"/>
          <p:cNvSpPr>
            <a:spLocks noChangeShapeType="1"/>
          </p:cNvSpPr>
          <p:nvPr/>
        </p:nvSpPr>
        <p:spPr bwMode="auto">
          <a:xfrm>
            <a:off x="4422775" y="5689600"/>
            <a:ext cx="1092200" cy="1588"/>
          </a:xfrm>
          <a:prstGeom prst="line">
            <a:avLst/>
          </a:prstGeom>
          <a:noFill/>
          <a:ln w="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697" name="Freeform 21"/>
          <p:cNvSpPr>
            <a:spLocks/>
          </p:cNvSpPr>
          <p:nvPr/>
        </p:nvSpPr>
        <p:spPr bwMode="auto">
          <a:xfrm>
            <a:off x="5514975" y="5610225"/>
            <a:ext cx="65088" cy="128588"/>
          </a:xfrm>
          <a:custGeom>
            <a:avLst/>
            <a:gdLst>
              <a:gd name="T0" fmla="*/ 0 w 41"/>
              <a:gd name="T1" fmla="*/ 2147483647 h 81"/>
              <a:gd name="T2" fmla="*/ 0 w 41"/>
              <a:gd name="T3" fmla="*/ 0 h 81"/>
              <a:gd name="T4" fmla="*/ 2147483647 w 41"/>
              <a:gd name="T5" fmla="*/ 2147483647 h 81"/>
              <a:gd name="T6" fmla="*/ 0 w 41"/>
              <a:gd name="T7" fmla="*/ 2147483647 h 81"/>
              <a:gd name="T8" fmla="*/ 0 w 41"/>
              <a:gd name="T9" fmla="*/ 2147483647 h 81"/>
              <a:gd name="T10" fmla="*/ 0 60000 65536"/>
              <a:gd name="T11" fmla="*/ 0 60000 65536"/>
              <a:gd name="T12" fmla="*/ 0 60000 65536"/>
              <a:gd name="T13" fmla="*/ 0 60000 65536"/>
              <a:gd name="T14" fmla="*/ 0 60000 65536"/>
              <a:gd name="T15" fmla="*/ 0 w 41"/>
              <a:gd name="T16" fmla="*/ 0 h 81"/>
              <a:gd name="T17" fmla="*/ 41 w 41"/>
              <a:gd name="T18" fmla="*/ 81 h 81"/>
            </a:gdLst>
            <a:ahLst/>
            <a:cxnLst>
              <a:cxn ang="T10">
                <a:pos x="T0" y="T1"/>
              </a:cxn>
              <a:cxn ang="T11">
                <a:pos x="T2" y="T3"/>
              </a:cxn>
              <a:cxn ang="T12">
                <a:pos x="T4" y="T5"/>
              </a:cxn>
              <a:cxn ang="T13">
                <a:pos x="T6" y="T7"/>
              </a:cxn>
              <a:cxn ang="T14">
                <a:pos x="T8" y="T9"/>
              </a:cxn>
            </a:cxnLst>
            <a:rect l="T15" t="T16" r="T17" b="T18"/>
            <a:pathLst>
              <a:path w="41" h="81">
                <a:moveTo>
                  <a:pt x="0" y="32"/>
                </a:moveTo>
                <a:lnTo>
                  <a:pt x="0" y="0"/>
                </a:lnTo>
                <a:lnTo>
                  <a:pt x="41" y="41"/>
                </a:lnTo>
                <a:lnTo>
                  <a:pt x="0" y="81"/>
                </a:lnTo>
                <a:lnTo>
                  <a:pt x="0" y="50"/>
                </a:lnTo>
              </a:path>
            </a:pathLst>
          </a:custGeom>
          <a:noFill/>
          <a:ln w="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698" name="Freeform 22"/>
          <p:cNvSpPr>
            <a:spLocks/>
          </p:cNvSpPr>
          <p:nvPr/>
        </p:nvSpPr>
        <p:spPr bwMode="auto">
          <a:xfrm>
            <a:off x="4914900" y="5532438"/>
            <a:ext cx="157163" cy="49212"/>
          </a:xfrm>
          <a:custGeom>
            <a:avLst/>
            <a:gdLst>
              <a:gd name="T0" fmla="*/ 2147483647 w 99"/>
              <a:gd name="T1" fmla="*/ 2147483647 h 31"/>
              <a:gd name="T2" fmla="*/ 2147483647 w 99"/>
              <a:gd name="T3" fmla="*/ 2147483647 h 31"/>
              <a:gd name="T4" fmla="*/ 2147483647 w 99"/>
              <a:gd name="T5" fmla="*/ 2147483647 h 31"/>
              <a:gd name="T6" fmla="*/ 2147483647 w 99"/>
              <a:gd name="T7" fmla="*/ 2147483647 h 31"/>
              <a:gd name="T8" fmla="*/ 0 w 99"/>
              <a:gd name="T9" fmla="*/ 2147483647 h 31"/>
              <a:gd name="T10" fmla="*/ 0 w 99"/>
              <a:gd name="T11" fmla="*/ 2147483647 h 31"/>
              <a:gd name="T12" fmla="*/ 0 w 99"/>
              <a:gd name="T13" fmla="*/ 2147483647 h 31"/>
              <a:gd name="T14" fmla="*/ 2147483647 w 99"/>
              <a:gd name="T15" fmla="*/ 2147483647 h 31"/>
              <a:gd name="T16" fmla="*/ 2147483647 w 99"/>
              <a:gd name="T17" fmla="*/ 2147483647 h 31"/>
              <a:gd name="T18" fmla="*/ 2147483647 w 99"/>
              <a:gd name="T19" fmla="*/ 0 h 31"/>
              <a:gd name="T20" fmla="*/ 2147483647 w 99"/>
              <a:gd name="T21" fmla="*/ 0 h 31"/>
              <a:gd name="T22" fmla="*/ 0 w 99"/>
              <a:gd name="T23" fmla="*/ 2147483647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9"/>
              <a:gd name="T37" fmla="*/ 0 h 31"/>
              <a:gd name="T38" fmla="*/ 99 w 99"/>
              <a:gd name="T39" fmla="*/ 31 h 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9" h="31">
                <a:moveTo>
                  <a:pt x="59" y="13"/>
                </a:moveTo>
                <a:lnTo>
                  <a:pt x="59" y="31"/>
                </a:lnTo>
                <a:lnTo>
                  <a:pt x="41" y="31"/>
                </a:lnTo>
                <a:lnTo>
                  <a:pt x="41" y="13"/>
                </a:lnTo>
                <a:lnTo>
                  <a:pt x="0" y="13"/>
                </a:lnTo>
                <a:lnTo>
                  <a:pt x="0" y="4"/>
                </a:lnTo>
                <a:lnTo>
                  <a:pt x="0" y="9"/>
                </a:lnTo>
                <a:lnTo>
                  <a:pt x="99" y="9"/>
                </a:lnTo>
                <a:lnTo>
                  <a:pt x="99" y="4"/>
                </a:lnTo>
                <a:lnTo>
                  <a:pt x="95" y="0"/>
                </a:lnTo>
                <a:lnTo>
                  <a:pt x="9" y="0"/>
                </a:lnTo>
                <a:lnTo>
                  <a:pt x="0" y="4"/>
                </a:lnTo>
              </a:path>
            </a:pathLst>
          </a:custGeom>
          <a:noFill/>
          <a:ln w="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699" name="Oval 23"/>
          <p:cNvSpPr>
            <a:spLocks noChangeArrowheads="1"/>
          </p:cNvSpPr>
          <p:nvPr/>
        </p:nvSpPr>
        <p:spPr bwMode="auto">
          <a:xfrm>
            <a:off x="4914900" y="5589588"/>
            <a:ext cx="179388" cy="177800"/>
          </a:xfrm>
          <a:prstGeom prst="ellipse">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71700" name="Oval 24"/>
          <p:cNvSpPr>
            <a:spLocks noChangeArrowheads="1"/>
          </p:cNvSpPr>
          <p:nvPr/>
        </p:nvSpPr>
        <p:spPr bwMode="auto">
          <a:xfrm>
            <a:off x="4908550" y="5581650"/>
            <a:ext cx="185738" cy="185738"/>
          </a:xfrm>
          <a:prstGeom prst="ellipse">
            <a:avLst/>
          </a:prstGeom>
          <a:noFill/>
          <a:ln w="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71701" name="Rectangle 25"/>
          <p:cNvSpPr>
            <a:spLocks noChangeArrowheads="1"/>
          </p:cNvSpPr>
          <p:nvPr/>
        </p:nvSpPr>
        <p:spPr bwMode="auto">
          <a:xfrm>
            <a:off x="4886325" y="5810250"/>
            <a:ext cx="250825" cy="122238"/>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71702" name="Rectangle 26"/>
          <p:cNvSpPr>
            <a:spLocks noChangeArrowheads="1"/>
          </p:cNvSpPr>
          <p:nvPr/>
        </p:nvSpPr>
        <p:spPr bwMode="auto">
          <a:xfrm>
            <a:off x="4894263" y="5810250"/>
            <a:ext cx="257175" cy="12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700">
                <a:solidFill>
                  <a:srgbClr val="0000FF"/>
                </a:solidFill>
                <a:latin typeface="Arial" pitchFamily="34" charset="0"/>
              </a:rPr>
              <a:t>hiring</a:t>
            </a:r>
            <a:endParaRPr lang="en-US" altLang="en-US"/>
          </a:p>
        </p:txBody>
      </p:sp>
      <p:sp>
        <p:nvSpPr>
          <p:cNvPr id="71703" name="Line 27"/>
          <p:cNvSpPr>
            <a:spLocks noChangeShapeType="1"/>
          </p:cNvSpPr>
          <p:nvPr/>
        </p:nvSpPr>
        <p:spPr bwMode="auto">
          <a:xfrm>
            <a:off x="6051550" y="5661025"/>
            <a:ext cx="965200" cy="1588"/>
          </a:xfrm>
          <a:prstGeom prst="line">
            <a:avLst/>
          </a:prstGeom>
          <a:noFill/>
          <a:ln w="5">
            <a:solidFill>
              <a:srgbClr val="FF007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04" name="Line 28"/>
          <p:cNvSpPr>
            <a:spLocks noChangeShapeType="1"/>
          </p:cNvSpPr>
          <p:nvPr/>
        </p:nvSpPr>
        <p:spPr bwMode="auto">
          <a:xfrm>
            <a:off x="6051550" y="5689600"/>
            <a:ext cx="965200" cy="1588"/>
          </a:xfrm>
          <a:prstGeom prst="line">
            <a:avLst/>
          </a:prstGeom>
          <a:noFill/>
          <a:ln w="5">
            <a:solidFill>
              <a:srgbClr val="FF007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05" name="Freeform 29"/>
          <p:cNvSpPr>
            <a:spLocks/>
          </p:cNvSpPr>
          <p:nvPr/>
        </p:nvSpPr>
        <p:spPr bwMode="auto">
          <a:xfrm>
            <a:off x="7016750" y="5610225"/>
            <a:ext cx="63500" cy="128588"/>
          </a:xfrm>
          <a:custGeom>
            <a:avLst/>
            <a:gdLst>
              <a:gd name="T0" fmla="*/ 0 w 40"/>
              <a:gd name="T1" fmla="*/ 2147483647 h 81"/>
              <a:gd name="T2" fmla="*/ 0 w 40"/>
              <a:gd name="T3" fmla="*/ 0 h 81"/>
              <a:gd name="T4" fmla="*/ 2147483647 w 40"/>
              <a:gd name="T5" fmla="*/ 2147483647 h 81"/>
              <a:gd name="T6" fmla="*/ 0 w 40"/>
              <a:gd name="T7" fmla="*/ 2147483647 h 81"/>
              <a:gd name="T8" fmla="*/ 0 w 40"/>
              <a:gd name="T9" fmla="*/ 2147483647 h 81"/>
              <a:gd name="T10" fmla="*/ 0 60000 65536"/>
              <a:gd name="T11" fmla="*/ 0 60000 65536"/>
              <a:gd name="T12" fmla="*/ 0 60000 65536"/>
              <a:gd name="T13" fmla="*/ 0 60000 65536"/>
              <a:gd name="T14" fmla="*/ 0 60000 65536"/>
              <a:gd name="T15" fmla="*/ 0 w 40"/>
              <a:gd name="T16" fmla="*/ 0 h 81"/>
              <a:gd name="T17" fmla="*/ 40 w 40"/>
              <a:gd name="T18" fmla="*/ 81 h 81"/>
            </a:gdLst>
            <a:ahLst/>
            <a:cxnLst>
              <a:cxn ang="T10">
                <a:pos x="T0" y="T1"/>
              </a:cxn>
              <a:cxn ang="T11">
                <a:pos x="T2" y="T3"/>
              </a:cxn>
              <a:cxn ang="T12">
                <a:pos x="T4" y="T5"/>
              </a:cxn>
              <a:cxn ang="T13">
                <a:pos x="T6" y="T7"/>
              </a:cxn>
              <a:cxn ang="T14">
                <a:pos x="T8" y="T9"/>
              </a:cxn>
            </a:cxnLst>
            <a:rect l="T15" t="T16" r="T17" b="T18"/>
            <a:pathLst>
              <a:path w="40" h="81">
                <a:moveTo>
                  <a:pt x="0" y="32"/>
                </a:moveTo>
                <a:lnTo>
                  <a:pt x="0" y="0"/>
                </a:lnTo>
                <a:lnTo>
                  <a:pt x="40" y="41"/>
                </a:lnTo>
                <a:lnTo>
                  <a:pt x="0" y="81"/>
                </a:lnTo>
                <a:lnTo>
                  <a:pt x="0" y="50"/>
                </a:lnTo>
              </a:path>
            </a:pathLst>
          </a:custGeom>
          <a:noFill/>
          <a:ln w="5">
            <a:solidFill>
              <a:srgbClr val="FF007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06" name="Freeform 30"/>
          <p:cNvSpPr>
            <a:spLocks/>
          </p:cNvSpPr>
          <p:nvPr/>
        </p:nvSpPr>
        <p:spPr bwMode="auto">
          <a:xfrm>
            <a:off x="6480175" y="5532438"/>
            <a:ext cx="157163" cy="49212"/>
          </a:xfrm>
          <a:custGeom>
            <a:avLst/>
            <a:gdLst>
              <a:gd name="T0" fmla="*/ 2147483647 w 99"/>
              <a:gd name="T1" fmla="*/ 2147483647 h 31"/>
              <a:gd name="T2" fmla="*/ 2147483647 w 99"/>
              <a:gd name="T3" fmla="*/ 2147483647 h 31"/>
              <a:gd name="T4" fmla="*/ 2147483647 w 99"/>
              <a:gd name="T5" fmla="*/ 2147483647 h 31"/>
              <a:gd name="T6" fmla="*/ 2147483647 w 99"/>
              <a:gd name="T7" fmla="*/ 2147483647 h 31"/>
              <a:gd name="T8" fmla="*/ 0 w 99"/>
              <a:gd name="T9" fmla="*/ 2147483647 h 31"/>
              <a:gd name="T10" fmla="*/ 0 w 99"/>
              <a:gd name="T11" fmla="*/ 2147483647 h 31"/>
              <a:gd name="T12" fmla="*/ 0 w 99"/>
              <a:gd name="T13" fmla="*/ 2147483647 h 31"/>
              <a:gd name="T14" fmla="*/ 2147483647 w 99"/>
              <a:gd name="T15" fmla="*/ 2147483647 h 31"/>
              <a:gd name="T16" fmla="*/ 2147483647 w 99"/>
              <a:gd name="T17" fmla="*/ 2147483647 h 31"/>
              <a:gd name="T18" fmla="*/ 2147483647 w 99"/>
              <a:gd name="T19" fmla="*/ 0 h 31"/>
              <a:gd name="T20" fmla="*/ 2147483647 w 99"/>
              <a:gd name="T21" fmla="*/ 0 h 31"/>
              <a:gd name="T22" fmla="*/ 0 w 99"/>
              <a:gd name="T23" fmla="*/ 2147483647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9"/>
              <a:gd name="T37" fmla="*/ 0 h 31"/>
              <a:gd name="T38" fmla="*/ 99 w 99"/>
              <a:gd name="T39" fmla="*/ 31 h 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9" h="31">
                <a:moveTo>
                  <a:pt x="59" y="13"/>
                </a:moveTo>
                <a:lnTo>
                  <a:pt x="59" y="31"/>
                </a:lnTo>
                <a:lnTo>
                  <a:pt x="41" y="31"/>
                </a:lnTo>
                <a:lnTo>
                  <a:pt x="41" y="13"/>
                </a:lnTo>
                <a:lnTo>
                  <a:pt x="0" y="13"/>
                </a:lnTo>
                <a:lnTo>
                  <a:pt x="0" y="4"/>
                </a:lnTo>
                <a:lnTo>
                  <a:pt x="0" y="9"/>
                </a:lnTo>
                <a:lnTo>
                  <a:pt x="99" y="9"/>
                </a:lnTo>
                <a:lnTo>
                  <a:pt x="99" y="4"/>
                </a:lnTo>
                <a:lnTo>
                  <a:pt x="95" y="0"/>
                </a:lnTo>
                <a:lnTo>
                  <a:pt x="9" y="0"/>
                </a:lnTo>
                <a:lnTo>
                  <a:pt x="0" y="4"/>
                </a:lnTo>
              </a:path>
            </a:pathLst>
          </a:custGeom>
          <a:noFill/>
          <a:ln w="5">
            <a:solidFill>
              <a:srgbClr val="FF007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07" name="Oval 31"/>
          <p:cNvSpPr>
            <a:spLocks noChangeArrowheads="1"/>
          </p:cNvSpPr>
          <p:nvPr/>
        </p:nvSpPr>
        <p:spPr bwMode="auto">
          <a:xfrm>
            <a:off x="6480175" y="5589588"/>
            <a:ext cx="179388" cy="177800"/>
          </a:xfrm>
          <a:prstGeom prst="ellipse">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71708" name="Oval 32"/>
          <p:cNvSpPr>
            <a:spLocks noChangeArrowheads="1"/>
          </p:cNvSpPr>
          <p:nvPr/>
        </p:nvSpPr>
        <p:spPr bwMode="auto">
          <a:xfrm>
            <a:off x="6473825" y="5581650"/>
            <a:ext cx="185738" cy="185738"/>
          </a:xfrm>
          <a:prstGeom prst="ellipse">
            <a:avLst/>
          </a:prstGeom>
          <a:noFill/>
          <a:ln w="5">
            <a:solidFill>
              <a:srgbClr val="FF007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71709" name="Rectangle 33"/>
          <p:cNvSpPr>
            <a:spLocks noChangeArrowheads="1"/>
          </p:cNvSpPr>
          <p:nvPr/>
        </p:nvSpPr>
        <p:spPr bwMode="auto">
          <a:xfrm>
            <a:off x="6423025" y="5810250"/>
            <a:ext cx="307975" cy="122238"/>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71710" name="Rectangle 34"/>
          <p:cNvSpPr>
            <a:spLocks noChangeArrowheads="1"/>
          </p:cNvSpPr>
          <p:nvPr/>
        </p:nvSpPr>
        <p:spPr bwMode="auto">
          <a:xfrm>
            <a:off x="6430963" y="5810250"/>
            <a:ext cx="322262" cy="12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700">
                <a:solidFill>
                  <a:srgbClr val="FF007F"/>
                </a:solidFill>
                <a:latin typeface="Arial" pitchFamily="34" charset="0"/>
              </a:rPr>
              <a:t>attriting</a:t>
            </a:r>
            <a:endParaRPr lang="en-US" altLang="en-US"/>
          </a:p>
        </p:txBody>
      </p:sp>
      <p:sp>
        <p:nvSpPr>
          <p:cNvPr id="71711" name="Arc 35"/>
          <p:cNvSpPr>
            <a:spLocks/>
          </p:cNvSpPr>
          <p:nvPr/>
        </p:nvSpPr>
        <p:spPr bwMode="auto">
          <a:xfrm>
            <a:off x="7080250" y="5524500"/>
            <a:ext cx="114300" cy="85725"/>
          </a:xfrm>
          <a:custGeom>
            <a:avLst/>
            <a:gdLst>
              <a:gd name="T0" fmla="*/ 2147483647 w 43200"/>
              <a:gd name="T1" fmla="*/ 2147483647 h 32446"/>
              <a:gd name="T2" fmla="*/ 2147483647 w 43200"/>
              <a:gd name="T3" fmla="*/ 2147483647 h 32446"/>
              <a:gd name="T4" fmla="*/ 2147483647 w 43200"/>
              <a:gd name="T5" fmla="*/ 2147483647 h 32446"/>
              <a:gd name="T6" fmla="*/ 0 60000 65536"/>
              <a:gd name="T7" fmla="*/ 0 60000 65536"/>
              <a:gd name="T8" fmla="*/ 0 60000 65536"/>
              <a:gd name="T9" fmla="*/ 0 w 43200"/>
              <a:gd name="T10" fmla="*/ 0 h 32446"/>
              <a:gd name="T11" fmla="*/ 43200 w 43200"/>
              <a:gd name="T12" fmla="*/ 32446 h 32446"/>
            </a:gdLst>
            <a:ahLst/>
            <a:cxnLst>
              <a:cxn ang="T6">
                <a:pos x="T0" y="T1"/>
              </a:cxn>
              <a:cxn ang="T7">
                <a:pos x="T2" y="T3"/>
              </a:cxn>
              <a:cxn ang="T8">
                <a:pos x="T4" y="T5"/>
              </a:cxn>
            </a:cxnLst>
            <a:rect l="T9" t="T10" r="T11" b="T12"/>
            <a:pathLst>
              <a:path w="43200" h="32446" fill="none" extrusionOk="0">
                <a:moveTo>
                  <a:pt x="2920" y="32446"/>
                </a:moveTo>
                <a:cubicBezTo>
                  <a:pt x="1007" y="29151"/>
                  <a:pt x="0" y="25409"/>
                  <a:pt x="0" y="21600"/>
                </a:cubicBezTo>
                <a:cubicBezTo>
                  <a:pt x="0" y="9670"/>
                  <a:pt x="9670" y="0"/>
                  <a:pt x="21600" y="0"/>
                </a:cubicBezTo>
                <a:cubicBezTo>
                  <a:pt x="33529" y="-1"/>
                  <a:pt x="43199" y="9670"/>
                  <a:pt x="43200" y="21599"/>
                </a:cubicBezTo>
              </a:path>
              <a:path w="43200" h="32446" stroke="0" extrusionOk="0">
                <a:moveTo>
                  <a:pt x="2920" y="32446"/>
                </a:moveTo>
                <a:cubicBezTo>
                  <a:pt x="1007" y="29151"/>
                  <a:pt x="0" y="25409"/>
                  <a:pt x="0" y="21600"/>
                </a:cubicBezTo>
                <a:cubicBezTo>
                  <a:pt x="0" y="9670"/>
                  <a:pt x="9670" y="0"/>
                  <a:pt x="21600" y="0"/>
                </a:cubicBezTo>
                <a:cubicBezTo>
                  <a:pt x="33529" y="-1"/>
                  <a:pt x="43199" y="9670"/>
                  <a:pt x="43200" y="21599"/>
                </a:cubicBezTo>
                <a:lnTo>
                  <a:pt x="21600" y="21600"/>
                </a:lnTo>
                <a:lnTo>
                  <a:pt x="2920" y="32446"/>
                </a:lnTo>
                <a:close/>
              </a:path>
            </a:pathLst>
          </a:custGeom>
          <a:noFill/>
          <a:ln w="5">
            <a:solidFill>
              <a:srgbClr val="FF007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12" name="Arc 36"/>
          <p:cNvSpPr>
            <a:spLocks/>
          </p:cNvSpPr>
          <p:nvPr/>
        </p:nvSpPr>
        <p:spPr bwMode="auto">
          <a:xfrm>
            <a:off x="7165975" y="5524500"/>
            <a:ext cx="85725" cy="114300"/>
          </a:xfrm>
          <a:custGeom>
            <a:avLst/>
            <a:gdLst>
              <a:gd name="T0" fmla="*/ 0 w 32446"/>
              <a:gd name="T1" fmla="*/ 2147483647 h 43200"/>
              <a:gd name="T2" fmla="*/ 2147483647 w 32446"/>
              <a:gd name="T3" fmla="*/ 2147483647 h 43200"/>
              <a:gd name="T4" fmla="*/ 2147483647 w 32446"/>
              <a:gd name="T5" fmla="*/ 2147483647 h 43200"/>
              <a:gd name="T6" fmla="*/ 0 60000 65536"/>
              <a:gd name="T7" fmla="*/ 0 60000 65536"/>
              <a:gd name="T8" fmla="*/ 0 60000 65536"/>
              <a:gd name="T9" fmla="*/ 0 w 32446"/>
              <a:gd name="T10" fmla="*/ 0 h 43200"/>
              <a:gd name="T11" fmla="*/ 32446 w 32446"/>
              <a:gd name="T12" fmla="*/ 43200 h 43200"/>
            </a:gdLst>
            <a:ahLst/>
            <a:cxnLst>
              <a:cxn ang="T6">
                <a:pos x="T0" y="T1"/>
              </a:cxn>
              <a:cxn ang="T7">
                <a:pos x="T2" y="T3"/>
              </a:cxn>
              <a:cxn ang="T8">
                <a:pos x="T4" y="T5"/>
              </a:cxn>
            </a:cxnLst>
            <a:rect l="T9" t="T10" r="T11" b="T12"/>
            <a:pathLst>
              <a:path w="32446" h="43200" fill="none" extrusionOk="0">
                <a:moveTo>
                  <a:pt x="-1" y="2920"/>
                </a:moveTo>
                <a:cubicBezTo>
                  <a:pt x="3294" y="1007"/>
                  <a:pt x="7036" y="-1"/>
                  <a:pt x="10846" y="0"/>
                </a:cubicBezTo>
                <a:cubicBezTo>
                  <a:pt x="22775" y="0"/>
                  <a:pt x="32446" y="9670"/>
                  <a:pt x="32446" y="21600"/>
                </a:cubicBezTo>
                <a:cubicBezTo>
                  <a:pt x="32446" y="33529"/>
                  <a:pt x="22775" y="43199"/>
                  <a:pt x="10846" y="43200"/>
                </a:cubicBezTo>
              </a:path>
              <a:path w="32446" h="43200" stroke="0" extrusionOk="0">
                <a:moveTo>
                  <a:pt x="-1" y="2920"/>
                </a:moveTo>
                <a:cubicBezTo>
                  <a:pt x="3294" y="1007"/>
                  <a:pt x="7036" y="-1"/>
                  <a:pt x="10846" y="0"/>
                </a:cubicBezTo>
                <a:cubicBezTo>
                  <a:pt x="22775" y="0"/>
                  <a:pt x="32446" y="9670"/>
                  <a:pt x="32446" y="21600"/>
                </a:cubicBezTo>
                <a:cubicBezTo>
                  <a:pt x="32446" y="33529"/>
                  <a:pt x="22775" y="43199"/>
                  <a:pt x="10846" y="43200"/>
                </a:cubicBezTo>
                <a:lnTo>
                  <a:pt x="10846" y="21600"/>
                </a:lnTo>
                <a:lnTo>
                  <a:pt x="-1" y="2920"/>
                </a:lnTo>
                <a:close/>
              </a:path>
            </a:pathLst>
          </a:custGeom>
          <a:noFill/>
          <a:ln w="5">
            <a:solidFill>
              <a:srgbClr val="FF007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13" name="Arc 37"/>
          <p:cNvSpPr>
            <a:spLocks/>
          </p:cNvSpPr>
          <p:nvPr/>
        </p:nvSpPr>
        <p:spPr bwMode="auto">
          <a:xfrm>
            <a:off x="7137400" y="5610225"/>
            <a:ext cx="114300" cy="85725"/>
          </a:xfrm>
          <a:custGeom>
            <a:avLst/>
            <a:gdLst>
              <a:gd name="T0" fmla="*/ 2147483647 w 43200"/>
              <a:gd name="T1" fmla="*/ 0 h 32190"/>
              <a:gd name="T2" fmla="*/ 0 w 43200"/>
              <a:gd name="T3" fmla="*/ 2147483647 h 32190"/>
              <a:gd name="T4" fmla="*/ 2147483647 w 43200"/>
              <a:gd name="T5" fmla="*/ 2147483647 h 32190"/>
              <a:gd name="T6" fmla="*/ 0 60000 65536"/>
              <a:gd name="T7" fmla="*/ 0 60000 65536"/>
              <a:gd name="T8" fmla="*/ 0 60000 65536"/>
              <a:gd name="T9" fmla="*/ 0 w 43200"/>
              <a:gd name="T10" fmla="*/ 0 h 32190"/>
              <a:gd name="T11" fmla="*/ 43200 w 43200"/>
              <a:gd name="T12" fmla="*/ 32190 h 32190"/>
            </a:gdLst>
            <a:ahLst/>
            <a:cxnLst>
              <a:cxn ang="T6">
                <a:pos x="T0" y="T1"/>
              </a:cxn>
              <a:cxn ang="T7">
                <a:pos x="T2" y="T3"/>
              </a:cxn>
              <a:cxn ang="T8">
                <a:pos x="T4" y="T5"/>
              </a:cxn>
            </a:cxnLst>
            <a:rect l="T9" t="T10" r="T11" b="T12"/>
            <a:pathLst>
              <a:path w="43200" h="32190" fill="none" extrusionOk="0">
                <a:moveTo>
                  <a:pt x="40425" y="0"/>
                </a:moveTo>
                <a:cubicBezTo>
                  <a:pt x="42244" y="3233"/>
                  <a:pt x="43200" y="6880"/>
                  <a:pt x="43200" y="10590"/>
                </a:cubicBezTo>
                <a:cubicBezTo>
                  <a:pt x="43200" y="22519"/>
                  <a:pt x="33529" y="32190"/>
                  <a:pt x="21600" y="32190"/>
                </a:cubicBezTo>
                <a:cubicBezTo>
                  <a:pt x="9670" y="32190"/>
                  <a:pt x="0" y="22519"/>
                  <a:pt x="0" y="10590"/>
                </a:cubicBezTo>
              </a:path>
              <a:path w="43200" h="32190" stroke="0" extrusionOk="0">
                <a:moveTo>
                  <a:pt x="40425" y="0"/>
                </a:moveTo>
                <a:cubicBezTo>
                  <a:pt x="42244" y="3233"/>
                  <a:pt x="43200" y="6880"/>
                  <a:pt x="43200" y="10590"/>
                </a:cubicBezTo>
                <a:cubicBezTo>
                  <a:pt x="43200" y="22519"/>
                  <a:pt x="33529" y="32190"/>
                  <a:pt x="21600" y="32190"/>
                </a:cubicBezTo>
                <a:cubicBezTo>
                  <a:pt x="9670" y="32190"/>
                  <a:pt x="0" y="22519"/>
                  <a:pt x="0" y="10590"/>
                </a:cubicBezTo>
                <a:lnTo>
                  <a:pt x="21600" y="10590"/>
                </a:lnTo>
                <a:lnTo>
                  <a:pt x="40425" y="0"/>
                </a:lnTo>
                <a:close/>
              </a:path>
            </a:pathLst>
          </a:custGeom>
          <a:noFill/>
          <a:ln w="5">
            <a:solidFill>
              <a:srgbClr val="FF007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14" name="Arc 38"/>
          <p:cNvSpPr>
            <a:spLocks/>
          </p:cNvSpPr>
          <p:nvPr/>
        </p:nvSpPr>
        <p:spPr bwMode="auto">
          <a:xfrm>
            <a:off x="7080250" y="5581650"/>
            <a:ext cx="85725" cy="114300"/>
          </a:xfrm>
          <a:custGeom>
            <a:avLst/>
            <a:gdLst>
              <a:gd name="T0" fmla="*/ 2147483647 w 32190"/>
              <a:gd name="T1" fmla="*/ 2147483647 h 43200"/>
              <a:gd name="T2" fmla="*/ 2147483647 w 32190"/>
              <a:gd name="T3" fmla="*/ 0 h 43200"/>
              <a:gd name="T4" fmla="*/ 2147483647 w 32190"/>
              <a:gd name="T5" fmla="*/ 2147483647 h 43200"/>
              <a:gd name="T6" fmla="*/ 0 60000 65536"/>
              <a:gd name="T7" fmla="*/ 0 60000 65536"/>
              <a:gd name="T8" fmla="*/ 0 60000 65536"/>
              <a:gd name="T9" fmla="*/ 0 w 32190"/>
              <a:gd name="T10" fmla="*/ 0 h 43200"/>
              <a:gd name="T11" fmla="*/ 32190 w 32190"/>
              <a:gd name="T12" fmla="*/ 43200 h 43200"/>
            </a:gdLst>
            <a:ahLst/>
            <a:cxnLst>
              <a:cxn ang="T6">
                <a:pos x="T0" y="T1"/>
              </a:cxn>
              <a:cxn ang="T7">
                <a:pos x="T2" y="T3"/>
              </a:cxn>
              <a:cxn ang="T8">
                <a:pos x="T4" y="T5"/>
              </a:cxn>
            </a:cxnLst>
            <a:rect l="T9" t="T10" r="T11" b="T12"/>
            <a:pathLst>
              <a:path w="32190" h="43200" fill="none" extrusionOk="0">
                <a:moveTo>
                  <a:pt x="32189" y="40425"/>
                </a:moveTo>
                <a:cubicBezTo>
                  <a:pt x="28956" y="42244"/>
                  <a:pt x="25309" y="43199"/>
                  <a:pt x="21600" y="43200"/>
                </a:cubicBezTo>
                <a:cubicBezTo>
                  <a:pt x="9670" y="43200"/>
                  <a:pt x="0" y="33529"/>
                  <a:pt x="0" y="21600"/>
                </a:cubicBezTo>
                <a:cubicBezTo>
                  <a:pt x="-1" y="9670"/>
                  <a:pt x="9670" y="0"/>
                  <a:pt x="21599" y="0"/>
                </a:cubicBezTo>
              </a:path>
              <a:path w="32190" h="43200" stroke="0" extrusionOk="0">
                <a:moveTo>
                  <a:pt x="32189" y="40425"/>
                </a:moveTo>
                <a:cubicBezTo>
                  <a:pt x="28956" y="42244"/>
                  <a:pt x="25309" y="43199"/>
                  <a:pt x="21600" y="43200"/>
                </a:cubicBezTo>
                <a:cubicBezTo>
                  <a:pt x="9670" y="43200"/>
                  <a:pt x="0" y="33529"/>
                  <a:pt x="0" y="21600"/>
                </a:cubicBezTo>
                <a:cubicBezTo>
                  <a:pt x="-1" y="9670"/>
                  <a:pt x="9670" y="0"/>
                  <a:pt x="21599" y="0"/>
                </a:cubicBezTo>
                <a:lnTo>
                  <a:pt x="21600" y="21600"/>
                </a:lnTo>
                <a:lnTo>
                  <a:pt x="32189" y="40425"/>
                </a:lnTo>
                <a:close/>
              </a:path>
            </a:pathLst>
          </a:custGeom>
          <a:noFill/>
          <a:ln w="5">
            <a:solidFill>
              <a:srgbClr val="FF007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15" name="Rectangle 39"/>
          <p:cNvSpPr>
            <a:spLocks noChangeArrowheads="1"/>
          </p:cNvSpPr>
          <p:nvPr/>
        </p:nvSpPr>
        <p:spPr bwMode="auto">
          <a:xfrm>
            <a:off x="7388225" y="3267075"/>
            <a:ext cx="471488" cy="371475"/>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71716" name="Rectangle 40"/>
          <p:cNvSpPr>
            <a:spLocks noChangeArrowheads="1"/>
          </p:cNvSpPr>
          <p:nvPr/>
        </p:nvSpPr>
        <p:spPr bwMode="auto">
          <a:xfrm>
            <a:off x="7380288" y="3260725"/>
            <a:ext cx="471487" cy="371475"/>
          </a:xfrm>
          <a:prstGeom prst="rect">
            <a:avLst/>
          </a:prstGeom>
          <a:noFill/>
          <a:ln w="5">
            <a:solidFill>
              <a:srgbClr val="FF007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71717" name="Rectangle 41"/>
          <p:cNvSpPr>
            <a:spLocks noChangeArrowheads="1"/>
          </p:cNvSpPr>
          <p:nvPr/>
        </p:nvSpPr>
        <p:spPr bwMode="auto">
          <a:xfrm>
            <a:off x="7480300" y="3395663"/>
            <a:ext cx="285750" cy="122237"/>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71718" name="Rectangle 42"/>
          <p:cNvSpPr>
            <a:spLocks noChangeArrowheads="1"/>
          </p:cNvSpPr>
          <p:nvPr/>
        </p:nvSpPr>
        <p:spPr bwMode="auto">
          <a:xfrm>
            <a:off x="7488238" y="3395663"/>
            <a:ext cx="300037" cy="12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700">
                <a:solidFill>
                  <a:srgbClr val="FF007F"/>
                </a:solidFill>
                <a:latin typeface="Arial" pitchFamily="34" charset="0"/>
              </a:rPr>
              <a:t>Morale</a:t>
            </a:r>
            <a:endParaRPr lang="en-US" altLang="en-US"/>
          </a:p>
        </p:txBody>
      </p:sp>
      <p:sp>
        <p:nvSpPr>
          <p:cNvPr id="71719" name="Oval 43"/>
          <p:cNvSpPr>
            <a:spLocks noChangeArrowheads="1"/>
          </p:cNvSpPr>
          <p:nvPr/>
        </p:nvSpPr>
        <p:spPr bwMode="auto">
          <a:xfrm>
            <a:off x="7974013" y="4589463"/>
            <a:ext cx="177800" cy="177800"/>
          </a:xfrm>
          <a:prstGeom prst="ellipse">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71720" name="Oval 44"/>
          <p:cNvSpPr>
            <a:spLocks noChangeArrowheads="1"/>
          </p:cNvSpPr>
          <p:nvPr/>
        </p:nvSpPr>
        <p:spPr bwMode="auto">
          <a:xfrm>
            <a:off x="7966075" y="4581525"/>
            <a:ext cx="185738" cy="185738"/>
          </a:xfrm>
          <a:prstGeom prst="ellipse">
            <a:avLst/>
          </a:prstGeom>
          <a:noFill/>
          <a:ln w="5">
            <a:solidFill>
              <a:srgbClr val="FF007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71721" name="Rectangle 45"/>
          <p:cNvSpPr>
            <a:spLocks noChangeArrowheads="1"/>
          </p:cNvSpPr>
          <p:nvPr/>
        </p:nvSpPr>
        <p:spPr bwMode="auto">
          <a:xfrm>
            <a:off x="8159750" y="4789488"/>
            <a:ext cx="479425" cy="12065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71722" name="Rectangle 46"/>
          <p:cNvSpPr>
            <a:spLocks noChangeArrowheads="1"/>
          </p:cNvSpPr>
          <p:nvPr/>
        </p:nvSpPr>
        <p:spPr bwMode="auto">
          <a:xfrm>
            <a:off x="8166100" y="4789488"/>
            <a:ext cx="493713" cy="12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700">
                <a:solidFill>
                  <a:srgbClr val="FF007F"/>
                </a:solidFill>
                <a:latin typeface="Arial" pitchFamily="34" charset="0"/>
              </a:rPr>
              <a:t>attrition rate</a:t>
            </a:r>
            <a:endParaRPr lang="en-US" altLang="en-US"/>
          </a:p>
        </p:txBody>
      </p:sp>
      <p:sp>
        <p:nvSpPr>
          <p:cNvPr id="71723" name="Rectangle 47"/>
          <p:cNvSpPr>
            <a:spLocks noChangeArrowheads="1"/>
          </p:cNvSpPr>
          <p:nvPr/>
        </p:nvSpPr>
        <p:spPr bwMode="auto">
          <a:xfrm>
            <a:off x="5408613" y="4210050"/>
            <a:ext cx="471487" cy="371475"/>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71724" name="Rectangle 48"/>
          <p:cNvSpPr>
            <a:spLocks noChangeArrowheads="1"/>
          </p:cNvSpPr>
          <p:nvPr/>
        </p:nvSpPr>
        <p:spPr bwMode="auto">
          <a:xfrm>
            <a:off x="5400675" y="4203700"/>
            <a:ext cx="471488" cy="371475"/>
          </a:xfrm>
          <a:prstGeom prst="rect">
            <a:avLst/>
          </a:prstGeom>
          <a:noFill/>
          <a:ln w="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71725" name="Rectangle 49"/>
          <p:cNvSpPr>
            <a:spLocks noChangeArrowheads="1"/>
          </p:cNvSpPr>
          <p:nvPr/>
        </p:nvSpPr>
        <p:spPr bwMode="auto">
          <a:xfrm>
            <a:off x="5480050" y="4295775"/>
            <a:ext cx="334963" cy="122238"/>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71726" name="Rectangle 50"/>
          <p:cNvSpPr>
            <a:spLocks noChangeArrowheads="1"/>
          </p:cNvSpPr>
          <p:nvPr/>
        </p:nvSpPr>
        <p:spPr bwMode="auto">
          <a:xfrm>
            <a:off x="5543550" y="4295775"/>
            <a:ext cx="236538" cy="12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700">
                <a:solidFill>
                  <a:srgbClr val="0000FF"/>
                </a:solidFill>
                <a:latin typeface="Arial" pitchFamily="34" charset="0"/>
              </a:rPr>
              <a:t>Work</a:t>
            </a:r>
            <a:endParaRPr lang="en-US" altLang="en-US"/>
          </a:p>
        </p:txBody>
      </p:sp>
      <p:sp>
        <p:nvSpPr>
          <p:cNvPr id="71727" name="Rectangle 51"/>
          <p:cNvSpPr>
            <a:spLocks noChangeArrowheads="1"/>
          </p:cNvSpPr>
          <p:nvPr/>
        </p:nvSpPr>
        <p:spPr bwMode="auto">
          <a:xfrm>
            <a:off x="5480050" y="4410075"/>
            <a:ext cx="334963" cy="122238"/>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71728" name="Rectangle 52"/>
          <p:cNvSpPr>
            <a:spLocks noChangeArrowheads="1"/>
          </p:cNvSpPr>
          <p:nvPr/>
        </p:nvSpPr>
        <p:spPr bwMode="auto">
          <a:xfrm>
            <a:off x="5486400" y="4410075"/>
            <a:ext cx="350838" cy="12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700">
                <a:solidFill>
                  <a:srgbClr val="0000FF"/>
                </a:solidFill>
                <a:latin typeface="Arial" pitchFamily="34" charset="0"/>
              </a:rPr>
              <a:t>Backlog</a:t>
            </a:r>
            <a:endParaRPr lang="en-US" altLang="en-US"/>
          </a:p>
        </p:txBody>
      </p:sp>
      <p:sp>
        <p:nvSpPr>
          <p:cNvPr id="71729" name="Line 53"/>
          <p:cNvSpPr>
            <a:spLocks noChangeShapeType="1"/>
          </p:cNvSpPr>
          <p:nvPr/>
        </p:nvSpPr>
        <p:spPr bwMode="auto">
          <a:xfrm>
            <a:off x="5872163" y="4395788"/>
            <a:ext cx="1330325" cy="1587"/>
          </a:xfrm>
          <a:prstGeom prst="line">
            <a:avLst/>
          </a:prstGeom>
          <a:noFill/>
          <a:ln w="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30" name="Line 54"/>
          <p:cNvSpPr>
            <a:spLocks noChangeShapeType="1"/>
          </p:cNvSpPr>
          <p:nvPr/>
        </p:nvSpPr>
        <p:spPr bwMode="auto">
          <a:xfrm>
            <a:off x="5872163" y="4424363"/>
            <a:ext cx="1330325" cy="1587"/>
          </a:xfrm>
          <a:prstGeom prst="line">
            <a:avLst/>
          </a:prstGeom>
          <a:noFill/>
          <a:ln w="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31" name="Freeform 55"/>
          <p:cNvSpPr>
            <a:spLocks/>
          </p:cNvSpPr>
          <p:nvPr/>
        </p:nvSpPr>
        <p:spPr bwMode="auto">
          <a:xfrm>
            <a:off x="7202488" y="4346575"/>
            <a:ext cx="63500" cy="128588"/>
          </a:xfrm>
          <a:custGeom>
            <a:avLst/>
            <a:gdLst>
              <a:gd name="T0" fmla="*/ 0 w 40"/>
              <a:gd name="T1" fmla="*/ 2147483647 h 81"/>
              <a:gd name="T2" fmla="*/ 0 w 40"/>
              <a:gd name="T3" fmla="*/ 0 h 81"/>
              <a:gd name="T4" fmla="*/ 2147483647 w 40"/>
              <a:gd name="T5" fmla="*/ 2147483647 h 81"/>
              <a:gd name="T6" fmla="*/ 0 w 40"/>
              <a:gd name="T7" fmla="*/ 2147483647 h 81"/>
              <a:gd name="T8" fmla="*/ 0 w 40"/>
              <a:gd name="T9" fmla="*/ 2147483647 h 81"/>
              <a:gd name="T10" fmla="*/ 0 60000 65536"/>
              <a:gd name="T11" fmla="*/ 0 60000 65536"/>
              <a:gd name="T12" fmla="*/ 0 60000 65536"/>
              <a:gd name="T13" fmla="*/ 0 60000 65536"/>
              <a:gd name="T14" fmla="*/ 0 60000 65536"/>
              <a:gd name="T15" fmla="*/ 0 w 40"/>
              <a:gd name="T16" fmla="*/ 0 h 81"/>
              <a:gd name="T17" fmla="*/ 40 w 40"/>
              <a:gd name="T18" fmla="*/ 81 h 81"/>
            </a:gdLst>
            <a:ahLst/>
            <a:cxnLst>
              <a:cxn ang="T10">
                <a:pos x="T0" y="T1"/>
              </a:cxn>
              <a:cxn ang="T11">
                <a:pos x="T2" y="T3"/>
              </a:cxn>
              <a:cxn ang="T12">
                <a:pos x="T4" y="T5"/>
              </a:cxn>
              <a:cxn ang="T13">
                <a:pos x="T6" y="T7"/>
              </a:cxn>
              <a:cxn ang="T14">
                <a:pos x="T8" y="T9"/>
              </a:cxn>
            </a:cxnLst>
            <a:rect l="T15" t="T16" r="T17" b="T18"/>
            <a:pathLst>
              <a:path w="40" h="81">
                <a:moveTo>
                  <a:pt x="0" y="31"/>
                </a:moveTo>
                <a:lnTo>
                  <a:pt x="0" y="0"/>
                </a:lnTo>
                <a:lnTo>
                  <a:pt x="40" y="40"/>
                </a:lnTo>
                <a:lnTo>
                  <a:pt x="0" y="81"/>
                </a:lnTo>
                <a:lnTo>
                  <a:pt x="0" y="49"/>
                </a:lnTo>
              </a:path>
            </a:pathLst>
          </a:custGeom>
          <a:noFill/>
          <a:ln w="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32" name="Freeform 56"/>
          <p:cNvSpPr>
            <a:spLocks/>
          </p:cNvSpPr>
          <p:nvPr/>
        </p:nvSpPr>
        <p:spPr bwMode="auto">
          <a:xfrm>
            <a:off x="6480175" y="4267200"/>
            <a:ext cx="157163" cy="50800"/>
          </a:xfrm>
          <a:custGeom>
            <a:avLst/>
            <a:gdLst>
              <a:gd name="T0" fmla="*/ 2147483647 w 99"/>
              <a:gd name="T1" fmla="*/ 2147483647 h 32"/>
              <a:gd name="T2" fmla="*/ 2147483647 w 99"/>
              <a:gd name="T3" fmla="*/ 2147483647 h 32"/>
              <a:gd name="T4" fmla="*/ 2147483647 w 99"/>
              <a:gd name="T5" fmla="*/ 2147483647 h 32"/>
              <a:gd name="T6" fmla="*/ 2147483647 w 99"/>
              <a:gd name="T7" fmla="*/ 2147483647 h 32"/>
              <a:gd name="T8" fmla="*/ 0 w 99"/>
              <a:gd name="T9" fmla="*/ 2147483647 h 32"/>
              <a:gd name="T10" fmla="*/ 0 w 99"/>
              <a:gd name="T11" fmla="*/ 2147483647 h 32"/>
              <a:gd name="T12" fmla="*/ 0 w 99"/>
              <a:gd name="T13" fmla="*/ 2147483647 h 32"/>
              <a:gd name="T14" fmla="*/ 2147483647 w 99"/>
              <a:gd name="T15" fmla="*/ 2147483647 h 32"/>
              <a:gd name="T16" fmla="*/ 2147483647 w 99"/>
              <a:gd name="T17" fmla="*/ 2147483647 h 32"/>
              <a:gd name="T18" fmla="*/ 2147483647 w 99"/>
              <a:gd name="T19" fmla="*/ 0 h 32"/>
              <a:gd name="T20" fmla="*/ 2147483647 w 99"/>
              <a:gd name="T21" fmla="*/ 0 h 32"/>
              <a:gd name="T22" fmla="*/ 0 w 99"/>
              <a:gd name="T23" fmla="*/ 2147483647 h 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9"/>
              <a:gd name="T37" fmla="*/ 0 h 32"/>
              <a:gd name="T38" fmla="*/ 99 w 99"/>
              <a:gd name="T39" fmla="*/ 32 h 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9" h="32">
                <a:moveTo>
                  <a:pt x="59" y="14"/>
                </a:moveTo>
                <a:lnTo>
                  <a:pt x="59" y="32"/>
                </a:lnTo>
                <a:lnTo>
                  <a:pt x="41" y="32"/>
                </a:lnTo>
                <a:lnTo>
                  <a:pt x="41" y="14"/>
                </a:lnTo>
                <a:lnTo>
                  <a:pt x="0" y="14"/>
                </a:lnTo>
                <a:lnTo>
                  <a:pt x="0" y="5"/>
                </a:lnTo>
                <a:lnTo>
                  <a:pt x="0" y="9"/>
                </a:lnTo>
                <a:lnTo>
                  <a:pt x="99" y="9"/>
                </a:lnTo>
                <a:lnTo>
                  <a:pt x="99" y="5"/>
                </a:lnTo>
                <a:lnTo>
                  <a:pt x="95" y="0"/>
                </a:lnTo>
                <a:lnTo>
                  <a:pt x="9" y="0"/>
                </a:lnTo>
                <a:lnTo>
                  <a:pt x="0" y="5"/>
                </a:lnTo>
              </a:path>
            </a:pathLst>
          </a:custGeom>
          <a:noFill/>
          <a:ln w="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33" name="Oval 57"/>
          <p:cNvSpPr>
            <a:spLocks noChangeArrowheads="1"/>
          </p:cNvSpPr>
          <p:nvPr/>
        </p:nvSpPr>
        <p:spPr bwMode="auto">
          <a:xfrm>
            <a:off x="6480175" y="4324350"/>
            <a:ext cx="179388" cy="179388"/>
          </a:xfrm>
          <a:prstGeom prst="ellipse">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71734" name="Oval 58"/>
          <p:cNvSpPr>
            <a:spLocks noChangeArrowheads="1"/>
          </p:cNvSpPr>
          <p:nvPr/>
        </p:nvSpPr>
        <p:spPr bwMode="auto">
          <a:xfrm>
            <a:off x="6473825" y="4318000"/>
            <a:ext cx="185738" cy="185738"/>
          </a:xfrm>
          <a:prstGeom prst="ellipse">
            <a:avLst/>
          </a:prstGeom>
          <a:noFill/>
          <a:ln w="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71735" name="Rectangle 59"/>
          <p:cNvSpPr>
            <a:spLocks noChangeArrowheads="1"/>
          </p:cNvSpPr>
          <p:nvPr/>
        </p:nvSpPr>
        <p:spPr bwMode="auto">
          <a:xfrm>
            <a:off x="6608763" y="4546600"/>
            <a:ext cx="665162" cy="120650"/>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71736" name="Rectangle 60"/>
          <p:cNvSpPr>
            <a:spLocks noChangeArrowheads="1"/>
          </p:cNvSpPr>
          <p:nvPr/>
        </p:nvSpPr>
        <p:spPr bwMode="auto">
          <a:xfrm>
            <a:off x="6616700" y="4546600"/>
            <a:ext cx="679450" cy="12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700">
                <a:solidFill>
                  <a:srgbClr val="0000FF"/>
                </a:solidFill>
                <a:latin typeface="Arial" pitchFamily="34" charset="0"/>
              </a:rPr>
              <a:t>completing work</a:t>
            </a:r>
            <a:endParaRPr lang="en-US" altLang="en-US"/>
          </a:p>
        </p:txBody>
      </p:sp>
      <p:sp>
        <p:nvSpPr>
          <p:cNvPr id="71737" name="Arc 61"/>
          <p:cNvSpPr>
            <a:spLocks/>
          </p:cNvSpPr>
          <p:nvPr/>
        </p:nvSpPr>
        <p:spPr bwMode="auto">
          <a:xfrm>
            <a:off x="7265988" y="4324350"/>
            <a:ext cx="114300" cy="85725"/>
          </a:xfrm>
          <a:custGeom>
            <a:avLst/>
            <a:gdLst>
              <a:gd name="T0" fmla="*/ 2147483647 w 43200"/>
              <a:gd name="T1" fmla="*/ 2147483647 h 32446"/>
              <a:gd name="T2" fmla="*/ 2147483647 w 43200"/>
              <a:gd name="T3" fmla="*/ 2147483647 h 32446"/>
              <a:gd name="T4" fmla="*/ 2147483647 w 43200"/>
              <a:gd name="T5" fmla="*/ 2147483647 h 32446"/>
              <a:gd name="T6" fmla="*/ 0 60000 65536"/>
              <a:gd name="T7" fmla="*/ 0 60000 65536"/>
              <a:gd name="T8" fmla="*/ 0 60000 65536"/>
              <a:gd name="T9" fmla="*/ 0 w 43200"/>
              <a:gd name="T10" fmla="*/ 0 h 32446"/>
              <a:gd name="T11" fmla="*/ 43200 w 43200"/>
              <a:gd name="T12" fmla="*/ 32446 h 32446"/>
            </a:gdLst>
            <a:ahLst/>
            <a:cxnLst>
              <a:cxn ang="T6">
                <a:pos x="T0" y="T1"/>
              </a:cxn>
              <a:cxn ang="T7">
                <a:pos x="T2" y="T3"/>
              </a:cxn>
              <a:cxn ang="T8">
                <a:pos x="T4" y="T5"/>
              </a:cxn>
            </a:cxnLst>
            <a:rect l="T9" t="T10" r="T11" b="T12"/>
            <a:pathLst>
              <a:path w="43200" h="32446" fill="none" extrusionOk="0">
                <a:moveTo>
                  <a:pt x="2920" y="32446"/>
                </a:moveTo>
                <a:cubicBezTo>
                  <a:pt x="1007" y="29151"/>
                  <a:pt x="0" y="25409"/>
                  <a:pt x="0" y="21600"/>
                </a:cubicBezTo>
                <a:cubicBezTo>
                  <a:pt x="0" y="9670"/>
                  <a:pt x="9670" y="0"/>
                  <a:pt x="21600" y="0"/>
                </a:cubicBezTo>
                <a:cubicBezTo>
                  <a:pt x="33529" y="-1"/>
                  <a:pt x="43199" y="9670"/>
                  <a:pt x="43200" y="21599"/>
                </a:cubicBezTo>
              </a:path>
              <a:path w="43200" h="32446" stroke="0" extrusionOk="0">
                <a:moveTo>
                  <a:pt x="2920" y="32446"/>
                </a:moveTo>
                <a:cubicBezTo>
                  <a:pt x="1007" y="29151"/>
                  <a:pt x="0" y="25409"/>
                  <a:pt x="0" y="21600"/>
                </a:cubicBezTo>
                <a:cubicBezTo>
                  <a:pt x="0" y="9670"/>
                  <a:pt x="9670" y="0"/>
                  <a:pt x="21600" y="0"/>
                </a:cubicBezTo>
                <a:cubicBezTo>
                  <a:pt x="33529" y="-1"/>
                  <a:pt x="43199" y="9670"/>
                  <a:pt x="43200" y="21599"/>
                </a:cubicBezTo>
                <a:lnTo>
                  <a:pt x="21600" y="21600"/>
                </a:lnTo>
                <a:lnTo>
                  <a:pt x="2920" y="32446"/>
                </a:lnTo>
                <a:close/>
              </a:path>
            </a:pathLst>
          </a:custGeom>
          <a:noFill/>
          <a:ln w="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38" name="Arc 62"/>
          <p:cNvSpPr>
            <a:spLocks/>
          </p:cNvSpPr>
          <p:nvPr/>
        </p:nvSpPr>
        <p:spPr bwMode="auto">
          <a:xfrm>
            <a:off x="7351713" y="4324350"/>
            <a:ext cx="85725" cy="114300"/>
          </a:xfrm>
          <a:custGeom>
            <a:avLst/>
            <a:gdLst>
              <a:gd name="T0" fmla="*/ 0 w 32446"/>
              <a:gd name="T1" fmla="*/ 2147483647 h 43200"/>
              <a:gd name="T2" fmla="*/ 2147483647 w 32446"/>
              <a:gd name="T3" fmla="*/ 2147483647 h 43200"/>
              <a:gd name="T4" fmla="*/ 2147483647 w 32446"/>
              <a:gd name="T5" fmla="*/ 2147483647 h 43200"/>
              <a:gd name="T6" fmla="*/ 0 60000 65536"/>
              <a:gd name="T7" fmla="*/ 0 60000 65536"/>
              <a:gd name="T8" fmla="*/ 0 60000 65536"/>
              <a:gd name="T9" fmla="*/ 0 w 32446"/>
              <a:gd name="T10" fmla="*/ 0 h 43200"/>
              <a:gd name="T11" fmla="*/ 32446 w 32446"/>
              <a:gd name="T12" fmla="*/ 43200 h 43200"/>
            </a:gdLst>
            <a:ahLst/>
            <a:cxnLst>
              <a:cxn ang="T6">
                <a:pos x="T0" y="T1"/>
              </a:cxn>
              <a:cxn ang="T7">
                <a:pos x="T2" y="T3"/>
              </a:cxn>
              <a:cxn ang="T8">
                <a:pos x="T4" y="T5"/>
              </a:cxn>
            </a:cxnLst>
            <a:rect l="T9" t="T10" r="T11" b="T12"/>
            <a:pathLst>
              <a:path w="32446" h="43200" fill="none" extrusionOk="0">
                <a:moveTo>
                  <a:pt x="-1" y="2920"/>
                </a:moveTo>
                <a:cubicBezTo>
                  <a:pt x="3294" y="1007"/>
                  <a:pt x="7036" y="-1"/>
                  <a:pt x="10846" y="0"/>
                </a:cubicBezTo>
                <a:cubicBezTo>
                  <a:pt x="22775" y="0"/>
                  <a:pt x="32446" y="9670"/>
                  <a:pt x="32446" y="21600"/>
                </a:cubicBezTo>
                <a:cubicBezTo>
                  <a:pt x="32446" y="33529"/>
                  <a:pt x="22775" y="43199"/>
                  <a:pt x="10846" y="43200"/>
                </a:cubicBezTo>
              </a:path>
              <a:path w="32446" h="43200" stroke="0" extrusionOk="0">
                <a:moveTo>
                  <a:pt x="-1" y="2920"/>
                </a:moveTo>
                <a:cubicBezTo>
                  <a:pt x="3294" y="1007"/>
                  <a:pt x="7036" y="-1"/>
                  <a:pt x="10846" y="0"/>
                </a:cubicBezTo>
                <a:cubicBezTo>
                  <a:pt x="22775" y="0"/>
                  <a:pt x="32446" y="9670"/>
                  <a:pt x="32446" y="21600"/>
                </a:cubicBezTo>
                <a:cubicBezTo>
                  <a:pt x="32446" y="33529"/>
                  <a:pt x="22775" y="43199"/>
                  <a:pt x="10846" y="43200"/>
                </a:cubicBezTo>
                <a:lnTo>
                  <a:pt x="10846" y="21600"/>
                </a:lnTo>
                <a:lnTo>
                  <a:pt x="-1" y="2920"/>
                </a:lnTo>
                <a:close/>
              </a:path>
            </a:pathLst>
          </a:custGeom>
          <a:noFill/>
          <a:ln w="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39" name="Arc 63"/>
          <p:cNvSpPr>
            <a:spLocks/>
          </p:cNvSpPr>
          <p:nvPr/>
        </p:nvSpPr>
        <p:spPr bwMode="auto">
          <a:xfrm>
            <a:off x="7323138" y="4410075"/>
            <a:ext cx="114300" cy="85725"/>
          </a:xfrm>
          <a:custGeom>
            <a:avLst/>
            <a:gdLst>
              <a:gd name="T0" fmla="*/ 2147483647 w 43200"/>
              <a:gd name="T1" fmla="*/ 0 h 32190"/>
              <a:gd name="T2" fmla="*/ 0 w 43200"/>
              <a:gd name="T3" fmla="*/ 2147483647 h 32190"/>
              <a:gd name="T4" fmla="*/ 2147483647 w 43200"/>
              <a:gd name="T5" fmla="*/ 2147483647 h 32190"/>
              <a:gd name="T6" fmla="*/ 0 60000 65536"/>
              <a:gd name="T7" fmla="*/ 0 60000 65536"/>
              <a:gd name="T8" fmla="*/ 0 60000 65536"/>
              <a:gd name="T9" fmla="*/ 0 w 43200"/>
              <a:gd name="T10" fmla="*/ 0 h 32190"/>
              <a:gd name="T11" fmla="*/ 43200 w 43200"/>
              <a:gd name="T12" fmla="*/ 32190 h 32190"/>
            </a:gdLst>
            <a:ahLst/>
            <a:cxnLst>
              <a:cxn ang="T6">
                <a:pos x="T0" y="T1"/>
              </a:cxn>
              <a:cxn ang="T7">
                <a:pos x="T2" y="T3"/>
              </a:cxn>
              <a:cxn ang="T8">
                <a:pos x="T4" y="T5"/>
              </a:cxn>
            </a:cxnLst>
            <a:rect l="T9" t="T10" r="T11" b="T12"/>
            <a:pathLst>
              <a:path w="43200" h="32190" fill="none" extrusionOk="0">
                <a:moveTo>
                  <a:pt x="40425" y="0"/>
                </a:moveTo>
                <a:cubicBezTo>
                  <a:pt x="42244" y="3233"/>
                  <a:pt x="43200" y="6880"/>
                  <a:pt x="43200" y="10590"/>
                </a:cubicBezTo>
                <a:cubicBezTo>
                  <a:pt x="43200" y="22519"/>
                  <a:pt x="33529" y="32190"/>
                  <a:pt x="21600" y="32190"/>
                </a:cubicBezTo>
                <a:cubicBezTo>
                  <a:pt x="9670" y="32190"/>
                  <a:pt x="0" y="22519"/>
                  <a:pt x="0" y="10590"/>
                </a:cubicBezTo>
              </a:path>
              <a:path w="43200" h="32190" stroke="0" extrusionOk="0">
                <a:moveTo>
                  <a:pt x="40425" y="0"/>
                </a:moveTo>
                <a:cubicBezTo>
                  <a:pt x="42244" y="3233"/>
                  <a:pt x="43200" y="6880"/>
                  <a:pt x="43200" y="10590"/>
                </a:cubicBezTo>
                <a:cubicBezTo>
                  <a:pt x="43200" y="22519"/>
                  <a:pt x="33529" y="32190"/>
                  <a:pt x="21600" y="32190"/>
                </a:cubicBezTo>
                <a:cubicBezTo>
                  <a:pt x="9670" y="32190"/>
                  <a:pt x="0" y="22519"/>
                  <a:pt x="0" y="10590"/>
                </a:cubicBezTo>
                <a:lnTo>
                  <a:pt x="21600" y="10590"/>
                </a:lnTo>
                <a:lnTo>
                  <a:pt x="40425" y="0"/>
                </a:lnTo>
                <a:close/>
              </a:path>
            </a:pathLst>
          </a:custGeom>
          <a:noFill/>
          <a:ln w="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40" name="Arc 64"/>
          <p:cNvSpPr>
            <a:spLocks/>
          </p:cNvSpPr>
          <p:nvPr/>
        </p:nvSpPr>
        <p:spPr bwMode="auto">
          <a:xfrm>
            <a:off x="7265988" y="4381500"/>
            <a:ext cx="85725" cy="114300"/>
          </a:xfrm>
          <a:custGeom>
            <a:avLst/>
            <a:gdLst>
              <a:gd name="T0" fmla="*/ 2147483647 w 32190"/>
              <a:gd name="T1" fmla="*/ 2147483647 h 43200"/>
              <a:gd name="T2" fmla="*/ 2147483647 w 32190"/>
              <a:gd name="T3" fmla="*/ 0 h 43200"/>
              <a:gd name="T4" fmla="*/ 2147483647 w 32190"/>
              <a:gd name="T5" fmla="*/ 2147483647 h 43200"/>
              <a:gd name="T6" fmla="*/ 0 60000 65536"/>
              <a:gd name="T7" fmla="*/ 0 60000 65536"/>
              <a:gd name="T8" fmla="*/ 0 60000 65536"/>
              <a:gd name="T9" fmla="*/ 0 w 32190"/>
              <a:gd name="T10" fmla="*/ 0 h 43200"/>
              <a:gd name="T11" fmla="*/ 32190 w 32190"/>
              <a:gd name="T12" fmla="*/ 43200 h 43200"/>
            </a:gdLst>
            <a:ahLst/>
            <a:cxnLst>
              <a:cxn ang="T6">
                <a:pos x="T0" y="T1"/>
              </a:cxn>
              <a:cxn ang="T7">
                <a:pos x="T2" y="T3"/>
              </a:cxn>
              <a:cxn ang="T8">
                <a:pos x="T4" y="T5"/>
              </a:cxn>
            </a:cxnLst>
            <a:rect l="T9" t="T10" r="T11" b="T12"/>
            <a:pathLst>
              <a:path w="32190" h="43200" fill="none" extrusionOk="0">
                <a:moveTo>
                  <a:pt x="32189" y="40425"/>
                </a:moveTo>
                <a:cubicBezTo>
                  <a:pt x="28956" y="42244"/>
                  <a:pt x="25309" y="43199"/>
                  <a:pt x="21600" y="43200"/>
                </a:cubicBezTo>
                <a:cubicBezTo>
                  <a:pt x="9670" y="43200"/>
                  <a:pt x="0" y="33529"/>
                  <a:pt x="0" y="21600"/>
                </a:cubicBezTo>
                <a:cubicBezTo>
                  <a:pt x="-1" y="9670"/>
                  <a:pt x="9670" y="0"/>
                  <a:pt x="21599" y="0"/>
                </a:cubicBezTo>
              </a:path>
              <a:path w="32190" h="43200" stroke="0" extrusionOk="0">
                <a:moveTo>
                  <a:pt x="32189" y="40425"/>
                </a:moveTo>
                <a:cubicBezTo>
                  <a:pt x="28956" y="42244"/>
                  <a:pt x="25309" y="43199"/>
                  <a:pt x="21600" y="43200"/>
                </a:cubicBezTo>
                <a:cubicBezTo>
                  <a:pt x="9670" y="43200"/>
                  <a:pt x="0" y="33529"/>
                  <a:pt x="0" y="21600"/>
                </a:cubicBezTo>
                <a:cubicBezTo>
                  <a:pt x="-1" y="9670"/>
                  <a:pt x="9670" y="0"/>
                  <a:pt x="21599" y="0"/>
                </a:cubicBezTo>
                <a:lnTo>
                  <a:pt x="21600" y="21600"/>
                </a:lnTo>
                <a:lnTo>
                  <a:pt x="32189" y="40425"/>
                </a:lnTo>
                <a:close/>
              </a:path>
            </a:pathLst>
          </a:custGeom>
          <a:noFill/>
          <a:ln w="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41" name="Freeform 65"/>
          <p:cNvSpPr>
            <a:spLocks/>
          </p:cNvSpPr>
          <p:nvPr/>
        </p:nvSpPr>
        <p:spPr bwMode="auto">
          <a:xfrm>
            <a:off x="7316788" y="3403600"/>
            <a:ext cx="63500" cy="128588"/>
          </a:xfrm>
          <a:custGeom>
            <a:avLst/>
            <a:gdLst>
              <a:gd name="T0" fmla="*/ 0 w 40"/>
              <a:gd name="T1" fmla="*/ 0 h 81"/>
              <a:gd name="T2" fmla="*/ 2147483647 w 40"/>
              <a:gd name="T3" fmla="*/ 2147483647 h 81"/>
              <a:gd name="T4" fmla="*/ 0 w 40"/>
              <a:gd name="T5" fmla="*/ 2147483647 h 81"/>
              <a:gd name="T6" fmla="*/ 0 w 40"/>
              <a:gd name="T7" fmla="*/ 0 h 81"/>
              <a:gd name="T8" fmla="*/ 0 60000 65536"/>
              <a:gd name="T9" fmla="*/ 0 60000 65536"/>
              <a:gd name="T10" fmla="*/ 0 60000 65536"/>
              <a:gd name="T11" fmla="*/ 0 60000 65536"/>
              <a:gd name="T12" fmla="*/ 0 w 40"/>
              <a:gd name="T13" fmla="*/ 0 h 81"/>
              <a:gd name="T14" fmla="*/ 40 w 40"/>
              <a:gd name="T15" fmla="*/ 81 h 81"/>
            </a:gdLst>
            <a:ahLst/>
            <a:cxnLst>
              <a:cxn ang="T8">
                <a:pos x="T0" y="T1"/>
              </a:cxn>
              <a:cxn ang="T9">
                <a:pos x="T2" y="T3"/>
              </a:cxn>
              <a:cxn ang="T10">
                <a:pos x="T4" y="T5"/>
              </a:cxn>
              <a:cxn ang="T11">
                <a:pos x="T6" y="T7"/>
              </a:cxn>
            </a:cxnLst>
            <a:rect l="T12" t="T13" r="T14" b="T15"/>
            <a:pathLst>
              <a:path w="40" h="81">
                <a:moveTo>
                  <a:pt x="0" y="0"/>
                </a:moveTo>
                <a:lnTo>
                  <a:pt x="40" y="40"/>
                </a:lnTo>
                <a:lnTo>
                  <a:pt x="0" y="81"/>
                </a:lnTo>
                <a:lnTo>
                  <a:pt x="0" y="0"/>
                </a:lnTo>
              </a:path>
            </a:pathLst>
          </a:custGeom>
          <a:noFill/>
          <a:ln w="5">
            <a:solidFill>
              <a:srgbClr val="FF007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42" name="Freeform 66"/>
          <p:cNvSpPr>
            <a:spLocks/>
          </p:cNvSpPr>
          <p:nvPr/>
        </p:nvSpPr>
        <p:spPr bwMode="auto">
          <a:xfrm>
            <a:off x="7316788" y="3403600"/>
            <a:ext cx="63500" cy="128588"/>
          </a:xfrm>
          <a:custGeom>
            <a:avLst/>
            <a:gdLst>
              <a:gd name="T0" fmla="*/ 0 w 40"/>
              <a:gd name="T1" fmla="*/ 0 h 81"/>
              <a:gd name="T2" fmla="*/ 2147483647 w 40"/>
              <a:gd name="T3" fmla="*/ 2147483647 h 81"/>
              <a:gd name="T4" fmla="*/ 0 w 40"/>
              <a:gd name="T5" fmla="*/ 2147483647 h 81"/>
              <a:gd name="T6" fmla="*/ 0 w 40"/>
              <a:gd name="T7" fmla="*/ 0 h 81"/>
              <a:gd name="T8" fmla="*/ 0 60000 65536"/>
              <a:gd name="T9" fmla="*/ 0 60000 65536"/>
              <a:gd name="T10" fmla="*/ 0 60000 65536"/>
              <a:gd name="T11" fmla="*/ 0 60000 65536"/>
              <a:gd name="T12" fmla="*/ 0 w 40"/>
              <a:gd name="T13" fmla="*/ 0 h 81"/>
              <a:gd name="T14" fmla="*/ 40 w 40"/>
              <a:gd name="T15" fmla="*/ 81 h 81"/>
            </a:gdLst>
            <a:ahLst/>
            <a:cxnLst>
              <a:cxn ang="T8">
                <a:pos x="T0" y="T1"/>
              </a:cxn>
              <a:cxn ang="T9">
                <a:pos x="T2" y="T3"/>
              </a:cxn>
              <a:cxn ang="T10">
                <a:pos x="T4" y="T5"/>
              </a:cxn>
              <a:cxn ang="T11">
                <a:pos x="T6" y="T7"/>
              </a:cxn>
            </a:cxnLst>
            <a:rect l="T12" t="T13" r="T14" b="T15"/>
            <a:pathLst>
              <a:path w="40" h="81">
                <a:moveTo>
                  <a:pt x="0" y="0"/>
                </a:moveTo>
                <a:lnTo>
                  <a:pt x="40" y="40"/>
                </a:lnTo>
                <a:lnTo>
                  <a:pt x="0" y="81"/>
                </a:lnTo>
                <a:lnTo>
                  <a:pt x="0"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43" name="Line 67"/>
          <p:cNvSpPr>
            <a:spLocks noChangeShapeType="1"/>
          </p:cNvSpPr>
          <p:nvPr/>
        </p:nvSpPr>
        <p:spPr bwMode="auto">
          <a:xfrm flipH="1">
            <a:off x="6180138" y="3481388"/>
            <a:ext cx="1136650" cy="1587"/>
          </a:xfrm>
          <a:prstGeom prst="line">
            <a:avLst/>
          </a:prstGeom>
          <a:noFill/>
          <a:ln w="5">
            <a:solidFill>
              <a:srgbClr val="FF007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44" name="Line 68"/>
          <p:cNvSpPr>
            <a:spLocks noChangeShapeType="1"/>
          </p:cNvSpPr>
          <p:nvPr/>
        </p:nvSpPr>
        <p:spPr bwMode="auto">
          <a:xfrm flipH="1">
            <a:off x="6180138" y="3452813"/>
            <a:ext cx="1136650" cy="1587"/>
          </a:xfrm>
          <a:prstGeom prst="line">
            <a:avLst/>
          </a:prstGeom>
          <a:noFill/>
          <a:ln w="5">
            <a:solidFill>
              <a:srgbClr val="FF007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45" name="Freeform 69"/>
          <p:cNvSpPr>
            <a:spLocks/>
          </p:cNvSpPr>
          <p:nvPr/>
        </p:nvSpPr>
        <p:spPr bwMode="auto">
          <a:xfrm>
            <a:off x="6115050" y="3403600"/>
            <a:ext cx="65088" cy="128588"/>
          </a:xfrm>
          <a:custGeom>
            <a:avLst/>
            <a:gdLst>
              <a:gd name="T0" fmla="*/ 2147483647 w 41"/>
              <a:gd name="T1" fmla="*/ 2147483647 h 81"/>
              <a:gd name="T2" fmla="*/ 2147483647 w 41"/>
              <a:gd name="T3" fmla="*/ 2147483647 h 81"/>
              <a:gd name="T4" fmla="*/ 0 w 41"/>
              <a:gd name="T5" fmla="*/ 2147483647 h 81"/>
              <a:gd name="T6" fmla="*/ 2147483647 w 41"/>
              <a:gd name="T7" fmla="*/ 0 h 81"/>
              <a:gd name="T8" fmla="*/ 2147483647 w 41"/>
              <a:gd name="T9" fmla="*/ 2147483647 h 81"/>
              <a:gd name="T10" fmla="*/ 0 60000 65536"/>
              <a:gd name="T11" fmla="*/ 0 60000 65536"/>
              <a:gd name="T12" fmla="*/ 0 60000 65536"/>
              <a:gd name="T13" fmla="*/ 0 60000 65536"/>
              <a:gd name="T14" fmla="*/ 0 60000 65536"/>
              <a:gd name="T15" fmla="*/ 0 w 41"/>
              <a:gd name="T16" fmla="*/ 0 h 81"/>
              <a:gd name="T17" fmla="*/ 41 w 41"/>
              <a:gd name="T18" fmla="*/ 81 h 81"/>
            </a:gdLst>
            <a:ahLst/>
            <a:cxnLst>
              <a:cxn ang="T10">
                <a:pos x="T0" y="T1"/>
              </a:cxn>
              <a:cxn ang="T11">
                <a:pos x="T2" y="T3"/>
              </a:cxn>
              <a:cxn ang="T12">
                <a:pos x="T4" y="T5"/>
              </a:cxn>
              <a:cxn ang="T13">
                <a:pos x="T6" y="T7"/>
              </a:cxn>
              <a:cxn ang="T14">
                <a:pos x="T8" y="T9"/>
              </a:cxn>
            </a:cxnLst>
            <a:rect l="T15" t="T16" r="T17" b="T18"/>
            <a:pathLst>
              <a:path w="41" h="81">
                <a:moveTo>
                  <a:pt x="41" y="49"/>
                </a:moveTo>
                <a:lnTo>
                  <a:pt x="41" y="81"/>
                </a:lnTo>
                <a:lnTo>
                  <a:pt x="0" y="40"/>
                </a:lnTo>
                <a:lnTo>
                  <a:pt x="41" y="0"/>
                </a:lnTo>
                <a:lnTo>
                  <a:pt x="41" y="31"/>
                </a:lnTo>
              </a:path>
            </a:pathLst>
          </a:custGeom>
          <a:noFill/>
          <a:ln w="5">
            <a:solidFill>
              <a:srgbClr val="FF007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46" name="Freeform 70"/>
          <p:cNvSpPr>
            <a:spLocks/>
          </p:cNvSpPr>
          <p:nvPr/>
        </p:nvSpPr>
        <p:spPr bwMode="auto">
          <a:xfrm>
            <a:off x="6665913" y="3324225"/>
            <a:ext cx="157162" cy="50800"/>
          </a:xfrm>
          <a:custGeom>
            <a:avLst/>
            <a:gdLst>
              <a:gd name="T0" fmla="*/ 2147483647 w 99"/>
              <a:gd name="T1" fmla="*/ 2147483647 h 32"/>
              <a:gd name="T2" fmla="*/ 2147483647 w 99"/>
              <a:gd name="T3" fmla="*/ 2147483647 h 32"/>
              <a:gd name="T4" fmla="*/ 2147483647 w 99"/>
              <a:gd name="T5" fmla="*/ 2147483647 h 32"/>
              <a:gd name="T6" fmla="*/ 2147483647 w 99"/>
              <a:gd name="T7" fmla="*/ 2147483647 h 32"/>
              <a:gd name="T8" fmla="*/ 0 w 99"/>
              <a:gd name="T9" fmla="*/ 2147483647 h 32"/>
              <a:gd name="T10" fmla="*/ 0 w 99"/>
              <a:gd name="T11" fmla="*/ 2147483647 h 32"/>
              <a:gd name="T12" fmla="*/ 0 w 99"/>
              <a:gd name="T13" fmla="*/ 2147483647 h 32"/>
              <a:gd name="T14" fmla="*/ 2147483647 w 99"/>
              <a:gd name="T15" fmla="*/ 2147483647 h 32"/>
              <a:gd name="T16" fmla="*/ 2147483647 w 99"/>
              <a:gd name="T17" fmla="*/ 2147483647 h 32"/>
              <a:gd name="T18" fmla="*/ 2147483647 w 99"/>
              <a:gd name="T19" fmla="*/ 0 h 32"/>
              <a:gd name="T20" fmla="*/ 2147483647 w 99"/>
              <a:gd name="T21" fmla="*/ 0 h 32"/>
              <a:gd name="T22" fmla="*/ 0 w 99"/>
              <a:gd name="T23" fmla="*/ 2147483647 h 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9"/>
              <a:gd name="T37" fmla="*/ 0 h 32"/>
              <a:gd name="T38" fmla="*/ 99 w 99"/>
              <a:gd name="T39" fmla="*/ 32 h 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9" h="32">
                <a:moveTo>
                  <a:pt x="59" y="14"/>
                </a:moveTo>
                <a:lnTo>
                  <a:pt x="59" y="32"/>
                </a:lnTo>
                <a:lnTo>
                  <a:pt x="41" y="32"/>
                </a:lnTo>
                <a:lnTo>
                  <a:pt x="41" y="14"/>
                </a:lnTo>
                <a:lnTo>
                  <a:pt x="0" y="14"/>
                </a:lnTo>
                <a:lnTo>
                  <a:pt x="0" y="5"/>
                </a:lnTo>
                <a:lnTo>
                  <a:pt x="0" y="9"/>
                </a:lnTo>
                <a:lnTo>
                  <a:pt x="99" y="9"/>
                </a:lnTo>
                <a:lnTo>
                  <a:pt x="99" y="5"/>
                </a:lnTo>
                <a:lnTo>
                  <a:pt x="95" y="0"/>
                </a:lnTo>
                <a:lnTo>
                  <a:pt x="9" y="0"/>
                </a:lnTo>
                <a:lnTo>
                  <a:pt x="0" y="5"/>
                </a:lnTo>
              </a:path>
            </a:pathLst>
          </a:custGeom>
          <a:noFill/>
          <a:ln w="5">
            <a:solidFill>
              <a:srgbClr val="FF007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47" name="Oval 72"/>
          <p:cNvSpPr>
            <a:spLocks noChangeArrowheads="1"/>
          </p:cNvSpPr>
          <p:nvPr/>
        </p:nvSpPr>
        <p:spPr bwMode="auto">
          <a:xfrm>
            <a:off x="6659563" y="3375025"/>
            <a:ext cx="185737" cy="185738"/>
          </a:xfrm>
          <a:prstGeom prst="ellipse">
            <a:avLst/>
          </a:prstGeom>
          <a:solidFill>
            <a:schemeClr val="bg1"/>
          </a:solidFill>
          <a:ln w="5">
            <a:solidFill>
              <a:srgbClr val="FF007F"/>
            </a:solidFill>
            <a:round/>
            <a:headEnd/>
            <a:tailEnd/>
          </a:ln>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71748" name="Rectangle 74"/>
          <p:cNvSpPr>
            <a:spLocks noChangeArrowheads="1"/>
          </p:cNvSpPr>
          <p:nvPr/>
        </p:nvSpPr>
        <p:spPr bwMode="auto">
          <a:xfrm>
            <a:off x="6553200" y="3200400"/>
            <a:ext cx="400050" cy="12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700">
                <a:solidFill>
                  <a:srgbClr val="FF007F"/>
                </a:solidFill>
                <a:latin typeface="Arial" pitchFamily="34" charset="0"/>
              </a:rPr>
              <a:t>changing</a:t>
            </a:r>
            <a:endParaRPr lang="en-US" altLang="en-US"/>
          </a:p>
        </p:txBody>
      </p:sp>
      <p:sp>
        <p:nvSpPr>
          <p:cNvPr id="71749" name="Arc 75"/>
          <p:cNvSpPr>
            <a:spLocks/>
          </p:cNvSpPr>
          <p:nvPr/>
        </p:nvSpPr>
        <p:spPr bwMode="auto">
          <a:xfrm>
            <a:off x="5943600" y="3367088"/>
            <a:ext cx="114300" cy="85725"/>
          </a:xfrm>
          <a:custGeom>
            <a:avLst/>
            <a:gdLst>
              <a:gd name="T0" fmla="*/ 2147483647 w 43200"/>
              <a:gd name="T1" fmla="*/ 2147483647 h 32446"/>
              <a:gd name="T2" fmla="*/ 2147483647 w 43200"/>
              <a:gd name="T3" fmla="*/ 2147483647 h 32446"/>
              <a:gd name="T4" fmla="*/ 2147483647 w 43200"/>
              <a:gd name="T5" fmla="*/ 2147483647 h 32446"/>
              <a:gd name="T6" fmla="*/ 0 60000 65536"/>
              <a:gd name="T7" fmla="*/ 0 60000 65536"/>
              <a:gd name="T8" fmla="*/ 0 60000 65536"/>
              <a:gd name="T9" fmla="*/ 0 w 43200"/>
              <a:gd name="T10" fmla="*/ 0 h 32446"/>
              <a:gd name="T11" fmla="*/ 43200 w 43200"/>
              <a:gd name="T12" fmla="*/ 32446 h 32446"/>
            </a:gdLst>
            <a:ahLst/>
            <a:cxnLst>
              <a:cxn ang="T6">
                <a:pos x="T0" y="T1"/>
              </a:cxn>
              <a:cxn ang="T7">
                <a:pos x="T2" y="T3"/>
              </a:cxn>
              <a:cxn ang="T8">
                <a:pos x="T4" y="T5"/>
              </a:cxn>
            </a:cxnLst>
            <a:rect l="T9" t="T10" r="T11" b="T12"/>
            <a:pathLst>
              <a:path w="43200" h="32446" fill="none" extrusionOk="0">
                <a:moveTo>
                  <a:pt x="2920" y="32446"/>
                </a:moveTo>
                <a:cubicBezTo>
                  <a:pt x="1007" y="29151"/>
                  <a:pt x="0" y="25409"/>
                  <a:pt x="0" y="21600"/>
                </a:cubicBezTo>
                <a:cubicBezTo>
                  <a:pt x="0" y="9670"/>
                  <a:pt x="9670" y="0"/>
                  <a:pt x="21600" y="0"/>
                </a:cubicBezTo>
                <a:cubicBezTo>
                  <a:pt x="33529" y="-1"/>
                  <a:pt x="43199" y="9670"/>
                  <a:pt x="43200" y="21599"/>
                </a:cubicBezTo>
              </a:path>
              <a:path w="43200" h="32446" stroke="0" extrusionOk="0">
                <a:moveTo>
                  <a:pt x="2920" y="32446"/>
                </a:moveTo>
                <a:cubicBezTo>
                  <a:pt x="1007" y="29151"/>
                  <a:pt x="0" y="25409"/>
                  <a:pt x="0" y="21600"/>
                </a:cubicBezTo>
                <a:cubicBezTo>
                  <a:pt x="0" y="9670"/>
                  <a:pt x="9670" y="0"/>
                  <a:pt x="21600" y="0"/>
                </a:cubicBezTo>
                <a:cubicBezTo>
                  <a:pt x="33529" y="-1"/>
                  <a:pt x="43199" y="9670"/>
                  <a:pt x="43200" y="21599"/>
                </a:cubicBezTo>
                <a:lnTo>
                  <a:pt x="21600" y="21600"/>
                </a:lnTo>
                <a:lnTo>
                  <a:pt x="2920" y="32446"/>
                </a:lnTo>
                <a:close/>
              </a:path>
            </a:pathLst>
          </a:custGeom>
          <a:noFill/>
          <a:ln w="5">
            <a:solidFill>
              <a:srgbClr val="FF007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50" name="Arc 76"/>
          <p:cNvSpPr>
            <a:spLocks/>
          </p:cNvSpPr>
          <p:nvPr/>
        </p:nvSpPr>
        <p:spPr bwMode="auto">
          <a:xfrm>
            <a:off x="6029325" y="3367088"/>
            <a:ext cx="85725" cy="114300"/>
          </a:xfrm>
          <a:custGeom>
            <a:avLst/>
            <a:gdLst>
              <a:gd name="T0" fmla="*/ 0 w 32446"/>
              <a:gd name="T1" fmla="*/ 2147483647 h 43200"/>
              <a:gd name="T2" fmla="*/ 2147483647 w 32446"/>
              <a:gd name="T3" fmla="*/ 2147483647 h 43200"/>
              <a:gd name="T4" fmla="*/ 2147483647 w 32446"/>
              <a:gd name="T5" fmla="*/ 2147483647 h 43200"/>
              <a:gd name="T6" fmla="*/ 0 60000 65536"/>
              <a:gd name="T7" fmla="*/ 0 60000 65536"/>
              <a:gd name="T8" fmla="*/ 0 60000 65536"/>
              <a:gd name="T9" fmla="*/ 0 w 32446"/>
              <a:gd name="T10" fmla="*/ 0 h 43200"/>
              <a:gd name="T11" fmla="*/ 32446 w 32446"/>
              <a:gd name="T12" fmla="*/ 43200 h 43200"/>
            </a:gdLst>
            <a:ahLst/>
            <a:cxnLst>
              <a:cxn ang="T6">
                <a:pos x="T0" y="T1"/>
              </a:cxn>
              <a:cxn ang="T7">
                <a:pos x="T2" y="T3"/>
              </a:cxn>
              <a:cxn ang="T8">
                <a:pos x="T4" y="T5"/>
              </a:cxn>
            </a:cxnLst>
            <a:rect l="T9" t="T10" r="T11" b="T12"/>
            <a:pathLst>
              <a:path w="32446" h="43200" fill="none" extrusionOk="0">
                <a:moveTo>
                  <a:pt x="-1" y="2920"/>
                </a:moveTo>
                <a:cubicBezTo>
                  <a:pt x="3294" y="1007"/>
                  <a:pt x="7036" y="-1"/>
                  <a:pt x="10846" y="0"/>
                </a:cubicBezTo>
                <a:cubicBezTo>
                  <a:pt x="22775" y="0"/>
                  <a:pt x="32446" y="9670"/>
                  <a:pt x="32446" y="21600"/>
                </a:cubicBezTo>
                <a:cubicBezTo>
                  <a:pt x="32446" y="33529"/>
                  <a:pt x="22775" y="43199"/>
                  <a:pt x="10846" y="43200"/>
                </a:cubicBezTo>
              </a:path>
              <a:path w="32446" h="43200" stroke="0" extrusionOk="0">
                <a:moveTo>
                  <a:pt x="-1" y="2920"/>
                </a:moveTo>
                <a:cubicBezTo>
                  <a:pt x="3294" y="1007"/>
                  <a:pt x="7036" y="-1"/>
                  <a:pt x="10846" y="0"/>
                </a:cubicBezTo>
                <a:cubicBezTo>
                  <a:pt x="22775" y="0"/>
                  <a:pt x="32446" y="9670"/>
                  <a:pt x="32446" y="21600"/>
                </a:cubicBezTo>
                <a:cubicBezTo>
                  <a:pt x="32446" y="33529"/>
                  <a:pt x="22775" y="43199"/>
                  <a:pt x="10846" y="43200"/>
                </a:cubicBezTo>
                <a:lnTo>
                  <a:pt x="10846" y="21600"/>
                </a:lnTo>
                <a:lnTo>
                  <a:pt x="-1" y="2920"/>
                </a:lnTo>
                <a:close/>
              </a:path>
            </a:pathLst>
          </a:custGeom>
          <a:noFill/>
          <a:ln w="5">
            <a:solidFill>
              <a:srgbClr val="FF007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51" name="Arc 77"/>
          <p:cNvSpPr>
            <a:spLocks/>
          </p:cNvSpPr>
          <p:nvPr/>
        </p:nvSpPr>
        <p:spPr bwMode="auto">
          <a:xfrm>
            <a:off x="6000750" y="3452813"/>
            <a:ext cx="114300" cy="85725"/>
          </a:xfrm>
          <a:custGeom>
            <a:avLst/>
            <a:gdLst>
              <a:gd name="T0" fmla="*/ 2147483647 w 43200"/>
              <a:gd name="T1" fmla="*/ 0 h 32190"/>
              <a:gd name="T2" fmla="*/ 0 w 43200"/>
              <a:gd name="T3" fmla="*/ 2147483647 h 32190"/>
              <a:gd name="T4" fmla="*/ 2147483647 w 43200"/>
              <a:gd name="T5" fmla="*/ 2147483647 h 32190"/>
              <a:gd name="T6" fmla="*/ 0 60000 65536"/>
              <a:gd name="T7" fmla="*/ 0 60000 65536"/>
              <a:gd name="T8" fmla="*/ 0 60000 65536"/>
              <a:gd name="T9" fmla="*/ 0 w 43200"/>
              <a:gd name="T10" fmla="*/ 0 h 32190"/>
              <a:gd name="T11" fmla="*/ 43200 w 43200"/>
              <a:gd name="T12" fmla="*/ 32190 h 32190"/>
            </a:gdLst>
            <a:ahLst/>
            <a:cxnLst>
              <a:cxn ang="T6">
                <a:pos x="T0" y="T1"/>
              </a:cxn>
              <a:cxn ang="T7">
                <a:pos x="T2" y="T3"/>
              </a:cxn>
              <a:cxn ang="T8">
                <a:pos x="T4" y="T5"/>
              </a:cxn>
            </a:cxnLst>
            <a:rect l="T9" t="T10" r="T11" b="T12"/>
            <a:pathLst>
              <a:path w="43200" h="32190" fill="none" extrusionOk="0">
                <a:moveTo>
                  <a:pt x="40425" y="0"/>
                </a:moveTo>
                <a:cubicBezTo>
                  <a:pt x="42244" y="3233"/>
                  <a:pt x="43200" y="6880"/>
                  <a:pt x="43200" y="10590"/>
                </a:cubicBezTo>
                <a:cubicBezTo>
                  <a:pt x="43200" y="22519"/>
                  <a:pt x="33529" y="32190"/>
                  <a:pt x="21600" y="32190"/>
                </a:cubicBezTo>
                <a:cubicBezTo>
                  <a:pt x="9670" y="32190"/>
                  <a:pt x="0" y="22519"/>
                  <a:pt x="0" y="10590"/>
                </a:cubicBezTo>
              </a:path>
              <a:path w="43200" h="32190" stroke="0" extrusionOk="0">
                <a:moveTo>
                  <a:pt x="40425" y="0"/>
                </a:moveTo>
                <a:cubicBezTo>
                  <a:pt x="42244" y="3233"/>
                  <a:pt x="43200" y="6880"/>
                  <a:pt x="43200" y="10590"/>
                </a:cubicBezTo>
                <a:cubicBezTo>
                  <a:pt x="43200" y="22519"/>
                  <a:pt x="33529" y="32190"/>
                  <a:pt x="21600" y="32190"/>
                </a:cubicBezTo>
                <a:cubicBezTo>
                  <a:pt x="9670" y="32190"/>
                  <a:pt x="0" y="22519"/>
                  <a:pt x="0" y="10590"/>
                </a:cubicBezTo>
                <a:lnTo>
                  <a:pt x="21600" y="10590"/>
                </a:lnTo>
                <a:lnTo>
                  <a:pt x="40425" y="0"/>
                </a:lnTo>
                <a:close/>
              </a:path>
            </a:pathLst>
          </a:custGeom>
          <a:noFill/>
          <a:ln w="5">
            <a:solidFill>
              <a:srgbClr val="FF007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52" name="Arc 78"/>
          <p:cNvSpPr>
            <a:spLocks/>
          </p:cNvSpPr>
          <p:nvPr/>
        </p:nvSpPr>
        <p:spPr bwMode="auto">
          <a:xfrm>
            <a:off x="5943600" y="3424238"/>
            <a:ext cx="85725" cy="114300"/>
          </a:xfrm>
          <a:custGeom>
            <a:avLst/>
            <a:gdLst>
              <a:gd name="T0" fmla="*/ 2147483647 w 32190"/>
              <a:gd name="T1" fmla="*/ 2147483647 h 43200"/>
              <a:gd name="T2" fmla="*/ 2147483647 w 32190"/>
              <a:gd name="T3" fmla="*/ 0 h 43200"/>
              <a:gd name="T4" fmla="*/ 2147483647 w 32190"/>
              <a:gd name="T5" fmla="*/ 2147483647 h 43200"/>
              <a:gd name="T6" fmla="*/ 0 60000 65536"/>
              <a:gd name="T7" fmla="*/ 0 60000 65536"/>
              <a:gd name="T8" fmla="*/ 0 60000 65536"/>
              <a:gd name="T9" fmla="*/ 0 w 32190"/>
              <a:gd name="T10" fmla="*/ 0 h 43200"/>
              <a:gd name="T11" fmla="*/ 32190 w 32190"/>
              <a:gd name="T12" fmla="*/ 43200 h 43200"/>
            </a:gdLst>
            <a:ahLst/>
            <a:cxnLst>
              <a:cxn ang="T6">
                <a:pos x="T0" y="T1"/>
              </a:cxn>
              <a:cxn ang="T7">
                <a:pos x="T2" y="T3"/>
              </a:cxn>
              <a:cxn ang="T8">
                <a:pos x="T4" y="T5"/>
              </a:cxn>
            </a:cxnLst>
            <a:rect l="T9" t="T10" r="T11" b="T12"/>
            <a:pathLst>
              <a:path w="32190" h="43200" fill="none" extrusionOk="0">
                <a:moveTo>
                  <a:pt x="32189" y="40425"/>
                </a:moveTo>
                <a:cubicBezTo>
                  <a:pt x="28956" y="42244"/>
                  <a:pt x="25309" y="43199"/>
                  <a:pt x="21600" y="43200"/>
                </a:cubicBezTo>
                <a:cubicBezTo>
                  <a:pt x="9670" y="43200"/>
                  <a:pt x="0" y="33529"/>
                  <a:pt x="0" y="21600"/>
                </a:cubicBezTo>
                <a:cubicBezTo>
                  <a:pt x="-1" y="9670"/>
                  <a:pt x="9670" y="0"/>
                  <a:pt x="21599" y="0"/>
                </a:cubicBezTo>
              </a:path>
              <a:path w="32190" h="43200" stroke="0" extrusionOk="0">
                <a:moveTo>
                  <a:pt x="32189" y="40425"/>
                </a:moveTo>
                <a:cubicBezTo>
                  <a:pt x="28956" y="42244"/>
                  <a:pt x="25309" y="43199"/>
                  <a:pt x="21600" y="43200"/>
                </a:cubicBezTo>
                <a:cubicBezTo>
                  <a:pt x="9670" y="43200"/>
                  <a:pt x="0" y="33529"/>
                  <a:pt x="0" y="21600"/>
                </a:cubicBezTo>
                <a:cubicBezTo>
                  <a:pt x="-1" y="9670"/>
                  <a:pt x="9670" y="0"/>
                  <a:pt x="21599" y="0"/>
                </a:cubicBezTo>
                <a:lnTo>
                  <a:pt x="21600" y="21600"/>
                </a:lnTo>
                <a:lnTo>
                  <a:pt x="32189" y="40425"/>
                </a:lnTo>
                <a:close/>
              </a:path>
            </a:pathLst>
          </a:custGeom>
          <a:noFill/>
          <a:ln w="5">
            <a:solidFill>
              <a:srgbClr val="FF007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53" name="Arc 79"/>
          <p:cNvSpPr>
            <a:spLocks/>
          </p:cNvSpPr>
          <p:nvPr/>
        </p:nvSpPr>
        <p:spPr bwMode="auto">
          <a:xfrm>
            <a:off x="4122738" y="4267200"/>
            <a:ext cx="114300" cy="85725"/>
          </a:xfrm>
          <a:custGeom>
            <a:avLst/>
            <a:gdLst>
              <a:gd name="T0" fmla="*/ 2147483647 w 43200"/>
              <a:gd name="T1" fmla="*/ 2147483647 h 32190"/>
              <a:gd name="T2" fmla="*/ 2147483647 w 43200"/>
              <a:gd name="T3" fmla="*/ 2147483647 h 32190"/>
              <a:gd name="T4" fmla="*/ 2147483647 w 43200"/>
              <a:gd name="T5" fmla="*/ 2147483647 h 32190"/>
              <a:gd name="T6" fmla="*/ 0 60000 65536"/>
              <a:gd name="T7" fmla="*/ 0 60000 65536"/>
              <a:gd name="T8" fmla="*/ 0 60000 65536"/>
              <a:gd name="T9" fmla="*/ 0 w 43200"/>
              <a:gd name="T10" fmla="*/ 0 h 32190"/>
              <a:gd name="T11" fmla="*/ 43200 w 43200"/>
              <a:gd name="T12" fmla="*/ 32190 h 32190"/>
            </a:gdLst>
            <a:ahLst/>
            <a:cxnLst>
              <a:cxn ang="T6">
                <a:pos x="T0" y="T1"/>
              </a:cxn>
              <a:cxn ang="T7">
                <a:pos x="T2" y="T3"/>
              </a:cxn>
              <a:cxn ang="T8">
                <a:pos x="T4" y="T5"/>
              </a:cxn>
            </a:cxnLst>
            <a:rect l="T9" t="T10" r="T11" b="T12"/>
            <a:pathLst>
              <a:path w="43200" h="32190" fill="none" extrusionOk="0">
                <a:moveTo>
                  <a:pt x="2774" y="32189"/>
                </a:moveTo>
                <a:cubicBezTo>
                  <a:pt x="955" y="28956"/>
                  <a:pt x="0" y="25309"/>
                  <a:pt x="0" y="21600"/>
                </a:cubicBezTo>
                <a:cubicBezTo>
                  <a:pt x="0" y="9670"/>
                  <a:pt x="9670" y="0"/>
                  <a:pt x="21600" y="0"/>
                </a:cubicBezTo>
                <a:cubicBezTo>
                  <a:pt x="33529" y="-1"/>
                  <a:pt x="43199" y="9670"/>
                  <a:pt x="43200" y="21599"/>
                </a:cubicBezTo>
              </a:path>
              <a:path w="43200" h="32190" stroke="0" extrusionOk="0">
                <a:moveTo>
                  <a:pt x="2774" y="32189"/>
                </a:moveTo>
                <a:cubicBezTo>
                  <a:pt x="955" y="28956"/>
                  <a:pt x="0" y="25309"/>
                  <a:pt x="0" y="21600"/>
                </a:cubicBezTo>
                <a:cubicBezTo>
                  <a:pt x="0" y="9670"/>
                  <a:pt x="9670" y="0"/>
                  <a:pt x="21600" y="0"/>
                </a:cubicBezTo>
                <a:cubicBezTo>
                  <a:pt x="33529" y="-1"/>
                  <a:pt x="43199" y="9670"/>
                  <a:pt x="43200" y="21599"/>
                </a:cubicBezTo>
                <a:lnTo>
                  <a:pt x="21600" y="21600"/>
                </a:lnTo>
                <a:lnTo>
                  <a:pt x="2774" y="32189"/>
                </a:lnTo>
                <a:close/>
              </a:path>
            </a:pathLst>
          </a:custGeom>
          <a:noFill/>
          <a:ln w="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54" name="Arc 80"/>
          <p:cNvSpPr>
            <a:spLocks/>
          </p:cNvSpPr>
          <p:nvPr/>
        </p:nvSpPr>
        <p:spPr bwMode="auto">
          <a:xfrm>
            <a:off x="4208463" y="4267200"/>
            <a:ext cx="85725" cy="114300"/>
          </a:xfrm>
          <a:custGeom>
            <a:avLst/>
            <a:gdLst>
              <a:gd name="T0" fmla="*/ 0 w 32446"/>
              <a:gd name="T1" fmla="*/ 2147483647 h 43200"/>
              <a:gd name="T2" fmla="*/ 2147483647 w 32446"/>
              <a:gd name="T3" fmla="*/ 2147483647 h 43200"/>
              <a:gd name="T4" fmla="*/ 2147483647 w 32446"/>
              <a:gd name="T5" fmla="*/ 2147483647 h 43200"/>
              <a:gd name="T6" fmla="*/ 0 60000 65536"/>
              <a:gd name="T7" fmla="*/ 0 60000 65536"/>
              <a:gd name="T8" fmla="*/ 0 60000 65536"/>
              <a:gd name="T9" fmla="*/ 0 w 32446"/>
              <a:gd name="T10" fmla="*/ 0 h 43200"/>
              <a:gd name="T11" fmla="*/ 32446 w 32446"/>
              <a:gd name="T12" fmla="*/ 43200 h 43200"/>
            </a:gdLst>
            <a:ahLst/>
            <a:cxnLst>
              <a:cxn ang="T6">
                <a:pos x="T0" y="T1"/>
              </a:cxn>
              <a:cxn ang="T7">
                <a:pos x="T2" y="T3"/>
              </a:cxn>
              <a:cxn ang="T8">
                <a:pos x="T4" y="T5"/>
              </a:cxn>
            </a:cxnLst>
            <a:rect l="T9" t="T10" r="T11" b="T12"/>
            <a:pathLst>
              <a:path w="32446" h="43200" fill="none" extrusionOk="0">
                <a:moveTo>
                  <a:pt x="-1" y="2920"/>
                </a:moveTo>
                <a:cubicBezTo>
                  <a:pt x="3294" y="1007"/>
                  <a:pt x="7036" y="-1"/>
                  <a:pt x="10846" y="0"/>
                </a:cubicBezTo>
                <a:cubicBezTo>
                  <a:pt x="22775" y="0"/>
                  <a:pt x="32446" y="9670"/>
                  <a:pt x="32446" y="21600"/>
                </a:cubicBezTo>
                <a:cubicBezTo>
                  <a:pt x="32446" y="33529"/>
                  <a:pt x="22775" y="43199"/>
                  <a:pt x="10846" y="43200"/>
                </a:cubicBezTo>
              </a:path>
              <a:path w="32446" h="43200" stroke="0" extrusionOk="0">
                <a:moveTo>
                  <a:pt x="-1" y="2920"/>
                </a:moveTo>
                <a:cubicBezTo>
                  <a:pt x="3294" y="1007"/>
                  <a:pt x="7036" y="-1"/>
                  <a:pt x="10846" y="0"/>
                </a:cubicBezTo>
                <a:cubicBezTo>
                  <a:pt x="22775" y="0"/>
                  <a:pt x="32446" y="9670"/>
                  <a:pt x="32446" y="21600"/>
                </a:cubicBezTo>
                <a:cubicBezTo>
                  <a:pt x="32446" y="33529"/>
                  <a:pt x="22775" y="43199"/>
                  <a:pt x="10846" y="43200"/>
                </a:cubicBezTo>
                <a:lnTo>
                  <a:pt x="10846" y="21600"/>
                </a:lnTo>
                <a:lnTo>
                  <a:pt x="-1" y="2920"/>
                </a:lnTo>
                <a:close/>
              </a:path>
            </a:pathLst>
          </a:custGeom>
          <a:noFill/>
          <a:ln w="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55" name="Arc 81"/>
          <p:cNvSpPr>
            <a:spLocks/>
          </p:cNvSpPr>
          <p:nvPr/>
        </p:nvSpPr>
        <p:spPr bwMode="auto">
          <a:xfrm>
            <a:off x="4179888" y="4352925"/>
            <a:ext cx="114300" cy="85725"/>
          </a:xfrm>
          <a:custGeom>
            <a:avLst/>
            <a:gdLst>
              <a:gd name="T0" fmla="*/ 2147483647 w 43200"/>
              <a:gd name="T1" fmla="*/ 0 h 32446"/>
              <a:gd name="T2" fmla="*/ 0 w 43200"/>
              <a:gd name="T3" fmla="*/ 2147483647 h 32446"/>
              <a:gd name="T4" fmla="*/ 2147483647 w 43200"/>
              <a:gd name="T5" fmla="*/ 2147483647 h 32446"/>
              <a:gd name="T6" fmla="*/ 0 60000 65536"/>
              <a:gd name="T7" fmla="*/ 0 60000 65536"/>
              <a:gd name="T8" fmla="*/ 0 60000 65536"/>
              <a:gd name="T9" fmla="*/ 0 w 43200"/>
              <a:gd name="T10" fmla="*/ 0 h 32446"/>
              <a:gd name="T11" fmla="*/ 43200 w 43200"/>
              <a:gd name="T12" fmla="*/ 32446 h 32446"/>
            </a:gdLst>
            <a:ahLst/>
            <a:cxnLst>
              <a:cxn ang="T6">
                <a:pos x="T0" y="T1"/>
              </a:cxn>
              <a:cxn ang="T7">
                <a:pos x="T2" y="T3"/>
              </a:cxn>
              <a:cxn ang="T8">
                <a:pos x="T4" y="T5"/>
              </a:cxn>
            </a:cxnLst>
            <a:rect l="T9" t="T10" r="T11" b="T12"/>
            <a:pathLst>
              <a:path w="43200" h="32446" fill="none" extrusionOk="0">
                <a:moveTo>
                  <a:pt x="40279" y="-1"/>
                </a:moveTo>
                <a:cubicBezTo>
                  <a:pt x="42192" y="3294"/>
                  <a:pt x="43200" y="7036"/>
                  <a:pt x="43200" y="10846"/>
                </a:cubicBezTo>
                <a:cubicBezTo>
                  <a:pt x="43200" y="22775"/>
                  <a:pt x="33529" y="32446"/>
                  <a:pt x="21600" y="32446"/>
                </a:cubicBezTo>
                <a:cubicBezTo>
                  <a:pt x="9670" y="32446"/>
                  <a:pt x="0" y="22775"/>
                  <a:pt x="0" y="10846"/>
                </a:cubicBezTo>
              </a:path>
              <a:path w="43200" h="32446" stroke="0" extrusionOk="0">
                <a:moveTo>
                  <a:pt x="40279" y="-1"/>
                </a:moveTo>
                <a:cubicBezTo>
                  <a:pt x="42192" y="3294"/>
                  <a:pt x="43200" y="7036"/>
                  <a:pt x="43200" y="10846"/>
                </a:cubicBezTo>
                <a:cubicBezTo>
                  <a:pt x="43200" y="22775"/>
                  <a:pt x="33529" y="32446"/>
                  <a:pt x="21600" y="32446"/>
                </a:cubicBezTo>
                <a:cubicBezTo>
                  <a:pt x="9670" y="32446"/>
                  <a:pt x="0" y="22775"/>
                  <a:pt x="0" y="10846"/>
                </a:cubicBezTo>
                <a:lnTo>
                  <a:pt x="21600" y="10846"/>
                </a:lnTo>
                <a:lnTo>
                  <a:pt x="40279" y="-1"/>
                </a:lnTo>
                <a:close/>
              </a:path>
            </a:pathLst>
          </a:custGeom>
          <a:noFill/>
          <a:ln w="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56" name="Arc 82"/>
          <p:cNvSpPr>
            <a:spLocks/>
          </p:cNvSpPr>
          <p:nvPr/>
        </p:nvSpPr>
        <p:spPr bwMode="auto">
          <a:xfrm>
            <a:off x="4122738" y="4324350"/>
            <a:ext cx="85725" cy="114300"/>
          </a:xfrm>
          <a:custGeom>
            <a:avLst/>
            <a:gdLst>
              <a:gd name="T0" fmla="*/ 2147483647 w 32190"/>
              <a:gd name="T1" fmla="*/ 2147483647 h 43200"/>
              <a:gd name="T2" fmla="*/ 2147483647 w 32190"/>
              <a:gd name="T3" fmla="*/ 0 h 43200"/>
              <a:gd name="T4" fmla="*/ 2147483647 w 32190"/>
              <a:gd name="T5" fmla="*/ 2147483647 h 43200"/>
              <a:gd name="T6" fmla="*/ 0 60000 65536"/>
              <a:gd name="T7" fmla="*/ 0 60000 65536"/>
              <a:gd name="T8" fmla="*/ 0 60000 65536"/>
              <a:gd name="T9" fmla="*/ 0 w 32190"/>
              <a:gd name="T10" fmla="*/ 0 h 43200"/>
              <a:gd name="T11" fmla="*/ 32190 w 32190"/>
              <a:gd name="T12" fmla="*/ 43200 h 43200"/>
            </a:gdLst>
            <a:ahLst/>
            <a:cxnLst>
              <a:cxn ang="T6">
                <a:pos x="T0" y="T1"/>
              </a:cxn>
              <a:cxn ang="T7">
                <a:pos x="T2" y="T3"/>
              </a:cxn>
              <a:cxn ang="T8">
                <a:pos x="T4" y="T5"/>
              </a:cxn>
            </a:cxnLst>
            <a:rect l="T9" t="T10" r="T11" b="T12"/>
            <a:pathLst>
              <a:path w="32190" h="43200" fill="none" extrusionOk="0">
                <a:moveTo>
                  <a:pt x="32189" y="40425"/>
                </a:moveTo>
                <a:cubicBezTo>
                  <a:pt x="28956" y="42244"/>
                  <a:pt x="25309" y="43199"/>
                  <a:pt x="21600" y="43200"/>
                </a:cubicBezTo>
                <a:cubicBezTo>
                  <a:pt x="9670" y="43200"/>
                  <a:pt x="0" y="33529"/>
                  <a:pt x="0" y="21600"/>
                </a:cubicBezTo>
                <a:cubicBezTo>
                  <a:pt x="-1" y="9670"/>
                  <a:pt x="9670" y="0"/>
                  <a:pt x="21599" y="0"/>
                </a:cubicBezTo>
              </a:path>
              <a:path w="32190" h="43200" stroke="0" extrusionOk="0">
                <a:moveTo>
                  <a:pt x="32189" y="40425"/>
                </a:moveTo>
                <a:cubicBezTo>
                  <a:pt x="28956" y="42244"/>
                  <a:pt x="25309" y="43199"/>
                  <a:pt x="21600" y="43200"/>
                </a:cubicBezTo>
                <a:cubicBezTo>
                  <a:pt x="9670" y="43200"/>
                  <a:pt x="0" y="33529"/>
                  <a:pt x="0" y="21600"/>
                </a:cubicBezTo>
                <a:cubicBezTo>
                  <a:pt x="-1" y="9670"/>
                  <a:pt x="9670" y="0"/>
                  <a:pt x="21599" y="0"/>
                </a:cubicBezTo>
                <a:lnTo>
                  <a:pt x="21600" y="21600"/>
                </a:lnTo>
                <a:lnTo>
                  <a:pt x="32189" y="40425"/>
                </a:lnTo>
                <a:close/>
              </a:path>
            </a:pathLst>
          </a:custGeom>
          <a:noFill/>
          <a:ln w="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57" name="Line 83"/>
          <p:cNvSpPr>
            <a:spLocks noChangeShapeType="1"/>
          </p:cNvSpPr>
          <p:nvPr/>
        </p:nvSpPr>
        <p:spPr bwMode="auto">
          <a:xfrm>
            <a:off x="4294188" y="4395788"/>
            <a:ext cx="1042987" cy="1587"/>
          </a:xfrm>
          <a:prstGeom prst="line">
            <a:avLst/>
          </a:prstGeom>
          <a:noFill/>
          <a:ln w="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58" name="Line 84"/>
          <p:cNvSpPr>
            <a:spLocks noChangeShapeType="1"/>
          </p:cNvSpPr>
          <p:nvPr/>
        </p:nvSpPr>
        <p:spPr bwMode="auto">
          <a:xfrm>
            <a:off x="4294188" y="4424363"/>
            <a:ext cx="1042987" cy="1587"/>
          </a:xfrm>
          <a:prstGeom prst="line">
            <a:avLst/>
          </a:prstGeom>
          <a:noFill/>
          <a:ln w="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59" name="Freeform 85"/>
          <p:cNvSpPr>
            <a:spLocks/>
          </p:cNvSpPr>
          <p:nvPr/>
        </p:nvSpPr>
        <p:spPr bwMode="auto">
          <a:xfrm>
            <a:off x="5337175" y="4346575"/>
            <a:ext cx="63500" cy="128588"/>
          </a:xfrm>
          <a:custGeom>
            <a:avLst/>
            <a:gdLst>
              <a:gd name="T0" fmla="*/ 0 w 40"/>
              <a:gd name="T1" fmla="*/ 2147483647 h 81"/>
              <a:gd name="T2" fmla="*/ 0 w 40"/>
              <a:gd name="T3" fmla="*/ 0 h 81"/>
              <a:gd name="T4" fmla="*/ 2147483647 w 40"/>
              <a:gd name="T5" fmla="*/ 2147483647 h 81"/>
              <a:gd name="T6" fmla="*/ 0 w 40"/>
              <a:gd name="T7" fmla="*/ 2147483647 h 81"/>
              <a:gd name="T8" fmla="*/ 0 w 40"/>
              <a:gd name="T9" fmla="*/ 2147483647 h 81"/>
              <a:gd name="T10" fmla="*/ 0 60000 65536"/>
              <a:gd name="T11" fmla="*/ 0 60000 65536"/>
              <a:gd name="T12" fmla="*/ 0 60000 65536"/>
              <a:gd name="T13" fmla="*/ 0 60000 65536"/>
              <a:gd name="T14" fmla="*/ 0 60000 65536"/>
              <a:gd name="T15" fmla="*/ 0 w 40"/>
              <a:gd name="T16" fmla="*/ 0 h 81"/>
              <a:gd name="T17" fmla="*/ 40 w 40"/>
              <a:gd name="T18" fmla="*/ 81 h 81"/>
            </a:gdLst>
            <a:ahLst/>
            <a:cxnLst>
              <a:cxn ang="T10">
                <a:pos x="T0" y="T1"/>
              </a:cxn>
              <a:cxn ang="T11">
                <a:pos x="T2" y="T3"/>
              </a:cxn>
              <a:cxn ang="T12">
                <a:pos x="T4" y="T5"/>
              </a:cxn>
              <a:cxn ang="T13">
                <a:pos x="T6" y="T7"/>
              </a:cxn>
              <a:cxn ang="T14">
                <a:pos x="T8" y="T9"/>
              </a:cxn>
            </a:cxnLst>
            <a:rect l="T15" t="T16" r="T17" b="T18"/>
            <a:pathLst>
              <a:path w="40" h="81">
                <a:moveTo>
                  <a:pt x="0" y="31"/>
                </a:moveTo>
                <a:lnTo>
                  <a:pt x="0" y="0"/>
                </a:lnTo>
                <a:lnTo>
                  <a:pt x="40" y="40"/>
                </a:lnTo>
                <a:lnTo>
                  <a:pt x="0" y="81"/>
                </a:lnTo>
                <a:lnTo>
                  <a:pt x="0" y="49"/>
                </a:lnTo>
              </a:path>
            </a:pathLst>
          </a:custGeom>
          <a:noFill/>
          <a:ln w="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60" name="Freeform 86"/>
          <p:cNvSpPr>
            <a:spLocks/>
          </p:cNvSpPr>
          <p:nvPr/>
        </p:nvSpPr>
        <p:spPr bwMode="auto">
          <a:xfrm>
            <a:off x="4757738" y="4267200"/>
            <a:ext cx="157162" cy="50800"/>
          </a:xfrm>
          <a:custGeom>
            <a:avLst/>
            <a:gdLst>
              <a:gd name="T0" fmla="*/ 2147483647 w 99"/>
              <a:gd name="T1" fmla="*/ 2147483647 h 32"/>
              <a:gd name="T2" fmla="*/ 2147483647 w 99"/>
              <a:gd name="T3" fmla="*/ 2147483647 h 32"/>
              <a:gd name="T4" fmla="*/ 2147483647 w 99"/>
              <a:gd name="T5" fmla="*/ 2147483647 h 32"/>
              <a:gd name="T6" fmla="*/ 2147483647 w 99"/>
              <a:gd name="T7" fmla="*/ 2147483647 h 32"/>
              <a:gd name="T8" fmla="*/ 0 w 99"/>
              <a:gd name="T9" fmla="*/ 2147483647 h 32"/>
              <a:gd name="T10" fmla="*/ 0 w 99"/>
              <a:gd name="T11" fmla="*/ 2147483647 h 32"/>
              <a:gd name="T12" fmla="*/ 0 w 99"/>
              <a:gd name="T13" fmla="*/ 2147483647 h 32"/>
              <a:gd name="T14" fmla="*/ 2147483647 w 99"/>
              <a:gd name="T15" fmla="*/ 2147483647 h 32"/>
              <a:gd name="T16" fmla="*/ 2147483647 w 99"/>
              <a:gd name="T17" fmla="*/ 2147483647 h 32"/>
              <a:gd name="T18" fmla="*/ 2147483647 w 99"/>
              <a:gd name="T19" fmla="*/ 0 h 32"/>
              <a:gd name="T20" fmla="*/ 2147483647 w 99"/>
              <a:gd name="T21" fmla="*/ 0 h 32"/>
              <a:gd name="T22" fmla="*/ 0 w 99"/>
              <a:gd name="T23" fmla="*/ 2147483647 h 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9"/>
              <a:gd name="T37" fmla="*/ 0 h 32"/>
              <a:gd name="T38" fmla="*/ 99 w 99"/>
              <a:gd name="T39" fmla="*/ 32 h 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9" h="32">
                <a:moveTo>
                  <a:pt x="59" y="14"/>
                </a:moveTo>
                <a:lnTo>
                  <a:pt x="59" y="32"/>
                </a:lnTo>
                <a:lnTo>
                  <a:pt x="41" y="32"/>
                </a:lnTo>
                <a:lnTo>
                  <a:pt x="41" y="14"/>
                </a:lnTo>
                <a:lnTo>
                  <a:pt x="0" y="14"/>
                </a:lnTo>
                <a:lnTo>
                  <a:pt x="0" y="5"/>
                </a:lnTo>
                <a:lnTo>
                  <a:pt x="0" y="9"/>
                </a:lnTo>
                <a:lnTo>
                  <a:pt x="99" y="9"/>
                </a:lnTo>
                <a:lnTo>
                  <a:pt x="99" y="5"/>
                </a:lnTo>
                <a:lnTo>
                  <a:pt x="95" y="0"/>
                </a:lnTo>
                <a:lnTo>
                  <a:pt x="9" y="0"/>
                </a:lnTo>
                <a:lnTo>
                  <a:pt x="0" y="5"/>
                </a:lnTo>
              </a:path>
            </a:pathLst>
          </a:custGeom>
          <a:noFill/>
          <a:ln w="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5" name="Oval 88"/>
          <p:cNvSpPr>
            <a:spLocks noChangeArrowheads="1"/>
          </p:cNvSpPr>
          <p:nvPr/>
        </p:nvSpPr>
        <p:spPr bwMode="auto">
          <a:xfrm>
            <a:off x="4751388" y="4318000"/>
            <a:ext cx="185737" cy="185738"/>
          </a:xfrm>
          <a:prstGeom prst="ellipse">
            <a:avLst/>
          </a:prstGeom>
          <a:solidFill>
            <a:schemeClr val="bg1">
              <a:lumMod val="95000"/>
            </a:schemeClr>
          </a:solidFill>
          <a:ln w="5">
            <a:solidFill>
              <a:srgbClr val="0000FF"/>
            </a:solidFill>
            <a:prstDash val="solid"/>
            <a:round/>
            <a:headEnd/>
            <a:tailEnd/>
          </a:ln>
        </p:spPr>
        <p:txBody>
          <a:bodyPr/>
          <a:lstStyle/>
          <a:p>
            <a:pPr>
              <a:defRPr/>
            </a:pPr>
            <a:endParaRPr lang="en-US"/>
          </a:p>
        </p:txBody>
      </p:sp>
      <p:sp>
        <p:nvSpPr>
          <p:cNvPr id="71762" name="Rectangle 90"/>
          <p:cNvSpPr>
            <a:spLocks noChangeArrowheads="1"/>
          </p:cNvSpPr>
          <p:nvPr/>
        </p:nvSpPr>
        <p:spPr bwMode="auto">
          <a:xfrm>
            <a:off x="4572000" y="4519613"/>
            <a:ext cx="608013" cy="12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700">
                <a:solidFill>
                  <a:srgbClr val="0000FF"/>
                </a:solidFill>
                <a:latin typeface="Arial" pitchFamily="34" charset="0"/>
              </a:rPr>
              <a:t>incoming work</a:t>
            </a:r>
            <a:endParaRPr lang="en-US" altLang="en-US"/>
          </a:p>
        </p:txBody>
      </p:sp>
      <p:sp>
        <p:nvSpPr>
          <p:cNvPr id="71763" name="Arc 91"/>
          <p:cNvSpPr>
            <a:spLocks/>
          </p:cNvSpPr>
          <p:nvPr/>
        </p:nvSpPr>
        <p:spPr bwMode="auto">
          <a:xfrm>
            <a:off x="6057900" y="5526088"/>
            <a:ext cx="425450" cy="307975"/>
          </a:xfrm>
          <a:custGeom>
            <a:avLst/>
            <a:gdLst>
              <a:gd name="T0" fmla="*/ 2147483647 w 29793"/>
              <a:gd name="T1" fmla="*/ 2147483647 h 21600"/>
              <a:gd name="T2" fmla="*/ 0 w 29793"/>
              <a:gd name="T3" fmla="*/ 2147483647 h 21600"/>
              <a:gd name="T4" fmla="*/ 2147483647 w 29793"/>
              <a:gd name="T5" fmla="*/ 0 h 21600"/>
              <a:gd name="T6" fmla="*/ 0 60000 65536"/>
              <a:gd name="T7" fmla="*/ 0 60000 65536"/>
              <a:gd name="T8" fmla="*/ 0 60000 65536"/>
              <a:gd name="T9" fmla="*/ 0 w 29793"/>
              <a:gd name="T10" fmla="*/ 0 h 21600"/>
              <a:gd name="T11" fmla="*/ 29793 w 29793"/>
              <a:gd name="T12" fmla="*/ 21600 h 21600"/>
            </a:gdLst>
            <a:ahLst/>
            <a:cxnLst>
              <a:cxn ang="T6">
                <a:pos x="T0" y="T1"/>
              </a:cxn>
              <a:cxn ang="T7">
                <a:pos x="T2" y="T3"/>
              </a:cxn>
              <a:cxn ang="T8">
                <a:pos x="T4" y="T5"/>
              </a:cxn>
            </a:cxnLst>
            <a:rect l="T9" t="T10" r="T11" b="T12"/>
            <a:pathLst>
              <a:path w="29793" h="21600" fill="none" extrusionOk="0">
                <a:moveTo>
                  <a:pt x="29793" y="13071"/>
                </a:moveTo>
                <a:cubicBezTo>
                  <a:pt x="25708" y="18444"/>
                  <a:pt x="19346" y="21599"/>
                  <a:pt x="12597" y="21600"/>
                </a:cubicBezTo>
                <a:cubicBezTo>
                  <a:pt x="8077" y="21600"/>
                  <a:pt x="3671" y="20182"/>
                  <a:pt x="0" y="17546"/>
                </a:cubicBezTo>
              </a:path>
              <a:path w="29793" h="21600" stroke="0" extrusionOk="0">
                <a:moveTo>
                  <a:pt x="29793" y="13071"/>
                </a:moveTo>
                <a:cubicBezTo>
                  <a:pt x="25708" y="18444"/>
                  <a:pt x="19346" y="21599"/>
                  <a:pt x="12597" y="21600"/>
                </a:cubicBezTo>
                <a:cubicBezTo>
                  <a:pt x="8077" y="21600"/>
                  <a:pt x="3671" y="20182"/>
                  <a:pt x="0" y="17546"/>
                </a:cubicBezTo>
                <a:lnTo>
                  <a:pt x="12597" y="0"/>
                </a:lnTo>
                <a:lnTo>
                  <a:pt x="29793" y="13071"/>
                </a:lnTo>
                <a:close/>
              </a:path>
            </a:pathLst>
          </a:custGeom>
          <a:noFill/>
          <a:ln w="5">
            <a:solidFill>
              <a:srgbClr val="FF007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64" name="Freeform 92"/>
          <p:cNvSpPr>
            <a:spLocks/>
          </p:cNvSpPr>
          <p:nvPr/>
        </p:nvSpPr>
        <p:spPr bwMode="auto">
          <a:xfrm>
            <a:off x="6408738" y="5710238"/>
            <a:ext cx="65087" cy="71437"/>
          </a:xfrm>
          <a:custGeom>
            <a:avLst/>
            <a:gdLst>
              <a:gd name="T0" fmla="*/ 2147483647 w 41"/>
              <a:gd name="T1" fmla="*/ 2147483647 h 45"/>
              <a:gd name="T2" fmla="*/ 2147483647 w 41"/>
              <a:gd name="T3" fmla="*/ 2147483647 h 45"/>
              <a:gd name="T4" fmla="*/ 2147483647 w 41"/>
              <a:gd name="T5" fmla="*/ 2147483647 h 45"/>
              <a:gd name="T6" fmla="*/ 2147483647 w 41"/>
              <a:gd name="T7" fmla="*/ 2147483647 h 45"/>
              <a:gd name="T8" fmla="*/ 2147483647 w 41"/>
              <a:gd name="T9" fmla="*/ 2147483647 h 45"/>
              <a:gd name="T10" fmla="*/ 2147483647 w 41"/>
              <a:gd name="T11" fmla="*/ 2147483647 h 45"/>
              <a:gd name="T12" fmla="*/ 2147483647 w 41"/>
              <a:gd name="T13" fmla="*/ 2147483647 h 45"/>
              <a:gd name="T14" fmla="*/ 2147483647 w 41"/>
              <a:gd name="T15" fmla="*/ 2147483647 h 45"/>
              <a:gd name="T16" fmla="*/ 2147483647 w 41"/>
              <a:gd name="T17" fmla="*/ 2147483647 h 45"/>
              <a:gd name="T18" fmla="*/ 2147483647 w 41"/>
              <a:gd name="T19" fmla="*/ 2147483647 h 45"/>
              <a:gd name="T20" fmla="*/ 2147483647 w 41"/>
              <a:gd name="T21" fmla="*/ 2147483647 h 45"/>
              <a:gd name="T22" fmla="*/ 2147483647 w 41"/>
              <a:gd name="T23" fmla="*/ 2147483647 h 45"/>
              <a:gd name="T24" fmla="*/ 0 w 41"/>
              <a:gd name="T25" fmla="*/ 2147483647 h 45"/>
              <a:gd name="T26" fmla="*/ 0 w 41"/>
              <a:gd name="T27" fmla="*/ 2147483647 h 45"/>
              <a:gd name="T28" fmla="*/ 2147483647 w 41"/>
              <a:gd name="T29" fmla="*/ 0 h 45"/>
              <a:gd name="T30" fmla="*/ 2147483647 w 41"/>
              <a:gd name="T31" fmla="*/ 2147483647 h 4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1"/>
              <a:gd name="T49" fmla="*/ 0 h 45"/>
              <a:gd name="T50" fmla="*/ 41 w 41"/>
              <a:gd name="T51" fmla="*/ 45 h 4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1" h="45">
                <a:moveTo>
                  <a:pt x="32" y="45"/>
                </a:moveTo>
                <a:lnTo>
                  <a:pt x="27" y="45"/>
                </a:lnTo>
                <a:lnTo>
                  <a:pt x="23" y="41"/>
                </a:lnTo>
                <a:lnTo>
                  <a:pt x="18" y="41"/>
                </a:lnTo>
                <a:lnTo>
                  <a:pt x="18" y="36"/>
                </a:lnTo>
                <a:lnTo>
                  <a:pt x="14" y="36"/>
                </a:lnTo>
                <a:lnTo>
                  <a:pt x="9" y="36"/>
                </a:lnTo>
                <a:lnTo>
                  <a:pt x="9" y="32"/>
                </a:lnTo>
                <a:lnTo>
                  <a:pt x="5" y="32"/>
                </a:lnTo>
                <a:lnTo>
                  <a:pt x="5" y="27"/>
                </a:lnTo>
                <a:lnTo>
                  <a:pt x="5" y="23"/>
                </a:lnTo>
                <a:lnTo>
                  <a:pt x="0" y="23"/>
                </a:lnTo>
                <a:lnTo>
                  <a:pt x="41" y="0"/>
                </a:lnTo>
                <a:lnTo>
                  <a:pt x="32" y="45"/>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65" name="Freeform 93"/>
          <p:cNvSpPr>
            <a:spLocks/>
          </p:cNvSpPr>
          <p:nvPr/>
        </p:nvSpPr>
        <p:spPr bwMode="auto">
          <a:xfrm>
            <a:off x="6037263" y="5746750"/>
            <a:ext cx="49212" cy="49213"/>
          </a:xfrm>
          <a:custGeom>
            <a:avLst/>
            <a:gdLst>
              <a:gd name="T0" fmla="*/ 2147483647 w 31"/>
              <a:gd name="T1" fmla="*/ 0 h 31"/>
              <a:gd name="T2" fmla="*/ 2147483647 w 31"/>
              <a:gd name="T3" fmla="*/ 0 h 31"/>
              <a:gd name="T4" fmla="*/ 2147483647 w 31"/>
              <a:gd name="T5" fmla="*/ 0 h 31"/>
              <a:gd name="T6" fmla="*/ 2147483647 w 31"/>
              <a:gd name="T7" fmla="*/ 0 h 31"/>
              <a:gd name="T8" fmla="*/ 2147483647 w 31"/>
              <a:gd name="T9" fmla="*/ 2147483647 h 31"/>
              <a:gd name="T10" fmla="*/ 2147483647 w 31"/>
              <a:gd name="T11" fmla="*/ 2147483647 h 31"/>
              <a:gd name="T12" fmla="*/ 2147483647 w 31"/>
              <a:gd name="T13" fmla="*/ 2147483647 h 31"/>
              <a:gd name="T14" fmla="*/ 2147483647 w 31"/>
              <a:gd name="T15" fmla="*/ 2147483647 h 31"/>
              <a:gd name="T16" fmla="*/ 2147483647 w 31"/>
              <a:gd name="T17" fmla="*/ 2147483647 h 31"/>
              <a:gd name="T18" fmla="*/ 2147483647 w 31"/>
              <a:gd name="T19" fmla="*/ 2147483647 h 31"/>
              <a:gd name="T20" fmla="*/ 2147483647 w 31"/>
              <a:gd name="T21" fmla="*/ 2147483647 h 31"/>
              <a:gd name="T22" fmla="*/ 2147483647 w 31"/>
              <a:gd name="T23" fmla="*/ 2147483647 h 31"/>
              <a:gd name="T24" fmla="*/ 2147483647 w 31"/>
              <a:gd name="T25" fmla="*/ 2147483647 h 31"/>
              <a:gd name="T26" fmla="*/ 2147483647 w 31"/>
              <a:gd name="T27" fmla="*/ 2147483647 h 31"/>
              <a:gd name="T28" fmla="*/ 2147483647 w 31"/>
              <a:gd name="T29" fmla="*/ 2147483647 h 31"/>
              <a:gd name="T30" fmla="*/ 2147483647 w 31"/>
              <a:gd name="T31" fmla="*/ 2147483647 h 31"/>
              <a:gd name="T32" fmla="*/ 2147483647 w 31"/>
              <a:gd name="T33" fmla="*/ 2147483647 h 31"/>
              <a:gd name="T34" fmla="*/ 2147483647 w 31"/>
              <a:gd name="T35" fmla="*/ 2147483647 h 31"/>
              <a:gd name="T36" fmla="*/ 2147483647 w 31"/>
              <a:gd name="T37" fmla="*/ 2147483647 h 31"/>
              <a:gd name="T38" fmla="*/ 2147483647 w 31"/>
              <a:gd name="T39" fmla="*/ 2147483647 h 31"/>
              <a:gd name="T40" fmla="*/ 2147483647 w 31"/>
              <a:gd name="T41" fmla="*/ 2147483647 h 31"/>
              <a:gd name="T42" fmla="*/ 2147483647 w 31"/>
              <a:gd name="T43" fmla="*/ 2147483647 h 31"/>
              <a:gd name="T44" fmla="*/ 2147483647 w 31"/>
              <a:gd name="T45" fmla="*/ 2147483647 h 31"/>
              <a:gd name="T46" fmla="*/ 2147483647 w 31"/>
              <a:gd name="T47" fmla="*/ 2147483647 h 31"/>
              <a:gd name="T48" fmla="*/ 2147483647 w 31"/>
              <a:gd name="T49" fmla="*/ 2147483647 h 31"/>
              <a:gd name="T50" fmla="*/ 2147483647 w 31"/>
              <a:gd name="T51" fmla="*/ 2147483647 h 31"/>
              <a:gd name="T52" fmla="*/ 2147483647 w 31"/>
              <a:gd name="T53" fmla="*/ 2147483647 h 31"/>
              <a:gd name="T54" fmla="*/ 2147483647 w 31"/>
              <a:gd name="T55" fmla="*/ 2147483647 h 31"/>
              <a:gd name="T56" fmla="*/ 2147483647 w 31"/>
              <a:gd name="T57" fmla="*/ 2147483647 h 31"/>
              <a:gd name="T58" fmla="*/ 2147483647 w 31"/>
              <a:gd name="T59" fmla="*/ 2147483647 h 31"/>
              <a:gd name="T60" fmla="*/ 0 w 31"/>
              <a:gd name="T61" fmla="*/ 2147483647 h 31"/>
              <a:gd name="T62" fmla="*/ 0 w 31"/>
              <a:gd name="T63" fmla="*/ 2147483647 h 31"/>
              <a:gd name="T64" fmla="*/ 0 w 31"/>
              <a:gd name="T65" fmla="*/ 2147483647 h 31"/>
              <a:gd name="T66" fmla="*/ 0 w 31"/>
              <a:gd name="T67" fmla="*/ 2147483647 h 31"/>
              <a:gd name="T68" fmla="*/ 0 w 31"/>
              <a:gd name="T69" fmla="*/ 2147483647 h 31"/>
              <a:gd name="T70" fmla="*/ 0 w 31"/>
              <a:gd name="T71" fmla="*/ 2147483647 h 31"/>
              <a:gd name="T72" fmla="*/ 0 w 31"/>
              <a:gd name="T73" fmla="*/ 2147483647 h 31"/>
              <a:gd name="T74" fmla="*/ 0 w 31"/>
              <a:gd name="T75" fmla="*/ 2147483647 h 31"/>
              <a:gd name="T76" fmla="*/ 2147483647 w 31"/>
              <a:gd name="T77" fmla="*/ 2147483647 h 31"/>
              <a:gd name="T78" fmla="*/ 2147483647 w 31"/>
              <a:gd name="T79" fmla="*/ 2147483647 h 31"/>
              <a:gd name="T80" fmla="*/ 2147483647 w 31"/>
              <a:gd name="T81" fmla="*/ 2147483647 h 31"/>
              <a:gd name="T82" fmla="*/ 2147483647 w 31"/>
              <a:gd name="T83" fmla="*/ 0 h 31"/>
              <a:gd name="T84" fmla="*/ 2147483647 w 31"/>
              <a:gd name="T85" fmla="*/ 0 h 31"/>
              <a:gd name="T86" fmla="*/ 2147483647 w 31"/>
              <a:gd name="T87" fmla="*/ 0 h 31"/>
              <a:gd name="T88" fmla="*/ 2147483647 w 31"/>
              <a:gd name="T89" fmla="*/ 0 h 3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
              <a:gd name="T136" fmla="*/ 0 h 31"/>
              <a:gd name="T137" fmla="*/ 31 w 31"/>
              <a:gd name="T138" fmla="*/ 31 h 3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 h="31">
                <a:moveTo>
                  <a:pt x="18" y="0"/>
                </a:moveTo>
                <a:lnTo>
                  <a:pt x="18" y="0"/>
                </a:lnTo>
                <a:lnTo>
                  <a:pt x="22" y="0"/>
                </a:lnTo>
                <a:lnTo>
                  <a:pt x="22" y="4"/>
                </a:lnTo>
                <a:lnTo>
                  <a:pt x="27" y="4"/>
                </a:lnTo>
                <a:lnTo>
                  <a:pt x="27" y="9"/>
                </a:lnTo>
                <a:lnTo>
                  <a:pt x="31" y="9"/>
                </a:lnTo>
                <a:lnTo>
                  <a:pt x="31" y="13"/>
                </a:lnTo>
                <a:lnTo>
                  <a:pt x="31" y="18"/>
                </a:lnTo>
                <a:lnTo>
                  <a:pt x="31" y="22"/>
                </a:lnTo>
                <a:lnTo>
                  <a:pt x="27" y="22"/>
                </a:lnTo>
                <a:lnTo>
                  <a:pt x="27" y="27"/>
                </a:lnTo>
                <a:lnTo>
                  <a:pt x="22" y="27"/>
                </a:lnTo>
                <a:lnTo>
                  <a:pt x="22" y="31"/>
                </a:lnTo>
                <a:lnTo>
                  <a:pt x="18" y="31"/>
                </a:lnTo>
                <a:lnTo>
                  <a:pt x="13" y="31"/>
                </a:lnTo>
                <a:lnTo>
                  <a:pt x="9" y="31"/>
                </a:lnTo>
                <a:lnTo>
                  <a:pt x="9" y="27"/>
                </a:lnTo>
                <a:lnTo>
                  <a:pt x="4" y="27"/>
                </a:lnTo>
                <a:lnTo>
                  <a:pt x="4" y="22"/>
                </a:lnTo>
                <a:lnTo>
                  <a:pt x="0" y="22"/>
                </a:lnTo>
                <a:lnTo>
                  <a:pt x="0" y="18"/>
                </a:lnTo>
                <a:lnTo>
                  <a:pt x="0" y="13"/>
                </a:lnTo>
                <a:lnTo>
                  <a:pt x="0" y="9"/>
                </a:lnTo>
                <a:lnTo>
                  <a:pt x="4" y="9"/>
                </a:lnTo>
                <a:lnTo>
                  <a:pt x="4" y="4"/>
                </a:lnTo>
                <a:lnTo>
                  <a:pt x="9" y="4"/>
                </a:lnTo>
                <a:lnTo>
                  <a:pt x="9" y="0"/>
                </a:lnTo>
                <a:lnTo>
                  <a:pt x="13" y="0"/>
                </a:lnTo>
                <a:lnTo>
                  <a:pt x="18" y="0"/>
                </a:lnTo>
              </a:path>
            </a:pathLst>
          </a:custGeom>
          <a:noFill/>
          <a:ln w="5">
            <a:solidFill>
              <a:srgbClr val="FF007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66" name="Arc 94"/>
          <p:cNvSpPr>
            <a:spLocks/>
          </p:cNvSpPr>
          <p:nvPr/>
        </p:nvSpPr>
        <p:spPr bwMode="auto">
          <a:xfrm>
            <a:off x="7373938" y="3632200"/>
            <a:ext cx="779462" cy="942975"/>
          </a:xfrm>
          <a:custGeom>
            <a:avLst/>
            <a:gdLst>
              <a:gd name="T0" fmla="*/ 2147483647 w 21600"/>
              <a:gd name="T1" fmla="*/ 0 h 26160"/>
              <a:gd name="T2" fmla="*/ 2147483647 w 21600"/>
              <a:gd name="T3" fmla="*/ 2147483647 h 26160"/>
              <a:gd name="T4" fmla="*/ 0 w 21600"/>
              <a:gd name="T5" fmla="*/ 2147483647 h 26160"/>
              <a:gd name="T6" fmla="*/ 0 60000 65536"/>
              <a:gd name="T7" fmla="*/ 0 60000 65536"/>
              <a:gd name="T8" fmla="*/ 0 60000 65536"/>
              <a:gd name="T9" fmla="*/ 0 w 21600"/>
              <a:gd name="T10" fmla="*/ 0 h 26160"/>
              <a:gd name="T11" fmla="*/ 21600 w 21600"/>
              <a:gd name="T12" fmla="*/ 26160 h 26160"/>
            </a:gdLst>
            <a:ahLst/>
            <a:cxnLst>
              <a:cxn ang="T6">
                <a:pos x="T0" y="T1"/>
              </a:cxn>
              <a:cxn ang="T7">
                <a:pos x="T2" y="T3"/>
              </a:cxn>
              <a:cxn ang="T8">
                <a:pos x="T4" y="T5"/>
              </a:cxn>
            </a:cxnLst>
            <a:rect l="T9" t="T10" r="T11" b="T12"/>
            <a:pathLst>
              <a:path w="21600" h="26160" fill="none" extrusionOk="0">
                <a:moveTo>
                  <a:pt x="13261" y="-1"/>
                </a:moveTo>
                <a:cubicBezTo>
                  <a:pt x="18522" y="4092"/>
                  <a:pt x="21600" y="10384"/>
                  <a:pt x="21600" y="17050"/>
                </a:cubicBezTo>
                <a:cubicBezTo>
                  <a:pt x="21600" y="20197"/>
                  <a:pt x="20912" y="23306"/>
                  <a:pt x="19584" y="26159"/>
                </a:cubicBezTo>
              </a:path>
              <a:path w="21600" h="26160" stroke="0" extrusionOk="0">
                <a:moveTo>
                  <a:pt x="13261" y="-1"/>
                </a:moveTo>
                <a:cubicBezTo>
                  <a:pt x="18522" y="4092"/>
                  <a:pt x="21600" y="10384"/>
                  <a:pt x="21600" y="17050"/>
                </a:cubicBezTo>
                <a:cubicBezTo>
                  <a:pt x="21600" y="20197"/>
                  <a:pt x="20912" y="23306"/>
                  <a:pt x="19584" y="26159"/>
                </a:cubicBezTo>
                <a:lnTo>
                  <a:pt x="0" y="17050"/>
                </a:lnTo>
                <a:lnTo>
                  <a:pt x="13261" y="-1"/>
                </a:lnTo>
                <a:close/>
              </a:path>
            </a:pathLst>
          </a:custGeom>
          <a:noFill/>
          <a:ln w="5">
            <a:solidFill>
              <a:srgbClr val="FF007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67" name="Freeform 95"/>
          <p:cNvSpPr>
            <a:spLocks/>
          </p:cNvSpPr>
          <p:nvPr/>
        </p:nvSpPr>
        <p:spPr bwMode="auto">
          <a:xfrm>
            <a:off x="8074025" y="4503738"/>
            <a:ext cx="57150" cy="71437"/>
          </a:xfrm>
          <a:custGeom>
            <a:avLst/>
            <a:gdLst>
              <a:gd name="T0" fmla="*/ 0 w 36"/>
              <a:gd name="T1" fmla="*/ 0 h 45"/>
              <a:gd name="T2" fmla="*/ 2147483647 w 36"/>
              <a:gd name="T3" fmla="*/ 0 h 45"/>
              <a:gd name="T4" fmla="*/ 2147483647 w 36"/>
              <a:gd name="T5" fmla="*/ 0 h 45"/>
              <a:gd name="T6" fmla="*/ 2147483647 w 36"/>
              <a:gd name="T7" fmla="*/ 0 h 45"/>
              <a:gd name="T8" fmla="*/ 2147483647 w 36"/>
              <a:gd name="T9" fmla="*/ 0 h 45"/>
              <a:gd name="T10" fmla="*/ 2147483647 w 36"/>
              <a:gd name="T11" fmla="*/ 2147483647 h 45"/>
              <a:gd name="T12" fmla="*/ 2147483647 w 36"/>
              <a:gd name="T13" fmla="*/ 2147483647 h 45"/>
              <a:gd name="T14" fmla="*/ 2147483647 w 36"/>
              <a:gd name="T15" fmla="*/ 2147483647 h 45"/>
              <a:gd name="T16" fmla="*/ 2147483647 w 36"/>
              <a:gd name="T17" fmla="*/ 2147483647 h 45"/>
              <a:gd name="T18" fmla="*/ 2147483647 w 36"/>
              <a:gd name="T19" fmla="*/ 2147483647 h 45"/>
              <a:gd name="T20" fmla="*/ 2147483647 w 36"/>
              <a:gd name="T21" fmla="*/ 2147483647 h 45"/>
              <a:gd name="T22" fmla="*/ 2147483647 w 36"/>
              <a:gd name="T23" fmla="*/ 2147483647 h 45"/>
              <a:gd name="T24" fmla="*/ 2147483647 w 36"/>
              <a:gd name="T25" fmla="*/ 2147483647 h 45"/>
              <a:gd name="T26" fmla="*/ 2147483647 w 36"/>
              <a:gd name="T27" fmla="*/ 2147483647 h 45"/>
              <a:gd name="T28" fmla="*/ 0 w 36"/>
              <a:gd name="T29" fmla="*/ 2147483647 h 45"/>
              <a:gd name="T30" fmla="*/ 0 w 36"/>
              <a:gd name="T31" fmla="*/ 0 h 4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6"/>
              <a:gd name="T49" fmla="*/ 0 h 45"/>
              <a:gd name="T50" fmla="*/ 36 w 36"/>
              <a:gd name="T51" fmla="*/ 45 h 4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6" h="45">
                <a:moveTo>
                  <a:pt x="0" y="0"/>
                </a:moveTo>
                <a:lnTo>
                  <a:pt x="4" y="0"/>
                </a:lnTo>
                <a:lnTo>
                  <a:pt x="9" y="0"/>
                </a:lnTo>
                <a:lnTo>
                  <a:pt x="13" y="0"/>
                </a:lnTo>
                <a:lnTo>
                  <a:pt x="13" y="4"/>
                </a:lnTo>
                <a:lnTo>
                  <a:pt x="18" y="4"/>
                </a:lnTo>
                <a:lnTo>
                  <a:pt x="22" y="4"/>
                </a:lnTo>
                <a:lnTo>
                  <a:pt x="22" y="9"/>
                </a:lnTo>
                <a:lnTo>
                  <a:pt x="27" y="9"/>
                </a:lnTo>
                <a:lnTo>
                  <a:pt x="31" y="13"/>
                </a:lnTo>
                <a:lnTo>
                  <a:pt x="36" y="18"/>
                </a:lnTo>
                <a:lnTo>
                  <a:pt x="0" y="45"/>
                </a:lnTo>
                <a:lnTo>
                  <a:pt x="0"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68" name="Freeform 96"/>
          <p:cNvSpPr>
            <a:spLocks/>
          </p:cNvSpPr>
          <p:nvPr/>
        </p:nvSpPr>
        <p:spPr bwMode="auto">
          <a:xfrm>
            <a:off x="7823200" y="3609975"/>
            <a:ext cx="50800" cy="50800"/>
          </a:xfrm>
          <a:custGeom>
            <a:avLst/>
            <a:gdLst>
              <a:gd name="T0" fmla="*/ 2147483647 w 32"/>
              <a:gd name="T1" fmla="*/ 0 h 32"/>
              <a:gd name="T2" fmla="*/ 2147483647 w 32"/>
              <a:gd name="T3" fmla="*/ 0 h 32"/>
              <a:gd name="T4" fmla="*/ 2147483647 w 32"/>
              <a:gd name="T5" fmla="*/ 0 h 32"/>
              <a:gd name="T6" fmla="*/ 2147483647 w 32"/>
              <a:gd name="T7" fmla="*/ 0 h 32"/>
              <a:gd name="T8" fmla="*/ 2147483647 w 32"/>
              <a:gd name="T9" fmla="*/ 2147483647 h 32"/>
              <a:gd name="T10" fmla="*/ 2147483647 w 32"/>
              <a:gd name="T11" fmla="*/ 2147483647 h 32"/>
              <a:gd name="T12" fmla="*/ 2147483647 w 32"/>
              <a:gd name="T13" fmla="*/ 2147483647 h 32"/>
              <a:gd name="T14" fmla="*/ 2147483647 w 32"/>
              <a:gd name="T15" fmla="*/ 2147483647 h 32"/>
              <a:gd name="T16" fmla="*/ 2147483647 w 32"/>
              <a:gd name="T17" fmla="*/ 2147483647 h 32"/>
              <a:gd name="T18" fmla="*/ 2147483647 w 32"/>
              <a:gd name="T19" fmla="*/ 2147483647 h 32"/>
              <a:gd name="T20" fmla="*/ 2147483647 w 32"/>
              <a:gd name="T21" fmla="*/ 2147483647 h 32"/>
              <a:gd name="T22" fmla="*/ 2147483647 w 32"/>
              <a:gd name="T23" fmla="*/ 2147483647 h 32"/>
              <a:gd name="T24" fmla="*/ 2147483647 w 32"/>
              <a:gd name="T25" fmla="*/ 2147483647 h 32"/>
              <a:gd name="T26" fmla="*/ 2147483647 w 32"/>
              <a:gd name="T27" fmla="*/ 2147483647 h 32"/>
              <a:gd name="T28" fmla="*/ 2147483647 w 32"/>
              <a:gd name="T29" fmla="*/ 2147483647 h 32"/>
              <a:gd name="T30" fmla="*/ 2147483647 w 32"/>
              <a:gd name="T31" fmla="*/ 2147483647 h 32"/>
              <a:gd name="T32" fmla="*/ 2147483647 w 32"/>
              <a:gd name="T33" fmla="*/ 2147483647 h 32"/>
              <a:gd name="T34" fmla="*/ 2147483647 w 32"/>
              <a:gd name="T35" fmla="*/ 2147483647 h 32"/>
              <a:gd name="T36" fmla="*/ 2147483647 w 32"/>
              <a:gd name="T37" fmla="*/ 2147483647 h 32"/>
              <a:gd name="T38" fmla="*/ 2147483647 w 32"/>
              <a:gd name="T39" fmla="*/ 2147483647 h 32"/>
              <a:gd name="T40" fmla="*/ 2147483647 w 32"/>
              <a:gd name="T41" fmla="*/ 2147483647 h 32"/>
              <a:gd name="T42" fmla="*/ 2147483647 w 32"/>
              <a:gd name="T43" fmla="*/ 2147483647 h 32"/>
              <a:gd name="T44" fmla="*/ 2147483647 w 32"/>
              <a:gd name="T45" fmla="*/ 2147483647 h 32"/>
              <a:gd name="T46" fmla="*/ 2147483647 w 32"/>
              <a:gd name="T47" fmla="*/ 2147483647 h 32"/>
              <a:gd name="T48" fmla="*/ 2147483647 w 32"/>
              <a:gd name="T49" fmla="*/ 2147483647 h 32"/>
              <a:gd name="T50" fmla="*/ 2147483647 w 32"/>
              <a:gd name="T51" fmla="*/ 2147483647 h 32"/>
              <a:gd name="T52" fmla="*/ 2147483647 w 32"/>
              <a:gd name="T53" fmla="*/ 2147483647 h 32"/>
              <a:gd name="T54" fmla="*/ 2147483647 w 32"/>
              <a:gd name="T55" fmla="*/ 2147483647 h 32"/>
              <a:gd name="T56" fmla="*/ 2147483647 w 32"/>
              <a:gd name="T57" fmla="*/ 2147483647 h 32"/>
              <a:gd name="T58" fmla="*/ 2147483647 w 32"/>
              <a:gd name="T59" fmla="*/ 2147483647 h 32"/>
              <a:gd name="T60" fmla="*/ 0 w 32"/>
              <a:gd name="T61" fmla="*/ 2147483647 h 32"/>
              <a:gd name="T62" fmla="*/ 0 w 32"/>
              <a:gd name="T63" fmla="*/ 2147483647 h 32"/>
              <a:gd name="T64" fmla="*/ 0 w 32"/>
              <a:gd name="T65" fmla="*/ 2147483647 h 32"/>
              <a:gd name="T66" fmla="*/ 0 w 32"/>
              <a:gd name="T67" fmla="*/ 2147483647 h 32"/>
              <a:gd name="T68" fmla="*/ 0 w 32"/>
              <a:gd name="T69" fmla="*/ 2147483647 h 32"/>
              <a:gd name="T70" fmla="*/ 0 w 32"/>
              <a:gd name="T71" fmla="*/ 2147483647 h 32"/>
              <a:gd name="T72" fmla="*/ 0 w 32"/>
              <a:gd name="T73" fmla="*/ 2147483647 h 32"/>
              <a:gd name="T74" fmla="*/ 0 w 32"/>
              <a:gd name="T75" fmla="*/ 2147483647 h 32"/>
              <a:gd name="T76" fmla="*/ 2147483647 w 32"/>
              <a:gd name="T77" fmla="*/ 2147483647 h 32"/>
              <a:gd name="T78" fmla="*/ 2147483647 w 32"/>
              <a:gd name="T79" fmla="*/ 2147483647 h 32"/>
              <a:gd name="T80" fmla="*/ 2147483647 w 32"/>
              <a:gd name="T81" fmla="*/ 2147483647 h 32"/>
              <a:gd name="T82" fmla="*/ 2147483647 w 32"/>
              <a:gd name="T83" fmla="*/ 0 h 32"/>
              <a:gd name="T84" fmla="*/ 2147483647 w 32"/>
              <a:gd name="T85" fmla="*/ 0 h 32"/>
              <a:gd name="T86" fmla="*/ 2147483647 w 32"/>
              <a:gd name="T87" fmla="*/ 0 h 32"/>
              <a:gd name="T88" fmla="*/ 2147483647 w 32"/>
              <a:gd name="T89" fmla="*/ 0 h 3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2"/>
              <a:gd name="T136" fmla="*/ 0 h 32"/>
              <a:gd name="T137" fmla="*/ 32 w 32"/>
              <a:gd name="T138" fmla="*/ 32 h 3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2" h="32">
                <a:moveTo>
                  <a:pt x="18" y="0"/>
                </a:moveTo>
                <a:lnTo>
                  <a:pt x="18" y="0"/>
                </a:lnTo>
                <a:lnTo>
                  <a:pt x="23" y="0"/>
                </a:lnTo>
                <a:lnTo>
                  <a:pt x="23" y="5"/>
                </a:lnTo>
                <a:lnTo>
                  <a:pt x="27" y="5"/>
                </a:lnTo>
                <a:lnTo>
                  <a:pt x="27" y="9"/>
                </a:lnTo>
                <a:lnTo>
                  <a:pt x="32" y="9"/>
                </a:lnTo>
                <a:lnTo>
                  <a:pt x="32" y="14"/>
                </a:lnTo>
                <a:lnTo>
                  <a:pt x="32" y="18"/>
                </a:lnTo>
                <a:lnTo>
                  <a:pt x="32" y="23"/>
                </a:lnTo>
                <a:lnTo>
                  <a:pt x="27" y="23"/>
                </a:lnTo>
                <a:lnTo>
                  <a:pt x="27" y="27"/>
                </a:lnTo>
                <a:lnTo>
                  <a:pt x="23" y="27"/>
                </a:lnTo>
                <a:lnTo>
                  <a:pt x="23" y="32"/>
                </a:lnTo>
                <a:lnTo>
                  <a:pt x="18" y="32"/>
                </a:lnTo>
                <a:lnTo>
                  <a:pt x="14" y="32"/>
                </a:lnTo>
                <a:lnTo>
                  <a:pt x="9" y="32"/>
                </a:lnTo>
                <a:lnTo>
                  <a:pt x="9" y="27"/>
                </a:lnTo>
                <a:lnTo>
                  <a:pt x="5" y="27"/>
                </a:lnTo>
                <a:lnTo>
                  <a:pt x="5" y="23"/>
                </a:lnTo>
                <a:lnTo>
                  <a:pt x="0" y="23"/>
                </a:lnTo>
                <a:lnTo>
                  <a:pt x="0" y="18"/>
                </a:lnTo>
                <a:lnTo>
                  <a:pt x="0" y="14"/>
                </a:lnTo>
                <a:lnTo>
                  <a:pt x="0" y="9"/>
                </a:lnTo>
                <a:lnTo>
                  <a:pt x="5" y="9"/>
                </a:lnTo>
                <a:lnTo>
                  <a:pt x="5" y="5"/>
                </a:lnTo>
                <a:lnTo>
                  <a:pt x="9" y="5"/>
                </a:lnTo>
                <a:lnTo>
                  <a:pt x="9" y="0"/>
                </a:lnTo>
                <a:lnTo>
                  <a:pt x="14" y="0"/>
                </a:lnTo>
                <a:lnTo>
                  <a:pt x="18" y="0"/>
                </a:lnTo>
              </a:path>
            </a:pathLst>
          </a:custGeom>
          <a:noFill/>
          <a:ln w="5">
            <a:solidFill>
              <a:srgbClr val="FF007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69" name="Arc 97"/>
          <p:cNvSpPr>
            <a:spLocks/>
          </p:cNvSpPr>
          <p:nvPr/>
        </p:nvSpPr>
        <p:spPr bwMode="auto">
          <a:xfrm>
            <a:off x="6650038" y="4775200"/>
            <a:ext cx="1423987" cy="1065213"/>
          </a:xfrm>
          <a:custGeom>
            <a:avLst/>
            <a:gdLst>
              <a:gd name="T0" fmla="*/ 2147483647 w 32353"/>
              <a:gd name="T1" fmla="*/ 0 h 24201"/>
              <a:gd name="T2" fmla="*/ 0 w 32353"/>
              <a:gd name="T3" fmla="*/ 2147483647 h 24201"/>
              <a:gd name="T4" fmla="*/ 2147483647 w 32353"/>
              <a:gd name="T5" fmla="*/ 2147483647 h 24201"/>
              <a:gd name="T6" fmla="*/ 0 60000 65536"/>
              <a:gd name="T7" fmla="*/ 0 60000 65536"/>
              <a:gd name="T8" fmla="*/ 0 60000 65536"/>
              <a:gd name="T9" fmla="*/ 0 w 32353"/>
              <a:gd name="T10" fmla="*/ 0 h 24201"/>
              <a:gd name="T11" fmla="*/ 32353 w 32353"/>
              <a:gd name="T12" fmla="*/ 24201 h 24201"/>
            </a:gdLst>
            <a:ahLst/>
            <a:cxnLst>
              <a:cxn ang="T6">
                <a:pos x="T0" y="T1"/>
              </a:cxn>
              <a:cxn ang="T7">
                <a:pos x="T2" y="T3"/>
              </a:cxn>
              <a:cxn ang="T8">
                <a:pos x="T4" y="T5"/>
              </a:cxn>
            </a:cxnLst>
            <a:rect l="T9" t="T10" r="T11" b="T12"/>
            <a:pathLst>
              <a:path w="32353" h="24201" fill="none" extrusionOk="0">
                <a:moveTo>
                  <a:pt x="32195" y="0"/>
                </a:moveTo>
                <a:cubicBezTo>
                  <a:pt x="32300" y="863"/>
                  <a:pt x="32353" y="1731"/>
                  <a:pt x="32353" y="2601"/>
                </a:cubicBezTo>
                <a:cubicBezTo>
                  <a:pt x="32353" y="14530"/>
                  <a:pt x="22682" y="24201"/>
                  <a:pt x="10753" y="24201"/>
                </a:cubicBezTo>
                <a:cubicBezTo>
                  <a:pt x="6979" y="24201"/>
                  <a:pt x="3272" y="23212"/>
                  <a:pt x="-1" y="21334"/>
                </a:cubicBezTo>
              </a:path>
              <a:path w="32353" h="24201" stroke="0" extrusionOk="0">
                <a:moveTo>
                  <a:pt x="32195" y="0"/>
                </a:moveTo>
                <a:cubicBezTo>
                  <a:pt x="32300" y="863"/>
                  <a:pt x="32353" y="1731"/>
                  <a:pt x="32353" y="2601"/>
                </a:cubicBezTo>
                <a:cubicBezTo>
                  <a:pt x="32353" y="14530"/>
                  <a:pt x="22682" y="24201"/>
                  <a:pt x="10753" y="24201"/>
                </a:cubicBezTo>
                <a:cubicBezTo>
                  <a:pt x="6979" y="24201"/>
                  <a:pt x="3272" y="23212"/>
                  <a:pt x="-1" y="21334"/>
                </a:cubicBezTo>
                <a:lnTo>
                  <a:pt x="10753" y="2601"/>
                </a:lnTo>
                <a:lnTo>
                  <a:pt x="32195" y="0"/>
                </a:lnTo>
                <a:close/>
              </a:path>
            </a:pathLst>
          </a:custGeom>
          <a:noFill/>
          <a:ln w="5">
            <a:solidFill>
              <a:srgbClr val="FF007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70" name="Freeform 98"/>
          <p:cNvSpPr>
            <a:spLocks/>
          </p:cNvSpPr>
          <p:nvPr/>
        </p:nvSpPr>
        <p:spPr bwMode="auto">
          <a:xfrm>
            <a:off x="6651625" y="5710238"/>
            <a:ext cx="71438" cy="57150"/>
          </a:xfrm>
          <a:custGeom>
            <a:avLst/>
            <a:gdLst>
              <a:gd name="T0" fmla="*/ 2147483647 w 45"/>
              <a:gd name="T1" fmla="*/ 2147483647 h 36"/>
              <a:gd name="T2" fmla="*/ 2147483647 w 45"/>
              <a:gd name="T3" fmla="*/ 2147483647 h 36"/>
              <a:gd name="T4" fmla="*/ 2147483647 w 45"/>
              <a:gd name="T5" fmla="*/ 2147483647 h 36"/>
              <a:gd name="T6" fmla="*/ 2147483647 w 45"/>
              <a:gd name="T7" fmla="*/ 2147483647 h 36"/>
              <a:gd name="T8" fmla="*/ 2147483647 w 45"/>
              <a:gd name="T9" fmla="*/ 2147483647 h 36"/>
              <a:gd name="T10" fmla="*/ 2147483647 w 45"/>
              <a:gd name="T11" fmla="*/ 2147483647 h 36"/>
              <a:gd name="T12" fmla="*/ 2147483647 w 45"/>
              <a:gd name="T13" fmla="*/ 2147483647 h 36"/>
              <a:gd name="T14" fmla="*/ 2147483647 w 45"/>
              <a:gd name="T15" fmla="*/ 2147483647 h 36"/>
              <a:gd name="T16" fmla="*/ 2147483647 w 45"/>
              <a:gd name="T17" fmla="*/ 2147483647 h 36"/>
              <a:gd name="T18" fmla="*/ 2147483647 w 45"/>
              <a:gd name="T19" fmla="*/ 2147483647 h 36"/>
              <a:gd name="T20" fmla="*/ 2147483647 w 45"/>
              <a:gd name="T21" fmla="*/ 2147483647 h 36"/>
              <a:gd name="T22" fmla="*/ 2147483647 w 45"/>
              <a:gd name="T23" fmla="*/ 2147483647 h 36"/>
              <a:gd name="T24" fmla="*/ 2147483647 w 45"/>
              <a:gd name="T25" fmla="*/ 2147483647 h 36"/>
              <a:gd name="T26" fmla="*/ 2147483647 w 45"/>
              <a:gd name="T27" fmla="*/ 2147483647 h 36"/>
              <a:gd name="T28" fmla="*/ 0 w 45"/>
              <a:gd name="T29" fmla="*/ 0 h 36"/>
              <a:gd name="T30" fmla="*/ 2147483647 w 45"/>
              <a:gd name="T31" fmla="*/ 2147483647 h 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5"/>
              <a:gd name="T49" fmla="*/ 0 h 36"/>
              <a:gd name="T50" fmla="*/ 45 w 45"/>
              <a:gd name="T51" fmla="*/ 36 h 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5" h="36">
                <a:moveTo>
                  <a:pt x="45" y="5"/>
                </a:moveTo>
                <a:lnTo>
                  <a:pt x="45" y="9"/>
                </a:lnTo>
                <a:lnTo>
                  <a:pt x="45" y="14"/>
                </a:lnTo>
                <a:lnTo>
                  <a:pt x="41" y="18"/>
                </a:lnTo>
                <a:lnTo>
                  <a:pt x="41" y="23"/>
                </a:lnTo>
                <a:lnTo>
                  <a:pt x="36" y="23"/>
                </a:lnTo>
                <a:lnTo>
                  <a:pt x="36" y="27"/>
                </a:lnTo>
                <a:lnTo>
                  <a:pt x="36" y="32"/>
                </a:lnTo>
                <a:lnTo>
                  <a:pt x="32" y="32"/>
                </a:lnTo>
                <a:lnTo>
                  <a:pt x="32" y="36"/>
                </a:lnTo>
                <a:lnTo>
                  <a:pt x="27" y="36"/>
                </a:lnTo>
                <a:lnTo>
                  <a:pt x="0" y="0"/>
                </a:lnTo>
                <a:lnTo>
                  <a:pt x="45" y="5"/>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71" name="Freeform 99"/>
          <p:cNvSpPr>
            <a:spLocks/>
          </p:cNvSpPr>
          <p:nvPr/>
        </p:nvSpPr>
        <p:spPr bwMode="auto">
          <a:xfrm>
            <a:off x="8037513" y="4746625"/>
            <a:ext cx="50800" cy="49213"/>
          </a:xfrm>
          <a:custGeom>
            <a:avLst/>
            <a:gdLst>
              <a:gd name="T0" fmla="*/ 2147483647 w 32"/>
              <a:gd name="T1" fmla="*/ 0 h 31"/>
              <a:gd name="T2" fmla="*/ 2147483647 w 32"/>
              <a:gd name="T3" fmla="*/ 0 h 31"/>
              <a:gd name="T4" fmla="*/ 2147483647 w 32"/>
              <a:gd name="T5" fmla="*/ 0 h 31"/>
              <a:gd name="T6" fmla="*/ 2147483647 w 32"/>
              <a:gd name="T7" fmla="*/ 0 h 31"/>
              <a:gd name="T8" fmla="*/ 2147483647 w 32"/>
              <a:gd name="T9" fmla="*/ 2147483647 h 31"/>
              <a:gd name="T10" fmla="*/ 2147483647 w 32"/>
              <a:gd name="T11" fmla="*/ 2147483647 h 31"/>
              <a:gd name="T12" fmla="*/ 2147483647 w 32"/>
              <a:gd name="T13" fmla="*/ 2147483647 h 31"/>
              <a:gd name="T14" fmla="*/ 2147483647 w 32"/>
              <a:gd name="T15" fmla="*/ 2147483647 h 31"/>
              <a:gd name="T16" fmla="*/ 2147483647 w 32"/>
              <a:gd name="T17" fmla="*/ 2147483647 h 31"/>
              <a:gd name="T18" fmla="*/ 2147483647 w 32"/>
              <a:gd name="T19" fmla="*/ 2147483647 h 31"/>
              <a:gd name="T20" fmla="*/ 2147483647 w 32"/>
              <a:gd name="T21" fmla="*/ 2147483647 h 31"/>
              <a:gd name="T22" fmla="*/ 2147483647 w 32"/>
              <a:gd name="T23" fmla="*/ 2147483647 h 31"/>
              <a:gd name="T24" fmla="*/ 2147483647 w 32"/>
              <a:gd name="T25" fmla="*/ 2147483647 h 31"/>
              <a:gd name="T26" fmla="*/ 2147483647 w 32"/>
              <a:gd name="T27" fmla="*/ 2147483647 h 31"/>
              <a:gd name="T28" fmla="*/ 2147483647 w 32"/>
              <a:gd name="T29" fmla="*/ 2147483647 h 31"/>
              <a:gd name="T30" fmla="*/ 2147483647 w 32"/>
              <a:gd name="T31" fmla="*/ 2147483647 h 31"/>
              <a:gd name="T32" fmla="*/ 2147483647 w 32"/>
              <a:gd name="T33" fmla="*/ 2147483647 h 31"/>
              <a:gd name="T34" fmla="*/ 2147483647 w 32"/>
              <a:gd name="T35" fmla="*/ 2147483647 h 31"/>
              <a:gd name="T36" fmla="*/ 2147483647 w 32"/>
              <a:gd name="T37" fmla="*/ 2147483647 h 31"/>
              <a:gd name="T38" fmla="*/ 2147483647 w 32"/>
              <a:gd name="T39" fmla="*/ 2147483647 h 31"/>
              <a:gd name="T40" fmla="*/ 2147483647 w 32"/>
              <a:gd name="T41" fmla="*/ 2147483647 h 31"/>
              <a:gd name="T42" fmla="*/ 2147483647 w 32"/>
              <a:gd name="T43" fmla="*/ 2147483647 h 31"/>
              <a:gd name="T44" fmla="*/ 2147483647 w 32"/>
              <a:gd name="T45" fmla="*/ 2147483647 h 31"/>
              <a:gd name="T46" fmla="*/ 2147483647 w 32"/>
              <a:gd name="T47" fmla="*/ 2147483647 h 31"/>
              <a:gd name="T48" fmla="*/ 2147483647 w 32"/>
              <a:gd name="T49" fmla="*/ 2147483647 h 31"/>
              <a:gd name="T50" fmla="*/ 2147483647 w 32"/>
              <a:gd name="T51" fmla="*/ 2147483647 h 31"/>
              <a:gd name="T52" fmla="*/ 2147483647 w 32"/>
              <a:gd name="T53" fmla="*/ 2147483647 h 31"/>
              <a:gd name="T54" fmla="*/ 2147483647 w 32"/>
              <a:gd name="T55" fmla="*/ 2147483647 h 31"/>
              <a:gd name="T56" fmla="*/ 2147483647 w 32"/>
              <a:gd name="T57" fmla="*/ 2147483647 h 31"/>
              <a:gd name="T58" fmla="*/ 2147483647 w 32"/>
              <a:gd name="T59" fmla="*/ 2147483647 h 31"/>
              <a:gd name="T60" fmla="*/ 0 w 32"/>
              <a:gd name="T61" fmla="*/ 2147483647 h 31"/>
              <a:gd name="T62" fmla="*/ 0 w 32"/>
              <a:gd name="T63" fmla="*/ 2147483647 h 31"/>
              <a:gd name="T64" fmla="*/ 0 w 32"/>
              <a:gd name="T65" fmla="*/ 2147483647 h 31"/>
              <a:gd name="T66" fmla="*/ 0 w 32"/>
              <a:gd name="T67" fmla="*/ 2147483647 h 31"/>
              <a:gd name="T68" fmla="*/ 0 w 32"/>
              <a:gd name="T69" fmla="*/ 2147483647 h 31"/>
              <a:gd name="T70" fmla="*/ 0 w 32"/>
              <a:gd name="T71" fmla="*/ 2147483647 h 31"/>
              <a:gd name="T72" fmla="*/ 0 w 32"/>
              <a:gd name="T73" fmla="*/ 2147483647 h 31"/>
              <a:gd name="T74" fmla="*/ 0 w 32"/>
              <a:gd name="T75" fmla="*/ 2147483647 h 31"/>
              <a:gd name="T76" fmla="*/ 2147483647 w 32"/>
              <a:gd name="T77" fmla="*/ 2147483647 h 31"/>
              <a:gd name="T78" fmla="*/ 2147483647 w 32"/>
              <a:gd name="T79" fmla="*/ 2147483647 h 31"/>
              <a:gd name="T80" fmla="*/ 2147483647 w 32"/>
              <a:gd name="T81" fmla="*/ 2147483647 h 31"/>
              <a:gd name="T82" fmla="*/ 2147483647 w 32"/>
              <a:gd name="T83" fmla="*/ 0 h 31"/>
              <a:gd name="T84" fmla="*/ 2147483647 w 32"/>
              <a:gd name="T85" fmla="*/ 0 h 31"/>
              <a:gd name="T86" fmla="*/ 2147483647 w 32"/>
              <a:gd name="T87" fmla="*/ 0 h 31"/>
              <a:gd name="T88" fmla="*/ 2147483647 w 32"/>
              <a:gd name="T89" fmla="*/ 0 h 3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2"/>
              <a:gd name="T136" fmla="*/ 0 h 31"/>
              <a:gd name="T137" fmla="*/ 32 w 32"/>
              <a:gd name="T138" fmla="*/ 31 h 3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2" h="31">
                <a:moveTo>
                  <a:pt x="18" y="0"/>
                </a:moveTo>
                <a:lnTo>
                  <a:pt x="18" y="0"/>
                </a:lnTo>
                <a:lnTo>
                  <a:pt x="23" y="0"/>
                </a:lnTo>
                <a:lnTo>
                  <a:pt x="23" y="4"/>
                </a:lnTo>
                <a:lnTo>
                  <a:pt x="27" y="4"/>
                </a:lnTo>
                <a:lnTo>
                  <a:pt x="27" y="9"/>
                </a:lnTo>
                <a:lnTo>
                  <a:pt x="32" y="9"/>
                </a:lnTo>
                <a:lnTo>
                  <a:pt x="32" y="13"/>
                </a:lnTo>
                <a:lnTo>
                  <a:pt x="32" y="18"/>
                </a:lnTo>
                <a:lnTo>
                  <a:pt x="32" y="22"/>
                </a:lnTo>
                <a:lnTo>
                  <a:pt x="27" y="22"/>
                </a:lnTo>
                <a:lnTo>
                  <a:pt x="27" y="27"/>
                </a:lnTo>
                <a:lnTo>
                  <a:pt x="23" y="27"/>
                </a:lnTo>
                <a:lnTo>
                  <a:pt x="23" y="31"/>
                </a:lnTo>
                <a:lnTo>
                  <a:pt x="18" y="31"/>
                </a:lnTo>
                <a:lnTo>
                  <a:pt x="14" y="31"/>
                </a:lnTo>
                <a:lnTo>
                  <a:pt x="9" y="31"/>
                </a:lnTo>
                <a:lnTo>
                  <a:pt x="9" y="27"/>
                </a:lnTo>
                <a:lnTo>
                  <a:pt x="5" y="27"/>
                </a:lnTo>
                <a:lnTo>
                  <a:pt x="5" y="22"/>
                </a:lnTo>
                <a:lnTo>
                  <a:pt x="0" y="22"/>
                </a:lnTo>
                <a:lnTo>
                  <a:pt x="0" y="18"/>
                </a:lnTo>
                <a:lnTo>
                  <a:pt x="0" y="13"/>
                </a:lnTo>
                <a:lnTo>
                  <a:pt x="0" y="9"/>
                </a:lnTo>
                <a:lnTo>
                  <a:pt x="5" y="9"/>
                </a:lnTo>
                <a:lnTo>
                  <a:pt x="5" y="4"/>
                </a:lnTo>
                <a:lnTo>
                  <a:pt x="9" y="4"/>
                </a:lnTo>
                <a:lnTo>
                  <a:pt x="9" y="0"/>
                </a:lnTo>
                <a:lnTo>
                  <a:pt x="14" y="0"/>
                </a:lnTo>
                <a:lnTo>
                  <a:pt x="18" y="0"/>
                </a:lnTo>
              </a:path>
            </a:pathLst>
          </a:custGeom>
          <a:noFill/>
          <a:ln w="5">
            <a:solidFill>
              <a:srgbClr val="FF007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72" name="Arc 100"/>
          <p:cNvSpPr>
            <a:spLocks/>
          </p:cNvSpPr>
          <p:nvPr/>
        </p:nvSpPr>
        <p:spPr bwMode="auto">
          <a:xfrm>
            <a:off x="5708650" y="4495800"/>
            <a:ext cx="879475" cy="1009650"/>
          </a:xfrm>
          <a:custGeom>
            <a:avLst/>
            <a:gdLst>
              <a:gd name="T0" fmla="*/ 2147483647 w 21600"/>
              <a:gd name="T1" fmla="*/ 0 h 24829"/>
              <a:gd name="T2" fmla="*/ 2147483647 w 21600"/>
              <a:gd name="T3" fmla="*/ 2147483647 h 24829"/>
              <a:gd name="T4" fmla="*/ 0 w 21600"/>
              <a:gd name="T5" fmla="*/ 2147483647 h 24829"/>
              <a:gd name="T6" fmla="*/ 0 60000 65536"/>
              <a:gd name="T7" fmla="*/ 0 60000 65536"/>
              <a:gd name="T8" fmla="*/ 0 60000 65536"/>
              <a:gd name="T9" fmla="*/ 0 w 21600"/>
              <a:gd name="T10" fmla="*/ 0 h 24829"/>
              <a:gd name="T11" fmla="*/ 21600 w 21600"/>
              <a:gd name="T12" fmla="*/ 24829 h 24829"/>
            </a:gdLst>
            <a:ahLst/>
            <a:cxnLst>
              <a:cxn ang="T6">
                <a:pos x="T0" y="T1"/>
              </a:cxn>
              <a:cxn ang="T7">
                <a:pos x="T2" y="T3"/>
              </a:cxn>
              <a:cxn ang="T8">
                <a:pos x="T4" y="T5"/>
              </a:cxn>
            </a:cxnLst>
            <a:rect l="T9" t="T10" r="T11" b="T12"/>
            <a:pathLst>
              <a:path w="21600" h="24829" fill="none" extrusionOk="0">
                <a:moveTo>
                  <a:pt x="21025" y="-1"/>
                </a:moveTo>
                <a:cubicBezTo>
                  <a:pt x="21407" y="1621"/>
                  <a:pt x="21600" y="3282"/>
                  <a:pt x="21600" y="4949"/>
                </a:cubicBezTo>
                <a:cubicBezTo>
                  <a:pt x="21600" y="13614"/>
                  <a:pt x="16421" y="21441"/>
                  <a:pt x="8445" y="24829"/>
                </a:cubicBezTo>
              </a:path>
              <a:path w="21600" h="24829" stroke="0" extrusionOk="0">
                <a:moveTo>
                  <a:pt x="21025" y="-1"/>
                </a:moveTo>
                <a:cubicBezTo>
                  <a:pt x="21407" y="1621"/>
                  <a:pt x="21600" y="3282"/>
                  <a:pt x="21600" y="4949"/>
                </a:cubicBezTo>
                <a:cubicBezTo>
                  <a:pt x="21600" y="13614"/>
                  <a:pt x="16421" y="21441"/>
                  <a:pt x="8445" y="24829"/>
                </a:cubicBezTo>
                <a:lnTo>
                  <a:pt x="0" y="4949"/>
                </a:lnTo>
                <a:lnTo>
                  <a:pt x="21025" y="-1"/>
                </a:lnTo>
                <a:close/>
              </a:path>
            </a:pathLst>
          </a:custGeom>
          <a:noFill/>
          <a:ln w="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73" name="Freeform 101"/>
          <p:cNvSpPr>
            <a:spLocks/>
          </p:cNvSpPr>
          <p:nvPr/>
        </p:nvSpPr>
        <p:spPr bwMode="auto">
          <a:xfrm>
            <a:off x="6545263" y="4503738"/>
            <a:ext cx="57150" cy="71437"/>
          </a:xfrm>
          <a:custGeom>
            <a:avLst/>
            <a:gdLst>
              <a:gd name="T0" fmla="*/ 2147483647 w 36"/>
              <a:gd name="T1" fmla="*/ 2147483647 h 45"/>
              <a:gd name="T2" fmla="*/ 2147483647 w 36"/>
              <a:gd name="T3" fmla="*/ 2147483647 h 45"/>
              <a:gd name="T4" fmla="*/ 2147483647 w 36"/>
              <a:gd name="T5" fmla="*/ 2147483647 h 45"/>
              <a:gd name="T6" fmla="*/ 2147483647 w 36"/>
              <a:gd name="T7" fmla="*/ 2147483647 h 45"/>
              <a:gd name="T8" fmla="*/ 2147483647 w 36"/>
              <a:gd name="T9" fmla="*/ 2147483647 h 45"/>
              <a:gd name="T10" fmla="*/ 2147483647 w 36"/>
              <a:gd name="T11" fmla="*/ 2147483647 h 45"/>
              <a:gd name="T12" fmla="*/ 2147483647 w 36"/>
              <a:gd name="T13" fmla="*/ 2147483647 h 45"/>
              <a:gd name="T14" fmla="*/ 2147483647 w 36"/>
              <a:gd name="T15" fmla="*/ 2147483647 h 45"/>
              <a:gd name="T16" fmla="*/ 2147483647 w 36"/>
              <a:gd name="T17" fmla="*/ 2147483647 h 45"/>
              <a:gd name="T18" fmla="*/ 2147483647 w 36"/>
              <a:gd name="T19" fmla="*/ 2147483647 h 45"/>
              <a:gd name="T20" fmla="*/ 2147483647 w 36"/>
              <a:gd name="T21" fmla="*/ 2147483647 h 45"/>
              <a:gd name="T22" fmla="*/ 2147483647 w 36"/>
              <a:gd name="T23" fmla="*/ 2147483647 h 45"/>
              <a:gd name="T24" fmla="*/ 0 w 36"/>
              <a:gd name="T25" fmla="*/ 2147483647 h 45"/>
              <a:gd name="T26" fmla="*/ 0 w 36"/>
              <a:gd name="T27" fmla="*/ 2147483647 h 45"/>
              <a:gd name="T28" fmla="*/ 2147483647 w 36"/>
              <a:gd name="T29" fmla="*/ 0 h 45"/>
              <a:gd name="T30" fmla="*/ 2147483647 w 36"/>
              <a:gd name="T31" fmla="*/ 2147483647 h 4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6"/>
              <a:gd name="T49" fmla="*/ 0 h 45"/>
              <a:gd name="T50" fmla="*/ 36 w 36"/>
              <a:gd name="T51" fmla="*/ 45 h 4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6" h="45">
                <a:moveTo>
                  <a:pt x="36" y="36"/>
                </a:moveTo>
                <a:lnTo>
                  <a:pt x="36" y="36"/>
                </a:lnTo>
                <a:lnTo>
                  <a:pt x="31" y="40"/>
                </a:lnTo>
                <a:lnTo>
                  <a:pt x="27" y="40"/>
                </a:lnTo>
                <a:lnTo>
                  <a:pt x="22" y="45"/>
                </a:lnTo>
                <a:lnTo>
                  <a:pt x="18" y="45"/>
                </a:lnTo>
                <a:lnTo>
                  <a:pt x="13" y="45"/>
                </a:lnTo>
                <a:lnTo>
                  <a:pt x="9" y="45"/>
                </a:lnTo>
                <a:lnTo>
                  <a:pt x="4" y="45"/>
                </a:lnTo>
                <a:lnTo>
                  <a:pt x="0" y="45"/>
                </a:lnTo>
                <a:lnTo>
                  <a:pt x="9" y="0"/>
                </a:lnTo>
                <a:lnTo>
                  <a:pt x="36" y="36"/>
                </a:lnTo>
                <a:close/>
              </a:path>
            </a:pathLst>
          </a:custGeom>
          <a:blipFill dpi="0" rotWithShape="0">
            <a:blip r:embed="rId7"/>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74" name="Freeform 102"/>
          <p:cNvSpPr>
            <a:spLocks/>
          </p:cNvSpPr>
          <p:nvPr/>
        </p:nvSpPr>
        <p:spPr bwMode="auto">
          <a:xfrm>
            <a:off x="6022975" y="5475288"/>
            <a:ext cx="49213" cy="49212"/>
          </a:xfrm>
          <a:custGeom>
            <a:avLst/>
            <a:gdLst>
              <a:gd name="T0" fmla="*/ 2147483647 w 31"/>
              <a:gd name="T1" fmla="*/ 0 h 31"/>
              <a:gd name="T2" fmla="*/ 2147483647 w 31"/>
              <a:gd name="T3" fmla="*/ 0 h 31"/>
              <a:gd name="T4" fmla="*/ 2147483647 w 31"/>
              <a:gd name="T5" fmla="*/ 0 h 31"/>
              <a:gd name="T6" fmla="*/ 2147483647 w 31"/>
              <a:gd name="T7" fmla="*/ 0 h 31"/>
              <a:gd name="T8" fmla="*/ 2147483647 w 31"/>
              <a:gd name="T9" fmla="*/ 2147483647 h 31"/>
              <a:gd name="T10" fmla="*/ 2147483647 w 31"/>
              <a:gd name="T11" fmla="*/ 2147483647 h 31"/>
              <a:gd name="T12" fmla="*/ 2147483647 w 31"/>
              <a:gd name="T13" fmla="*/ 2147483647 h 31"/>
              <a:gd name="T14" fmla="*/ 2147483647 w 31"/>
              <a:gd name="T15" fmla="*/ 2147483647 h 31"/>
              <a:gd name="T16" fmla="*/ 2147483647 w 31"/>
              <a:gd name="T17" fmla="*/ 2147483647 h 31"/>
              <a:gd name="T18" fmla="*/ 2147483647 w 31"/>
              <a:gd name="T19" fmla="*/ 2147483647 h 31"/>
              <a:gd name="T20" fmla="*/ 2147483647 w 31"/>
              <a:gd name="T21" fmla="*/ 2147483647 h 31"/>
              <a:gd name="T22" fmla="*/ 2147483647 w 31"/>
              <a:gd name="T23" fmla="*/ 2147483647 h 31"/>
              <a:gd name="T24" fmla="*/ 2147483647 w 31"/>
              <a:gd name="T25" fmla="*/ 2147483647 h 31"/>
              <a:gd name="T26" fmla="*/ 2147483647 w 31"/>
              <a:gd name="T27" fmla="*/ 2147483647 h 31"/>
              <a:gd name="T28" fmla="*/ 2147483647 w 31"/>
              <a:gd name="T29" fmla="*/ 2147483647 h 31"/>
              <a:gd name="T30" fmla="*/ 2147483647 w 31"/>
              <a:gd name="T31" fmla="*/ 2147483647 h 31"/>
              <a:gd name="T32" fmla="*/ 2147483647 w 31"/>
              <a:gd name="T33" fmla="*/ 2147483647 h 31"/>
              <a:gd name="T34" fmla="*/ 2147483647 w 31"/>
              <a:gd name="T35" fmla="*/ 2147483647 h 31"/>
              <a:gd name="T36" fmla="*/ 2147483647 w 31"/>
              <a:gd name="T37" fmla="*/ 2147483647 h 31"/>
              <a:gd name="T38" fmla="*/ 2147483647 w 31"/>
              <a:gd name="T39" fmla="*/ 2147483647 h 31"/>
              <a:gd name="T40" fmla="*/ 2147483647 w 31"/>
              <a:gd name="T41" fmla="*/ 2147483647 h 31"/>
              <a:gd name="T42" fmla="*/ 2147483647 w 31"/>
              <a:gd name="T43" fmla="*/ 2147483647 h 31"/>
              <a:gd name="T44" fmla="*/ 2147483647 w 31"/>
              <a:gd name="T45" fmla="*/ 2147483647 h 31"/>
              <a:gd name="T46" fmla="*/ 2147483647 w 31"/>
              <a:gd name="T47" fmla="*/ 2147483647 h 31"/>
              <a:gd name="T48" fmla="*/ 2147483647 w 31"/>
              <a:gd name="T49" fmla="*/ 2147483647 h 31"/>
              <a:gd name="T50" fmla="*/ 2147483647 w 31"/>
              <a:gd name="T51" fmla="*/ 2147483647 h 31"/>
              <a:gd name="T52" fmla="*/ 2147483647 w 31"/>
              <a:gd name="T53" fmla="*/ 2147483647 h 31"/>
              <a:gd name="T54" fmla="*/ 2147483647 w 31"/>
              <a:gd name="T55" fmla="*/ 2147483647 h 31"/>
              <a:gd name="T56" fmla="*/ 2147483647 w 31"/>
              <a:gd name="T57" fmla="*/ 2147483647 h 31"/>
              <a:gd name="T58" fmla="*/ 2147483647 w 31"/>
              <a:gd name="T59" fmla="*/ 2147483647 h 31"/>
              <a:gd name="T60" fmla="*/ 0 w 31"/>
              <a:gd name="T61" fmla="*/ 2147483647 h 31"/>
              <a:gd name="T62" fmla="*/ 0 w 31"/>
              <a:gd name="T63" fmla="*/ 2147483647 h 31"/>
              <a:gd name="T64" fmla="*/ 0 w 31"/>
              <a:gd name="T65" fmla="*/ 2147483647 h 31"/>
              <a:gd name="T66" fmla="*/ 0 w 31"/>
              <a:gd name="T67" fmla="*/ 2147483647 h 31"/>
              <a:gd name="T68" fmla="*/ 0 w 31"/>
              <a:gd name="T69" fmla="*/ 2147483647 h 31"/>
              <a:gd name="T70" fmla="*/ 0 w 31"/>
              <a:gd name="T71" fmla="*/ 2147483647 h 31"/>
              <a:gd name="T72" fmla="*/ 0 w 31"/>
              <a:gd name="T73" fmla="*/ 2147483647 h 31"/>
              <a:gd name="T74" fmla="*/ 0 w 31"/>
              <a:gd name="T75" fmla="*/ 2147483647 h 31"/>
              <a:gd name="T76" fmla="*/ 2147483647 w 31"/>
              <a:gd name="T77" fmla="*/ 2147483647 h 31"/>
              <a:gd name="T78" fmla="*/ 2147483647 w 31"/>
              <a:gd name="T79" fmla="*/ 2147483647 h 31"/>
              <a:gd name="T80" fmla="*/ 2147483647 w 31"/>
              <a:gd name="T81" fmla="*/ 2147483647 h 31"/>
              <a:gd name="T82" fmla="*/ 2147483647 w 31"/>
              <a:gd name="T83" fmla="*/ 0 h 31"/>
              <a:gd name="T84" fmla="*/ 2147483647 w 31"/>
              <a:gd name="T85" fmla="*/ 0 h 31"/>
              <a:gd name="T86" fmla="*/ 2147483647 w 31"/>
              <a:gd name="T87" fmla="*/ 0 h 31"/>
              <a:gd name="T88" fmla="*/ 2147483647 w 31"/>
              <a:gd name="T89" fmla="*/ 0 h 3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
              <a:gd name="T136" fmla="*/ 0 h 31"/>
              <a:gd name="T137" fmla="*/ 31 w 31"/>
              <a:gd name="T138" fmla="*/ 31 h 3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 h="31">
                <a:moveTo>
                  <a:pt x="18" y="0"/>
                </a:moveTo>
                <a:lnTo>
                  <a:pt x="18" y="0"/>
                </a:lnTo>
                <a:lnTo>
                  <a:pt x="22" y="0"/>
                </a:lnTo>
                <a:lnTo>
                  <a:pt x="22" y="4"/>
                </a:lnTo>
                <a:lnTo>
                  <a:pt x="27" y="4"/>
                </a:lnTo>
                <a:lnTo>
                  <a:pt x="27" y="9"/>
                </a:lnTo>
                <a:lnTo>
                  <a:pt x="31" y="9"/>
                </a:lnTo>
                <a:lnTo>
                  <a:pt x="31" y="13"/>
                </a:lnTo>
                <a:lnTo>
                  <a:pt x="31" y="18"/>
                </a:lnTo>
                <a:lnTo>
                  <a:pt x="31" y="22"/>
                </a:lnTo>
                <a:lnTo>
                  <a:pt x="27" y="22"/>
                </a:lnTo>
                <a:lnTo>
                  <a:pt x="27" y="27"/>
                </a:lnTo>
                <a:lnTo>
                  <a:pt x="22" y="27"/>
                </a:lnTo>
                <a:lnTo>
                  <a:pt x="22" y="31"/>
                </a:lnTo>
                <a:lnTo>
                  <a:pt x="18" y="31"/>
                </a:lnTo>
                <a:lnTo>
                  <a:pt x="13" y="31"/>
                </a:lnTo>
                <a:lnTo>
                  <a:pt x="9" y="31"/>
                </a:lnTo>
                <a:lnTo>
                  <a:pt x="9" y="27"/>
                </a:lnTo>
                <a:lnTo>
                  <a:pt x="4" y="27"/>
                </a:lnTo>
                <a:lnTo>
                  <a:pt x="4" y="22"/>
                </a:lnTo>
                <a:lnTo>
                  <a:pt x="0" y="22"/>
                </a:lnTo>
                <a:lnTo>
                  <a:pt x="0" y="18"/>
                </a:lnTo>
                <a:lnTo>
                  <a:pt x="0" y="13"/>
                </a:lnTo>
                <a:lnTo>
                  <a:pt x="0" y="9"/>
                </a:lnTo>
                <a:lnTo>
                  <a:pt x="4" y="9"/>
                </a:lnTo>
                <a:lnTo>
                  <a:pt x="4" y="4"/>
                </a:lnTo>
                <a:lnTo>
                  <a:pt x="9" y="4"/>
                </a:lnTo>
                <a:lnTo>
                  <a:pt x="9" y="0"/>
                </a:lnTo>
                <a:lnTo>
                  <a:pt x="13" y="0"/>
                </a:lnTo>
                <a:lnTo>
                  <a:pt x="18" y="0"/>
                </a:lnTo>
              </a:path>
            </a:pathLst>
          </a:custGeom>
          <a:noFill/>
          <a:ln w="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75" name="Arc 103"/>
          <p:cNvSpPr>
            <a:spLocks/>
          </p:cNvSpPr>
          <p:nvPr/>
        </p:nvSpPr>
        <p:spPr bwMode="auto">
          <a:xfrm>
            <a:off x="5757863" y="3508375"/>
            <a:ext cx="1365250" cy="1524000"/>
          </a:xfrm>
          <a:custGeom>
            <a:avLst/>
            <a:gdLst>
              <a:gd name="T0" fmla="*/ 0 w 18503"/>
              <a:gd name="T1" fmla="*/ 2147483647 h 20663"/>
              <a:gd name="T2" fmla="*/ 2147483647 w 18503"/>
              <a:gd name="T3" fmla="*/ 0 h 20663"/>
              <a:gd name="T4" fmla="*/ 2147483647 w 18503"/>
              <a:gd name="T5" fmla="*/ 2147483647 h 20663"/>
              <a:gd name="T6" fmla="*/ 0 60000 65536"/>
              <a:gd name="T7" fmla="*/ 0 60000 65536"/>
              <a:gd name="T8" fmla="*/ 0 60000 65536"/>
              <a:gd name="T9" fmla="*/ 0 w 18503"/>
              <a:gd name="T10" fmla="*/ 0 h 20663"/>
              <a:gd name="T11" fmla="*/ 18503 w 18503"/>
              <a:gd name="T12" fmla="*/ 20663 h 20663"/>
            </a:gdLst>
            <a:ahLst/>
            <a:cxnLst>
              <a:cxn ang="T6">
                <a:pos x="T0" y="T1"/>
              </a:cxn>
              <a:cxn ang="T7">
                <a:pos x="T2" y="T3"/>
              </a:cxn>
              <a:cxn ang="T8">
                <a:pos x="T4" y="T5"/>
              </a:cxn>
            </a:cxnLst>
            <a:rect l="T9" t="T10" r="T11" b="T12"/>
            <a:pathLst>
              <a:path w="18503" h="20663" fill="none" extrusionOk="0">
                <a:moveTo>
                  <a:pt x="0" y="9518"/>
                </a:moveTo>
                <a:cubicBezTo>
                  <a:pt x="2754" y="4945"/>
                  <a:pt x="7104" y="1554"/>
                  <a:pt x="12210" y="-1"/>
                </a:cubicBezTo>
              </a:path>
              <a:path w="18503" h="20663" stroke="0" extrusionOk="0">
                <a:moveTo>
                  <a:pt x="0" y="9518"/>
                </a:moveTo>
                <a:cubicBezTo>
                  <a:pt x="2754" y="4945"/>
                  <a:pt x="7104" y="1554"/>
                  <a:pt x="12210" y="-1"/>
                </a:cubicBezTo>
                <a:lnTo>
                  <a:pt x="18503" y="20663"/>
                </a:lnTo>
                <a:lnTo>
                  <a:pt x="0" y="9518"/>
                </a:lnTo>
                <a:close/>
              </a:path>
            </a:pathLst>
          </a:custGeom>
          <a:noFill/>
          <a:ln w="5">
            <a:solidFill>
              <a:srgbClr val="FF007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76" name="Freeform 104"/>
          <p:cNvSpPr>
            <a:spLocks/>
          </p:cNvSpPr>
          <p:nvPr/>
        </p:nvSpPr>
        <p:spPr bwMode="auto">
          <a:xfrm>
            <a:off x="6588125" y="3503613"/>
            <a:ext cx="71438" cy="57150"/>
          </a:xfrm>
          <a:custGeom>
            <a:avLst/>
            <a:gdLst>
              <a:gd name="T0" fmla="*/ 2147483647 w 45"/>
              <a:gd name="T1" fmla="*/ 2147483647 h 36"/>
              <a:gd name="T2" fmla="*/ 2147483647 w 45"/>
              <a:gd name="T3" fmla="*/ 2147483647 h 36"/>
              <a:gd name="T4" fmla="*/ 2147483647 w 45"/>
              <a:gd name="T5" fmla="*/ 2147483647 h 36"/>
              <a:gd name="T6" fmla="*/ 2147483647 w 45"/>
              <a:gd name="T7" fmla="*/ 2147483647 h 36"/>
              <a:gd name="T8" fmla="*/ 2147483647 w 45"/>
              <a:gd name="T9" fmla="*/ 2147483647 h 36"/>
              <a:gd name="T10" fmla="*/ 2147483647 w 45"/>
              <a:gd name="T11" fmla="*/ 2147483647 h 36"/>
              <a:gd name="T12" fmla="*/ 0 w 45"/>
              <a:gd name="T13" fmla="*/ 2147483647 h 36"/>
              <a:gd name="T14" fmla="*/ 0 w 45"/>
              <a:gd name="T15" fmla="*/ 2147483647 h 36"/>
              <a:gd name="T16" fmla="*/ 0 w 45"/>
              <a:gd name="T17" fmla="*/ 2147483647 h 36"/>
              <a:gd name="T18" fmla="*/ 0 w 45"/>
              <a:gd name="T19" fmla="*/ 2147483647 h 36"/>
              <a:gd name="T20" fmla="*/ 0 w 45"/>
              <a:gd name="T21" fmla="*/ 2147483647 h 36"/>
              <a:gd name="T22" fmla="*/ 0 w 45"/>
              <a:gd name="T23" fmla="*/ 2147483647 h 36"/>
              <a:gd name="T24" fmla="*/ 0 w 45"/>
              <a:gd name="T25" fmla="*/ 0 h 36"/>
              <a:gd name="T26" fmla="*/ 0 w 45"/>
              <a:gd name="T27" fmla="*/ 0 h 36"/>
              <a:gd name="T28" fmla="*/ 2147483647 w 45"/>
              <a:gd name="T29" fmla="*/ 2147483647 h 36"/>
              <a:gd name="T30" fmla="*/ 2147483647 w 45"/>
              <a:gd name="T31" fmla="*/ 2147483647 h 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5"/>
              <a:gd name="T49" fmla="*/ 0 h 36"/>
              <a:gd name="T50" fmla="*/ 45 w 45"/>
              <a:gd name="T51" fmla="*/ 36 h 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5" h="36">
                <a:moveTo>
                  <a:pt x="13" y="36"/>
                </a:moveTo>
                <a:lnTo>
                  <a:pt x="9" y="31"/>
                </a:lnTo>
                <a:lnTo>
                  <a:pt x="4" y="27"/>
                </a:lnTo>
                <a:lnTo>
                  <a:pt x="4" y="22"/>
                </a:lnTo>
                <a:lnTo>
                  <a:pt x="0" y="18"/>
                </a:lnTo>
                <a:lnTo>
                  <a:pt x="0" y="13"/>
                </a:lnTo>
                <a:lnTo>
                  <a:pt x="0" y="9"/>
                </a:lnTo>
                <a:lnTo>
                  <a:pt x="0" y="4"/>
                </a:lnTo>
                <a:lnTo>
                  <a:pt x="0" y="0"/>
                </a:lnTo>
                <a:lnTo>
                  <a:pt x="45" y="4"/>
                </a:lnTo>
                <a:lnTo>
                  <a:pt x="13" y="3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77" name="Freeform 105"/>
          <p:cNvSpPr>
            <a:spLocks/>
          </p:cNvSpPr>
          <p:nvPr/>
        </p:nvSpPr>
        <p:spPr bwMode="auto">
          <a:xfrm>
            <a:off x="5729288" y="4189413"/>
            <a:ext cx="50800" cy="49212"/>
          </a:xfrm>
          <a:custGeom>
            <a:avLst/>
            <a:gdLst>
              <a:gd name="T0" fmla="*/ 2147483647 w 32"/>
              <a:gd name="T1" fmla="*/ 0 h 31"/>
              <a:gd name="T2" fmla="*/ 2147483647 w 32"/>
              <a:gd name="T3" fmla="*/ 0 h 31"/>
              <a:gd name="T4" fmla="*/ 2147483647 w 32"/>
              <a:gd name="T5" fmla="*/ 0 h 31"/>
              <a:gd name="T6" fmla="*/ 2147483647 w 32"/>
              <a:gd name="T7" fmla="*/ 0 h 31"/>
              <a:gd name="T8" fmla="*/ 2147483647 w 32"/>
              <a:gd name="T9" fmla="*/ 2147483647 h 31"/>
              <a:gd name="T10" fmla="*/ 2147483647 w 32"/>
              <a:gd name="T11" fmla="*/ 2147483647 h 31"/>
              <a:gd name="T12" fmla="*/ 2147483647 w 32"/>
              <a:gd name="T13" fmla="*/ 2147483647 h 31"/>
              <a:gd name="T14" fmla="*/ 2147483647 w 32"/>
              <a:gd name="T15" fmla="*/ 2147483647 h 31"/>
              <a:gd name="T16" fmla="*/ 2147483647 w 32"/>
              <a:gd name="T17" fmla="*/ 2147483647 h 31"/>
              <a:gd name="T18" fmla="*/ 2147483647 w 32"/>
              <a:gd name="T19" fmla="*/ 2147483647 h 31"/>
              <a:gd name="T20" fmla="*/ 2147483647 w 32"/>
              <a:gd name="T21" fmla="*/ 2147483647 h 31"/>
              <a:gd name="T22" fmla="*/ 2147483647 w 32"/>
              <a:gd name="T23" fmla="*/ 2147483647 h 31"/>
              <a:gd name="T24" fmla="*/ 2147483647 w 32"/>
              <a:gd name="T25" fmla="*/ 2147483647 h 31"/>
              <a:gd name="T26" fmla="*/ 2147483647 w 32"/>
              <a:gd name="T27" fmla="*/ 2147483647 h 31"/>
              <a:gd name="T28" fmla="*/ 2147483647 w 32"/>
              <a:gd name="T29" fmla="*/ 2147483647 h 31"/>
              <a:gd name="T30" fmla="*/ 2147483647 w 32"/>
              <a:gd name="T31" fmla="*/ 2147483647 h 31"/>
              <a:gd name="T32" fmla="*/ 2147483647 w 32"/>
              <a:gd name="T33" fmla="*/ 2147483647 h 31"/>
              <a:gd name="T34" fmla="*/ 2147483647 w 32"/>
              <a:gd name="T35" fmla="*/ 2147483647 h 31"/>
              <a:gd name="T36" fmla="*/ 2147483647 w 32"/>
              <a:gd name="T37" fmla="*/ 2147483647 h 31"/>
              <a:gd name="T38" fmla="*/ 2147483647 w 32"/>
              <a:gd name="T39" fmla="*/ 2147483647 h 31"/>
              <a:gd name="T40" fmla="*/ 2147483647 w 32"/>
              <a:gd name="T41" fmla="*/ 2147483647 h 31"/>
              <a:gd name="T42" fmla="*/ 2147483647 w 32"/>
              <a:gd name="T43" fmla="*/ 2147483647 h 31"/>
              <a:gd name="T44" fmla="*/ 2147483647 w 32"/>
              <a:gd name="T45" fmla="*/ 2147483647 h 31"/>
              <a:gd name="T46" fmla="*/ 2147483647 w 32"/>
              <a:gd name="T47" fmla="*/ 2147483647 h 31"/>
              <a:gd name="T48" fmla="*/ 2147483647 w 32"/>
              <a:gd name="T49" fmla="*/ 2147483647 h 31"/>
              <a:gd name="T50" fmla="*/ 2147483647 w 32"/>
              <a:gd name="T51" fmla="*/ 2147483647 h 31"/>
              <a:gd name="T52" fmla="*/ 2147483647 w 32"/>
              <a:gd name="T53" fmla="*/ 2147483647 h 31"/>
              <a:gd name="T54" fmla="*/ 2147483647 w 32"/>
              <a:gd name="T55" fmla="*/ 2147483647 h 31"/>
              <a:gd name="T56" fmla="*/ 2147483647 w 32"/>
              <a:gd name="T57" fmla="*/ 2147483647 h 31"/>
              <a:gd name="T58" fmla="*/ 2147483647 w 32"/>
              <a:gd name="T59" fmla="*/ 2147483647 h 31"/>
              <a:gd name="T60" fmla="*/ 0 w 32"/>
              <a:gd name="T61" fmla="*/ 2147483647 h 31"/>
              <a:gd name="T62" fmla="*/ 0 w 32"/>
              <a:gd name="T63" fmla="*/ 2147483647 h 31"/>
              <a:gd name="T64" fmla="*/ 0 w 32"/>
              <a:gd name="T65" fmla="*/ 2147483647 h 31"/>
              <a:gd name="T66" fmla="*/ 0 w 32"/>
              <a:gd name="T67" fmla="*/ 2147483647 h 31"/>
              <a:gd name="T68" fmla="*/ 0 w 32"/>
              <a:gd name="T69" fmla="*/ 2147483647 h 31"/>
              <a:gd name="T70" fmla="*/ 0 w 32"/>
              <a:gd name="T71" fmla="*/ 2147483647 h 31"/>
              <a:gd name="T72" fmla="*/ 0 w 32"/>
              <a:gd name="T73" fmla="*/ 2147483647 h 31"/>
              <a:gd name="T74" fmla="*/ 0 w 32"/>
              <a:gd name="T75" fmla="*/ 2147483647 h 31"/>
              <a:gd name="T76" fmla="*/ 2147483647 w 32"/>
              <a:gd name="T77" fmla="*/ 2147483647 h 31"/>
              <a:gd name="T78" fmla="*/ 2147483647 w 32"/>
              <a:gd name="T79" fmla="*/ 2147483647 h 31"/>
              <a:gd name="T80" fmla="*/ 2147483647 w 32"/>
              <a:gd name="T81" fmla="*/ 2147483647 h 31"/>
              <a:gd name="T82" fmla="*/ 2147483647 w 32"/>
              <a:gd name="T83" fmla="*/ 0 h 31"/>
              <a:gd name="T84" fmla="*/ 2147483647 w 32"/>
              <a:gd name="T85" fmla="*/ 0 h 31"/>
              <a:gd name="T86" fmla="*/ 2147483647 w 32"/>
              <a:gd name="T87" fmla="*/ 0 h 31"/>
              <a:gd name="T88" fmla="*/ 2147483647 w 32"/>
              <a:gd name="T89" fmla="*/ 0 h 3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2"/>
              <a:gd name="T136" fmla="*/ 0 h 31"/>
              <a:gd name="T137" fmla="*/ 32 w 32"/>
              <a:gd name="T138" fmla="*/ 31 h 3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2" h="31">
                <a:moveTo>
                  <a:pt x="18" y="0"/>
                </a:moveTo>
                <a:lnTo>
                  <a:pt x="18" y="0"/>
                </a:lnTo>
                <a:lnTo>
                  <a:pt x="23" y="0"/>
                </a:lnTo>
                <a:lnTo>
                  <a:pt x="23" y="4"/>
                </a:lnTo>
                <a:lnTo>
                  <a:pt x="27" y="4"/>
                </a:lnTo>
                <a:lnTo>
                  <a:pt x="27" y="9"/>
                </a:lnTo>
                <a:lnTo>
                  <a:pt x="32" y="9"/>
                </a:lnTo>
                <a:lnTo>
                  <a:pt x="32" y="13"/>
                </a:lnTo>
                <a:lnTo>
                  <a:pt x="32" y="18"/>
                </a:lnTo>
                <a:lnTo>
                  <a:pt x="32" y="22"/>
                </a:lnTo>
                <a:lnTo>
                  <a:pt x="27" y="22"/>
                </a:lnTo>
                <a:lnTo>
                  <a:pt x="27" y="27"/>
                </a:lnTo>
                <a:lnTo>
                  <a:pt x="23" y="27"/>
                </a:lnTo>
                <a:lnTo>
                  <a:pt x="23" y="31"/>
                </a:lnTo>
                <a:lnTo>
                  <a:pt x="18" y="31"/>
                </a:lnTo>
                <a:lnTo>
                  <a:pt x="14" y="31"/>
                </a:lnTo>
                <a:lnTo>
                  <a:pt x="9" y="31"/>
                </a:lnTo>
                <a:lnTo>
                  <a:pt x="9" y="27"/>
                </a:lnTo>
                <a:lnTo>
                  <a:pt x="5" y="27"/>
                </a:lnTo>
                <a:lnTo>
                  <a:pt x="5" y="22"/>
                </a:lnTo>
                <a:lnTo>
                  <a:pt x="0" y="22"/>
                </a:lnTo>
                <a:lnTo>
                  <a:pt x="0" y="18"/>
                </a:lnTo>
                <a:lnTo>
                  <a:pt x="0" y="13"/>
                </a:lnTo>
                <a:lnTo>
                  <a:pt x="0" y="9"/>
                </a:lnTo>
                <a:lnTo>
                  <a:pt x="5" y="9"/>
                </a:lnTo>
                <a:lnTo>
                  <a:pt x="5" y="4"/>
                </a:lnTo>
                <a:lnTo>
                  <a:pt x="9" y="4"/>
                </a:lnTo>
                <a:lnTo>
                  <a:pt x="9" y="0"/>
                </a:lnTo>
                <a:lnTo>
                  <a:pt x="14" y="0"/>
                </a:lnTo>
                <a:lnTo>
                  <a:pt x="18" y="0"/>
                </a:lnTo>
              </a:path>
            </a:pathLst>
          </a:custGeom>
          <a:noFill/>
          <a:ln w="5">
            <a:solidFill>
              <a:srgbClr val="FF007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78" name="Arc 106"/>
          <p:cNvSpPr>
            <a:spLocks/>
          </p:cNvSpPr>
          <p:nvPr/>
        </p:nvSpPr>
        <p:spPr bwMode="auto">
          <a:xfrm>
            <a:off x="4979988" y="4573588"/>
            <a:ext cx="1114425" cy="1001712"/>
          </a:xfrm>
          <a:custGeom>
            <a:avLst/>
            <a:gdLst>
              <a:gd name="T0" fmla="*/ 2147483647 w 21600"/>
              <a:gd name="T1" fmla="*/ 2147483647 h 19396"/>
              <a:gd name="T2" fmla="*/ 2147483647 w 21600"/>
              <a:gd name="T3" fmla="*/ 0 h 19396"/>
              <a:gd name="T4" fmla="*/ 2147483647 w 21600"/>
              <a:gd name="T5" fmla="*/ 2147483647 h 19396"/>
              <a:gd name="T6" fmla="*/ 0 60000 65536"/>
              <a:gd name="T7" fmla="*/ 0 60000 65536"/>
              <a:gd name="T8" fmla="*/ 0 60000 65536"/>
              <a:gd name="T9" fmla="*/ 0 w 21600"/>
              <a:gd name="T10" fmla="*/ 0 h 19396"/>
              <a:gd name="T11" fmla="*/ 21600 w 21600"/>
              <a:gd name="T12" fmla="*/ 19396 h 19396"/>
            </a:gdLst>
            <a:ahLst/>
            <a:cxnLst>
              <a:cxn ang="T6">
                <a:pos x="T0" y="T1"/>
              </a:cxn>
              <a:cxn ang="T7">
                <a:pos x="T2" y="T3"/>
              </a:cxn>
              <a:cxn ang="T8">
                <a:pos x="T4" y="T5"/>
              </a:cxn>
            </a:cxnLst>
            <a:rect l="T9" t="T10" r="T11" b="T12"/>
            <a:pathLst>
              <a:path w="21600" h="19396" fill="none" extrusionOk="0">
                <a:moveTo>
                  <a:pt x="158" y="19395"/>
                </a:moveTo>
                <a:cubicBezTo>
                  <a:pt x="52" y="18530"/>
                  <a:pt x="0" y="17659"/>
                  <a:pt x="0" y="16787"/>
                </a:cubicBezTo>
                <a:cubicBezTo>
                  <a:pt x="-1" y="10269"/>
                  <a:pt x="2942" y="4101"/>
                  <a:pt x="8007" y="0"/>
                </a:cubicBezTo>
              </a:path>
              <a:path w="21600" h="19396" stroke="0" extrusionOk="0">
                <a:moveTo>
                  <a:pt x="158" y="19395"/>
                </a:moveTo>
                <a:cubicBezTo>
                  <a:pt x="52" y="18530"/>
                  <a:pt x="0" y="17659"/>
                  <a:pt x="0" y="16787"/>
                </a:cubicBezTo>
                <a:cubicBezTo>
                  <a:pt x="-1" y="10269"/>
                  <a:pt x="2942" y="4101"/>
                  <a:pt x="8007" y="0"/>
                </a:cubicBezTo>
                <a:lnTo>
                  <a:pt x="21600" y="16787"/>
                </a:lnTo>
                <a:lnTo>
                  <a:pt x="158" y="19395"/>
                </a:lnTo>
                <a:close/>
              </a:path>
            </a:pathLst>
          </a:custGeom>
          <a:noFill/>
          <a:ln w="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79" name="Freeform 107"/>
          <p:cNvSpPr>
            <a:spLocks/>
          </p:cNvSpPr>
          <p:nvPr/>
        </p:nvSpPr>
        <p:spPr bwMode="auto">
          <a:xfrm>
            <a:off x="4957763" y="5503863"/>
            <a:ext cx="57150" cy="71437"/>
          </a:xfrm>
          <a:custGeom>
            <a:avLst/>
            <a:gdLst>
              <a:gd name="T0" fmla="*/ 0 w 36"/>
              <a:gd name="T1" fmla="*/ 2147483647 h 45"/>
              <a:gd name="T2" fmla="*/ 0 w 36"/>
              <a:gd name="T3" fmla="*/ 2147483647 h 45"/>
              <a:gd name="T4" fmla="*/ 2147483647 w 36"/>
              <a:gd name="T5" fmla="*/ 2147483647 h 45"/>
              <a:gd name="T6" fmla="*/ 2147483647 w 36"/>
              <a:gd name="T7" fmla="*/ 2147483647 h 45"/>
              <a:gd name="T8" fmla="*/ 2147483647 w 36"/>
              <a:gd name="T9" fmla="*/ 0 h 45"/>
              <a:gd name="T10" fmla="*/ 2147483647 w 36"/>
              <a:gd name="T11" fmla="*/ 0 h 45"/>
              <a:gd name="T12" fmla="*/ 2147483647 w 36"/>
              <a:gd name="T13" fmla="*/ 0 h 45"/>
              <a:gd name="T14" fmla="*/ 2147483647 w 36"/>
              <a:gd name="T15" fmla="*/ 0 h 45"/>
              <a:gd name="T16" fmla="*/ 2147483647 w 36"/>
              <a:gd name="T17" fmla="*/ 0 h 45"/>
              <a:gd name="T18" fmla="*/ 2147483647 w 36"/>
              <a:gd name="T19" fmla="*/ 0 h 45"/>
              <a:gd name="T20" fmla="*/ 2147483647 w 36"/>
              <a:gd name="T21" fmla="*/ 0 h 45"/>
              <a:gd name="T22" fmla="*/ 2147483647 w 36"/>
              <a:gd name="T23" fmla="*/ 0 h 45"/>
              <a:gd name="T24" fmla="*/ 2147483647 w 36"/>
              <a:gd name="T25" fmla="*/ 0 h 45"/>
              <a:gd name="T26" fmla="*/ 2147483647 w 36"/>
              <a:gd name="T27" fmla="*/ 0 h 45"/>
              <a:gd name="T28" fmla="*/ 2147483647 w 36"/>
              <a:gd name="T29" fmla="*/ 2147483647 h 45"/>
              <a:gd name="T30" fmla="*/ 0 w 36"/>
              <a:gd name="T31" fmla="*/ 2147483647 h 4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6"/>
              <a:gd name="T49" fmla="*/ 0 h 45"/>
              <a:gd name="T50" fmla="*/ 36 w 36"/>
              <a:gd name="T51" fmla="*/ 45 h 4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6" h="45">
                <a:moveTo>
                  <a:pt x="0" y="9"/>
                </a:moveTo>
                <a:lnTo>
                  <a:pt x="0" y="4"/>
                </a:lnTo>
                <a:lnTo>
                  <a:pt x="5" y="4"/>
                </a:lnTo>
                <a:lnTo>
                  <a:pt x="9" y="4"/>
                </a:lnTo>
                <a:lnTo>
                  <a:pt x="9" y="0"/>
                </a:lnTo>
                <a:lnTo>
                  <a:pt x="14" y="0"/>
                </a:lnTo>
                <a:lnTo>
                  <a:pt x="18" y="0"/>
                </a:lnTo>
                <a:lnTo>
                  <a:pt x="23" y="0"/>
                </a:lnTo>
                <a:lnTo>
                  <a:pt x="27" y="0"/>
                </a:lnTo>
                <a:lnTo>
                  <a:pt x="32" y="0"/>
                </a:lnTo>
                <a:lnTo>
                  <a:pt x="36" y="0"/>
                </a:lnTo>
                <a:lnTo>
                  <a:pt x="23" y="45"/>
                </a:lnTo>
                <a:lnTo>
                  <a:pt x="0" y="9"/>
                </a:lnTo>
                <a:close/>
              </a:path>
            </a:pathLst>
          </a:custGeom>
          <a:blipFill dpi="0" rotWithShape="0">
            <a:blip r:embed="rId7"/>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80" name="Freeform 108"/>
          <p:cNvSpPr>
            <a:spLocks/>
          </p:cNvSpPr>
          <p:nvPr/>
        </p:nvSpPr>
        <p:spPr bwMode="auto">
          <a:xfrm>
            <a:off x="5365750" y="4546600"/>
            <a:ext cx="49213" cy="49213"/>
          </a:xfrm>
          <a:custGeom>
            <a:avLst/>
            <a:gdLst>
              <a:gd name="T0" fmla="*/ 2147483647 w 31"/>
              <a:gd name="T1" fmla="*/ 0 h 31"/>
              <a:gd name="T2" fmla="*/ 2147483647 w 31"/>
              <a:gd name="T3" fmla="*/ 0 h 31"/>
              <a:gd name="T4" fmla="*/ 2147483647 w 31"/>
              <a:gd name="T5" fmla="*/ 0 h 31"/>
              <a:gd name="T6" fmla="*/ 2147483647 w 31"/>
              <a:gd name="T7" fmla="*/ 0 h 31"/>
              <a:gd name="T8" fmla="*/ 2147483647 w 31"/>
              <a:gd name="T9" fmla="*/ 2147483647 h 31"/>
              <a:gd name="T10" fmla="*/ 2147483647 w 31"/>
              <a:gd name="T11" fmla="*/ 2147483647 h 31"/>
              <a:gd name="T12" fmla="*/ 2147483647 w 31"/>
              <a:gd name="T13" fmla="*/ 2147483647 h 31"/>
              <a:gd name="T14" fmla="*/ 2147483647 w 31"/>
              <a:gd name="T15" fmla="*/ 2147483647 h 31"/>
              <a:gd name="T16" fmla="*/ 2147483647 w 31"/>
              <a:gd name="T17" fmla="*/ 2147483647 h 31"/>
              <a:gd name="T18" fmla="*/ 2147483647 w 31"/>
              <a:gd name="T19" fmla="*/ 2147483647 h 31"/>
              <a:gd name="T20" fmla="*/ 2147483647 w 31"/>
              <a:gd name="T21" fmla="*/ 2147483647 h 31"/>
              <a:gd name="T22" fmla="*/ 2147483647 w 31"/>
              <a:gd name="T23" fmla="*/ 2147483647 h 31"/>
              <a:gd name="T24" fmla="*/ 2147483647 w 31"/>
              <a:gd name="T25" fmla="*/ 2147483647 h 31"/>
              <a:gd name="T26" fmla="*/ 2147483647 w 31"/>
              <a:gd name="T27" fmla="*/ 2147483647 h 31"/>
              <a:gd name="T28" fmla="*/ 2147483647 w 31"/>
              <a:gd name="T29" fmla="*/ 2147483647 h 31"/>
              <a:gd name="T30" fmla="*/ 2147483647 w 31"/>
              <a:gd name="T31" fmla="*/ 2147483647 h 31"/>
              <a:gd name="T32" fmla="*/ 2147483647 w 31"/>
              <a:gd name="T33" fmla="*/ 2147483647 h 31"/>
              <a:gd name="T34" fmla="*/ 2147483647 w 31"/>
              <a:gd name="T35" fmla="*/ 2147483647 h 31"/>
              <a:gd name="T36" fmla="*/ 2147483647 w 31"/>
              <a:gd name="T37" fmla="*/ 2147483647 h 31"/>
              <a:gd name="T38" fmla="*/ 2147483647 w 31"/>
              <a:gd name="T39" fmla="*/ 2147483647 h 31"/>
              <a:gd name="T40" fmla="*/ 2147483647 w 31"/>
              <a:gd name="T41" fmla="*/ 2147483647 h 31"/>
              <a:gd name="T42" fmla="*/ 2147483647 w 31"/>
              <a:gd name="T43" fmla="*/ 2147483647 h 31"/>
              <a:gd name="T44" fmla="*/ 2147483647 w 31"/>
              <a:gd name="T45" fmla="*/ 2147483647 h 31"/>
              <a:gd name="T46" fmla="*/ 2147483647 w 31"/>
              <a:gd name="T47" fmla="*/ 2147483647 h 31"/>
              <a:gd name="T48" fmla="*/ 2147483647 w 31"/>
              <a:gd name="T49" fmla="*/ 2147483647 h 31"/>
              <a:gd name="T50" fmla="*/ 2147483647 w 31"/>
              <a:gd name="T51" fmla="*/ 2147483647 h 31"/>
              <a:gd name="T52" fmla="*/ 2147483647 w 31"/>
              <a:gd name="T53" fmla="*/ 2147483647 h 31"/>
              <a:gd name="T54" fmla="*/ 2147483647 w 31"/>
              <a:gd name="T55" fmla="*/ 2147483647 h 31"/>
              <a:gd name="T56" fmla="*/ 2147483647 w 31"/>
              <a:gd name="T57" fmla="*/ 2147483647 h 31"/>
              <a:gd name="T58" fmla="*/ 2147483647 w 31"/>
              <a:gd name="T59" fmla="*/ 2147483647 h 31"/>
              <a:gd name="T60" fmla="*/ 0 w 31"/>
              <a:gd name="T61" fmla="*/ 2147483647 h 31"/>
              <a:gd name="T62" fmla="*/ 0 w 31"/>
              <a:gd name="T63" fmla="*/ 2147483647 h 31"/>
              <a:gd name="T64" fmla="*/ 0 w 31"/>
              <a:gd name="T65" fmla="*/ 2147483647 h 31"/>
              <a:gd name="T66" fmla="*/ 0 w 31"/>
              <a:gd name="T67" fmla="*/ 2147483647 h 31"/>
              <a:gd name="T68" fmla="*/ 0 w 31"/>
              <a:gd name="T69" fmla="*/ 2147483647 h 31"/>
              <a:gd name="T70" fmla="*/ 0 w 31"/>
              <a:gd name="T71" fmla="*/ 2147483647 h 31"/>
              <a:gd name="T72" fmla="*/ 0 w 31"/>
              <a:gd name="T73" fmla="*/ 2147483647 h 31"/>
              <a:gd name="T74" fmla="*/ 0 w 31"/>
              <a:gd name="T75" fmla="*/ 2147483647 h 31"/>
              <a:gd name="T76" fmla="*/ 2147483647 w 31"/>
              <a:gd name="T77" fmla="*/ 2147483647 h 31"/>
              <a:gd name="T78" fmla="*/ 2147483647 w 31"/>
              <a:gd name="T79" fmla="*/ 2147483647 h 31"/>
              <a:gd name="T80" fmla="*/ 2147483647 w 31"/>
              <a:gd name="T81" fmla="*/ 2147483647 h 31"/>
              <a:gd name="T82" fmla="*/ 2147483647 w 31"/>
              <a:gd name="T83" fmla="*/ 0 h 31"/>
              <a:gd name="T84" fmla="*/ 2147483647 w 31"/>
              <a:gd name="T85" fmla="*/ 0 h 31"/>
              <a:gd name="T86" fmla="*/ 2147483647 w 31"/>
              <a:gd name="T87" fmla="*/ 0 h 31"/>
              <a:gd name="T88" fmla="*/ 2147483647 w 31"/>
              <a:gd name="T89" fmla="*/ 0 h 3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
              <a:gd name="T136" fmla="*/ 0 h 31"/>
              <a:gd name="T137" fmla="*/ 31 w 31"/>
              <a:gd name="T138" fmla="*/ 31 h 3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 h="31">
                <a:moveTo>
                  <a:pt x="18" y="0"/>
                </a:moveTo>
                <a:lnTo>
                  <a:pt x="18" y="0"/>
                </a:lnTo>
                <a:lnTo>
                  <a:pt x="22" y="0"/>
                </a:lnTo>
                <a:lnTo>
                  <a:pt x="22" y="4"/>
                </a:lnTo>
                <a:lnTo>
                  <a:pt x="27" y="4"/>
                </a:lnTo>
                <a:lnTo>
                  <a:pt x="27" y="9"/>
                </a:lnTo>
                <a:lnTo>
                  <a:pt x="31" y="9"/>
                </a:lnTo>
                <a:lnTo>
                  <a:pt x="31" y="13"/>
                </a:lnTo>
                <a:lnTo>
                  <a:pt x="31" y="18"/>
                </a:lnTo>
                <a:lnTo>
                  <a:pt x="31" y="22"/>
                </a:lnTo>
                <a:lnTo>
                  <a:pt x="27" y="22"/>
                </a:lnTo>
                <a:lnTo>
                  <a:pt x="27" y="27"/>
                </a:lnTo>
                <a:lnTo>
                  <a:pt x="22" y="27"/>
                </a:lnTo>
                <a:lnTo>
                  <a:pt x="22" y="31"/>
                </a:lnTo>
                <a:lnTo>
                  <a:pt x="18" y="31"/>
                </a:lnTo>
                <a:lnTo>
                  <a:pt x="13" y="31"/>
                </a:lnTo>
                <a:lnTo>
                  <a:pt x="9" y="31"/>
                </a:lnTo>
                <a:lnTo>
                  <a:pt x="9" y="27"/>
                </a:lnTo>
                <a:lnTo>
                  <a:pt x="4" y="27"/>
                </a:lnTo>
                <a:lnTo>
                  <a:pt x="4" y="22"/>
                </a:lnTo>
                <a:lnTo>
                  <a:pt x="0" y="22"/>
                </a:lnTo>
                <a:lnTo>
                  <a:pt x="0" y="18"/>
                </a:lnTo>
                <a:lnTo>
                  <a:pt x="0" y="13"/>
                </a:lnTo>
                <a:lnTo>
                  <a:pt x="0" y="9"/>
                </a:lnTo>
                <a:lnTo>
                  <a:pt x="4" y="9"/>
                </a:lnTo>
                <a:lnTo>
                  <a:pt x="4" y="4"/>
                </a:lnTo>
                <a:lnTo>
                  <a:pt x="9" y="4"/>
                </a:lnTo>
                <a:lnTo>
                  <a:pt x="9" y="0"/>
                </a:lnTo>
                <a:lnTo>
                  <a:pt x="13" y="0"/>
                </a:lnTo>
                <a:lnTo>
                  <a:pt x="18" y="0"/>
                </a:lnTo>
              </a:path>
            </a:pathLst>
          </a:custGeom>
          <a:noFill/>
          <a:ln w="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81" name="Rectangle 109"/>
          <p:cNvSpPr>
            <a:spLocks noChangeArrowheads="1"/>
          </p:cNvSpPr>
          <p:nvPr/>
        </p:nvSpPr>
        <p:spPr bwMode="auto">
          <a:xfrm>
            <a:off x="5414963" y="4895850"/>
            <a:ext cx="500062"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1000">
                <a:solidFill>
                  <a:srgbClr val="7F00FF"/>
                </a:solidFill>
                <a:latin typeface="Arial" pitchFamily="34" charset="0"/>
              </a:rPr>
              <a:t>Loop 1</a:t>
            </a:r>
            <a:endParaRPr lang="en-US" altLang="en-US"/>
          </a:p>
        </p:txBody>
      </p:sp>
      <p:sp>
        <p:nvSpPr>
          <p:cNvPr id="71782" name="Rectangle 110"/>
          <p:cNvSpPr>
            <a:spLocks noChangeArrowheads="1"/>
          </p:cNvSpPr>
          <p:nvPr/>
        </p:nvSpPr>
        <p:spPr bwMode="auto">
          <a:xfrm>
            <a:off x="7194550" y="4010025"/>
            <a:ext cx="500063"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1000">
                <a:solidFill>
                  <a:srgbClr val="FF007F"/>
                </a:solidFill>
                <a:latin typeface="Arial" pitchFamily="34" charset="0"/>
              </a:rPr>
              <a:t>Loop 2</a:t>
            </a:r>
            <a:endParaRPr lang="en-US" altLang="en-US"/>
          </a:p>
        </p:txBody>
      </p:sp>
    </p:spTree>
    <p:extLst>
      <p:ext uri="{BB962C8B-B14F-4D97-AF65-F5344CB8AC3E}">
        <p14:creationId xmlns:p14="http://schemas.microsoft.com/office/powerpoint/2010/main" val="255503004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3C61BC9D-0752-45C7-9FC0-AA5A5433A504}" type="slidenum">
              <a:rPr lang="en-US" altLang="en-US" smtClean="0"/>
              <a:pPr/>
              <a:t>61</a:t>
            </a:fld>
            <a:endParaRPr lang="en-US" altLang="en-US" smtClean="0"/>
          </a:p>
        </p:txBody>
      </p:sp>
      <p:sp>
        <p:nvSpPr>
          <p:cNvPr id="72707" name="Rectangle 2"/>
          <p:cNvSpPr>
            <a:spLocks noGrp="1" noChangeArrowheads="1"/>
          </p:cNvSpPr>
          <p:nvPr>
            <p:ph type="title"/>
          </p:nvPr>
        </p:nvSpPr>
        <p:spPr/>
        <p:txBody>
          <a:bodyPr/>
          <a:lstStyle/>
          <a:p>
            <a:pPr eaLnBrk="1" hangingPunct="1"/>
            <a:r>
              <a:rPr lang="en-US" altLang="en-US" sz="2400" dirty="0" smtClean="0"/>
              <a:t>System Dynamics Modeling Progression</a:t>
            </a:r>
          </a:p>
        </p:txBody>
      </p:sp>
      <p:sp>
        <p:nvSpPr>
          <p:cNvPr id="6" name="Rectangle 3"/>
          <p:cNvSpPr txBox="1">
            <a:spLocks noChangeArrowheads="1"/>
          </p:cNvSpPr>
          <p:nvPr/>
        </p:nvSpPr>
        <p:spPr bwMode="auto">
          <a:xfrm>
            <a:off x="1182688" y="1295400"/>
            <a:ext cx="7772400" cy="4953000"/>
          </a:xfrm>
          <a:prstGeom prst="rect">
            <a:avLst/>
          </a:prstGeom>
          <a:noFill/>
          <a:ln w="9525">
            <a:noFill/>
            <a:miter lim="800000"/>
            <a:headEnd/>
            <a:tailEnd/>
          </a:ln>
        </p:spPr>
        <p:txBody>
          <a:bodyPr/>
          <a:lstStyle/>
          <a:p>
            <a:pPr marL="342900" indent="-342900" eaLnBrk="1" hangingPunct="1">
              <a:buClr>
                <a:srgbClr val="0070C0"/>
              </a:buClr>
              <a:buSzPct val="100000"/>
              <a:buFont typeface="+mj-lt"/>
              <a:buAutoNum type="arabicPeriod"/>
              <a:defRPr/>
            </a:pPr>
            <a:r>
              <a:rPr lang="en-US" sz="1400" kern="0" dirty="0">
                <a:latin typeface="+mn-lt"/>
              </a:rPr>
              <a:t>Why are we building this model?  </a:t>
            </a:r>
            <a:r>
              <a:rPr lang="en-US" sz="1400" b="1" kern="0" dirty="0">
                <a:latin typeface="+mn-lt"/>
              </a:rPr>
              <a:t>Purpose </a:t>
            </a:r>
            <a:r>
              <a:rPr lang="en-US" sz="1400" b="1" kern="0" dirty="0" smtClean="0">
                <a:latin typeface="+mn-lt"/>
              </a:rPr>
              <a:t>Statement</a:t>
            </a:r>
          </a:p>
          <a:p>
            <a:pPr marL="342900" indent="-342900" eaLnBrk="1" hangingPunct="1">
              <a:buClr>
                <a:srgbClr val="0070C0"/>
              </a:buClr>
              <a:buSzPct val="100000"/>
              <a:buFont typeface="+mj-lt"/>
              <a:buAutoNum type="arabicPeriod"/>
              <a:defRPr/>
            </a:pPr>
            <a:endParaRPr lang="en-US" sz="1400" b="1" kern="0" dirty="0"/>
          </a:p>
          <a:p>
            <a:pPr marL="342900" indent="-342900" eaLnBrk="1" hangingPunct="1">
              <a:buClr>
                <a:srgbClr val="0070C0"/>
              </a:buClr>
              <a:buSzPct val="100000"/>
              <a:buFont typeface="+mj-lt"/>
              <a:buAutoNum type="arabicPeriod"/>
              <a:defRPr/>
            </a:pPr>
            <a:endParaRPr lang="en-US" sz="1400" b="1" kern="0" dirty="0" smtClean="0">
              <a:latin typeface="+mn-lt"/>
            </a:endParaRPr>
          </a:p>
          <a:p>
            <a:pPr marL="342900" indent="-342900" eaLnBrk="1" hangingPunct="1">
              <a:buClr>
                <a:srgbClr val="0070C0"/>
              </a:buClr>
              <a:buSzPct val="100000"/>
              <a:buFont typeface="+mj-lt"/>
              <a:buAutoNum type="arabicPeriod"/>
              <a:defRPr/>
            </a:pPr>
            <a:r>
              <a:rPr lang="en-US" sz="1400" kern="0" dirty="0" smtClean="0">
                <a:latin typeface="+mn-lt"/>
              </a:rPr>
              <a:t>What’s </a:t>
            </a:r>
            <a:r>
              <a:rPr lang="en-US" sz="1400" kern="0" dirty="0">
                <a:latin typeface="+mn-lt"/>
              </a:rPr>
              <a:t>the behavior of the system over time? </a:t>
            </a:r>
            <a:r>
              <a:rPr lang="en-US" sz="1400" b="1" kern="0" dirty="0">
                <a:latin typeface="+mn-lt"/>
              </a:rPr>
              <a:t>Reference Behavior Pattern(s)</a:t>
            </a:r>
          </a:p>
          <a:p>
            <a:pPr marL="342900" indent="-342900" eaLnBrk="1" hangingPunct="1">
              <a:buClr>
                <a:srgbClr val="0070C0"/>
              </a:buClr>
              <a:buSzPct val="100000"/>
              <a:buFont typeface="+mj-lt"/>
              <a:buAutoNum type="arabicPeriod"/>
              <a:defRPr/>
            </a:pPr>
            <a:endParaRPr lang="en-US" sz="1400" kern="0" dirty="0">
              <a:latin typeface="+mn-lt"/>
            </a:endParaRPr>
          </a:p>
          <a:p>
            <a:pPr marL="342900" indent="-342900" eaLnBrk="1" hangingPunct="1">
              <a:buClr>
                <a:srgbClr val="0070C0"/>
              </a:buClr>
              <a:buSzPct val="100000"/>
              <a:buFont typeface="+mj-lt"/>
              <a:buAutoNum type="arabicPeriod"/>
              <a:defRPr/>
            </a:pPr>
            <a:endParaRPr lang="en-US" sz="1400" kern="0" dirty="0">
              <a:latin typeface="+mn-lt"/>
            </a:endParaRPr>
          </a:p>
          <a:p>
            <a:pPr marL="342900" indent="-342900" eaLnBrk="1" hangingPunct="1">
              <a:buClr>
                <a:srgbClr val="0070C0"/>
              </a:buClr>
              <a:buSzPct val="100000"/>
              <a:buFont typeface="+mj-lt"/>
              <a:buAutoNum type="arabicPeriod"/>
              <a:defRPr/>
            </a:pPr>
            <a:r>
              <a:rPr lang="en-US" sz="1400" kern="0" dirty="0">
                <a:latin typeface="+mn-lt"/>
              </a:rPr>
              <a:t>What’s accumulating? </a:t>
            </a:r>
            <a:r>
              <a:rPr lang="en-US" sz="1400" b="1" kern="0" dirty="0">
                <a:latin typeface="+mn-lt"/>
              </a:rPr>
              <a:t>Stocks</a:t>
            </a:r>
          </a:p>
          <a:p>
            <a:pPr marL="800100" lvl="1" indent="-342900" eaLnBrk="1" hangingPunct="1">
              <a:buClr>
                <a:srgbClr val="0070C0"/>
              </a:buClr>
              <a:buSzPct val="100000"/>
              <a:buFont typeface="+mj-lt"/>
              <a:buAutoNum type="arabicPeriod"/>
              <a:defRPr/>
            </a:pPr>
            <a:endParaRPr lang="en-US" sz="1400" kern="0" dirty="0">
              <a:latin typeface="+mn-lt"/>
            </a:endParaRPr>
          </a:p>
          <a:p>
            <a:pPr marL="342900" indent="-342900" eaLnBrk="1" hangingPunct="1">
              <a:buClr>
                <a:srgbClr val="0070C0"/>
              </a:buClr>
              <a:buSzPct val="100000"/>
              <a:buFont typeface="+mj-lt"/>
              <a:buAutoNum type="arabicPeriod"/>
              <a:defRPr/>
            </a:pPr>
            <a:endParaRPr lang="en-US" sz="1400" kern="0" dirty="0">
              <a:latin typeface="+mn-lt"/>
            </a:endParaRPr>
          </a:p>
          <a:p>
            <a:pPr marL="342900" indent="-342900" eaLnBrk="1" hangingPunct="1">
              <a:buClr>
                <a:srgbClr val="0070C0"/>
              </a:buClr>
              <a:buSzPct val="100000"/>
              <a:buFont typeface="+mj-lt"/>
              <a:buAutoNum type="arabicPeriod"/>
              <a:defRPr/>
            </a:pPr>
            <a:r>
              <a:rPr lang="en-US" sz="1400" kern="0" dirty="0">
                <a:latin typeface="+mn-lt"/>
              </a:rPr>
              <a:t>What’s filling/draining the accumulations? </a:t>
            </a:r>
            <a:r>
              <a:rPr lang="en-US" sz="1400" b="1" kern="0" dirty="0">
                <a:latin typeface="+mn-lt"/>
              </a:rPr>
              <a:t>Flows</a:t>
            </a:r>
          </a:p>
          <a:p>
            <a:pPr marL="800100" lvl="1" indent="-342900" eaLnBrk="1" hangingPunct="1">
              <a:buClr>
                <a:srgbClr val="0070C0"/>
              </a:buClr>
              <a:buSzPct val="100000"/>
              <a:buFont typeface="+mj-lt"/>
              <a:buAutoNum type="arabicPeriod"/>
              <a:defRPr/>
            </a:pPr>
            <a:endParaRPr lang="en-US" sz="1400" kern="0" dirty="0">
              <a:latin typeface="+mn-lt"/>
            </a:endParaRPr>
          </a:p>
          <a:p>
            <a:pPr marL="800100" lvl="1" indent="-342900" eaLnBrk="1" hangingPunct="1">
              <a:buClr>
                <a:srgbClr val="0070C0"/>
              </a:buClr>
              <a:buSzPct val="100000"/>
              <a:buFont typeface="+mj-lt"/>
              <a:buAutoNum type="arabicPeriod"/>
              <a:defRPr/>
            </a:pPr>
            <a:endParaRPr lang="en-US" sz="1400" kern="0" dirty="0">
              <a:latin typeface="+mn-lt"/>
            </a:endParaRPr>
          </a:p>
          <a:p>
            <a:pPr marL="342900" indent="-342900" eaLnBrk="1" hangingPunct="1">
              <a:buClr>
                <a:srgbClr val="0070C0"/>
              </a:buClr>
              <a:buSzPct val="100000"/>
              <a:buFont typeface="+mj-lt"/>
              <a:buAutoNum type="arabicPeriod"/>
              <a:defRPr/>
            </a:pPr>
            <a:r>
              <a:rPr lang="en-US" sz="1400" kern="0" dirty="0">
                <a:latin typeface="+mn-lt"/>
              </a:rPr>
              <a:t>What simple, operational processes are driving the flows?  </a:t>
            </a:r>
            <a:r>
              <a:rPr lang="en-US" sz="1400" b="1" kern="0" dirty="0">
                <a:latin typeface="+mn-lt"/>
              </a:rPr>
              <a:t>Generic Activity Templates</a:t>
            </a:r>
          </a:p>
          <a:p>
            <a:pPr marL="342900" indent="-342900" eaLnBrk="1" hangingPunct="1">
              <a:buClr>
                <a:srgbClr val="0070C0"/>
              </a:buClr>
              <a:buSzPct val="100000"/>
              <a:buFont typeface="+mj-lt"/>
              <a:buAutoNum type="arabicPeriod"/>
              <a:defRPr/>
            </a:pPr>
            <a:endParaRPr lang="en-US" sz="1400" b="1" kern="0" dirty="0">
              <a:latin typeface="+mn-lt"/>
            </a:endParaRPr>
          </a:p>
          <a:p>
            <a:pPr marL="342900" indent="-342900" eaLnBrk="1" hangingPunct="1">
              <a:buClr>
                <a:srgbClr val="0070C0"/>
              </a:buClr>
              <a:buSzPct val="100000"/>
              <a:buFont typeface="+mj-lt"/>
              <a:buAutoNum type="arabicPeriod"/>
              <a:defRPr/>
            </a:pPr>
            <a:endParaRPr lang="en-US" sz="1400" b="1" kern="0" dirty="0">
              <a:latin typeface="+mn-lt"/>
            </a:endParaRPr>
          </a:p>
          <a:p>
            <a:pPr marL="342900" indent="-342900" eaLnBrk="1" hangingPunct="1">
              <a:buClr>
                <a:srgbClr val="0070C0"/>
              </a:buClr>
              <a:buSzPct val="100000"/>
              <a:buFont typeface="+mj-lt"/>
              <a:buAutoNum type="arabicPeriod"/>
              <a:defRPr/>
            </a:pPr>
            <a:r>
              <a:rPr lang="en-US" sz="1400" kern="0" dirty="0">
                <a:latin typeface="+mn-lt"/>
              </a:rPr>
              <a:t>What interconnections exist between model elements?  </a:t>
            </a:r>
            <a:r>
              <a:rPr lang="en-US" sz="1400" b="1" kern="0" dirty="0">
                <a:latin typeface="+mn-lt"/>
              </a:rPr>
              <a:t>Feedback Loops</a:t>
            </a:r>
          </a:p>
          <a:p>
            <a:pPr marL="342900" indent="-342900" eaLnBrk="1" hangingPunct="1">
              <a:buClr>
                <a:srgbClr val="0070C0"/>
              </a:buClr>
              <a:buSzPct val="100000"/>
              <a:buFont typeface="+mj-lt"/>
              <a:buAutoNum type="arabicPeriod"/>
              <a:defRPr/>
            </a:pPr>
            <a:endParaRPr lang="en-US" sz="1400" b="1" kern="0" dirty="0">
              <a:latin typeface="+mn-lt"/>
            </a:endParaRPr>
          </a:p>
          <a:p>
            <a:pPr marL="342900" indent="-342900" eaLnBrk="1" hangingPunct="1">
              <a:buClr>
                <a:srgbClr val="0070C0"/>
              </a:buClr>
              <a:buSzPct val="100000"/>
              <a:buFont typeface="+mj-lt"/>
              <a:buAutoNum type="arabicPeriod"/>
              <a:defRPr/>
            </a:pPr>
            <a:endParaRPr lang="en-US" sz="1400" b="1" kern="0" dirty="0">
              <a:latin typeface="+mn-lt"/>
            </a:endParaRPr>
          </a:p>
          <a:p>
            <a:pPr marL="342900" indent="-342900" eaLnBrk="1" hangingPunct="1">
              <a:buClr>
                <a:srgbClr val="0070C0"/>
              </a:buClr>
              <a:buSzPct val="100000"/>
              <a:buFont typeface="+mj-lt"/>
              <a:buAutoNum type="arabicPeriod"/>
              <a:defRPr/>
            </a:pPr>
            <a:r>
              <a:rPr lang="en-US" sz="1400" kern="0" dirty="0">
                <a:latin typeface="+mn-lt"/>
              </a:rPr>
              <a:t>How does the simulation respond to changing inputs/scenarios/policies?  </a:t>
            </a:r>
            <a:r>
              <a:rPr lang="en-US" sz="1400" b="1" kern="0" dirty="0">
                <a:latin typeface="+mn-lt"/>
              </a:rPr>
              <a:t>Model Testing</a:t>
            </a:r>
          </a:p>
          <a:p>
            <a:pPr marL="342900" indent="-342900" eaLnBrk="1" hangingPunct="1">
              <a:buClr>
                <a:schemeClr val="folHlink"/>
              </a:buClr>
              <a:buSzPct val="60000"/>
              <a:buFont typeface="+mj-lt"/>
              <a:buAutoNum type="arabicPeriod"/>
              <a:defRPr/>
            </a:pPr>
            <a:endParaRPr lang="en-US" sz="1400" kern="0" dirty="0">
              <a:latin typeface="+mn-lt"/>
            </a:endParaRPr>
          </a:p>
          <a:p>
            <a:pPr marL="342900" indent="-342900" eaLnBrk="1" hangingPunct="1">
              <a:buClr>
                <a:schemeClr val="folHlink"/>
              </a:buClr>
              <a:buSzPct val="60000"/>
              <a:buFont typeface="+mj-lt"/>
              <a:buAutoNum type="arabicPeriod"/>
              <a:defRPr/>
            </a:pPr>
            <a:endParaRPr lang="en-US" sz="1400" kern="0" dirty="0">
              <a:latin typeface="+mn-lt"/>
            </a:endParaRPr>
          </a:p>
          <a:p>
            <a:pPr marL="342900" indent="-342900" eaLnBrk="1" hangingPunct="1">
              <a:buClr>
                <a:schemeClr val="folHlink"/>
              </a:buClr>
              <a:buSzPct val="60000"/>
              <a:buFont typeface="+mj-lt"/>
              <a:buAutoNum type="arabicPeriod"/>
              <a:defRPr/>
            </a:pPr>
            <a:endParaRPr lang="en-US" sz="1400" kern="0" dirty="0">
              <a:latin typeface="+mn-lt"/>
            </a:endParaRPr>
          </a:p>
          <a:p>
            <a:pPr marL="800100" lvl="1" indent="-342900" eaLnBrk="1" hangingPunct="1">
              <a:spcBef>
                <a:spcPct val="50000"/>
              </a:spcBef>
              <a:buClr>
                <a:schemeClr val="folHlink"/>
              </a:buClr>
              <a:buSzPct val="60000"/>
              <a:buFont typeface="Wingdings" pitchFamily="2" charset="2"/>
              <a:buChar char="n"/>
              <a:defRPr/>
            </a:pPr>
            <a:endParaRPr lang="en-US" sz="1400" kern="0" dirty="0">
              <a:latin typeface="+mn-lt"/>
            </a:endParaRPr>
          </a:p>
          <a:p>
            <a:pPr marL="742950" lvl="1" indent="-285750" eaLnBrk="1" hangingPunct="1">
              <a:spcBef>
                <a:spcPct val="50000"/>
              </a:spcBef>
              <a:buClr>
                <a:schemeClr val="hlink"/>
              </a:buClr>
              <a:buSzPct val="55000"/>
              <a:buFont typeface="Wingdings" pitchFamily="2" charset="2"/>
              <a:buChar char="n"/>
              <a:defRPr/>
            </a:pPr>
            <a:endParaRPr lang="en-US" sz="1400" kern="0" dirty="0">
              <a:latin typeface="+mn-lt"/>
            </a:endParaRPr>
          </a:p>
        </p:txBody>
      </p:sp>
      <p:sp>
        <p:nvSpPr>
          <p:cNvPr id="72709" name="Rectangle 1"/>
          <p:cNvSpPr>
            <a:spLocks noChangeArrowheads="1"/>
          </p:cNvSpPr>
          <p:nvPr/>
        </p:nvSpPr>
        <p:spPr bwMode="auto">
          <a:xfrm>
            <a:off x="2438400" y="5859463"/>
            <a:ext cx="33523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Tahoma" pitchFamily="34" charset="0"/>
              </a:defRPr>
            </a:lvl1pPr>
            <a:lvl2pPr>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lvl="1" eaLnBrk="1" hangingPunct="1">
              <a:buFont typeface="Wingdings" pitchFamily="2" charset="2"/>
              <a:buNone/>
            </a:pPr>
            <a:r>
              <a:rPr lang="en-US" altLang="en-US" sz="2400" dirty="0">
                <a:solidFill>
                  <a:srgbClr val="0070C0"/>
                </a:solidFill>
                <a:latin typeface="+mn-lt"/>
              </a:rPr>
              <a:t>Reflect and Iterate!!!!</a:t>
            </a:r>
          </a:p>
        </p:txBody>
      </p:sp>
    </p:spTree>
    <p:extLst>
      <p:ext uri="{BB962C8B-B14F-4D97-AF65-F5344CB8AC3E}">
        <p14:creationId xmlns:p14="http://schemas.microsoft.com/office/powerpoint/2010/main" val="35363703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400" dirty="0"/>
              <a:t>Potential and Pitfalls</a:t>
            </a:r>
          </a:p>
        </p:txBody>
      </p:sp>
      <p:sp>
        <p:nvSpPr>
          <p:cNvPr id="7" name="Text Placeholder 6"/>
          <p:cNvSpPr>
            <a:spLocks noGrp="1"/>
          </p:cNvSpPr>
          <p:nvPr>
            <p:ph type="body" sz="quarter" idx="15"/>
          </p:nvPr>
        </p:nvSpPr>
        <p:spPr/>
        <p:txBody>
          <a:bodyPr>
            <a:normAutofit/>
          </a:bodyPr>
          <a:lstStyle/>
          <a:p>
            <a:r>
              <a:rPr lang="en-US" dirty="0"/>
              <a:t>One framework for thinking about model effectiveness</a:t>
            </a:r>
          </a:p>
        </p:txBody>
      </p:sp>
      <p:sp>
        <p:nvSpPr>
          <p:cNvPr id="2" name="Slide Number Placeholder 1"/>
          <p:cNvSpPr>
            <a:spLocks noGrp="1"/>
          </p:cNvSpPr>
          <p:nvPr>
            <p:ph type="sldNum" sz="quarter" idx="12"/>
          </p:nvPr>
        </p:nvSpPr>
        <p:spPr/>
        <p:txBody>
          <a:bodyPr/>
          <a:lstStyle/>
          <a:p>
            <a:fld id="{1E542FF9-BA9C-4DAA-AA80-B318C49E10FE}" type="slidenum">
              <a:rPr lang="en-US" smtClean="0">
                <a:solidFill>
                  <a:schemeClr val="tx1"/>
                </a:solidFill>
              </a:rPr>
              <a:pPr/>
              <a:t>62</a:t>
            </a:fld>
            <a:endParaRPr lang="en-US" dirty="0">
              <a:solidFill>
                <a:schemeClr val="tx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4182856456"/>
              </p:ext>
            </p:extLst>
          </p:nvPr>
        </p:nvGraphicFramePr>
        <p:xfrm>
          <a:off x="603882" y="1691697"/>
          <a:ext cx="7711442" cy="3766126"/>
        </p:xfrm>
        <a:graphic>
          <a:graphicData uri="http://schemas.openxmlformats.org/drawingml/2006/table">
            <a:tbl>
              <a:tblPr firstRow="1" bandRow="1">
                <a:tableStyleId>{5C22544A-7EE6-4342-B048-85BDC9FD1C3A}</a:tableStyleId>
              </a:tblPr>
              <a:tblGrid>
                <a:gridCol w="3855721">
                  <a:extLst>
                    <a:ext uri="{9D8B030D-6E8A-4147-A177-3AD203B41FA5}">
                      <a16:colId xmlns:a16="http://schemas.microsoft.com/office/drawing/2014/main" xmlns="" val="20000"/>
                    </a:ext>
                  </a:extLst>
                </a:gridCol>
                <a:gridCol w="3855721">
                  <a:extLst>
                    <a:ext uri="{9D8B030D-6E8A-4147-A177-3AD203B41FA5}">
                      <a16:colId xmlns:a16="http://schemas.microsoft.com/office/drawing/2014/main" xmlns="" val="20001"/>
                    </a:ext>
                  </a:extLst>
                </a:gridCol>
              </a:tblGrid>
              <a:tr h="414924">
                <a:tc>
                  <a:txBody>
                    <a:bodyPr/>
                    <a:lstStyle/>
                    <a:p>
                      <a:r>
                        <a:rPr lang="en-US" sz="2000" dirty="0"/>
                        <a:t>Protective Model</a:t>
                      </a:r>
                    </a:p>
                  </a:txBody>
                  <a:tcPr marT="45737" marB="45737"/>
                </a:tc>
                <a:tc>
                  <a:txBody>
                    <a:bodyPr/>
                    <a:lstStyle/>
                    <a:p>
                      <a:r>
                        <a:rPr lang="en-US" sz="2000" dirty="0"/>
                        <a:t>Reflective Model</a:t>
                      </a:r>
                    </a:p>
                  </a:txBody>
                  <a:tcPr marT="45737" marB="45737"/>
                </a:tc>
                <a:extLst>
                  <a:ext uri="{0D108BD9-81ED-4DB2-BD59-A6C34878D82A}">
                    <a16:rowId xmlns:a16="http://schemas.microsoft.com/office/drawing/2014/main" xmlns="" val="10000"/>
                  </a:ext>
                </a:extLst>
              </a:tr>
              <a:tr h="414924">
                <a:tc>
                  <a:txBody>
                    <a:bodyPr/>
                    <a:lstStyle/>
                    <a:p>
                      <a:r>
                        <a:rPr lang="en-US" sz="2000" dirty="0"/>
                        <a:t>Prove a point</a:t>
                      </a:r>
                    </a:p>
                  </a:txBody>
                  <a:tcPr marT="45737" marB="45737" anchor="ctr"/>
                </a:tc>
                <a:tc>
                  <a:txBody>
                    <a:bodyPr/>
                    <a:lstStyle/>
                    <a:p>
                      <a:r>
                        <a:rPr lang="en-US" sz="2000" dirty="0"/>
                        <a:t>Promote inquiry</a:t>
                      </a:r>
                    </a:p>
                  </a:txBody>
                  <a:tcPr marT="45737" marB="45737" anchor="ctr"/>
                </a:tc>
                <a:extLst>
                  <a:ext uri="{0D108BD9-81ED-4DB2-BD59-A6C34878D82A}">
                    <a16:rowId xmlns:a16="http://schemas.microsoft.com/office/drawing/2014/main" xmlns="" val="10001"/>
                  </a:ext>
                </a:extLst>
              </a:tr>
              <a:tr h="414924">
                <a:tc>
                  <a:txBody>
                    <a:bodyPr/>
                    <a:lstStyle/>
                    <a:p>
                      <a:r>
                        <a:rPr lang="en-US" sz="2000" dirty="0"/>
                        <a:t>Obscure assumptions</a:t>
                      </a:r>
                    </a:p>
                  </a:txBody>
                  <a:tcPr marT="45737" marB="45737" anchor="ctr"/>
                </a:tc>
                <a:tc>
                  <a:txBody>
                    <a:bodyPr/>
                    <a:lstStyle/>
                    <a:p>
                      <a:r>
                        <a:rPr lang="en-US" sz="2000" dirty="0"/>
                        <a:t>Expose hidden assumptions</a:t>
                      </a:r>
                    </a:p>
                  </a:txBody>
                  <a:tcPr marT="45737" marB="45737" anchor="ctr"/>
                </a:tc>
                <a:extLst>
                  <a:ext uri="{0D108BD9-81ED-4DB2-BD59-A6C34878D82A}">
                    <a16:rowId xmlns:a16="http://schemas.microsoft.com/office/drawing/2014/main" xmlns="" val="10002"/>
                  </a:ext>
                </a:extLst>
              </a:tr>
              <a:tr h="414924">
                <a:tc>
                  <a:txBody>
                    <a:bodyPr/>
                    <a:lstStyle/>
                    <a:p>
                      <a:r>
                        <a:rPr lang="en-US" sz="2000" dirty="0"/>
                        <a:t>“Cherry</a:t>
                      </a:r>
                      <a:r>
                        <a:rPr lang="en-US" sz="2000" baseline="0" dirty="0"/>
                        <a:t> pick” data</a:t>
                      </a:r>
                      <a:endParaRPr lang="en-US" sz="2000" dirty="0"/>
                    </a:p>
                  </a:txBody>
                  <a:tcPr marT="45737" marB="45737" anchor="ctr"/>
                </a:tc>
                <a:tc>
                  <a:txBody>
                    <a:bodyPr/>
                    <a:lstStyle/>
                    <a:p>
                      <a:r>
                        <a:rPr lang="en-US" sz="2000" dirty="0"/>
                        <a:t>Identify data weaknesses</a:t>
                      </a:r>
                    </a:p>
                  </a:txBody>
                  <a:tcPr marT="45737" marB="45737" anchor="ctr"/>
                </a:tc>
                <a:extLst>
                  <a:ext uri="{0D108BD9-81ED-4DB2-BD59-A6C34878D82A}">
                    <a16:rowId xmlns:a16="http://schemas.microsoft.com/office/drawing/2014/main" xmlns="" val="10003"/>
                  </a:ext>
                </a:extLst>
              </a:tr>
              <a:tr h="1372360">
                <a:tc>
                  <a:txBody>
                    <a:bodyPr/>
                    <a:lstStyle/>
                    <a:p>
                      <a:r>
                        <a:rPr lang="en-US" sz="2000" dirty="0"/>
                        <a:t>“Prove” preconceptions</a:t>
                      </a:r>
                      <a:r>
                        <a:rPr lang="en-US" sz="2000" baseline="0" dirty="0"/>
                        <a:t> and preselected answers, while covering biases</a:t>
                      </a:r>
                      <a:endParaRPr lang="en-US" sz="2000" dirty="0"/>
                    </a:p>
                  </a:txBody>
                  <a:tcPr marT="45737" marB="45737" anchor="ctr"/>
                </a:tc>
                <a:tc>
                  <a:txBody>
                    <a:bodyPr/>
                    <a:lstStyle/>
                    <a:p>
                      <a:r>
                        <a:rPr lang="en-US" sz="2000" dirty="0"/>
                        <a:t>Challenge</a:t>
                      </a:r>
                      <a:r>
                        <a:rPr lang="en-US" sz="2000" baseline="0" dirty="0"/>
                        <a:t> beliefs while support multiple perspectives and involving a broad community of interests</a:t>
                      </a:r>
                      <a:endParaRPr lang="en-US" sz="2000" dirty="0"/>
                    </a:p>
                  </a:txBody>
                  <a:tcPr marT="45737" marB="45737" anchor="ctr"/>
                </a:tc>
                <a:extLst>
                  <a:ext uri="{0D108BD9-81ED-4DB2-BD59-A6C34878D82A}">
                    <a16:rowId xmlns:a16="http://schemas.microsoft.com/office/drawing/2014/main" xmlns="" val="10004"/>
                  </a:ext>
                </a:extLst>
              </a:tr>
              <a:tr h="734070">
                <a:tc>
                  <a:txBody>
                    <a:bodyPr/>
                    <a:lstStyle/>
                    <a:p>
                      <a:r>
                        <a:rPr lang="en-US" sz="2000" dirty="0"/>
                        <a:t>Promote the authority</a:t>
                      </a:r>
                      <a:r>
                        <a:rPr lang="en-US" sz="2000" baseline="0" dirty="0"/>
                        <a:t> of the modeler</a:t>
                      </a:r>
                      <a:endParaRPr lang="en-US" sz="2000" dirty="0"/>
                    </a:p>
                  </a:txBody>
                  <a:tcPr marT="45737" marB="45737" anchor="ctr"/>
                </a:tc>
                <a:tc>
                  <a:txBody>
                    <a:bodyPr/>
                    <a:lstStyle/>
                    <a:p>
                      <a:r>
                        <a:rPr lang="en-US" sz="2000" dirty="0"/>
                        <a:t>Promote the empowerment of clients</a:t>
                      </a:r>
                    </a:p>
                  </a:txBody>
                  <a:tcPr marT="45737" marB="45737" anchor="ctr"/>
                </a:tc>
                <a:extLst>
                  <a:ext uri="{0D108BD9-81ED-4DB2-BD59-A6C34878D82A}">
                    <a16:rowId xmlns:a16="http://schemas.microsoft.com/office/drawing/2014/main" xmlns="" val="10005"/>
                  </a:ext>
                </a:extLst>
              </a:tr>
            </a:tbl>
          </a:graphicData>
        </a:graphic>
      </p:graphicFrame>
      <p:sp>
        <p:nvSpPr>
          <p:cNvPr id="9" name="Text Box 10"/>
          <p:cNvSpPr txBox="1">
            <a:spLocks noChangeArrowheads="1"/>
          </p:cNvSpPr>
          <p:nvPr/>
        </p:nvSpPr>
        <p:spPr bwMode="auto">
          <a:xfrm>
            <a:off x="518159" y="5731882"/>
            <a:ext cx="2362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50000"/>
              </a:spcBef>
              <a:buClr>
                <a:schemeClr val="hlink"/>
              </a:buClr>
              <a:buSzPct val="55000"/>
              <a:buFont typeface="Wingdings" panose="05000000000000000000" pitchFamily="2" charset="2"/>
              <a:buChar char="n"/>
              <a:defRPr sz="2400">
                <a:solidFill>
                  <a:schemeClr val="tx1"/>
                </a:solidFill>
                <a:latin typeface="Calibri" panose="020F0502020204030204" pitchFamily="34" charset="0"/>
              </a:defRPr>
            </a:lvl2pPr>
            <a:lvl3pPr marL="1143000" indent="-228600">
              <a:spcBef>
                <a:spcPct val="50000"/>
              </a:spcBef>
              <a:buClr>
                <a:schemeClr val="folHlink"/>
              </a:buClr>
              <a:buSzPct val="50000"/>
              <a:buFont typeface="Wingdings" panose="05000000000000000000" pitchFamily="2" charset="2"/>
              <a:buChar char="n"/>
              <a:defRPr sz="2000">
                <a:solidFill>
                  <a:schemeClr val="tx1"/>
                </a:solidFill>
                <a:latin typeface="Calibri" panose="020F0502020204030204" pitchFamily="34" charset="0"/>
              </a:defRPr>
            </a:lvl3pPr>
            <a:lvl4pPr marL="1600200" indent="-228600">
              <a:spcBef>
                <a:spcPct val="5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5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spcBef>
                <a:spcPct val="0"/>
              </a:spcBef>
              <a:buClrTx/>
              <a:buSzTx/>
              <a:buFontTx/>
              <a:buNone/>
            </a:pPr>
            <a:r>
              <a:rPr lang="en-US" altLang="en-US" sz="1200" baseline="0" dirty="0">
                <a:solidFill>
                  <a:schemeClr val="tx2"/>
                </a:solidFill>
                <a:latin typeface="+mn-lt"/>
              </a:rPr>
              <a:t>Adapted/revised from Sterman, 2000, from Isaacs and Senge, 1992</a:t>
            </a:r>
            <a:endParaRPr lang="en-US" altLang="en-US" sz="1000" dirty="0">
              <a:solidFill>
                <a:schemeClr val="tx2"/>
              </a:solidFill>
              <a:latin typeface="+mn-lt"/>
            </a:endParaRPr>
          </a:p>
        </p:txBody>
      </p:sp>
    </p:spTree>
    <p:extLst>
      <p:ext uri="{BB962C8B-B14F-4D97-AF65-F5344CB8AC3E}">
        <p14:creationId xmlns:p14="http://schemas.microsoft.com/office/powerpoint/2010/main" val="74405806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400" dirty="0"/>
              <a:t>Potential and Pitfalls</a:t>
            </a:r>
          </a:p>
        </p:txBody>
      </p:sp>
      <p:sp>
        <p:nvSpPr>
          <p:cNvPr id="7" name="Text Placeholder 6"/>
          <p:cNvSpPr>
            <a:spLocks noGrp="1"/>
          </p:cNvSpPr>
          <p:nvPr>
            <p:ph type="body" sz="quarter" idx="15"/>
          </p:nvPr>
        </p:nvSpPr>
        <p:spPr/>
        <p:txBody>
          <a:bodyPr>
            <a:normAutofit/>
          </a:bodyPr>
          <a:lstStyle/>
          <a:p>
            <a:r>
              <a:rPr lang="en-US" dirty="0" smtClean="0"/>
              <a:t>High-Level schematics =&gt; good introduction to SD models</a:t>
            </a:r>
            <a:endParaRPr lang="en-US" dirty="0"/>
          </a:p>
        </p:txBody>
      </p:sp>
      <p:sp>
        <p:nvSpPr>
          <p:cNvPr id="2" name="Slide Number Placeholder 1"/>
          <p:cNvSpPr>
            <a:spLocks noGrp="1"/>
          </p:cNvSpPr>
          <p:nvPr>
            <p:ph type="sldNum" sz="quarter" idx="12"/>
          </p:nvPr>
        </p:nvSpPr>
        <p:spPr/>
        <p:txBody>
          <a:bodyPr/>
          <a:lstStyle/>
          <a:p>
            <a:fld id="{1E542FF9-BA9C-4DAA-AA80-B318C49E10FE}" type="slidenum">
              <a:rPr lang="en-US" smtClean="0">
                <a:solidFill>
                  <a:schemeClr val="tx1"/>
                </a:solidFill>
              </a:rPr>
              <a:pPr/>
              <a:t>63</a:t>
            </a:fld>
            <a:endParaRPr lang="en-US" dirty="0">
              <a:solidFill>
                <a:schemeClr val="tx1"/>
              </a:solidFill>
            </a:endParaRPr>
          </a:p>
        </p:txBody>
      </p:sp>
      <p:sp>
        <p:nvSpPr>
          <p:cNvPr id="8" name="AutoShape 10"/>
          <p:cNvSpPr>
            <a:spLocks noChangeArrowheads="1"/>
          </p:cNvSpPr>
          <p:nvPr/>
        </p:nvSpPr>
        <p:spPr bwMode="auto">
          <a:xfrm>
            <a:off x="533400" y="1524000"/>
            <a:ext cx="8229600" cy="3733800"/>
          </a:xfrm>
          <a:prstGeom prst="roundRect">
            <a:avLst>
              <a:gd name="adj" fmla="val 16667"/>
            </a:avLst>
          </a:prstGeom>
          <a:solidFill>
            <a:schemeClr val="tx2">
              <a:lumMod val="20000"/>
              <a:lumOff val="80000"/>
            </a:schemeClr>
          </a:solidFill>
          <a:ln w="9525">
            <a:solidFill>
              <a:schemeClr val="tx1"/>
            </a:solidFill>
            <a:round/>
            <a:headEnd/>
            <a:tailEnd/>
          </a:ln>
          <a:effectLst/>
        </p:spPr>
        <p:txBody>
          <a:bodyPr wrap="none"/>
          <a:lstStyle/>
          <a:p>
            <a:pPr>
              <a:defRPr/>
            </a:pPr>
            <a:r>
              <a:rPr lang="en-US" sz="2400" i="0" dirty="0">
                <a:latin typeface="Calibri" pitchFamily="34" charset="0"/>
                <a:cs typeface="Calibri" pitchFamily="34" charset="0"/>
              </a:rPr>
              <a:t>Biomass Scenario Model</a:t>
            </a:r>
          </a:p>
        </p:txBody>
      </p:sp>
      <p:sp>
        <p:nvSpPr>
          <p:cNvPr id="9" name="AutoShape 36"/>
          <p:cNvSpPr>
            <a:spLocks noChangeArrowheads="1"/>
          </p:cNvSpPr>
          <p:nvPr/>
        </p:nvSpPr>
        <p:spPr bwMode="auto">
          <a:xfrm>
            <a:off x="3886200" y="2057400"/>
            <a:ext cx="3733800" cy="2514600"/>
          </a:xfrm>
          <a:prstGeom prst="roundRect">
            <a:avLst>
              <a:gd name="adj" fmla="val 16667"/>
            </a:avLst>
          </a:prstGeom>
          <a:solidFill>
            <a:schemeClr val="bg1">
              <a:lumMod val="95000"/>
            </a:schemeClr>
          </a:solidFill>
          <a:ln w="9525">
            <a:solidFill>
              <a:schemeClr val="tx1"/>
            </a:solidFill>
            <a:round/>
            <a:headEnd/>
            <a:tailEnd/>
          </a:ln>
          <a:effectLst/>
        </p:spPr>
        <p:txBody>
          <a:bodyPr wrap="none"/>
          <a:lstStyle/>
          <a:p>
            <a:pPr>
              <a:defRPr/>
            </a:pPr>
            <a:r>
              <a:rPr lang="en-US" i="0" dirty="0">
                <a:latin typeface="Calibri" pitchFamily="34" charset="0"/>
                <a:cs typeface="Calibri" pitchFamily="34" charset="0"/>
              </a:rPr>
              <a:t>“Downstream”</a:t>
            </a:r>
          </a:p>
        </p:txBody>
      </p:sp>
      <p:sp>
        <p:nvSpPr>
          <p:cNvPr id="10" name="AutoShape 5"/>
          <p:cNvSpPr>
            <a:spLocks noChangeArrowheads="1"/>
          </p:cNvSpPr>
          <p:nvPr/>
        </p:nvSpPr>
        <p:spPr bwMode="auto">
          <a:xfrm>
            <a:off x="762000" y="2362200"/>
            <a:ext cx="838200" cy="1295400"/>
          </a:xfrm>
          <a:prstGeom prst="roundRect">
            <a:avLst>
              <a:gd name="adj" fmla="val 16667"/>
            </a:avLst>
          </a:prstGeom>
          <a:solidFill>
            <a:schemeClr val="bg1">
              <a:lumMod val="95000"/>
            </a:schemeClr>
          </a:solidFill>
          <a:ln w="9525">
            <a:solidFill>
              <a:schemeClr val="tx1"/>
            </a:solidFill>
            <a:round/>
            <a:headEnd/>
            <a:tailEnd/>
          </a:ln>
          <a:effectLst/>
        </p:spPr>
        <p:txBody>
          <a:bodyPr wrap="none"/>
          <a:lstStyle/>
          <a:p>
            <a:pPr>
              <a:defRPr/>
            </a:pPr>
            <a:r>
              <a:rPr lang="en-US" sz="1050" i="0" baseline="0" dirty="0">
                <a:latin typeface="Calibri" pitchFamily="34" charset="0"/>
                <a:cs typeface="Calibri" pitchFamily="34" charset="0"/>
              </a:rPr>
              <a:t>Feedstock </a:t>
            </a:r>
          </a:p>
          <a:p>
            <a:pPr>
              <a:defRPr/>
            </a:pPr>
            <a:r>
              <a:rPr lang="en-US" sz="1050" i="0" baseline="0" dirty="0">
                <a:latin typeface="Calibri" pitchFamily="34" charset="0"/>
                <a:cs typeface="Calibri" pitchFamily="34" charset="0"/>
              </a:rPr>
              <a:t>Supply</a:t>
            </a:r>
          </a:p>
        </p:txBody>
      </p:sp>
      <p:sp>
        <p:nvSpPr>
          <p:cNvPr id="11" name="AutoShape 5"/>
          <p:cNvSpPr>
            <a:spLocks noChangeArrowheads="1"/>
          </p:cNvSpPr>
          <p:nvPr/>
        </p:nvSpPr>
        <p:spPr bwMode="auto">
          <a:xfrm>
            <a:off x="2971800" y="3581400"/>
            <a:ext cx="762000" cy="914400"/>
          </a:xfrm>
          <a:prstGeom prst="roundRect">
            <a:avLst>
              <a:gd name="adj" fmla="val 16667"/>
            </a:avLst>
          </a:prstGeom>
          <a:solidFill>
            <a:schemeClr val="bg1">
              <a:lumMod val="95000"/>
            </a:schemeClr>
          </a:solidFill>
          <a:ln w="9525">
            <a:solidFill>
              <a:schemeClr val="tx1"/>
            </a:solidFill>
            <a:round/>
            <a:headEnd/>
            <a:tailEnd/>
          </a:ln>
          <a:effectLst/>
        </p:spPr>
        <p:txBody>
          <a:bodyPr wrap="none"/>
          <a:lstStyle/>
          <a:p>
            <a:pPr>
              <a:defRPr/>
            </a:pPr>
            <a:r>
              <a:rPr lang="en-US" sz="1050" i="0" baseline="0" dirty="0">
                <a:latin typeface="Calibri" pitchFamily="34" charset="0"/>
                <a:cs typeface="Calibri" pitchFamily="34" charset="0"/>
              </a:rPr>
              <a:t>Import</a:t>
            </a:r>
          </a:p>
        </p:txBody>
      </p:sp>
      <p:sp>
        <p:nvSpPr>
          <p:cNvPr id="12" name="AutoShape 5"/>
          <p:cNvSpPr>
            <a:spLocks noChangeArrowheads="1"/>
          </p:cNvSpPr>
          <p:nvPr/>
        </p:nvSpPr>
        <p:spPr bwMode="auto">
          <a:xfrm>
            <a:off x="914400" y="4191000"/>
            <a:ext cx="990600" cy="762000"/>
          </a:xfrm>
          <a:prstGeom prst="roundRect">
            <a:avLst>
              <a:gd name="adj" fmla="val 16667"/>
            </a:avLst>
          </a:prstGeom>
          <a:noFill/>
          <a:ln w="952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defRPr/>
            </a:pPr>
            <a:r>
              <a:rPr lang="en-US" sz="1050" i="0" baseline="0" dirty="0">
                <a:latin typeface="Calibri" pitchFamily="34" charset="0"/>
                <a:cs typeface="Calibri" pitchFamily="34" charset="0"/>
              </a:rPr>
              <a:t>External Data </a:t>
            </a:r>
          </a:p>
          <a:p>
            <a:pPr>
              <a:defRPr/>
            </a:pPr>
            <a:r>
              <a:rPr lang="en-US" sz="1050" i="0" baseline="0" dirty="0">
                <a:latin typeface="Calibri" pitchFamily="34" charset="0"/>
                <a:cs typeface="Calibri" pitchFamily="34" charset="0"/>
              </a:rPr>
              <a:t>and Scenarios</a:t>
            </a:r>
          </a:p>
        </p:txBody>
      </p:sp>
      <p:sp>
        <p:nvSpPr>
          <p:cNvPr id="13" name="AutoShape 5"/>
          <p:cNvSpPr>
            <a:spLocks noChangeArrowheads="1"/>
          </p:cNvSpPr>
          <p:nvPr/>
        </p:nvSpPr>
        <p:spPr bwMode="auto">
          <a:xfrm>
            <a:off x="7696200" y="1828800"/>
            <a:ext cx="762000" cy="609600"/>
          </a:xfrm>
          <a:prstGeom prst="roundRect">
            <a:avLst>
              <a:gd name="adj" fmla="val 16667"/>
            </a:avLst>
          </a:prstGeom>
          <a:noFill/>
          <a:ln w="952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defRPr/>
            </a:pPr>
            <a:r>
              <a:rPr lang="en-US" sz="1050" i="0" baseline="0" dirty="0">
                <a:latin typeface="Calibri" pitchFamily="34" charset="0"/>
                <a:cs typeface="Calibri" pitchFamily="34" charset="0"/>
              </a:rPr>
              <a:t>Key </a:t>
            </a:r>
          </a:p>
          <a:p>
            <a:pPr>
              <a:defRPr/>
            </a:pPr>
            <a:r>
              <a:rPr lang="en-US" sz="1050" i="0" baseline="0" dirty="0">
                <a:latin typeface="Calibri" pitchFamily="34" charset="0"/>
                <a:cs typeface="Calibri" pitchFamily="34" charset="0"/>
              </a:rPr>
              <a:t>Outputs</a:t>
            </a:r>
          </a:p>
        </p:txBody>
      </p:sp>
      <p:sp>
        <p:nvSpPr>
          <p:cNvPr id="14" name="AutoShape 5"/>
          <p:cNvSpPr>
            <a:spLocks noChangeArrowheads="1"/>
          </p:cNvSpPr>
          <p:nvPr/>
        </p:nvSpPr>
        <p:spPr bwMode="auto">
          <a:xfrm>
            <a:off x="4267200" y="2590800"/>
            <a:ext cx="838200" cy="762000"/>
          </a:xfrm>
          <a:prstGeom prst="roundRect">
            <a:avLst>
              <a:gd name="adj" fmla="val 16667"/>
            </a:avLst>
          </a:prstGeom>
          <a:solidFill>
            <a:schemeClr val="bg1"/>
          </a:solidFill>
          <a:ln w="9525">
            <a:solidFill>
              <a:schemeClr val="tx1"/>
            </a:solidFill>
            <a:round/>
            <a:headEnd/>
            <a:tailEnd/>
          </a:ln>
        </p:spPr>
        <p:txBody>
          <a:bodyPr wrap="none"/>
          <a:lstStyle/>
          <a:p>
            <a:pPr>
              <a:defRPr/>
            </a:pPr>
            <a:r>
              <a:rPr lang="en-US" sz="1050" i="0" baseline="0" dirty="0">
                <a:latin typeface="Calibri" pitchFamily="34" charset="0"/>
                <a:cs typeface="Calibri" pitchFamily="34" charset="0"/>
              </a:rPr>
              <a:t>Distribution </a:t>
            </a:r>
          </a:p>
          <a:p>
            <a:pPr>
              <a:defRPr/>
            </a:pPr>
            <a:r>
              <a:rPr lang="en-US" sz="1050" i="0" baseline="0" dirty="0">
                <a:latin typeface="Calibri" pitchFamily="34" charset="0"/>
                <a:cs typeface="Calibri" pitchFamily="34" charset="0"/>
              </a:rPr>
              <a:t>Logistics</a:t>
            </a:r>
          </a:p>
        </p:txBody>
      </p:sp>
      <p:sp>
        <p:nvSpPr>
          <p:cNvPr id="15" name="AutoShape 5"/>
          <p:cNvSpPr>
            <a:spLocks noChangeArrowheads="1"/>
          </p:cNvSpPr>
          <p:nvPr/>
        </p:nvSpPr>
        <p:spPr bwMode="auto">
          <a:xfrm>
            <a:off x="5334000" y="2590800"/>
            <a:ext cx="838200" cy="762000"/>
          </a:xfrm>
          <a:prstGeom prst="roundRect">
            <a:avLst>
              <a:gd name="adj" fmla="val 16667"/>
            </a:avLst>
          </a:prstGeom>
          <a:solidFill>
            <a:schemeClr val="bg1"/>
          </a:solidFill>
          <a:ln w="9525">
            <a:solidFill>
              <a:schemeClr val="tx1"/>
            </a:solidFill>
            <a:round/>
            <a:headEnd/>
            <a:tailEnd/>
          </a:ln>
        </p:spPr>
        <p:txBody>
          <a:bodyPr wrap="none"/>
          <a:lstStyle/>
          <a:p>
            <a:pPr>
              <a:defRPr/>
            </a:pPr>
            <a:r>
              <a:rPr lang="en-US" sz="1050" i="0" baseline="0" dirty="0">
                <a:latin typeface="Calibri" pitchFamily="34" charset="0"/>
                <a:cs typeface="Calibri" pitchFamily="34" charset="0"/>
              </a:rPr>
              <a:t>Dispensing </a:t>
            </a:r>
          </a:p>
          <a:p>
            <a:pPr>
              <a:defRPr/>
            </a:pPr>
            <a:r>
              <a:rPr lang="en-US" sz="1050" i="0" baseline="0" dirty="0">
                <a:latin typeface="Calibri" pitchFamily="34" charset="0"/>
                <a:cs typeface="Calibri" pitchFamily="34" charset="0"/>
              </a:rPr>
              <a:t>Stations</a:t>
            </a:r>
          </a:p>
        </p:txBody>
      </p:sp>
      <p:sp>
        <p:nvSpPr>
          <p:cNvPr id="16" name="AutoShape 5"/>
          <p:cNvSpPr>
            <a:spLocks noChangeArrowheads="1"/>
          </p:cNvSpPr>
          <p:nvPr/>
        </p:nvSpPr>
        <p:spPr bwMode="auto">
          <a:xfrm>
            <a:off x="6400800" y="2590800"/>
            <a:ext cx="838200" cy="762000"/>
          </a:xfrm>
          <a:prstGeom prst="roundRect">
            <a:avLst>
              <a:gd name="adj" fmla="val 16667"/>
            </a:avLst>
          </a:prstGeom>
          <a:solidFill>
            <a:schemeClr val="bg1"/>
          </a:solidFill>
          <a:ln w="9525">
            <a:solidFill>
              <a:schemeClr val="tx1"/>
            </a:solidFill>
            <a:round/>
            <a:headEnd/>
            <a:tailEnd/>
          </a:ln>
        </p:spPr>
        <p:txBody>
          <a:bodyPr wrap="none"/>
          <a:lstStyle/>
          <a:p>
            <a:pPr>
              <a:defRPr/>
            </a:pPr>
            <a:r>
              <a:rPr lang="en-US" sz="1050" i="0" baseline="0" dirty="0">
                <a:latin typeface="Calibri" pitchFamily="34" charset="0"/>
                <a:cs typeface="Calibri" pitchFamily="34" charset="0"/>
              </a:rPr>
              <a:t>Fuel Use</a:t>
            </a:r>
          </a:p>
        </p:txBody>
      </p:sp>
      <p:sp>
        <p:nvSpPr>
          <p:cNvPr id="17" name="AutoShape 5"/>
          <p:cNvSpPr>
            <a:spLocks noChangeArrowheads="1"/>
          </p:cNvSpPr>
          <p:nvPr/>
        </p:nvSpPr>
        <p:spPr bwMode="auto">
          <a:xfrm>
            <a:off x="5943600" y="3581400"/>
            <a:ext cx="1524000" cy="762000"/>
          </a:xfrm>
          <a:prstGeom prst="roundRect">
            <a:avLst>
              <a:gd name="adj" fmla="val 16667"/>
            </a:avLst>
          </a:prstGeom>
          <a:solidFill>
            <a:schemeClr val="bg1"/>
          </a:solidFill>
          <a:ln w="9525">
            <a:solidFill>
              <a:schemeClr val="tx1"/>
            </a:solidFill>
            <a:round/>
            <a:headEnd/>
            <a:tailEnd/>
          </a:ln>
        </p:spPr>
        <p:txBody>
          <a:bodyPr wrap="none"/>
          <a:lstStyle/>
          <a:p>
            <a:pPr>
              <a:defRPr/>
            </a:pPr>
            <a:r>
              <a:rPr lang="en-US" sz="1050" i="0" baseline="0" dirty="0">
                <a:latin typeface="Calibri" pitchFamily="34" charset="0"/>
                <a:cs typeface="Calibri" pitchFamily="34" charset="0"/>
              </a:rPr>
              <a:t>Vehicle module</a:t>
            </a:r>
          </a:p>
        </p:txBody>
      </p:sp>
      <p:sp>
        <p:nvSpPr>
          <p:cNvPr id="18" name="AutoShape 5"/>
          <p:cNvSpPr>
            <a:spLocks noChangeArrowheads="1"/>
          </p:cNvSpPr>
          <p:nvPr/>
        </p:nvSpPr>
        <p:spPr bwMode="auto">
          <a:xfrm>
            <a:off x="4572000" y="4800600"/>
            <a:ext cx="1752600" cy="381000"/>
          </a:xfrm>
          <a:prstGeom prst="roundRect">
            <a:avLst>
              <a:gd name="adj" fmla="val 16667"/>
            </a:avLst>
          </a:prstGeom>
          <a:solidFill>
            <a:schemeClr val="bg1"/>
          </a:solidFill>
          <a:ln w="9525">
            <a:solidFill>
              <a:schemeClr val="tx1"/>
            </a:solidFill>
            <a:round/>
            <a:headEnd/>
            <a:tailEnd/>
          </a:ln>
        </p:spPr>
        <p:txBody>
          <a:bodyPr wrap="none" anchor="ctr"/>
          <a:lstStyle/>
          <a:p>
            <a:pPr>
              <a:defRPr/>
            </a:pPr>
            <a:r>
              <a:rPr lang="en-US" sz="1050" i="0" baseline="0" dirty="0">
                <a:latin typeface="Calibri" pitchFamily="34" charset="0"/>
                <a:cs typeface="Calibri" pitchFamily="34" charset="0"/>
              </a:rPr>
              <a:t>Petroleum  Industry</a:t>
            </a:r>
          </a:p>
        </p:txBody>
      </p:sp>
      <p:sp>
        <p:nvSpPr>
          <p:cNvPr id="19" name="AutoShape 5"/>
          <p:cNvSpPr>
            <a:spLocks noChangeArrowheads="1"/>
          </p:cNvSpPr>
          <p:nvPr/>
        </p:nvSpPr>
        <p:spPr bwMode="auto">
          <a:xfrm>
            <a:off x="4800600" y="3581400"/>
            <a:ext cx="838200" cy="762000"/>
          </a:xfrm>
          <a:prstGeom prst="roundRect">
            <a:avLst>
              <a:gd name="adj" fmla="val 16667"/>
            </a:avLst>
          </a:prstGeom>
          <a:solidFill>
            <a:schemeClr val="bg1"/>
          </a:solidFill>
          <a:ln w="9525">
            <a:solidFill>
              <a:schemeClr val="tx1"/>
            </a:solidFill>
            <a:round/>
            <a:headEnd/>
            <a:tailEnd/>
          </a:ln>
        </p:spPr>
        <p:txBody>
          <a:bodyPr wrap="none"/>
          <a:lstStyle/>
          <a:p>
            <a:pPr>
              <a:defRPr/>
            </a:pPr>
            <a:r>
              <a:rPr lang="en-US" sz="1050" i="0" baseline="0" dirty="0">
                <a:latin typeface="Calibri" pitchFamily="34" charset="0"/>
                <a:cs typeface="Calibri" pitchFamily="34" charset="0"/>
              </a:rPr>
              <a:t>Inventory </a:t>
            </a:r>
          </a:p>
          <a:p>
            <a:pPr>
              <a:defRPr/>
            </a:pPr>
            <a:r>
              <a:rPr lang="en-US" sz="1050" i="0" baseline="0" dirty="0">
                <a:latin typeface="Calibri" pitchFamily="34" charset="0"/>
                <a:cs typeface="Calibri" pitchFamily="34" charset="0"/>
              </a:rPr>
              <a:t>and Pricing</a:t>
            </a:r>
          </a:p>
        </p:txBody>
      </p:sp>
      <p:sp>
        <p:nvSpPr>
          <p:cNvPr id="20" name="AutoShape 5"/>
          <p:cNvSpPr>
            <a:spLocks noChangeArrowheads="1"/>
          </p:cNvSpPr>
          <p:nvPr/>
        </p:nvSpPr>
        <p:spPr bwMode="auto">
          <a:xfrm>
            <a:off x="6324600" y="3886200"/>
            <a:ext cx="1066800" cy="381000"/>
          </a:xfrm>
          <a:prstGeom prst="roundRect">
            <a:avLst>
              <a:gd name="adj" fmla="val 16667"/>
            </a:avLst>
          </a:prstGeom>
          <a:solidFill>
            <a:schemeClr val="bg1">
              <a:lumMod val="95000"/>
            </a:schemeClr>
          </a:solidFill>
          <a:ln w="9525">
            <a:solidFill>
              <a:schemeClr val="tx1"/>
            </a:solidFill>
            <a:round/>
            <a:headEnd/>
            <a:tailEnd/>
          </a:ln>
          <a:effectLst/>
        </p:spPr>
        <p:txBody>
          <a:bodyPr wrap="none"/>
          <a:lstStyle/>
          <a:p>
            <a:pPr>
              <a:defRPr/>
            </a:pPr>
            <a:r>
              <a:rPr lang="en-US" sz="1050" i="0" baseline="0" dirty="0">
                <a:latin typeface="Calibri" pitchFamily="34" charset="0"/>
                <a:cs typeface="Calibri" pitchFamily="34" charset="0"/>
              </a:rPr>
              <a:t>Regional VM x 10</a:t>
            </a:r>
          </a:p>
        </p:txBody>
      </p:sp>
      <p:sp>
        <p:nvSpPr>
          <p:cNvPr id="21" name="Text Box 4"/>
          <p:cNvSpPr txBox="1">
            <a:spLocks noChangeArrowheads="1"/>
          </p:cNvSpPr>
          <p:nvPr/>
        </p:nvSpPr>
        <p:spPr bwMode="auto">
          <a:xfrm>
            <a:off x="5568950" y="5497340"/>
            <a:ext cx="2508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50000"/>
              </a:spcBef>
              <a:buClr>
                <a:schemeClr val="hlink"/>
              </a:buClr>
              <a:buSzPct val="55000"/>
              <a:buFont typeface="Wingdings" panose="05000000000000000000" pitchFamily="2" charset="2"/>
              <a:buChar char="n"/>
              <a:defRPr sz="2400">
                <a:solidFill>
                  <a:schemeClr val="tx1"/>
                </a:solidFill>
                <a:latin typeface="Calibri" panose="020F0502020204030204" pitchFamily="34" charset="0"/>
              </a:defRPr>
            </a:lvl2pPr>
            <a:lvl3pPr marL="1143000" indent="-228600">
              <a:spcBef>
                <a:spcPct val="50000"/>
              </a:spcBef>
              <a:buClr>
                <a:schemeClr val="folHlink"/>
              </a:buClr>
              <a:buSzPct val="50000"/>
              <a:buFont typeface="Wingdings" panose="05000000000000000000" pitchFamily="2" charset="2"/>
              <a:buChar char="n"/>
              <a:defRPr sz="2000">
                <a:solidFill>
                  <a:schemeClr val="tx1"/>
                </a:solidFill>
                <a:latin typeface="Calibri" panose="020F0502020204030204" pitchFamily="34" charset="0"/>
              </a:defRPr>
            </a:lvl3pPr>
            <a:lvl4pPr marL="1600200" indent="-228600">
              <a:spcBef>
                <a:spcPct val="5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5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spcBef>
                <a:spcPct val="0"/>
              </a:spcBef>
              <a:buClrTx/>
              <a:buSzTx/>
              <a:buFontTx/>
              <a:buNone/>
            </a:pPr>
            <a:r>
              <a:rPr lang="en-US" altLang="en-US" sz="1200" i="0" baseline="0">
                <a:ea typeface="Calibri" panose="020F0502020204030204" pitchFamily="34" charset="0"/>
                <a:cs typeface="Calibri" panose="020F0502020204030204" pitchFamily="34" charset="0"/>
              </a:rPr>
              <a:t>Material flow (e.g., Feedstock, fuel)</a:t>
            </a:r>
          </a:p>
        </p:txBody>
      </p:sp>
      <p:sp>
        <p:nvSpPr>
          <p:cNvPr id="22" name="AutoShape 27"/>
          <p:cNvSpPr>
            <a:spLocks noChangeArrowheads="1"/>
          </p:cNvSpPr>
          <p:nvPr/>
        </p:nvSpPr>
        <p:spPr bwMode="auto">
          <a:xfrm>
            <a:off x="5257800" y="5333827"/>
            <a:ext cx="311150" cy="573088"/>
          </a:xfrm>
          <a:prstGeom prst="rightArrow">
            <a:avLst>
              <a:gd name="adj1" fmla="val 50000"/>
              <a:gd name="adj2" fmla="val 46875"/>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50000"/>
              </a:spcBef>
              <a:buClr>
                <a:schemeClr val="hlink"/>
              </a:buClr>
              <a:buSzPct val="55000"/>
              <a:buFont typeface="Wingdings" panose="05000000000000000000" pitchFamily="2" charset="2"/>
              <a:buChar char="n"/>
              <a:defRPr sz="2400">
                <a:solidFill>
                  <a:schemeClr val="tx1"/>
                </a:solidFill>
                <a:latin typeface="Calibri" panose="020F0502020204030204" pitchFamily="34" charset="0"/>
              </a:defRPr>
            </a:lvl2pPr>
            <a:lvl3pPr marL="1143000" indent="-228600">
              <a:spcBef>
                <a:spcPct val="50000"/>
              </a:spcBef>
              <a:buClr>
                <a:schemeClr val="folHlink"/>
              </a:buClr>
              <a:buSzPct val="50000"/>
              <a:buFont typeface="Wingdings" panose="05000000000000000000" pitchFamily="2" charset="2"/>
              <a:buChar char="n"/>
              <a:defRPr sz="2000">
                <a:solidFill>
                  <a:schemeClr val="tx1"/>
                </a:solidFill>
                <a:latin typeface="Calibri" panose="020F0502020204030204" pitchFamily="34" charset="0"/>
              </a:defRPr>
            </a:lvl3pPr>
            <a:lvl4pPr marL="1600200" indent="-228600">
              <a:spcBef>
                <a:spcPct val="5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5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spcBef>
                <a:spcPct val="0"/>
              </a:spcBef>
              <a:buClrTx/>
              <a:buSzTx/>
              <a:buFontTx/>
              <a:buNone/>
            </a:pPr>
            <a:endParaRPr lang="en-US" altLang="en-US" sz="3200">
              <a:ea typeface="Calibri" panose="020F0502020204030204" pitchFamily="34" charset="0"/>
              <a:cs typeface="Calibri" panose="020F0502020204030204" pitchFamily="34" charset="0"/>
            </a:endParaRPr>
          </a:p>
        </p:txBody>
      </p:sp>
      <p:sp>
        <p:nvSpPr>
          <p:cNvPr id="23" name="Line 28"/>
          <p:cNvSpPr>
            <a:spLocks noChangeShapeType="1"/>
          </p:cNvSpPr>
          <p:nvPr/>
        </p:nvSpPr>
        <p:spPr bwMode="auto">
          <a:xfrm flipH="1" flipV="1">
            <a:off x="5102225" y="6087395"/>
            <a:ext cx="700088" cy="0"/>
          </a:xfrm>
          <a:prstGeom prst="line">
            <a:avLst/>
          </a:prstGeom>
          <a:noFill/>
          <a:ln w="9525" cap="rnd">
            <a:solidFill>
              <a:schemeClr val="tx1"/>
            </a:solidFill>
            <a:prstDash val="sysDot"/>
            <a:round/>
            <a:headEnd type="arrow" w="lg" len="lg"/>
            <a:tailEnd type="arrow" w="lg" len="lg"/>
          </a:ln>
          <a:extLst>
            <a:ext uri="{909E8E84-426E-40DD-AFC4-6F175D3DCCD1}">
              <a14:hiddenFill xmlns:a14="http://schemas.microsoft.com/office/drawing/2010/main">
                <a:noFill/>
              </a14:hiddenFill>
            </a:ext>
          </a:extLst>
        </p:spPr>
        <p:txBody>
          <a:bodyPr/>
          <a:lstStyle/>
          <a:p>
            <a:endParaRPr lang="en-US"/>
          </a:p>
        </p:txBody>
      </p:sp>
      <p:sp>
        <p:nvSpPr>
          <p:cNvPr id="24" name="Text Box 29"/>
          <p:cNvSpPr txBox="1">
            <a:spLocks noChangeArrowheads="1"/>
          </p:cNvSpPr>
          <p:nvPr/>
        </p:nvSpPr>
        <p:spPr bwMode="auto">
          <a:xfrm>
            <a:off x="5867400" y="5971507"/>
            <a:ext cx="2819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50000"/>
              </a:spcBef>
              <a:buClr>
                <a:schemeClr val="hlink"/>
              </a:buClr>
              <a:buSzPct val="55000"/>
              <a:buFont typeface="Wingdings" panose="05000000000000000000" pitchFamily="2" charset="2"/>
              <a:buChar char="n"/>
              <a:defRPr sz="2400">
                <a:solidFill>
                  <a:schemeClr val="tx1"/>
                </a:solidFill>
                <a:latin typeface="Calibri" panose="020F0502020204030204" pitchFamily="34" charset="0"/>
              </a:defRPr>
            </a:lvl2pPr>
            <a:lvl3pPr marL="1143000" indent="-228600">
              <a:spcBef>
                <a:spcPct val="50000"/>
              </a:spcBef>
              <a:buClr>
                <a:schemeClr val="folHlink"/>
              </a:buClr>
              <a:buSzPct val="50000"/>
              <a:buFont typeface="Wingdings" panose="05000000000000000000" pitchFamily="2" charset="2"/>
              <a:buChar char="n"/>
              <a:defRPr sz="2000">
                <a:solidFill>
                  <a:schemeClr val="tx1"/>
                </a:solidFill>
                <a:latin typeface="Calibri" panose="020F0502020204030204" pitchFamily="34" charset="0"/>
              </a:defRPr>
            </a:lvl3pPr>
            <a:lvl4pPr marL="1600200" indent="-228600">
              <a:spcBef>
                <a:spcPct val="5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5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spcBef>
                <a:spcPct val="0"/>
              </a:spcBef>
              <a:buClrTx/>
              <a:buSzTx/>
              <a:buFontTx/>
              <a:buNone/>
            </a:pPr>
            <a:r>
              <a:rPr lang="en-US" altLang="en-US" sz="1200" i="0" baseline="0" dirty="0">
                <a:ea typeface="Calibri" panose="020F0502020204030204" pitchFamily="34" charset="0"/>
                <a:cs typeface="Calibri" panose="020F0502020204030204" pitchFamily="34" charset="0"/>
              </a:rPr>
              <a:t>Information flow (e.g., relative fuel price)</a:t>
            </a:r>
          </a:p>
        </p:txBody>
      </p:sp>
      <p:sp>
        <p:nvSpPr>
          <p:cNvPr id="25" name="AutoShape 5"/>
          <p:cNvSpPr>
            <a:spLocks noChangeArrowheads="1"/>
          </p:cNvSpPr>
          <p:nvPr/>
        </p:nvSpPr>
        <p:spPr bwMode="auto">
          <a:xfrm>
            <a:off x="1828800" y="2362200"/>
            <a:ext cx="838200" cy="1219200"/>
          </a:xfrm>
          <a:prstGeom prst="roundRect">
            <a:avLst>
              <a:gd name="adj" fmla="val 16667"/>
            </a:avLst>
          </a:prstGeom>
          <a:solidFill>
            <a:schemeClr val="bg1">
              <a:lumMod val="95000"/>
            </a:schemeClr>
          </a:solidFill>
          <a:ln w="9525">
            <a:solidFill>
              <a:schemeClr val="tx1"/>
            </a:solidFill>
            <a:round/>
            <a:headEnd/>
            <a:tailEnd/>
          </a:ln>
          <a:effectLst/>
        </p:spPr>
        <p:txBody>
          <a:bodyPr wrap="none"/>
          <a:lstStyle/>
          <a:p>
            <a:pPr>
              <a:defRPr/>
            </a:pPr>
            <a:r>
              <a:rPr lang="en-US" sz="1050" i="0" baseline="0" dirty="0">
                <a:latin typeface="Calibri" pitchFamily="34" charset="0"/>
                <a:cs typeface="Calibri" pitchFamily="34" charset="0"/>
              </a:rPr>
              <a:t>Feedstock </a:t>
            </a:r>
          </a:p>
          <a:p>
            <a:pPr>
              <a:defRPr/>
            </a:pPr>
            <a:r>
              <a:rPr lang="en-US" sz="1050" i="0" baseline="0" dirty="0">
                <a:latin typeface="Calibri" pitchFamily="34" charset="0"/>
                <a:cs typeface="Calibri" pitchFamily="34" charset="0"/>
              </a:rPr>
              <a:t>Logistics</a:t>
            </a:r>
          </a:p>
        </p:txBody>
      </p:sp>
      <p:sp>
        <p:nvSpPr>
          <p:cNvPr id="26" name="AutoShape 5"/>
          <p:cNvSpPr>
            <a:spLocks noChangeArrowheads="1"/>
          </p:cNvSpPr>
          <p:nvPr/>
        </p:nvSpPr>
        <p:spPr bwMode="auto">
          <a:xfrm>
            <a:off x="2895600" y="2362200"/>
            <a:ext cx="838200" cy="1143000"/>
          </a:xfrm>
          <a:prstGeom prst="roundRect">
            <a:avLst>
              <a:gd name="adj" fmla="val 16667"/>
            </a:avLst>
          </a:prstGeom>
          <a:solidFill>
            <a:schemeClr val="bg1">
              <a:lumMod val="95000"/>
            </a:schemeClr>
          </a:solidFill>
          <a:ln w="9525">
            <a:solidFill>
              <a:schemeClr val="tx1"/>
            </a:solidFill>
            <a:round/>
            <a:headEnd/>
            <a:tailEnd/>
          </a:ln>
          <a:effectLst/>
        </p:spPr>
        <p:txBody>
          <a:bodyPr wrap="none"/>
          <a:lstStyle/>
          <a:p>
            <a:pPr>
              <a:defRPr/>
            </a:pPr>
            <a:r>
              <a:rPr lang="en-US" sz="1050" i="0" baseline="0" dirty="0">
                <a:latin typeface="Calibri" pitchFamily="34" charset="0"/>
                <a:cs typeface="Calibri" pitchFamily="34" charset="0"/>
              </a:rPr>
              <a:t>Feedstock </a:t>
            </a:r>
          </a:p>
          <a:p>
            <a:pPr>
              <a:defRPr/>
            </a:pPr>
            <a:r>
              <a:rPr lang="en-US" sz="1050" i="0" baseline="0" dirty="0">
                <a:latin typeface="Calibri" pitchFamily="34" charset="0"/>
                <a:cs typeface="Calibri" pitchFamily="34" charset="0"/>
              </a:rPr>
              <a:t>Conversion</a:t>
            </a:r>
          </a:p>
        </p:txBody>
      </p:sp>
      <p:sp>
        <p:nvSpPr>
          <p:cNvPr id="27" name="AutoShape 27"/>
          <p:cNvSpPr>
            <a:spLocks noChangeArrowheads="1"/>
          </p:cNvSpPr>
          <p:nvPr/>
        </p:nvSpPr>
        <p:spPr bwMode="auto">
          <a:xfrm>
            <a:off x="1600200" y="2590800"/>
            <a:ext cx="311150" cy="573088"/>
          </a:xfrm>
          <a:prstGeom prst="rightArrow">
            <a:avLst>
              <a:gd name="adj1" fmla="val 50000"/>
              <a:gd name="adj2" fmla="val 46875"/>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50000"/>
              </a:spcBef>
              <a:buClr>
                <a:schemeClr val="hlink"/>
              </a:buClr>
              <a:buSzPct val="55000"/>
              <a:buFont typeface="Wingdings" panose="05000000000000000000" pitchFamily="2" charset="2"/>
              <a:buChar char="n"/>
              <a:defRPr sz="2400">
                <a:solidFill>
                  <a:schemeClr val="tx1"/>
                </a:solidFill>
                <a:latin typeface="Calibri" panose="020F0502020204030204" pitchFamily="34" charset="0"/>
              </a:defRPr>
            </a:lvl2pPr>
            <a:lvl3pPr marL="1143000" indent="-228600">
              <a:spcBef>
                <a:spcPct val="50000"/>
              </a:spcBef>
              <a:buClr>
                <a:schemeClr val="folHlink"/>
              </a:buClr>
              <a:buSzPct val="50000"/>
              <a:buFont typeface="Wingdings" panose="05000000000000000000" pitchFamily="2" charset="2"/>
              <a:buChar char="n"/>
              <a:defRPr sz="2000">
                <a:solidFill>
                  <a:schemeClr val="tx1"/>
                </a:solidFill>
                <a:latin typeface="Calibri" panose="020F0502020204030204" pitchFamily="34" charset="0"/>
              </a:defRPr>
            </a:lvl3pPr>
            <a:lvl4pPr marL="1600200" indent="-228600">
              <a:spcBef>
                <a:spcPct val="5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5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spcBef>
                <a:spcPct val="0"/>
              </a:spcBef>
              <a:buClrTx/>
              <a:buSzTx/>
              <a:buFontTx/>
              <a:buNone/>
            </a:pPr>
            <a:endParaRPr lang="en-US" altLang="en-US" sz="2400">
              <a:ea typeface="Calibri" panose="020F0502020204030204" pitchFamily="34" charset="0"/>
              <a:cs typeface="Calibri" panose="020F0502020204030204" pitchFamily="34" charset="0"/>
            </a:endParaRPr>
          </a:p>
        </p:txBody>
      </p:sp>
      <p:sp>
        <p:nvSpPr>
          <p:cNvPr id="28" name="AutoShape 27"/>
          <p:cNvSpPr>
            <a:spLocks noChangeArrowheads="1"/>
          </p:cNvSpPr>
          <p:nvPr/>
        </p:nvSpPr>
        <p:spPr bwMode="auto">
          <a:xfrm>
            <a:off x="2667000" y="2590800"/>
            <a:ext cx="311150" cy="573088"/>
          </a:xfrm>
          <a:prstGeom prst="rightArrow">
            <a:avLst>
              <a:gd name="adj1" fmla="val 50000"/>
              <a:gd name="adj2" fmla="val 46875"/>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50000"/>
              </a:spcBef>
              <a:buClr>
                <a:schemeClr val="hlink"/>
              </a:buClr>
              <a:buSzPct val="55000"/>
              <a:buFont typeface="Wingdings" panose="05000000000000000000" pitchFamily="2" charset="2"/>
              <a:buChar char="n"/>
              <a:defRPr sz="2400">
                <a:solidFill>
                  <a:schemeClr val="tx1"/>
                </a:solidFill>
                <a:latin typeface="Calibri" panose="020F0502020204030204" pitchFamily="34" charset="0"/>
              </a:defRPr>
            </a:lvl2pPr>
            <a:lvl3pPr marL="1143000" indent="-228600">
              <a:spcBef>
                <a:spcPct val="50000"/>
              </a:spcBef>
              <a:buClr>
                <a:schemeClr val="folHlink"/>
              </a:buClr>
              <a:buSzPct val="50000"/>
              <a:buFont typeface="Wingdings" panose="05000000000000000000" pitchFamily="2" charset="2"/>
              <a:buChar char="n"/>
              <a:defRPr sz="2000">
                <a:solidFill>
                  <a:schemeClr val="tx1"/>
                </a:solidFill>
                <a:latin typeface="Calibri" panose="020F0502020204030204" pitchFamily="34" charset="0"/>
              </a:defRPr>
            </a:lvl3pPr>
            <a:lvl4pPr marL="1600200" indent="-228600">
              <a:spcBef>
                <a:spcPct val="5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5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spcBef>
                <a:spcPct val="0"/>
              </a:spcBef>
              <a:buClrTx/>
              <a:buSzTx/>
              <a:buFontTx/>
              <a:buNone/>
            </a:pPr>
            <a:endParaRPr lang="en-US" altLang="en-US" sz="2400">
              <a:ea typeface="Calibri" panose="020F0502020204030204" pitchFamily="34" charset="0"/>
              <a:cs typeface="Calibri" panose="020F0502020204030204" pitchFamily="34" charset="0"/>
            </a:endParaRPr>
          </a:p>
        </p:txBody>
      </p:sp>
      <p:sp>
        <p:nvSpPr>
          <p:cNvPr id="29" name="AutoShape 27"/>
          <p:cNvSpPr>
            <a:spLocks noChangeArrowheads="1"/>
          </p:cNvSpPr>
          <p:nvPr/>
        </p:nvSpPr>
        <p:spPr bwMode="auto">
          <a:xfrm>
            <a:off x="3657600" y="2590800"/>
            <a:ext cx="381000" cy="573088"/>
          </a:xfrm>
          <a:prstGeom prst="rightArrow">
            <a:avLst>
              <a:gd name="adj1" fmla="val 50000"/>
              <a:gd name="adj2" fmla="val 46875"/>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50000"/>
              </a:spcBef>
              <a:buClr>
                <a:schemeClr val="hlink"/>
              </a:buClr>
              <a:buSzPct val="55000"/>
              <a:buFont typeface="Wingdings" panose="05000000000000000000" pitchFamily="2" charset="2"/>
              <a:buChar char="n"/>
              <a:defRPr sz="2400">
                <a:solidFill>
                  <a:schemeClr val="tx1"/>
                </a:solidFill>
                <a:latin typeface="Calibri" panose="020F0502020204030204" pitchFamily="34" charset="0"/>
              </a:defRPr>
            </a:lvl2pPr>
            <a:lvl3pPr marL="1143000" indent="-228600">
              <a:spcBef>
                <a:spcPct val="50000"/>
              </a:spcBef>
              <a:buClr>
                <a:schemeClr val="folHlink"/>
              </a:buClr>
              <a:buSzPct val="50000"/>
              <a:buFont typeface="Wingdings" panose="05000000000000000000" pitchFamily="2" charset="2"/>
              <a:buChar char="n"/>
              <a:defRPr sz="2000">
                <a:solidFill>
                  <a:schemeClr val="tx1"/>
                </a:solidFill>
                <a:latin typeface="Calibri" panose="020F0502020204030204" pitchFamily="34" charset="0"/>
              </a:defRPr>
            </a:lvl3pPr>
            <a:lvl4pPr marL="1600200" indent="-228600">
              <a:spcBef>
                <a:spcPct val="5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5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spcBef>
                <a:spcPct val="0"/>
              </a:spcBef>
              <a:buClrTx/>
              <a:buSzTx/>
              <a:buFontTx/>
              <a:buNone/>
            </a:pPr>
            <a:endParaRPr lang="en-US" altLang="en-US" sz="2400">
              <a:ea typeface="Calibri" panose="020F0502020204030204" pitchFamily="34" charset="0"/>
              <a:cs typeface="Calibri" panose="020F0502020204030204" pitchFamily="34" charset="0"/>
            </a:endParaRPr>
          </a:p>
        </p:txBody>
      </p:sp>
      <p:sp>
        <p:nvSpPr>
          <p:cNvPr id="30" name="AutoShape 27"/>
          <p:cNvSpPr>
            <a:spLocks noChangeArrowheads="1"/>
          </p:cNvSpPr>
          <p:nvPr/>
        </p:nvSpPr>
        <p:spPr bwMode="auto">
          <a:xfrm>
            <a:off x="3657600" y="3657600"/>
            <a:ext cx="311150" cy="573088"/>
          </a:xfrm>
          <a:prstGeom prst="rightArrow">
            <a:avLst>
              <a:gd name="adj1" fmla="val 50000"/>
              <a:gd name="adj2" fmla="val 46875"/>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50000"/>
              </a:spcBef>
              <a:buClr>
                <a:schemeClr val="hlink"/>
              </a:buClr>
              <a:buSzPct val="55000"/>
              <a:buFont typeface="Wingdings" panose="05000000000000000000" pitchFamily="2" charset="2"/>
              <a:buChar char="n"/>
              <a:defRPr sz="2400">
                <a:solidFill>
                  <a:schemeClr val="tx1"/>
                </a:solidFill>
                <a:latin typeface="Calibri" panose="020F0502020204030204" pitchFamily="34" charset="0"/>
              </a:defRPr>
            </a:lvl2pPr>
            <a:lvl3pPr marL="1143000" indent="-228600">
              <a:spcBef>
                <a:spcPct val="50000"/>
              </a:spcBef>
              <a:buClr>
                <a:schemeClr val="folHlink"/>
              </a:buClr>
              <a:buSzPct val="50000"/>
              <a:buFont typeface="Wingdings" panose="05000000000000000000" pitchFamily="2" charset="2"/>
              <a:buChar char="n"/>
              <a:defRPr sz="2000">
                <a:solidFill>
                  <a:schemeClr val="tx1"/>
                </a:solidFill>
                <a:latin typeface="Calibri" panose="020F0502020204030204" pitchFamily="34" charset="0"/>
              </a:defRPr>
            </a:lvl3pPr>
            <a:lvl4pPr marL="1600200" indent="-228600">
              <a:spcBef>
                <a:spcPct val="5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5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5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spcBef>
                <a:spcPct val="0"/>
              </a:spcBef>
              <a:buClrTx/>
              <a:buSzTx/>
              <a:buFontTx/>
              <a:buNone/>
            </a:pPr>
            <a:endParaRPr lang="en-US" altLang="en-US" sz="2400">
              <a:ea typeface="Calibri" panose="020F0502020204030204" pitchFamily="34" charset="0"/>
              <a:cs typeface="Calibri" panose="020F0502020204030204" pitchFamily="34" charset="0"/>
            </a:endParaRPr>
          </a:p>
        </p:txBody>
      </p:sp>
      <p:sp>
        <p:nvSpPr>
          <p:cNvPr id="31" name="Line 28"/>
          <p:cNvSpPr>
            <a:spLocks noChangeShapeType="1"/>
          </p:cNvSpPr>
          <p:nvPr/>
        </p:nvSpPr>
        <p:spPr bwMode="auto">
          <a:xfrm flipH="1" flipV="1">
            <a:off x="1371600" y="3200400"/>
            <a:ext cx="700088" cy="0"/>
          </a:xfrm>
          <a:prstGeom prst="line">
            <a:avLst/>
          </a:prstGeom>
          <a:noFill/>
          <a:ln w="9525" cap="rnd">
            <a:solidFill>
              <a:schemeClr val="tx1"/>
            </a:solidFill>
            <a:prstDash val="sysDot"/>
            <a:round/>
            <a:headEnd type="arrow" w="lg" len="lg"/>
            <a:tailEnd type="arrow" w="lg" len="lg"/>
          </a:ln>
          <a:extLst>
            <a:ext uri="{909E8E84-426E-40DD-AFC4-6F175D3DCCD1}">
              <a14:hiddenFill xmlns:a14="http://schemas.microsoft.com/office/drawing/2010/main">
                <a:noFill/>
              </a14:hiddenFill>
            </a:ext>
          </a:extLst>
        </p:spPr>
        <p:txBody>
          <a:bodyPr/>
          <a:lstStyle/>
          <a:p>
            <a:endParaRPr lang="en-US"/>
          </a:p>
        </p:txBody>
      </p:sp>
      <p:sp>
        <p:nvSpPr>
          <p:cNvPr id="32" name="Line 28"/>
          <p:cNvSpPr>
            <a:spLocks noChangeShapeType="1"/>
          </p:cNvSpPr>
          <p:nvPr/>
        </p:nvSpPr>
        <p:spPr bwMode="auto">
          <a:xfrm flipH="1" flipV="1">
            <a:off x="1371600" y="3352800"/>
            <a:ext cx="1752600" cy="0"/>
          </a:xfrm>
          <a:prstGeom prst="line">
            <a:avLst/>
          </a:prstGeom>
          <a:noFill/>
          <a:ln w="9525" cap="rnd">
            <a:solidFill>
              <a:schemeClr val="tx1"/>
            </a:solidFill>
            <a:prstDash val="sysDot"/>
            <a:round/>
            <a:headEnd type="arrow" w="lg" len="lg"/>
            <a:tailEnd type="arrow" w="lg" len="lg"/>
          </a:ln>
          <a:extLst>
            <a:ext uri="{909E8E84-426E-40DD-AFC4-6F175D3DCCD1}">
              <a14:hiddenFill xmlns:a14="http://schemas.microsoft.com/office/drawing/2010/main">
                <a:noFill/>
              </a14:hiddenFill>
            </a:ext>
          </a:extLst>
        </p:spPr>
        <p:txBody>
          <a:bodyPr/>
          <a:lstStyle/>
          <a:p>
            <a:endParaRPr lang="en-US"/>
          </a:p>
        </p:txBody>
      </p:sp>
      <p:sp>
        <p:nvSpPr>
          <p:cNvPr id="33" name="Line 28"/>
          <p:cNvSpPr>
            <a:spLocks noChangeShapeType="1"/>
          </p:cNvSpPr>
          <p:nvPr/>
        </p:nvSpPr>
        <p:spPr bwMode="auto">
          <a:xfrm flipH="1" flipV="1">
            <a:off x="3429000" y="3352800"/>
            <a:ext cx="609600" cy="0"/>
          </a:xfrm>
          <a:prstGeom prst="line">
            <a:avLst/>
          </a:prstGeom>
          <a:noFill/>
          <a:ln w="9525" cap="rnd">
            <a:solidFill>
              <a:schemeClr val="tx1"/>
            </a:solidFill>
            <a:prstDash val="sysDot"/>
            <a:round/>
            <a:headEnd type="arrow" w="lg" len="lg"/>
            <a:tailEnd type="arrow" w="lg" len="lg"/>
          </a:ln>
          <a:extLst>
            <a:ext uri="{909E8E84-426E-40DD-AFC4-6F175D3DCCD1}">
              <a14:hiddenFill xmlns:a14="http://schemas.microsoft.com/office/drawing/2010/main">
                <a:noFill/>
              </a14:hiddenFill>
            </a:ext>
          </a:extLst>
        </p:spPr>
        <p:txBody>
          <a:bodyPr/>
          <a:lstStyle/>
          <a:p>
            <a:endParaRPr lang="en-US"/>
          </a:p>
        </p:txBody>
      </p:sp>
      <p:sp>
        <p:nvSpPr>
          <p:cNvPr id="34" name="Line 28"/>
          <p:cNvSpPr>
            <a:spLocks noChangeShapeType="1"/>
          </p:cNvSpPr>
          <p:nvPr/>
        </p:nvSpPr>
        <p:spPr bwMode="auto">
          <a:xfrm flipH="1" flipV="1">
            <a:off x="3505200" y="4267200"/>
            <a:ext cx="609600" cy="0"/>
          </a:xfrm>
          <a:prstGeom prst="line">
            <a:avLst/>
          </a:prstGeom>
          <a:noFill/>
          <a:ln w="9525" cap="rnd">
            <a:solidFill>
              <a:schemeClr val="tx1"/>
            </a:solidFill>
            <a:prstDash val="sysDot"/>
            <a:round/>
            <a:headEnd type="arrow" w="lg" len="lg"/>
            <a:tailEnd type="arrow" w="lg" len="lg"/>
          </a:ln>
          <a:extLst>
            <a:ext uri="{909E8E84-426E-40DD-AFC4-6F175D3DCCD1}">
              <a14:hiddenFill xmlns:a14="http://schemas.microsoft.com/office/drawing/2010/main">
                <a:noFill/>
              </a14:hiddenFill>
            </a:ext>
          </a:extLst>
        </p:spPr>
        <p:txBody>
          <a:bodyPr/>
          <a:lstStyle/>
          <a:p>
            <a:endParaRPr lang="en-US"/>
          </a:p>
        </p:txBody>
      </p:sp>
      <p:sp>
        <p:nvSpPr>
          <p:cNvPr id="35" name="Line 28"/>
          <p:cNvSpPr>
            <a:spLocks noChangeShapeType="1"/>
          </p:cNvSpPr>
          <p:nvPr/>
        </p:nvSpPr>
        <p:spPr bwMode="auto">
          <a:xfrm flipH="1">
            <a:off x="5181600" y="4419600"/>
            <a:ext cx="0" cy="457200"/>
          </a:xfrm>
          <a:prstGeom prst="line">
            <a:avLst/>
          </a:prstGeom>
          <a:noFill/>
          <a:ln w="9525" cap="rnd">
            <a:solidFill>
              <a:schemeClr val="tx1"/>
            </a:solidFill>
            <a:prstDash val="sysDot"/>
            <a:round/>
            <a:headEnd type="arrow" w="lg" len="lg"/>
            <a:tailEnd type="arrow" w="lg" len="lg"/>
          </a:ln>
          <a:extLst>
            <a:ext uri="{909E8E84-426E-40DD-AFC4-6F175D3DCCD1}">
              <a14:hiddenFill xmlns:a14="http://schemas.microsoft.com/office/drawing/2010/main">
                <a:noFill/>
              </a14:hiddenFill>
            </a:ext>
          </a:extLst>
        </p:spPr>
        <p:txBody>
          <a:bodyPr/>
          <a:lstStyle/>
          <a:p>
            <a:endParaRPr lang="en-US"/>
          </a:p>
        </p:txBody>
      </p:sp>
      <p:sp>
        <p:nvSpPr>
          <p:cNvPr id="3" name="Rectangle 2"/>
          <p:cNvSpPr/>
          <p:nvPr/>
        </p:nvSpPr>
        <p:spPr>
          <a:xfrm>
            <a:off x="619125" y="5602069"/>
            <a:ext cx="4260849" cy="646331"/>
          </a:xfrm>
          <a:prstGeom prst="rect">
            <a:avLst/>
          </a:prstGeom>
        </p:spPr>
        <p:txBody>
          <a:bodyPr wrap="square">
            <a:spAutoFit/>
          </a:bodyPr>
          <a:lstStyle/>
          <a:p>
            <a:r>
              <a:rPr lang="en-US" dirty="0"/>
              <a:t>Generate scenarios focusing on the evolution of supply chain for biofuels</a:t>
            </a:r>
          </a:p>
        </p:txBody>
      </p:sp>
    </p:spTree>
    <p:extLst>
      <p:ext uri="{BB962C8B-B14F-4D97-AF65-F5344CB8AC3E}">
        <p14:creationId xmlns:p14="http://schemas.microsoft.com/office/powerpoint/2010/main" val="425741843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Number Placeholder 4"/>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i="1" baseline="-25000">
                <a:solidFill>
                  <a:schemeClr val="tx1"/>
                </a:solidFill>
                <a:latin typeface="Tahoma" pitchFamily="34" charset="0"/>
              </a:defRPr>
            </a:lvl1pPr>
            <a:lvl2pPr marL="742950" indent="-285750">
              <a:defRPr i="1" baseline="-25000">
                <a:solidFill>
                  <a:schemeClr val="tx1"/>
                </a:solidFill>
                <a:latin typeface="Tahoma" pitchFamily="34" charset="0"/>
              </a:defRPr>
            </a:lvl2pPr>
            <a:lvl3pPr marL="1143000" indent="-228600">
              <a:defRPr i="1" baseline="-25000">
                <a:solidFill>
                  <a:schemeClr val="tx1"/>
                </a:solidFill>
                <a:latin typeface="Tahoma" pitchFamily="34" charset="0"/>
              </a:defRPr>
            </a:lvl3pPr>
            <a:lvl4pPr marL="1600200" indent="-228600">
              <a:defRPr i="1" baseline="-25000">
                <a:solidFill>
                  <a:schemeClr val="tx1"/>
                </a:solidFill>
                <a:latin typeface="Tahoma" pitchFamily="34" charset="0"/>
              </a:defRPr>
            </a:lvl4pPr>
            <a:lvl5pPr marL="2057400" indent="-228600">
              <a:defRPr i="1" baseline="-25000">
                <a:solidFill>
                  <a:schemeClr val="tx1"/>
                </a:solidFill>
                <a:latin typeface="Tahoma" pitchFamily="34" charset="0"/>
              </a:defRPr>
            </a:lvl5pPr>
            <a:lvl6pPr marL="2514600" indent="-228600" eaLnBrk="0" fontAlgn="base" hangingPunct="0">
              <a:spcBef>
                <a:spcPct val="0"/>
              </a:spcBef>
              <a:spcAft>
                <a:spcPct val="0"/>
              </a:spcAft>
              <a:defRPr i="1" baseline="-25000">
                <a:solidFill>
                  <a:schemeClr val="tx1"/>
                </a:solidFill>
                <a:latin typeface="Tahoma" pitchFamily="34" charset="0"/>
              </a:defRPr>
            </a:lvl6pPr>
            <a:lvl7pPr marL="2971800" indent="-228600" eaLnBrk="0" fontAlgn="base" hangingPunct="0">
              <a:spcBef>
                <a:spcPct val="0"/>
              </a:spcBef>
              <a:spcAft>
                <a:spcPct val="0"/>
              </a:spcAft>
              <a:defRPr i="1" baseline="-25000">
                <a:solidFill>
                  <a:schemeClr val="tx1"/>
                </a:solidFill>
                <a:latin typeface="Tahoma" pitchFamily="34" charset="0"/>
              </a:defRPr>
            </a:lvl7pPr>
            <a:lvl8pPr marL="3429000" indent="-228600" eaLnBrk="0" fontAlgn="base" hangingPunct="0">
              <a:spcBef>
                <a:spcPct val="0"/>
              </a:spcBef>
              <a:spcAft>
                <a:spcPct val="0"/>
              </a:spcAft>
              <a:defRPr i="1" baseline="-25000">
                <a:solidFill>
                  <a:schemeClr val="tx1"/>
                </a:solidFill>
                <a:latin typeface="Tahoma" pitchFamily="34" charset="0"/>
              </a:defRPr>
            </a:lvl8pPr>
            <a:lvl9pPr marL="3886200" indent="-228600" eaLnBrk="0" fontAlgn="base" hangingPunct="0">
              <a:spcBef>
                <a:spcPct val="0"/>
              </a:spcBef>
              <a:spcAft>
                <a:spcPct val="0"/>
              </a:spcAft>
              <a:defRPr i="1" baseline="-25000">
                <a:solidFill>
                  <a:schemeClr val="tx1"/>
                </a:solidFill>
                <a:latin typeface="Tahoma" pitchFamily="34" charset="0"/>
              </a:defRPr>
            </a:lvl9pPr>
          </a:lstStyle>
          <a:p>
            <a:pPr>
              <a:defRPr/>
            </a:pPr>
            <a:fld id="{91721C13-F5EF-4B99-978D-10B7A8E2F40A}" type="slidenum">
              <a:rPr lang="en-US" i="0" baseline="0" smtClean="0"/>
              <a:pPr>
                <a:defRPr/>
              </a:pPr>
              <a:t>64</a:t>
            </a:fld>
            <a:endParaRPr lang="en-US" i="0" baseline="0" smtClean="0"/>
          </a:p>
        </p:txBody>
      </p:sp>
      <p:sp>
        <p:nvSpPr>
          <p:cNvPr id="94211" name="Rectangle 2"/>
          <p:cNvSpPr>
            <a:spLocks noGrp="1" noChangeArrowheads="1"/>
          </p:cNvSpPr>
          <p:nvPr>
            <p:ph type="title"/>
          </p:nvPr>
        </p:nvSpPr>
        <p:spPr>
          <a:xfrm>
            <a:off x="671105" y="350068"/>
            <a:ext cx="7793037" cy="762000"/>
          </a:xfrm>
        </p:spPr>
        <p:txBody>
          <a:bodyPr>
            <a:normAutofit/>
          </a:bodyPr>
          <a:lstStyle/>
          <a:p>
            <a:pPr eaLnBrk="1" hangingPunct="1"/>
            <a:r>
              <a:rPr lang="en-US" altLang="en-US" sz="2400" b="1" dirty="0" smtClean="0"/>
              <a:t>A Brief Bibliography</a:t>
            </a:r>
          </a:p>
        </p:txBody>
      </p:sp>
      <p:graphicFrame>
        <p:nvGraphicFramePr>
          <p:cNvPr id="7" name="Group 68"/>
          <p:cNvGraphicFramePr>
            <a:graphicFrameLocks noGrp="1"/>
          </p:cNvGraphicFramePr>
          <p:nvPr>
            <p:ph sz="half" idx="2"/>
          </p:nvPr>
        </p:nvGraphicFramePr>
        <p:xfrm>
          <a:off x="914400" y="1295400"/>
          <a:ext cx="7696200" cy="5329251"/>
        </p:xfrm>
        <a:graphic>
          <a:graphicData uri="http://schemas.openxmlformats.org/drawingml/2006/table">
            <a:tbl>
              <a:tblPr/>
              <a:tblGrid>
                <a:gridCol w="1828800"/>
                <a:gridCol w="2286000"/>
                <a:gridCol w="3581400"/>
              </a:tblGrid>
              <a:tr h="349246">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Tahoma" pitchFamily="34" charset="0"/>
                        </a:rPr>
                        <a:t>Resource</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Author/Publisher</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Notes</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1">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US" sz="1000" b="0" i="1" u="none" strike="noStrike" cap="none" normalizeH="0" baseline="0" dirty="0" smtClean="0">
                          <a:ln>
                            <a:noFill/>
                          </a:ln>
                          <a:solidFill>
                            <a:schemeClr val="tx1"/>
                          </a:solidFill>
                          <a:effectLst/>
                          <a:latin typeface="+mn-lt"/>
                        </a:rPr>
                        <a:t>Business Dynamics</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mn-lt"/>
                        </a:rPr>
                        <a:t>John Sterman, Wiley (2000)</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mn-lt"/>
                        </a:rPr>
                        <a:t>Encyclopedic coverage.  Great reference book.  Primarily business focused.</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1">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US" altLang="zh-CN" sz="1000" b="0" i="1" u="none" strike="noStrike" cap="none" normalizeH="0" baseline="0" smtClean="0">
                          <a:ln>
                            <a:noFill/>
                          </a:ln>
                          <a:solidFill>
                            <a:schemeClr val="tx1"/>
                          </a:solidFill>
                          <a:effectLst/>
                          <a:latin typeface="+mn-lt"/>
                          <a:ea typeface="宋体" charset="-122"/>
                        </a:rPr>
                        <a:t>Competitive Strategy Dynamics</a:t>
                      </a:r>
                      <a:endParaRPr kumimoji="0" lang="en-US" sz="1000" b="0" i="1" u="none" strike="noStrike" cap="none" normalizeH="0" baseline="0" smtClean="0">
                        <a:ln>
                          <a:noFill/>
                        </a:ln>
                        <a:solidFill>
                          <a:schemeClr val="tx1"/>
                        </a:solidFill>
                        <a:effectLst/>
                        <a:latin typeface="+mn-lt"/>
                      </a:endParaRP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US" altLang="zh-CN" sz="1000" b="0" i="0" u="none" strike="noStrike" cap="none" normalizeH="0" baseline="0" smtClean="0">
                          <a:ln>
                            <a:noFill/>
                          </a:ln>
                          <a:solidFill>
                            <a:schemeClr val="tx1"/>
                          </a:solidFill>
                          <a:effectLst/>
                          <a:latin typeface="+mn-lt"/>
                          <a:ea typeface="宋体" charset="-122"/>
                        </a:rPr>
                        <a:t>Kim Warren, Wiley (2002)</a:t>
                      </a:r>
                      <a:endParaRPr kumimoji="0" lang="en-US" sz="1000" b="0" i="0" u="none" strike="noStrike" cap="none" normalizeH="0" baseline="0" smtClean="0">
                        <a:ln>
                          <a:noFill/>
                        </a:ln>
                        <a:solidFill>
                          <a:schemeClr val="tx1"/>
                        </a:solidFill>
                        <a:effectLst/>
                        <a:latin typeface="+mn-lt"/>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mn-lt"/>
                        </a:rPr>
                        <a:t>Stock and flow perspective applied to strategy.  Clear and accessible.</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1">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US" sz="1000" b="0" i="1" u="none" strike="noStrike" cap="none" normalizeH="0" baseline="0" smtClean="0">
                          <a:ln>
                            <a:noFill/>
                          </a:ln>
                          <a:solidFill>
                            <a:schemeClr val="tx1"/>
                          </a:solidFill>
                          <a:effectLst/>
                          <a:latin typeface="+mn-lt"/>
                        </a:rPr>
                        <a:t>Modeling the Environment</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mn-lt"/>
                        </a:rPr>
                        <a:t>Andrew Ford, Island Press (1999)</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US" sz="1000" b="0" i="0" u="none" strike="noStrike" cap="none" normalizeH="0" baseline="0" dirty="0" smtClean="0">
                          <a:ln>
                            <a:noFill/>
                          </a:ln>
                          <a:solidFill>
                            <a:schemeClr val="tx1"/>
                          </a:solidFill>
                          <a:effectLst/>
                          <a:latin typeface="+mn-lt"/>
                        </a:rPr>
                        <a:t>Accessible treatment of how to apply dynamic modeling to environmental issues and problems</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8640">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US" sz="1000" b="0" i="1" u="none" strike="noStrike" cap="none" normalizeH="0" baseline="0" smtClean="0">
                          <a:ln>
                            <a:noFill/>
                          </a:ln>
                          <a:solidFill>
                            <a:schemeClr val="tx1"/>
                          </a:solidFill>
                          <a:effectLst/>
                          <a:latin typeface="+mn-lt"/>
                        </a:rPr>
                        <a:t>The Fifth Discipline</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mn-lt"/>
                        </a:rPr>
                        <a:t>Peter Senge, Doubleday (1994)</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mn-lt"/>
                        </a:rPr>
                        <a:t>Qualitative treatment of broad array of dynamic modeling skills and topics.  Popularized “systems thinking” approach.  Many follow-on “field books” published over the years.</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4840">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US" sz="1000" b="0" i="1" u="none" strike="noStrike" cap="none" normalizeH="0" baseline="0" dirty="0" smtClean="0">
                          <a:ln>
                            <a:noFill/>
                          </a:ln>
                          <a:solidFill>
                            <a:schemeClr val="tx1"/>
                          </a:solidFill>
                          <a:effectLst/>
                          <a:latin typeface="+mn-lt"/>
                        </a:rPr>
                        <a:t>Modeling Dynamic Biological Systems</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US" sz="1000" b="0" i="0" u="none" strike="noStrike" cap="none" normalizeH="0" baseline="0" dirty="0" smtClean="0">
                          <a:ln>
                            <a:noFill/>
                          </a:ln>
                          <a:solidFill>
                            <a:schemeClr val="tx1"/>
                          </a:solidFill>
                          <a:effectLst/>
                          <a:latin typeface="+mn-lt"/>
                        </a:rPr>
                        <a:t>Bruce Hannon, Matthias Ruth</a:t>
                      </a:r>
                    </a:p>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US" sz="1000" b="0" i="0" u="none" strike="noStrike" cap="none" normalizeH="0" baseline="0" dirty="0" smtClean="0">
                          <a:ln>
                            <a:noFill/>
                          </a:ln>
                          <a:solidFill>
                            <a:schemeClr val="tx1"/>
                          </a:solidFill>
                          <a:effectLst/>
                          <a:latin typeface="+mn-lt"/>
                        </a:rPr>
                        <a:t>Springer-</a:t>
                      </a:r>
                      <a:r>
                        <a:rPr kumimoji="0" lang="en-US" sz="1000" b="0" i="0" u="none" strike="noStrike" cap="none" normalizeH="0" baseline="0" dirty="0" err="1" smtClean="0">
                          <a:ln>
                            <a:noFill/>
                          </a:ln>
                          <a:solidFill>
                            <a:schemeClr val="tx1"/>
                          </a:solidFill>
                          <a:effectLst/>
                          <a:latin typeface="+mn-lt"/>
                        </a:rPr>
                        <a:t>Verlag</a:t>
                      </a:r>
                      <a:r>
                        <a:rPr kumimoji="0" lang="en-US" sz="1000" b="0" i="0" u="none" strike="noStrike" cap="none" normalizeH="0" baseline="0" dirty="0" smtClean="0">
                          <a:ln>
                            <a:noFill/>
                          </a:ln>
                          <a:solidFill>
                            <a:schemeClr val="tx1"/>
                          </a:solidFill>
                          <a:effectLst/>
                          <a:latin typeface="+mn-lt"/>
                        </a:rPr>
                        <a:t> (1999)</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US" sz="1000" b="0" i="0" u="none" strike="noStrike" cap="none" normalizeH="0" baseline="0" dirty="0" smtClean="0">
                          <a:ln>
                            <a:noFill/>
                          </a:ln>
                          <a:solidFill>
                            <a:schemeClr val="tx1"/>
                          </a:solidFill>
                          <a:effectLst/>
                          <a:latin typeface="+mn-lt"/>
                        </a:rPr>
                        <a:t>Good reference book.  Uses </a:t>
                      </a:r>
                      <a:r>
                        <a:rPr kumimoji="0" lang="en-US" sz="1000" b="0" i="0" u="none" strike="noStrike" cap="none" normalizeH="0" baseline="0" dirty="0" err="1" smtClean="0">
                          <a:ln>
                            <a:noFill/>
                          </a:ln>
                          <a:solidFill>
                            <a:schemeClr val="tx1"/>
                          </a:solidFill>
                          <a:effectLst/>
                          <a:latin typeface="+mn-lt"/>
                        </a:rPr>
                        <a:t>iThink</a:t>
                      </a:r>
                      <a:r>
                        <a:rPr kumimoji="0" lang="en-US" sz="1000" b="0" i="0" u="none" strike="noStrike" cap="none" normalizeH="0" baseline="0" dirty="0" smtClean="0">
                          <a:ln>
                            <a:noFill/>
                          </a:ln>
                          <a:solidFill>
                            <a:schemeClr val="tx1"/>
                          </a:solidFill>
                          <a:effectLst/>
                          <a:latin typeface="+mn-lt"/>
                        </a:rPr>
                        <a:t>/STELLA models.</a:t>
                      </a:r>
                    </a:p>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US" sz="1000" b="0" i="0" u="none" strike="noStrike" cap="none" normalizeH="0" baseline="0" dirty="0" smtClean="0">
                          <a:ln>
                            <a:noFill/>
                          </a:ln>
                          <a:solidFill>
                            <a:schemeClr val="tx1"/>
                          </a:solidFill>
                          <a:effectLst/>
                          <a:latin typeface="+mn-lt"/>
                        </a:rPr>
                        <a:t>Note that Bruce Hannon has co-written several other books on dynamic modeling published by Springer</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7985">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US" sz="1000" b="0" i="1" u="none" strike="noStrike" cap="none" normalizeH="0" baseline="0" smtClean="0">
                          <a:ln>
                            <a:noFill/>
                          </a:ln>
                          <a:solidFill>
                            <a:schemeClr val="tx1"/>
                          </a:solidFill>
                          <a:effectLst/>
                          <a:latin typeface="+mn-lt"/>
                        </a:rPr>
                        <a:t>Feedback Thought in Social Science and Systems Theory</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mn-lt"/>
                        </a:rPr>
                        <a:t>George Richardson, Pegasus Communications (1999)</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mn-lt"/>
                        </a:rPr>
                        <a:t>Scholarly.  Traces development of feedback concept from ancient times to the present.</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4840">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mn-lt"/>
                        </a:rPr>
                        <a:t>The Systems Thinker Newsletter</a:t>
                      </a:r>
                    </a:p>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mn-lt"/>
                      </a:endParaRP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mn-lt"/>
                        </a:rPr>
                        <a:t>Pegasus Communications</a:t>
                      </a:r>
                    </a:p>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US" sz="1000" b="0" i="0" u="sng" strike="noStrike" cap="none" normalizeH="0" baseline="0" smtClean="0">
                          <a:ln>
                            <a:noFill/>
                          </a:ln>
                          <a:solidFill>
                            <a:schemeClr val="tx2"/>
                          </a:solidFill>
                          <a:effectLst/>
                          <a:latin typeface="+mn-lt"/>
                        </a:rPr>
                        <a:t>www.pegasuscom.com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mn-lt"/>
                        </a:rPr>
                        <a:t>Newsletter format. Pegasus website is a clearinghouse for a host of dynamic modeling/system dynamics/systems thinking resources.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1">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US" sz="1000" b="0" i="1" u="none" strike="noStrike" cap="none" normalizeH="0" baseline="0" smtClean="0">
                          <a:ln>
                            <a:noFill/>
                          </a:ln>
                          <a:solidFill>
                            <a:schemeClr val="tx1"/>
                          </a:solidFill>
                          <a:effectLst/>
                          <a:latin typeface="+mn-lt"/>
                        </a:rPr>
                        <a:t>Modeling Dynamic Systems:  Lessons for a First Course</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mn-lt"/>
                        </a:rPr>
                        <a:t>Diana Fisher, iseesystems (2005)</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mn-lt"/>
                        </a:rPr>
                        <a:t>Nice introductory treatment</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1">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US" sz="1000" b="0" i="1" u="none" strike="noStrike" cap="none" normalizeH="0" baseline="0" smtClean="0">
                          <a:ln>
                            <a:noFill/>
                          </a:ln>
                          <a:solidFill>
                            <a:schemeClr val="tx1"/>
                          </a:solidFill>
                          <a:effectLst/>
                          <a:latin typeface="+mn-lt"/>
                        </a:rPr>
                        <a:t>Industrial Dynamics</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mn-lt"/>
                        </a:rPr>
                        <a:t>Jay Forrester, Pegasus Communications, (1961)</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mn-lt"/>
                        </a:rPr>
                        <a:t>Classic book on system dynamics, written by the founder of the field.</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1">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US" sz="1000" b="0" i="1" u="none" strike="noStrike" cap="none" normalizeH="0" baseline="0" smtClean="0">
                          <a:ln>
                            <a:noFill/>
                          </a:ln>
                          <a:solidFill>
                            <a:schemeClr val="tx1"/>
                          </a:solidFill>
                          <a:effectLst/>
                          <a:latin typeface="+mn-lt"/>
                        </a:rPr>
                        <a:t>Introduction to Systems Thinking</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mn-lt"/>
                        </a:rPr>
                        <a:t>Barry Richmond, iseesystems (2002)</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mn-lt"/>
                        </a:rPr>
                        <a:t>Extremely accessible work produced by one of the leading lights of the field.</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1">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US" sz="1000" b="0" i="1" u="none" strike="noStrike" cap="none" normalizeH="0" baseline="0" dirty="0" smtClean="0">
                          <a:ln>
                            <a:noFill/>
                          </a:ln>
                          <a:solidFill>
                            <a:schemeClr val="tx1"/>
                          </a:solidFill>
                          <a:effectLst/>
                          <a:latin typeface="+mn-lt"/>
                        </a:rPr>
                        <a:t>Tracing Connections:  Voices of Systems Thinkers</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mn-lt"/>
                        </a:rPr>
                        <a:t>isee systems/The Creative Learning Exchange (2010)</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US" sz="1000" b="0" i="0" u="none" strike="noStrike" cap="none" normalizeH="0" baseline="0" dirty="0" smtClean="0">
                          <a:ln>
                            <a:noFill/>
                          </a:ln>
                          <a:solidFill>
                            <a:schemeClr val="tx1"/>
                          </a:solidFill>
                          <a:effectLst/>
                          <a:latin typeface="+mn-lt"/>
                        </a:rPr>
                        <a:t>Real-world examples from multiple practitioners.  Wide variety of contexts.  A good read.</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88123880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264920" y="4244029"/>
            <a:ext cx="6981508" cy="721996"/>
          </a:xfrm>
        </p:spPr>
        <p:txBody>
          <a:bodyPr>
            <a:normAutofit/>
          </a:bodyPr>
          <a:lstStyle/>
          <a:p>
            <a:r>
              <a:rPr lang="en-US" altLang="en-US" dirty="0"/>
              <a:t>STELLA Specifics</a:t>
            </a:r>
            <a:endParaRPr lang="en-US" dirty="0"/>
          </a:p>
        </p:txBody>
      </p:sp>
      <p:sp>
        <p:nvSpPr>
          <p:cNvPr id="9" name="Text Placeholder 8"/>
          <p:cNvSpPr>
            <a:spLocks noGrp="1"/>
          </p:cNvSpPr>
          <p:nvPr>
            <p:ph type="body" idx="1"/>
          </p:nvPr>
        </p:nvSpPr>
        <p:spPr>
          <a:xfrm>
            <a:off x="715224" y="4916813"/>
            <a:ext cx="7531204" cy="698989"/>
          </a:xfrm>
        </p:spPr>
        <p:txBody>
          <a:bodyPr>
            <a:normAutofit/>
          </a:bodyPr>
          <a:lstStyle/>
          <a:p>
            <a:r>
              <a:rPr lang="en-US" dirty="0" smtClean="0"/>
              <a:t>Software Details</a:t>
            </a:r>
            <a:endParaRPr lang="en-US" dirty="0"/>
          </a:p>
        </p:txBody>
      </p:sp>
    </p:spTree>
    <p:extLst>
      <p:ext uri="{BB962C8B-B14F-4D97-AF65-F5344CB8AC3E}">
        <p14:creationId xmlns:p14="http://schemas.microsoft.com/office/powerpoint/2010/main" val="12617897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9691BC27-ABE3-42B6-A189-4F18B6432A8D}" type="slidenum">
              <a:rPr lang="en-US" altLang="en-US" smtClean="0"/>
              <a:pPr/>
              <a:t>66</a:t>
            </a:fld>
            <a:endParaRPr lang="en-US" altLang="en-US" smtClean="0"/>
          </a:p>
        </p:txBody>
      </p:sp>
      <p:sp>
        <p:nvSpPr>
          <p:cNvPr id="76803" name="Rectangle 3"/>
          <p:cNvSpPr>
            <a:spLocks noGrp="1" noChangeArrowheads="1"/>
          </p:cNvSpPr>
          <p:nvPr>
            <p:ph type="title"/>
          </p:nvPr>
        </p:nvSpPr>
        <p:spPr>
          <a:xfrm>
            <a:off x="662051" y="331960"/>
            <a:ext cx="7793037" cy="762000"/>
          </a:xfrm>
        </p:spPr>
        <p:txBody>
          <a:bodyPr/>
          <a:lstStyle/>
          <a:p>
            <a:pPr eaLnBrk="1" hangingPunct="1"/>
            <a:r>
              <a:rPr lang="en-US" altLang="en-US" sz="2400" dirty="0" smtClean="0"/>
              <a:t>Conveyor:  A special kind of stock</a:t>
            </a:r>
          </a:p>
        </p:txBody>
      </p:sp>
      <p:pic>
        <p:nvPicPr>
          <p:cNvPr id="76804"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2443163"/>
            <a:ext cx="4238625"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Rectangle 2"/>
          <p:cNvSpPr>
            <a:spLocks noChangeArrowheads="1"/>
          </p:cNvSpPr>
          <p:nvPr/>
        </p:nvSpPr>
        <p:spPr bwMode="auto">
          <a:xfrm>
            <a:off x="5562600" y="1524000"/>
            <a:ext cx="3124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3400" indent="-533400">
              <a:lnSpc>
                <a:spcPct val="90000"/>
              </a:lnSpc>
              <a:spcBef>
                <a:spcPct val="50000"/>
              </a:spcBef>
              <a:buClr>
                <a:schemeClr val="folHlink"/>
              </a:buClr>
              <a:buSzPct val="60000"/>
              <a:buFont typeface="Wingdings" pitchFamily="2" charset="2"/>
              <a:buNone/>
              <a:defRPr/>
            </a:pPr>
            <a:r>
              <a:rPr lang="en-US" sz="1400" dirty="0">
                <a:solidFill>
                  <a:schemeClr val="tx2"/>
                </a:solidFill>
                <a:latin typeface="+mn-lt"/>
              </a:rPr>
              <a:t>	</a:t>
            </a:r>
            <a:r>
              <a:rPr lang="en-US" sz="1400" dirty="0">
                <a:solidFill>
                  <a:srgbClr val="0070C0"/>
                </a:solidFill>
                <a:latin typeface="+mn-lt"/>
              </a:rPr>
              <a:t>Conveyor Outflows</a:t>
            </a:r>
          </a:p>
          <a:p>
            <a:pPr marL="533400" indent="-533400">
              <a:lnSpc>
                <a:spcPct val="90000"/>
              </a:lnSpc>
              <a:spcBef>
                <a:spcPct val="50000"/>
              </a:spcBef>
              <a:buClr>
                <a:schemeClr val="folHlink"/>
              </a:buClr>
              <a:buSzPct val="60000"/>
              <a:buFont typeface="Wingdings" pitchFamily="2" charset="2"/>
              <a:buNone/>
              <a:defRPr/>
            </a:pPr>
            <a:r>
              <a:rPr lang="en-US" sz="1000" dirty="0">
                <a:latin typeface="+mn-lt"/>
              </a:rPr>
              <a:t>	Multiple outflows allowed</a:t>
            </a:r>
          </a:p>
          <a:p>
            <a:pPr marL="533400" indent="-533400">
              <a:lnSpc>
                <a:spcPct val="90000"/>
              </a:lnSpc>
              <a:spcBef>
                <a:spcPct val="50000"/>
              </a:spcBef>
              <a:buClr>
                <a:schemeClr val="folHlink"/>
              </a:buClr>
              <a:buSzPct val="60000"/>
              <a:buFont typeface="Wingdings" pitchFamily="2" charset="2"/>
              <a:buNone/>
              <a:defRPr/>
            </a:pPr>
            <a:r>
              <a:rPr lang="en-US" sz="1000" dirty="0">
                <a:latin typeface="+mn-lt"/>
              </a:rPr>
              <a:t>	First outflow you draw = “flow-thru” flow.  Flow-thru captures whatever does not leak as it moves through the conveyor</a:t>
            </a:r>
          </a:p>
          <a:p>
            <a:pPr marL="533400" indent="-533400">
              <a:lnSpc>
                <a:spcPct val="90000"/>
              </a:lnSpc>
              <a:spcBef>
                <a:spcPct val="50000"/>
              </a:spcBef>
              <a:buClr>
                <a:schemeClr val="folHlink"/>
              </a:buClr>
              <a:buSzPct val="60000"/>
              <a:buFont typeface="Wingdings" pitchFamily="2" charset="2"/>
              <a:buNone/>
              <a:defRPr/>
            </a:pPr>
            <a:endParaRPr lang="en-US" sz="1000" dirty="0">
              <a:latin typeface="+mn-lt"/>
            </a:endParaRPr>
          </a:p>
          <a:p>
            <a:pPr marL="533400" indent="-533400">
              <a:lnSpc>
                <a:spcPct val="90000"/>
              </a:lnSpc>
              <a:spcBef>
                <a:spcPct val="50000"/>
              </a:spcBef>
              <a:buClr>
                <a:schemeClr val="folHlink"/>
              </a:buClr>
              <a:buSzPct val="60000"/>
              <a:buFont typeface="Wingdings" pitchFamily="2" charset="2"/>
              <a:buNone/>
              <a:defRPr/>
            </a:pPr>
            <a:endParaRPr lang="en-US" sz="1000" dirty="0">
              <a:latin typeface="+mn-lt"/>
            </a:endParaRPr>
          </a:p>
          <a:p>
            <a:pPr marL="533400" indent="-533400">
              <a:lnSpc>
                <a:spcPct val="90000"/>
              </a:lnSpc>
              <a:spcBef>
                <a:spcPct val="50000"/>
              </a:spcBef>
              <a:buClr>
                <a:schemeClr val="folHlink"/>
              </a:buClr>
              <a:buSzPct val="60000"/>
              <a:buFont typeface="Wingdings" pitchFamily="2" charset="2"/>
              <a:buNone/>
              <a:defRPr/>
            </a:pPr>
            <a:endParaRPr lang="en-US" sz="1000" dirty="0">
              <a:latin typeface="+mn-lt"/>
            </a:endParaRPr>
          </a:p>
          <a:p>
            <a:pPr marL="533400" indent="-533400">
              <a:lnSpc>
                <a:spcPct val="90000"/>
              </a:lnSpc>
              <a:spcBef>
                <a:spcPct val="50000"/>
              </a:spcBef>
              <a:buClr>
                <a:schemeClr val="folHlink"/>
              </a:buClr>
              <a:buSzPct val="60000"/>
              <a:buFont typeface="Wingdings" pitchFamily="2" charset="2"/>
              <a:buNone/>
              <a:defRPr/>
            </a:pPr>
            <a:r>
              <a:rPr lang="en-US" sz="1000" dirty="0">
                <a:latin typeface="+mn-lt"/>
              </a:rPr>
              <a:t>	Second and subsequent  outflows are designated as “leakage” flows.  Can specify fraction of what gets on the conveyor that leaks out through leakage flow.  Can specify portion of conveyor that is prone to leakage</a:t>
            </a:r>
          </a:p>
          <a:p>
            <a:pPr marL="533400" indent="-533400">
              <a:lnSpc>
                <a:spcPct val="90000"/>
              </a:lnSpc>
              <a:spcBef>
                <a:spcPct val="50000"/>
              </a:spcBef>
              <a:buClr>
                <a:schemeClr val="folHlink"/>
              </a:buClr>
              <a:buSzPct val="60000"/>
              <a:buFont typeface="Wingdings" pitchFamily="2" charset="2"/>
              <a:buNone/>
              <a:defRPr/>
            </a:pPr>
            <a:endParaRPr lang="en-US" sz="1200" dirty="0">
              <a:solidFill>
                <a:schemeClr val="tx2"/>
              </a:solidFill>
              <a:latin typeface="+mn-lt"/>
            </a:endParaRPr>
          </a:p>
        </p:txBody>
      </p:sp>
      <p:sp>
        <p:nvSpPr>
          <p:cNvPr id="35" name="Rectangle 6"/>
          <p:cNvSpPr>
            <a:spLocks noChangeArrowheads="1"/>
          </p:cNvSpPr>
          <p:nvPr/>
        </p:nvSpPr>
        <p:spPr bwMode="auto">
          <a:xfrm>
            <a:off x="33338" y="1524000"/>
            <a:ext cx="2514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3400" indent="-533400">
              <a:lnSpc>
                <a:spcPct val="90000"/>
              </a:lnSpc>
              <a:spcBef>
                <a:spcPct val="50000"/>
              </a:spcBef>
              <a:buClr>
                <a:schemeClr val="folHlink"/>
              </a:buClr>
              <a:buSzPct val="60000"/>
              <a:buFont typeface="Wingdings" pitchFamily="2" charset="2"/>
              <a:buNone/>
              <a:defRPr/>
            </a:pPr>
            <a:r>
              <a:rPr lang="en-US" sz="1400" dirty="0">
                <a:solidFill>
                  <a:schemeClr val="tx2"/>
                </a:solidFill>
                <a:latin typeface="+mn-lt"/>
              </a:rPr>
              <a:t>	</a:t>
            </a:r>
            <a:r>
              <a:rPr lang="en-US" sz="1400" dirty="0">
                <a:solidFill>
                  <a:srgbClr val="0070C0"/>
                </a:solidFill>
                <a:latin typeface="+mn-lt"/>
              </a:rPr>
              <a:t>Conveyor Inflows</a:t>
            </a:r>
          </a:p>
          <a:p>
            <a:pPr marL="533400" indent="-533400">
              <a:lnSpc>
                <a:spcPct val="90000"/>
              </a:lnSpc>
              <a:spcBef>
                <a:spcPct val="50000"/>
              </a:spcBef>
              <a:buClr>
                <a:schemeClr val="folHlink"/>
              </a:buClr>
              <a:buSzPct val="60000"/>
              <a:buFont typeface="Wingdings" pitchFamily="2" charset="2"/>
              <a:buNone/>
              <a:defRPr/>
            </a:pPr>
            <a:r>
              <a:rPr lang="en-US" sz="1000" dirty="0">
                <a:latin typeface="+mn-lt"/>
              </a:rPr>
              <a:t>	Multiple inflows to Conveyor allowed</a:t>
            </a:r>
          </a:p>
          <a:p>
            <a:pPr marL="533400" indent="-533400">
              <a:lnSpc>
                <a:spcPct val="90000"/>
              </a:lnSpc>
              <a:spcBef>
                <a:spcPct val="50000"/>
              </a:spcBef>
              <a:buClr>
                <a:schemeClr val="folHlink"/>
              </a:buClr>
              <a:buSzPct val="60000"/>
              <a:buFont typeface="Wingdings" pitchFamily="2" charset="2"/>
              <a:buNone/>
              <a:defRPr/>
            </a:pPr>
            <a:r>
              <a:rPr lang="en-US" sz="1000" dirty="0">
                <a:latin typeface="+mn-lt"/>
              </a:rPr>
              <a:t>	Flows can come from clouds (shown here) or from other stocks</a:t>
            </a:r>
          </a:p>
          <a:p>
            <a:pPr marL="533400" indent="-533400">
              <a:lnSpc>
                <a:spcPct val="90000"/>
              </a:lnSpc>
              <a:spcBef>
                <a:spcPct val="50000"/>
              </a:spcBef>
              <a:buClr>
                <a:schemeClr val="folHlink"/>
              </a:buClr>
              <a:buSzPct val="60000"/>
              <a:buFont typeface="Wingdings" pitchFamily="2" charset="2"/>
              <a:buNone/>
              <a:defRPr/>
            </a:pPr>
            <a:endParaRPr lang="en-US" sz="1200" dirty="0">
              <a:solidFill>
                <a:schemeClr val="tx2"/>
              </a:solidFill>
              <a:latin typeface="+mn-lt"/>
            </a:endParaRPr>
          </a:p>
        </p:txBody>
      </p:sp>
      <p:sp>
        <p:nvSpPr>
          <p:cNvPr id="36" name="Line 7"/>
          <p:cNvSpPr>
            <a:spLocks noChangeShapeType="1"/>
          </p:cNvSpPr>
          <p:nvPr/>
        </p:nvSpPr>
        <p:spPr bwMode="auto">
          <a:xfrm flipV="1">
            <a:off x="5257800" y="2551113"/>
            <a:ext cx="914400" cy="1258887"/>
          </a:xfrm>
          <a:prstGeom prst="line">
            <a:avLst/>
          </a:prstGeom>
          <a:noFill/>
          <a:ln w="6350">
            <a:solidFill>
              <a:schemeClr val="hlink"/>
            </a:solidFill>
            <a:round/>
            <a:headEnd/>
            <a:tailEnd/>
          </a:ln>
          <a:extLst>
            <a:ext uri="{909E8E84-426E-40DD-AFC4-6F175D3DCCD1}">
              <a14:hiddenFill xmlns:a14="http://schemas.microsoft.com/office/drawing/2010/main">
                <a:noFill/>
              </a14:hiddenFill>
            </a:ext>
          </a:extLst>
        </p:spPr>
        <p:txBody>
          <a:bodyPr/>
          <a:lstStyle/>
          <a:p>
            <a:pPr>
              <a:defRPr/>
            </a:pPr>
            <a:endParaRPr lang="en-US">
              <a:latin typeface="+mn-lt"/>
            </a:endParaRPr>
          </a:p>
        </p:txBody>
      </p:sp>
      <p:sp>
        <p:nvSpPr>
          <p:cNvPr id="37" name="Line 8"/>
          <p:cNvSpPr>
            <a:spLocks noChangeShapeType="1"/>
          </p:cNvSpPr>
          <p:nvPr/>
        </p:nvSpPr>
        <p:spPr bwMode="auto">
          <a:xfrm>
            <a:off x="1600200" y="2557463"/>
            <a:ext cx="1371600" cy="130175"/>
          </a:xfrm>
          <a:prstGeom prst="line">
            <a:avLst/>
          </a:prstGeom>
          <a:noFill/>
          <a:ln w="6350">
            <a:solidFill>
              <a:schemeClr val="hlink"/>
            </a:solidFill>
            <a:round/>
            <a:headEnd/>
            <a:tailEnd/>
          </a:ln>
          <a:extLst>
            <a:ext uri="{909E8E84-426E-40DD-AFC4-6F175D3DCCD1}">
              <a14:hiddenFill xmlns:a14="http://schemas.microsoft.com/office/drawing/2010/main">
                <a:noFill/>
              </a14:hiddenFill>
            </a:ext>
          </a:extLst>
        </p:spPr>
        <p:txBody>
          <a:bodyPr/>
          <a:lstStyle/>
          <a:p>
            <a:pPr>
              <a:defRPr/>
            </a:pPr>
            <a:endParaRPr lang="en-US">
              <a:latin typeface="+mn-lt"/>
            </a:endParaRPr>
          </a:p>
        </p:txBody>
      </p:sp>
      <p:sp>
        <p:nvSpPr>
          <p:cNvPr id="38" name="Line 9"/>
          <p:cNvSpPr>
            <a:spLocks noChangeShapeType="1"/>
          </p:cNvSpPr>
          <p:nvPr/>
        </p:nvSpPr>
        <p:spPr bwMode="auto">
          <a:xfrm>
            <a:off x="1600200" y="2557463"/>
            <a:ext cx="1295400" cy="2319337"/>
          </a:xfrm>
          <a:prstGeom prst="line">
            <a:avLst/>
          </a:prstGeom>
          <a:noFill/>
          <a:ln w="6350">
            <a:solidFill>
              <a:schemeClr val="hlink"/>
            </a:solidFill>
            <a:round/>
            <a:headEnd/>
            <a:tailEnd/>
          </a:ln>
          <a:extLst>
            <a:ext uri="{909E8E84-426E-40DD-AFC4-6F175D3DCCD1}">
              <a14:hiddenFill xmlns:a14="http://schemas.microsoft.com/office/drawing/2010/main">
                <a:noFill/>
              </a14:hiddenFill>
            </a:ext>
          </a:extLst>
        </p:spPr>
        <p:txBody>
          <a:bodyPr/>
          <a:lstStyle/>
          <a:p>
            <a:pPr>
              <a:defRPr/>
            </a:pPr>
            <a:endParaRPr lang="en-US">
              <a:latin typeface="+mn-lt"/>
            </a:endParaRPr>
          </a:p>
        </p:txBody>
      </p:sp>
      <p:sp>
        <p:nvSpPr>
          <p:cNvPr id="39" name="Line 10"/>
          <p:cNvSpPr>
            <a:spLocks noChangeShapeType="1"/>
          </p:cNvSpPr>
          <p:nvPr/>
        </p:nvSpPr>
        <p:spPr bwMode="auto">
          <a:xfrm>
            <a:off x="1600200" y="2557463"/>
            <a:ext cx="1295400" cy="1252537"/>
          </a:xfrm>
          <a:prstGeom prst="line">
            <a:avLst/>
          </a:prstGeom>
          <a:noFill/>
          <a:ln w="6350">
            <a:solidFill>
              <a:schemeClr val="hlink"/>
            </a:solidFill>
            <a:round/>
            <a:headEnd/>
            <a:tailEnd/>
          </a:ln>
          <a:extLst>
            <a:ext uri="{909E8E84-426E-40DD-AFC4-6F175D3DCCD1}">
              <a14:hiddenFill xmlns:a14="http://schemas.microsoft.com/office/drawing/2010/main">
                <a:noFill/>
              </a14:hiddenFill>
            </a:ext>
          </a:extLst>
        </p:spPr>
        <p:txBody>
          <a:bodyPr/>
          <a:lstStyle/>
          <a:p>
            <a:pPr>
              <a:defRPr/>
            </a:pPr>
            <a:endParaRPr lang="en-US">
              <a:latin typeface="+mn-lt"/>
            </a:endParaRPr>
          </a:p>
        </p:txBody>
      </p:sp>
      <p:sp>
        <p:nvSpPr>
          <p:cNvPr id="40" name="Line 8"/>
          <p:cNvSpPr>
            <a:spLocks noChangeShapeType="1"/>
          </p:cNvSpPr>
          <p:nvPr/>
        </p:nvSpPr>
        <p:spPr bwMode="auto">
          <a:xfrm flipV="1">
            <a:off x="5257800" y="4027488"/>
            <a:ext cx="1752600" cy="620712"/>
          </a:xfrm>
          <a:prstGeom prst="line">
            <a:avLst/>
          </a:prstGeom>
          <a:noFill/>
          <a:ln w="6350">
            <a:solidFill>
              <a:schemeClr val="hlink"/>
            </a:solidFill>
            <a:round/>
            <a:headEnd/>
            <a:tailEnd/>
          </a:ln>
          <a:extLst>
            <a:ext uri="{909E8E84-426E-40DD-AFC4-6F175D3DCCD1}">
              <a14:hiddenFill xmlns:a14="http://schemas.microsoft.com/office/drawing/2010/main">
                <a:noFill/>
              </a14:hiddenFill>
            </a:ext>
          </a:extLst>
        </p:spPr>
        <p:txBody>
          <a:bodyPr/>
          <a:lstStyle/>
          <a:p>
            <a:pPr>
              <a:defRPr/>
            </a:pPr>
            <a:endParaRPr lang="en-US">
              <a:latin typeface="+mn-lt"/>
            </a:endParaRPr>
          </a:p>
        </p:txBody>
      </p:sp>
      <p:sp>
        <p:nvSpPr>
          <p:cNvPr id="41" name="Line 10"/>
          <p:cNvSpPr>
            <a:spLocks noChangeShapeType="1"/>
          </p:cNvSpPr>
          <p:nvPr/>
        </p:nvSpPr>
        <p:spPr bwMode="auto">
          <a:xfrm flipV="1">
            <a:off x="5334000" y="4027488"/>
            <a:ext cx="1790700" cy="1077912"/>
          </a:xfrm>
          <a:prstGeom prst="line">
            <a:avLst/>
          </a:prstGeom>
          <a:noFill/>
          <a:ln w="6350">
            <a:solidFill>
              <a:schemeClr val="hlink"/>
            </a:solidFill>
            <a:round/>
            <a:headEnd/>
            <a:tailEnd/>
          </a:ln>
          <a:extLst>
            <a:ext uri="{909E8E84-426E-40DD-AFC4-6F175D3DCCD1}">
              <a14:hiddenFill xmlns:a14="http://schemas.microsoft.com/office/drawing/2010/main">
                <a:noFill/>
              </a14:hiddenFill>
            </a:ext>
          </a:extLst>
        </p:spPr>
        <p:txBody>
          <a:bodyPr/>
          <a:lstStyle/>
          <a:p>
            <a:pPr>
              <a:defRPr/>
            </a:pPr>
            <a:endParaRPr lang="en-US">
              <a:latin typeface="+mn-lt"/>
            </a:endParaRPr>
          </a:p>
        </p:txBody>
      </p:sp>
      <p:sp>
        <p:nvSpPr>
          <p:cNvPr id="76813" name="Rectangle 6"/>
          <p:cNvSpPr>
            <a:spLocks noChangeArrowheads="1"/>
          </p:cNvSpPr>
          <p:nvPr/>
        </p:nvSpPr>
        <p:spPr bwMode="auto">
          <a:xfrm>
            <a:off x="3609975" y="3625850"/>
            <a:ext cx="157162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nSpc>
                <a:spcPct val="90000"/>
              </a:lnSpc>
              <a:spcBef>
                <a:spcPct val="50000"/>
              </a:spcBef>
              <a:buClr>
                <a:schemeClr val="folHlink"/>
              </a:buClr>
              <a:buSzPct val="60000"/>
              <a:buFont typeface="Wingdings" pitchFamily="2" charset="2"/>
              <a:buNone/>
            </a:pPr>
            <a:r>
              <a:rPr lang="en-US" altLang="en-US" sz="900">
                <a:solidFill>
                  <a:srgbClr val="00B050"/>
                </a:solidFill>
                <a:latin typeface="Arial" pitchFamily="34" charset="0"/>
              </a:rPr>
              <a:t>	Conveyor</a:t>
            </a:r>
          </a:p>
        </p:txBody>
      </p:sp>
      <p:sp>
        <p:nvSpPr>
          <p:cNvPr id="76814" name="Rectangle 1"/>
          <p:cNvSpPr>
            <a:spLocks noChangeArrowheads="1"/>
          </p:cNvSpPr>
          <p:nvPr/>
        </p:nvSpPr>
        <p:spPr bwMode="auto">
          <a:xfrm>
            <a:off x="3400425" y="3509963"/>
            <a:ext cx="561975" cy="311150"/>
          </a:xfrm>
          <a:prstGeom prst="rect">
            <a:avLst/>
          </a:prstGeom>
          <a:solidFill>
            <a:schemeClr val="bg1"/>
          </a:solidFill>
          <a:ln w="9525" algn="ctr">
            <a:solidFill>
              <a:schemeClr val="bg1"/>
            </a:solidFill>
            <a:round/>
            <a:headEnd/>
            <a:tailEnd/>
          </a:ln>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76815" name="Rectangle 1"/>
          <p:cNvSpPr>
            <a:spLocks noChangeArrowheads="1"/>
          </p:cNvSpPr>
          <p:nvPr/>
        </p:nvSpPr>
        <p:spPr bwMode="auto">
          <a:xfrm>
            <a:off x="990600" y="5675313"/>
            <a:ext cx="41180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Tahoma" pitchFamily="34" charset="0"/>
              </a:defRPr>
            </a:lvl1pPr>
            <a:lvl2pPr>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lvl="1" eaLnBrk="1" hangingPunct="1">
              <a:buFont typeface="Wingdings" pitchFamily="2" charset="2"/>
              <a:buNone/>
            </a:pPr>
            <a:r>
              <a:rPr lang="en-US" altLang="en-US" sz="1600" dirty="0">
                <a:latin typeface="+mn-lt"/>
              </a:rPr>
              <a:t>Stuff has to be “pulled out of” a reservoir.</a:t>
            </a:r>
          </a:p>
          <a:p>
            <a:pPr lvl="1" eaLnBrk="1" hangingPunct="1">
              <a:buFont typeface="Wingdings" pitchFamily="2" charset="2"/>
              <a:buNone/>
            </a:pPr>
            <a:r>
              <a:rPr lang="en-US" altLang="en-US" sz="1600" dirty="0">
                <a:latin typeface="+mn-lt"/>
              </a:rPr>
              <a:t>Stuff is “pushed through” a conveyor!</a:t>
            </a:r>
          </a:p>
        </p:txBody>
      </p:sp>
    </p:spTree>
    <p:extLst>
      <p:ext uri="{BB962C8B-B14F-4D97-AF65-F5344CB8AC3E}">
        <p14:creationId xmlns:p14="http://schemas.microsoft.com/office/powerpoint/2010/main" val="25664399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02C81D47-C682-4F64-892D-B25B3BEB8C72}" type="slidenum">
              <a:rPr lang="en-US" altLang="en-US" smtClean="0"/>
              <a:pPr/>
              <a:t>67</a:t>
            </a:fld>
            <a:endParaRPr lang="en-US" altLang="en-US" smtClean="0"/>
          </a:p>
        </p:txBody>
      </p:sp>
      <p:sp>
        <p:nvSpPr>
          <p:cNvPr id="33" name="Rectangle 5"/>
          <p:cNvSpPr>
            <a:spLocks noChangeArrowheads="1"/>
          </p:cNvSpPr>
          <p:nvPr/>
        </p:nvSpPr>
        <p:spPr bwMode="auto">
          <a:xfrm>
            <a:off x="228600" y="2865438"/>
            <a:ext cx="196215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spcBef>
                <a:spcPct val="50000"/>
              </a:spcBef>
              <a:buClr>
                <a:schemeClr val="folHlink"/>
              </a:buClr>
              <a:buSzPct val="60000"/>
              <a:buFont typeface="Wingdings" pitchFamily="2" charset="2"/>
              <a:buNone/>
              <a:defRPr/>
            </a:pPr>
            <a:r>
              <a:rPr lang="en-US" sz="1400" dirty="0">
                <a:solidFill>
                  <a:srgbClr val="0070C0"/>
                </a:solidFill>
                <a:latin typeface="+mn-lt"/>
              </a:rPr>
              <a:t>Conveyor</a:t>
            </a:r>
            <a:endParaRPr lang="en-US" sz="1200" dirty="0">
              <a:solidFill>
                <a:srgbClr val="0070C0"/>
              </a:solidFill>
              <a:latin typeface="+mn-lt"/>
            </a:endParaRPr>
          </a:p>
          <a:p>
            <a:pPr>
              <a:lnSpc>
                <a:spcPct val="90000"/>
              </a:lnSpc>
              <a:spcBef>
                <a:spcPct val="50000"/>
              </a:spcBef>
              <a:buClr>
                <a:schemeClr val="folHlink"/>
              </a:buClr>
              <a:buSzPct val="60000"/>
              <a:buFont typeface="Wingdings" pitchFamily="2" charset="2"/>
              <a:buNone/>
              <a:defRPr/>
            </a:pPr>
            <a:r>
              <a:rPr lang="en-US" sz="900" dirty="0">
                <a:latin typeface="+mn-lt"/>
              </a:rPr>
              <a:t>Define variable or constant transit time.  Drag and drop a variable to put variable transit time box into the dock.</a:t>
            </a:r>
          </a:p>
          <a:p>
            <a:pPr>
              <a:lnSpc>
                <a:spcPct val="90000"/>
              </a:lnSpc>
              <a:spcBef>
                <a:spcPct val="50000"/>
              </a:spcBef>
              <a:buClr>
                <a:schemeClr val="folHlink"/>
              </a:buClr>
              <a:buSzPct val="60000"/>
              <a:buFont typeface="Wingdings" pitchFamily="2" charset="2"/>
              <a:buNone/>
              <a:defRPr/>
            </a:pPr>
            <a:endParaRPr lang="en-US" sz="900" dirty="0">
              <a:latin typeface="+mn-lt"/>
            </a:endParaRPr>
          </a:p>
          <a:p>
            <a:pPr>
              <a:lnSpc>
                <a:spcPct val="90000"/>
              </a:lnSpc>
              <a:spcBef>
                <a:spcPct val="50000"/>
              </a:spcBef>
              <a:buClr>
                <a:schemeClr val="folHlink"/>
              </a:buClr>
              <a:buSzPct val="60000"/>
              <a:buFont typeface="Wingdings" pitchFamily="2" charset="2"/>
              <a:buNone/>
              <a:defRPr/>
            </a:pPr>
            <a:r>
              <a:rPr lang="en-US" sz="900" dirty="0">
                <a:latin typeface="+mn-lt"/>
              </a:rPr>
              <a:t>Possible to specify constant capacity and/or inflow limit.</a:t>
            </a:r>
          </a:p>
          <a:p>
            <a:pPr>
              <a:lnSpc>
                <a:spcPct val="90000"/>
              </a:lnSpc>
              <a:spcBef>
                <a:spcPct val="50000"/>
              </a:spcBef>
              <a:buClr>
                <a:schemeClr val="folHlink"/>
              </a:buClr>
              <a:buSzPct val="60000"/>
              <a:buFont typeface="Wingdings" pitchFamily="2" charset="2"/>
              <a:buNone/>
              <a:defRPr/>
            </a:pPr>
            <a:r>
              <a:rPr lang="en-US" sz="900" dirty="0">
                <a:latin typeface="+mn-lt"/>
              </a:rPr>
              <a:t>Inflow limit acts as bottleneck at entrance to conveyor, constraining inflows to not exceed specified volume per unit time</a:t>
            </a:r>
          </a:p>
          <a:p>
            <a:pPr>
              <a:lnSpc>
                <a:spcPct val="90000"/>
              </a:lnSpc>
              <a:spcBef>
                <a:spcPct val="50000"/>
              </a:spcBef>
              <a:buClr>
                <a:schemeClr val="folHlink"/>
              </a:buClr>
              <a:buSzPct val="60000"/>
              <a:buFont typeface="Wingdings" pitchFamily="2" charset="2"/>
              <a:buNone/>
              <a:defRPr/>
            </a:pPr>
            <a:r>
              <a:rPr lang="en-US" sz="900" dirty="0">
                <a:latin typeface="+mn-lt"/>
              </a:rPr>
              <a:t>Capacity automatically constrains conveyor inflows to prevent total “weight” of conveyor from exceeding specified value</a:t>
            </a:r>
          </a:p>
          <a:p>
            <a:pPr>
              <a:lnSpc>
                <a:spcPct val="90000"/>
              </a:lnSpc>
              <a:spcBef>
                <a:spcPct val="50000"/>
              </a:spcBef>
              <a:buClr>
                <a:schemeClr val="folHlink"/>
              </a:buClr>
              <a:buSzPct val="60000"/>
              <a:buFont typeface="Wingdings" pitchFamily="2" charset="2"/>
              <a:buNone/>
              <a:defRPr/>
            </a:pPr>
            <a:endParaRPr lang="en-US" sz="900" dirty="0">
              <a:latin typeface="+mn-lt"/>
            </a:endParaRPr>
          </a:p>
          <a:p>
            <a:pPr>
              <a:lnSpc>
                <a:spcPct val="90000"/>
              </a:lnSpc>
              <a:spcBef>
                <a:spcPct val="50000"/>
              </a:spcBef>
              <a:buClr>
                <a:schemeClr val="folHlink"/>
              </a:buClr>
              <a:buSzPct val="60000"/>
              <a:buFont typeface="Wingdings" pitchFamily="2" charset="2"/>
              <a:buNone/>
              <a:defRPr/>
            </a:pPr>
            <a:r>
              <a:rPr lang="en-US" sz="900" dirty="0">
                <a:latin typeface="+mn-lt"/>
              </a:rPr>
              <a:t>Define initial value for conveyor in the equation box.</a:t>
            </a:r>
          </a:p>
          <a:p>
            <a:pPr>
              <a:lnSpc>
                <a:spcPct val="90000"/>
              </a:lnSpc>
              <a:spcBef>
                <a:spcPct val="50000"/>
              </a:spcBef>
              <a:buClr>
                <a:schemeClr val="folHlink"/>
              </a:buClr>
              <a:buSzPct val="60000"/>
              <a:buFont typeface="Wingdings" pitchFamily="2" charset="2"/>
              <a:buNone/>
              <a:defRPr/>
            </a:pPr>
            <a:endParaRPr lang="en-US" sz="1100" dirty="0">
              <a:solidFill>
                <a:schemeClr val="tx2"/>
              </a:solidFill>
              <a:latin typeface="+mn-lt"/>
            </a:endParaRPr>
          </a:p>
        </p:txBody>
      </p:sp>
      <p:sp>
        <p:nvSpPr>
          <p:cNvPr id="34" name="Rectangle 6"/>
          <p:cNvSpPr>
            <a:spLocks noChangeArrowheads="1"/>
          </p:cNvSpPr>
          <p:nvPr/>
        </p:nvSpPr>
        <p:spPr bwMode="auto">
          <a:xfrm>
            <a:off x="1752600" y="1428750"/>
            <a:ext cx="2514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spcBef>
                <a:spcPct val="50000"/>
              </a:spcBef>
              <a:buClr>
                <a:schemeClr val="folHlink"/>
              </a:buClr>
              <a:buSzPct val="60000"/>
              <a:buFont typeface="Wingdings" pitchFamily="2" charset="2"/>
              <a:buNone/>
              <a:defRPr/>
            </a:pPr>
            <a:r>
              <a:rPr lang="en-US" sz="1400" dirty="0">
                <a:solidFill>
                  <a:srgbClr val="0070C0"/>
                </a:solidFill>
                <a:latin typeface="+mn-lt"/>
              </a:rPr>
              <a:t>Conveyor Flow-thru</a:t>
            </a:r>
          </a:p>
          <a:p>
            <a:pPr>
              <a:lnSpc>
                <a:spcPct val="90000"/>
              </a:lnSpc>
              <a:spcBef>
                <a:spcPct val="50000"/>
              </a:spcBef>
              <a:buClr>
                <a:schemeClr val="folHlink"/>
              </a:buClr>
              <a:buSzPct val="60000"/>
              <a:buFont typeface="Wingdings" pitchFamily="2" charset="2"/>
              <a:buNone/>
              <a:defRPr/>
            </a:pPr>
            <a:r>
              <a:rPr lang="en-US" sz="900" dirty="0">
                <a:latin typeface="+mn-lt"/>
              </a:rPr>
              <a:t>Nothing to define here under most circumstances.  Transit time is handled in conveyor dialog; Leakage captured by leakage dialog.  Whatever makes it to the end goes through this flow.</a:t>
            </a:r>
          </a:p>
          <a:p>
            <a:pPr>
              <a:lnSpc>
                <a:spcPct val="90000"/>
              </a:lnSpc>
              <a:spcBef>
                <a:spcPct val="50000"/>
              </a:spcBef>
              <a:buClr>
                <a:schemeClr val="folHlink"/>
              </a:buClr>
              <a:buSzPct val="60000"/>
              <a:buFont typeface="Wingdings" pitchFamily="2" charset="2"/>
              <a:buNone/>
              <a:defRPr/>
            </a:pPr>
            <a:endParaRPr lang="en-US" sz="1200" dirty="0">
              <a:solidFill>
                <a:schemeClr val="tx2"/>
              </a:solidFill>
              <a:latin typeface="+mn-lt"/>
            </a:endParaRPr>
          </a:p>
        </p:txBody>
      </p:sp>
      <p:grpSp>
        <p:nvGrpSpPr>
          <p:cNvPr id="77829" name="Group 3"/>
          <p:cNvGrpSpPr>
            <a:grpSpLocks/>
          </p:cNvGrpSpPr>
          <p:nvPr/>
        </p:nvGrpSpPr>
        <p:grpSpPr bwMode="auto">
          <a:xfrm>
            <a:off x="2286000" y="2709863"/>
            <a:ext cx="5486400" cy="3114675"/>
            <a:chOff x="76200" y="495300"/>
            <a:chExt cx="11210925" cy="6362700"/>
          </a:xfrm>
        </p:grpSpPr>
        <p:pic>
          <p:nvPicPr>
            <p:cNvPr id="7784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495300"/>
              <a:ext cx="3743325" cy="636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841"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495300"/>
              <a:ext cx="3743325" cy="636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842"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3800" y="495300"/>
              <a:ext cx="3743325" cy="636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9" name="Line 8"/>
          <p:cNvSpPr>
            <a:spLocks noChangeShapeType="1"/>
          </p:cNvSpPr>
          <p:nvPr/>
        </p:nvSpPr>
        <p:spPr bwMode="auto">
          <a:xfrm>
            <a:off x="1943100" y="3589338"/>
            <a:ext cx="952500" cy="601662"/>
          </a:xfrm>
          <a:prstGeom prst="line">
            <a:avLst/>
          </a:prstGeom>
          <a:noFill/>
          <a:ln w="6350">
            <a:solidFill>
              <a:schemeClr val="hlink"/>
            </a:solidFill>
            <a:round/>
            <a:headEnd/>
            <a:tailEnd/>
          </a:ln>
          <a:extLst>
            <a:ext uri="{909E8E84-426E-40DD-AFC4-6F175D3DCCD1}">
              <a14:hiddenFill xmlns:a14="http://schemas.microsoft.com/office/drawing/2010/main">
                <a:noFill/>
              </a14:hiddenFill>
            </a:ext>
          </a:extLst>
        </p:spPr>
        <p:txBody>
          <a:bodyPr/>
          <a:lstStyle/>
          <a:p>
            <a:pPr>
              <a:defRPr/>
            </a:pPr>
            <a:endParaRPr lang="en-US">
              <a:latin typeface="+mn-lt"/>
            </a:endParaRPr>
          </a:p>
        </p:txBody>
      </p:sp>
      <p:sp>
        <p:nvSpPr>
          <p:cNvPr id="40" name="Line 8"/>
          <p:cNvSpPr>
            <a:spLocks noChangeShapeType="1"/>
          </p:cNvSpPr>
          <p:nvPr/>
        </p:nvSpPr>
        <p:spPr bwMode="auto">
          <a:xfrm>
            <a:off x="1905000" y="4038600"/>
            <a:ext cx="1104900" cy="457200"/>
          </a:xfrm>
          <a:prstGeom prst="line">
            <a:avLst/>
          </a:prstGeom>
          <a:noFill/>
          <a:ln w="6350">
            <a:solidFill>
              <a:schemeClr val="hlink"/>
            </a:solidFill>
            <a:round/>
            <a:headEnd/>
            <a:tailEnd/>
          </a:ln>
          <a:extLst>
            <a:ext uri="{909E8E84-426E-40DD-AFC4-6F175D3DCCD1}">
              <a14:hiddenFill xmlns:a14="http://schemas.microsoft.com/office/drawing/2010/main">
                <a:noFill/>
              </a14:hiddenFill>
            </a:ext>
          </a:extLst>
        </p:spPr>
        <p:txBody>
          <a:bodyPr/>
          <a:lstStyle/>
          <a:p>
            <a:pPr>
              <a:defRPr/>
            </a:pPr>
            <a:endParaRPr lang="en-US">
              <a:latin typeface="+mn-lt"/>
            </a:endParaRPr>
          </a:p>
        </p:txBody>
      </p:sp>
      <p:sp>
        <p:nvSpPr>
          <p:cNvPr id="41" name="Line 8"/>
          <p:cNvSpPr>
            <a:spLocks noChangeShapeType="1"/>
          </p:cNvSpPr>
          <p:nvPr/>
        </p:nvSpPr>
        <p:spPr bwMode="auto">
          <a:xfrm flipV="1">
            <a:off x="1905000" y="5181600"/>
            <a:ext cx="914400" cy="152400"/>
          </a:xfrm>
          <a:prstGeom prst="line">
            <a:avLst/>
          </a:prstGeom>
          <a:noFill/>
          <a:ln w="6350">
            <a:solidFill>
              <a:schemeClr val="hlink"/>
            </a:solidFill>
            <a:round/>
            <a:headEnd/>
            <a:tailEnd/>
          </a:ln>
          <a:extLst>
            <a:ext uri="{909E8E84-426E-40DD-AFC4-6F175D3DCCD1}">
              <a14:hiddenFill xmlns:a14="http://schemas.microsoft.com/office/drawing/2010/main">
                <a:noFill/>
              </a14:hiddenFill>
            </a:ext>
          </a:extLst>
        </p:spPr>
        <p:txBody>
          <a:bodyPr/>
          <a:lstStyle/>
          <a:p>
            <a:pPr>
              <a:defRPr/>
            </a:pPr>
            <a:endParaRPr lang="en-US">
              <a:latin typeface="+mn-lt"/>
            </a:endParaRPr>
          </a:p>
        </p:txBody>
      </p:sp>
      <p:sp>
        <p:nvSpPr>
          <p:cNvPr id="42" name="Line 8"/>
          <p:cNvSpPr>
            <a:spLocks noChangeShapeType="1"/>
          </p:cNvSpPr>
          <p:nvPr/>
        </p:nvSpPr>
        <p:spPr bwMode="auto">
          <a:xfrm>
            <a:off x="3886200" y="2362200"/>
            <a:ext cx="990600" cy="914400"/>
          </a:xfrm>
          <a:prstGeom prst="line">
            <a:avLst/>
          </a:prstGeom>
          <a:noFill/>
          <a:ln w="6350">
            <a:solidFill>
              <a:schemeClr val="hlink"/>
            </a:solidFill>
            <a:round/>
            <a:headEnd/>
            <a:tailEnd/>
          </a:ln>
          <a:extLst>
            <a:ext uri="{909E8E84-426E-40DD-AFC4-6F175D3DCCD1}">
              <a14:hiddenFill xmlns:a14="http://schemas.microsoft.com/office/drawing/2010/main">
                <a:noFill/>
              </a14:hiddenFill>
            </a:ext>
          </a:extLst>
        </p:spPr>
        <p:txBody>
          <a:bodyPr/>
          <a:lstStyle/>
          <a:p>
            <a:pPr>
              <a:defRPr/>
            </a:pPr>
            <a:endParaRPr lang="en-US">
              <a:latin typeface="+mn-lt"/>
            </a:endParaRPr>
          </a:p>
        </p:txBody>
      </p:sp>
      <p:sp>
        <p:nvSpPr>
          <p:cNvPr id="77834" name="Rectangle 6"/>
          <p:cNvSpPr>
            <a:spLocks noChangeArrowheads="1"/>
          </p:cNvSpPr>
          <p:nvPr/>
        </p:nvSpPr>
        <p:spPr bwMode="auto">
          <a:xfrm>
            <a:off x="5486400" y="1428750"/>
            <a:ext cx="2514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nSpc>
                <a:spcPct val="90000"/>
              </a:lnSpc>
              <a:spcBef>
                <a:spcPct val="50000"/>
              </a:spcBef>
              <a:buClr>
                <a:schemeClr val="folHlink"/>
              </a:buClr>
              <a:buSzPct val="60000"/>
              <a:buFont typeface="Wingdings" pitchFamily="2" charset="2"/>
              <a:buNone/>
            </a:pPr>
            <a:r>
              <a:rPr lang="en-US" altLang="en-US" sz="1400" dirty="0">
                <a:solidFill>
                  <a:srgbClr val="0070C0"/>
                </a:solidFill>
                <a:latin typeface="Calibri" pitchFamily="34" charset="0"/>
              </a:rPr>
              <a:t>Conveyor Leakage</a:t>
            </a:r>
          </a:p>
          <a:p>
            <a:pPr>
              <a:lnSpc>
                <a:spcPct val="90000"/>
              </a:lnSpc>
              <a:spcBef>
                <a:spcPct val="50000"/>
              </a:spcBef>
              <a:buClr>
                <a:schemeClr val="folHlink"/>
              </a:buClr>
              <a:buSzPct val="60000"/>
              <a:buFont typeface="Wingdings" pitchFamily="2" charset="2"/>
              <a:buNone/>
            </a:pPr>
            <a:r>
              <a:rPr lang="en-US" altLang="en-US" sz="1000" dirty="0">
                <a:latin typeface="Calibri" pitchFamily="34" charset="0"/>
              </a:rPr>
              <a:t>Set beginning and end of no leak zone.</a:t>
            </a:r>
          </a:p>
          <a:p>
            <a:pPr>
              <a:lnSpc>
                <a:spcPct val="90000"/>
              </a:lnSpc>
              <a:spcBef>
                <a:spcPct val="50000"/>
              </a:spcBef>
              <a:buClr>
                <a:schemeClr val="folHlink"/>
              </a:buClr>
              <a:buSzPct val="60000"/>
              <a:buFont typeface="Wingdings" pitchFamily="2" charset="2"/>
              <a:buNone/>
            </a:pPr>
            <a:endParaRPr lang="en-US" altLang="en-US" sz="1200" dirty="0">
              <a:solidFill>
                <a:schemeClr val="tx2"/>
              </a:solidFill>
              <a:latin typeface="Calibri" pitchFamily="34" charset="0"/>
            </a:endParaRPr>
          </a:p>
        </p:txBody>
      </p:sp>
      <p:sp>
        <p:nvSpPr>
          <p:cNvPr id="44" name="Line 8"/>
          <p:cNvSpPr>
            <a:spLocks noChangeShapeType="1"/>
          </p:cNvSpPr>
          <p:nvPr/>
        </p:nvSpPr>
        <p:spPr bwMode="auto">
          <a:xfrm>
            <a:off x="6019800" y="1978025"/>
            <a:ext cx="381000" cy="1146175"/>
          </a:xfrm>
          <a:prstGeom prst="line">
            <a:avLst/>
          </a:prstGeom>
          <a:noFill/>
          <a:ln w="6350">
            <a:solidFill>
              <a:schemeClr val="hlink"/>
            </a:solidFill>
            <a:round/>
            <a:headEnd/>
            <a:tailEnd/>
          </a:ln>
          <a:extLst>
            <a:ext uri="{909E8E84-426E-40DD-AFC4-6F175D3DCCD1}">
              <a14:hiddenFill xmlns:a14="http://schemas.microsoft.com/office/drawing/2010/main">
                <a:noFill/>
              </a14:hiddenFill>
            </a:ext>
          </a:extLst>
        </p:spPr>
        <p:txBody>
          <a:bodyPr/>
          <a:lstStyle/>
          <a:p>
            <a:pPr>
              <a:defRPr/>
            </a:pPr>
            <a:endParaRPr lang="en-US">
              <a:latin typeface="+mn-lt"/>
            </a:endParaRPr>
          </a:p>
        </p:txBody>
      </p:sp>
      <p:sp>
        <p:nvSpPr>
          <p:cNvPr id="77836" name="Rectangle 6"/>
          <p:cNvSpPr>
            <a:spLocks noChangeArrowheads="1"/>
          </p:cNvSpPr>
          <p:nvPr/>
        </p:nvSpPr>
        <p:spPr bwMode="auto">
          <a:xfrm>
            <a:off x="7924800" y="3763963"/>
            <a:ext cx="1039813"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nSpc>
                <a:spcPct val="90000"/>
              </a:lnSpc>
              <a:spcBef>
                <a:spcPct val="50000"/>
              </a:spcBef>
              <a:buClr>
                <a:schemeClr val="folHlink"/>
              </a:buClr>
              <a:buSzPct val="60000"/>
              <a:buFont typeface="Wingdings" pitchFamily="2" charset="2"/>
              <a:buNone/>
            </a:pPr>
            <a:r>
              <a:rPr lang="en-US" altLang="en-US" sz="1000">
                <a:latin typeface="Calibri" pitchFamily="34" charset="0"/>
              </a:rPr>
              <a:t>Use required inputs, builtins, or constant  to define leak fraction</a:t>
            </a:r>
          </a:p>
          <a:p>
            <a:pPr>
              <a:lnSpc>
                <a:spcPct val="90000"/>
              </a:lnSpc>
              <a:spcBef>
                <a:spcPct val="50000"/>
              </a:spcBef>
              <a:buClr>
                <a:schemeClr val="folHlink"/>
              </a:buClr>
              <a:buSzPct val="60000"/>
              <a:buFont typeface="Wingdings" pitchFamily="2" charset="2"/>
              <a:buNone/>
            </a:pPr>
            <a:endParaRPr lang="en-US" altLang="en-US" sz="1200">
              <a:solidFill>
                <a:schemeClr val="tx2"/>
              </a:solidFill>
              <a:latin typeface="Calibri" pitchFamily="34" charset="0"/>
            </a:endParaRPr>
          </a:p>
        </p:txBody>
      </p:sp>
      <p:sp>
        <p:nvSpPr>
          <p:cNvPr id="46" name="Line 8"/>
          <p:cNvSpPr>
            <a:spLocks noChangeShapeType="1"/>
          </p:cNvSpPr>
          <p:nvPr/>
        </p:nvSpPr>
        <p:spPr bwMode="auto">
          <a:xfrm>
            <a:off x="6019800" y="1989138"/>
            <a:ext cx="1638300" cy="1146175"/>
          </a:xfrm>
          <a:prstGeom prst="line">
            <a:avLst/>
          </a:prstGeom>
          <a:noFill/>
          <a:ln w="6350">
            <a:solidFill>
              <a:schemeClr val="hlink"/>
            </a:solidFill>
            <a:round/>
            <a:headEnd/>
            <a:tailEnd/>
          </a:ln>
          <a:extLst>
            <a:ext uri="{909E8E84-426E-40DD-AFC4-6F175D3DCCD1}">
              <a14:hiddenFill xmlns:a14="http://schemas.microsoft.com/office/drawing/2010/main">
                <a:noFill/>
              </a14:hiddenFill>
            </a:ext>
          </a:extLst>
        </p:spPr>
        <p:txBody>
          <a:bodyPr/>
          <a:lstStyle/>
          <a:p>
            <a:pPr>
              <a:defRPr/>
            </a:pPr>
            <a:endParaRPr lang="en-US">
              <a:latin typeface="+mn-lt"/>
            </a:endParaRPr>
          </a:p>
        </p:txBody>
      </p:sp>
      <p:sp>
        <p:nvSpPr>
          <p:cNvPr id="47" name="Line 8"/>
          <p:cNvSpPr>
            <a:spLocks noChangeShapeType="1"/>
          </p:cNvSpPr>
          <p:nvPr/>
        </p:nvSpPr>
        <p:spPr bwMode="auto">
          <a:xfrm flipH="1">
            <a:off x="6856413" y="4233863"/>
            <a:ext cx="1068387" cy="719137"/>
          </a:xfrm>
          <a:prstGeom prst="line">
            <a:avLst/>
          </a:prstGeom>
          <a:noFill/>
          <a:ln w="6350">
            <a:solidFill>
              <a:schemeClr val="hlink"/>
            </a:solidFill>
            <a:round/>
            <a:headEnd/>
            <a:tailEnd/>
          </a:ln>
          <a:extLst>
            <a:ext uri="{909E8E84-426E-40DD-AFC4-6F175D3DCCD1}">
              <a14:hiddenFill xmlns:a14="http://schemas.microsoft.com/office/drawing/2010/main">
                <a:noFill/>
              </a14:hiddenFill>
            </a:ext>
          </a:extLst>
        </p:spPr>
        <p:txBody>
          <a:bodyPr/>
          <a:lstStyle/>
          <a:p>
            <a:pPr>
              <a:defRPr/>
            </a:pPr>
            <a:endParaRPr lang="en-US">
              <a:latin typeface="+mn-lt"/>
            </a:endParaRPr>
          </a:p>
        </p:txBody>
      </p:sp>
      <p:sp>
        <p:nvSpPr>
          <p:cNvPr id="77839" name="Rectangle 3"/>
          <p:cNvSpPr>
            <a:spLocks noGrp="1" noChangeArrowheads="1"/>
          </p:cNvSpPr>
          <p:nvPr>
            <p:ph type="title"/>
          </p:nvPr>
        </p:nvSpPr>
        <p:spPr>
          <a:xfrm>
            <a:off x="571517" y="322907"/>
            <a:ext cx="7793037" cy="762000"/>
          </a:xfrm>
        </p:spPr>
        <p:txBody>
          <a:bodyPr/>
          <a:lstStyle/>
          <a:p>
            <a:pPr eaLnBrk="1" hangingPunct="1"/>
            <a:r>
              <a:rPr lang="en-US" altLang="en-US" sz="2400" dirty="0" smtClean="0"/>
              <a:t>Conveyor:  A special kind of stock</a:t>
            </a:r>
          </a:p>
        </p:txBody>
      </p:sp>
    </p:spTree>
    <p:extLst>
      <p:ext uri="{BB962C8B-B14F-4D97-AF65-F5344CB8AC3E}">
        <p14:creationId xmlns:p14="http://schemas.microsoft.com/office/powerpoint/2010/main" val="25427815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79D06B8D-3BEF-4541-92BA-6756D62052D6}" type="slidenum">
              <a:rPr lang="en-US" altLang="en-US" smtClean="0"/>
              <a:pPr/>
              <a:t>68</a:t>
            </a:fld>
            <a:endParaRPr lang="en-US" altLang="en-US" smtClean="0"/>
          </a:p>
        </p:txBody>
      </p:sp>
      <p:sp>
        <p:nvSpPr>
          <p:cNvPr id="78851" name="Rectangle 2"/>
          <p:cNvSpPr>
            <a:spLocks noChangeArrowheads="1"/>
          </p:cNvSpPr>
          <p:nvPr/>
        </p:nvSpPr>
        <p:spPr bwMode="auto">
          <a:xfrm>
            <a:off x="1182688" y="1524000"/>
            <a:ext cx="77724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buClr>
                <a:schemeClr val="folHlink"/>
              </a:buClr>
              <a:buSzPct val="60000"/>
              <a:buFont typeface="Wingdings" pitchFamily="2" charset="2"/>
              <a:buNone/>
            </a:pPr>
            <a:r>
              <a:rPr lang="en-US" altLang="en-US" sz="2000" dirty="0"/>
              <a:t>Consider using a Conveyor when…</a:t>
            </a:r>
          </a:p>
          <a:p>
            <a:pPr>
              <a:lnSpc>
                <a:spcPct val="90000"/>
              </a:lnSpc>
              <a:spcBef>
                <a:spcPct val="50000"/>
              </a:spcBef>
              <a:buClr>
                <a:srgbClr val="0070C0"/>
              </a:buClr>
              <a:buSzPct val="100000"/>
              <a:buFont typeface="Arial" panose="020B0604020202020204" pitchFamily="34" charset="0"/>
              <a:buChar char="•"/>
            </a:pPr>
            <a:r>
              <a:rPr lang="en-US" altLang="en-US" sz="1600" dirty="0"/>
              <a:t>You want to capture the dynamics of a “pipeline delay”</a:t>
            </a:r>
          </a:p>
          <a:p>
            <a:pPr>
              <a:lnSpc>
                <a:spcPct val="90000"/>
              </a:lnSpc>
              <a:spcBef>
                <a:spcPct val="50000"/>
              </a:spcBef>
              <a:buClr>
                <a:srgbClr val="0070C0"/>
              </a:buClr>
              <a:buSzPct val="100000"/>
              <a:buFont typeface="Arial" panose="020B0604020202020204" pitchFamily="34" charset="0"/>
              <a:buChar char="•"/>
            </a:pPr>
            <a:r>
              <a:rPr lang="en-US" altLang="en-US" sz="1600" dirty="0"/>
              <a:t>You want to capture a process (such as a development process) at the highest possible level</a:t>
            </a:r>
          </a:p>
          <a:p>
            <a:pPr>
              <a:lnSpc>
                <a:spcPct val="90000"/>
              </a:lnSpc>
              <a:spcBef>
                <a:spcPct val="50000"/>
              </a:spcBef>
              <a:buClr>
                <a:srgbClr val="0070C0"/>
              </a:buClr>
              <a:buSzPct val="100000"/>
              <a:buFont typeface="Arial" panose="020B0604020202020204" pitchFamily="34" charset="0"/>
              <a:buChar char="•"/>
            </a:pPr>
            <a:r>
              <a:rPr lang="en-US" altLang="en-US" sz="1600" dirty="0"/>
              <a:t>Your major concern is the amount of time that material spends “in process”</a:t>
            </a:r>
          </a:p>
          <a:p>
            <a:pPr>
              <a:lnSpc>
                <a:spcPct val="90000"/>
              </a:lnSpc>
              <a:spcBef>
                <a:spcPct val="50000"/>
              </a:spcBef>
              <a:buClr>
                <a:srgbClr val="0070C0"/>
              </a:buClr>
              <a:buSzPct val="100000"/>
              <a:buFont typeface="Arial" panose="020B0604020202020204" pitchFamily="34" charset="0"/>
              <a:buChar char="•"/>
            </a:pPr>
            <a:r>
              <a:rPr lang="en-US" altLang="en-US" sz="1600" dirty="0"/>
              <a:t>It’s important to maintain “arrival integrity”</a:t>
            </a:r>
          </a:p>
          <a:p>
            <a:pPr>
              <a:lnSpc>
                <a:spcPct val="90000"/>
              </a:lnSpc>
              <a:spcBef>
                <a:spcPct val="50000"/>
              </a:spcBef>
              <a:buClr>
                <a:srgbClr val="0070C0"/>
              </a:buClr>
              <a:buSzPct val="100000"/>
              <a:buFont typeface="Arial" panose="020B0604020202020204" pitchFamily="34" charset="0"/>
              <a:buChar char="•"/>
            </a:pPr>
            <a:r>
              <a:rPr lang="en-US" altLang="en-US" sz="1600" dirty="0"/>
              <a:t>You’re modeling a discrete (vs continuous) process</a:t>
            </a:r>
          </a:p>
          <a:p>
            <a:pPr>
              <a:spcBef>
                <a:spcPct val="50000"/>
              </a:spcBef>
              <a:buClr>
                <a:schemeClr val="folHlink"/>
              </a:buClr>
              <a:buSzPct val="60000"/>
              <a:buFont typeface="Wingdings" pitchFamily="2" charset="2"/>
              <a:buNone/>
            </a:pPr>
            <a:r>
              <a:rPr lang="en-US" altLang="en-US" sz="2000" dirty="0"/>
              <a:t>Consider using a Reservoir when…</a:t>
            </a:r>
          </a:p>
          <a:p>
            <a:pPr>
              <a:lnSpc>
                <a:spcPct val="90000"/>
              </a:lnSpc>
              <a:spcBef>
                <a:spcPct val="50000"/>
              </a:spcBef>
              <a:buClr>
                <a:srgbClr val="0070C0"/>
              </a:buClr>
              <a:buSzPct val="100000"/>
              <a:buFont typeface="Arial" panose="020B0604020202020204" pitchFamily="34" charset="0"/>
              <a:buChar char="•"/>
            </a:pPr>
            <a:r>
              <a:rPr lang="en-US" altLang="en-US" sz="1600" dirty="0"/>
              <a:t>You need explicit control over the outflows from the process</a:t>
            </a:r>
          </a:p>
          <a:p>
            <a:pPr>
              <a:lnSpc>
                <a:spcPct val="90000"/>
              </a:lnSpc>
              <a:spcBef>
                <a:spcPct val="50000"/>
              </a:spcBef>
              <a:buClr>
                <a:srgbClr val="0070C0"/>
              </a:buClr>
              <a:buSzPct val="100000"/>
              <a:buFont typeface="Arial" panose="020B0604020202020204" pitchFamily="34" charset="0"/>
              <a:buChar char="•"/>
            </a:pPr>
            <a:r>
              <a:rPr lang="en-US" altLang="en-US" sz="1600" dirty="0"/>
              <a:t>Material in the stock can be appropriately handled as a “mixed” quantity</a:t>
            </a:r>
          </a:p>
          <a:p>
            <a:pPr>
              <a:lnSpc>
                <a:spcPct val="90000"/>
              </a:lnSpc>
              <a:spcBef>
                <a:spcPct val="50000"/>
              </a:spcBef>
              <a:buClr>
                <a:srgbClr val="0070C0"/>
              </a:buClr>
              <a:buSzPct val="100000"/>
              <a:buFont typeface="Arial" panose="020B0604020202020204" pitchFamily="34" charset="0"/>
              <a:buChar char="•"/>
            </a:pPr>
            <a:r>
              <a:rPr lang="en-US" altLang="en-US" sz="1600" dirty="0"/>
              <a:t>There are many outflows from the stock (4+)</a:t>
            </a:r>
          </a:p>
          <a:p>
            <a:pPr>
              <a:lnSpc>
                <a:spcPct val="90000"/>
              </a:lnSpc>
              <a:spcBef>
                <a:spcPct val="50000"/>
              </a:spcBef>
              <a:buClr>
                <a:srgbClr val="0070C0"/>
              </a:buClr>
              <a:buSzPct val="100000"/>
              <a:buFont typeface="Arial" panose="020B0604020202020204" pitchFamily="34" charset="0"/>
              <a:buChar char="•"/>
            </a:pPr>
            <a:r>
              <a:rPr lang="en-US" altLang="en-US" sz="1600" dirty="0"/>
              <a:t>You want to represent the physics of the flows (as opposed to just “time in process”)</a:t>
            </a:r>
          </a:p>
        </p:txBody>
      </p:sp>
      <p:sp>
        <p:nvSpPr>
          <p:cNvPr id="78852" name="Rectangle 3"/>
          <p:cNvSpPr>
            <a:spLocks noGrp="1" noChangeArrowheads="1"/>
          </p:cNvSpPr>
          <p:nvPr>
            <p:ph type="title"/>
          </p:nvPr>
        </p:nvSpPr>
        <p:spPr/>
        <p:txBody>
          <a:bodyPr/>
          <a:lstStyle/>
          <a:p>
            <a:pPr eaLnBrk="1" hangingPunct="1"/>
            <a:r>
              <a:rPr lang="en-US" altLang="en-US" sz="2400" smtClean="0"/>
              <a:t>Guidelines for Using Conveyors</a:t>
            </a:r>
          </a:p>
        </p:txBody>
      </p:sp>
    </p:spTree>
    <p:extLst>
      <p:ext uri="{BB962C8B-B14F-4D97-AF65-F5344CB8AC3E}">
        <p14:creationId xmlns:p14="http://schemas.microsoft.com/office/powerpoint/2010/main" val="148838504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D9A4A5CA-060C-476B-9D18-4FA45A608B50}" type="slidenum">
              <a:rPr lang="en-US" altLang="en-US" smtClean="0"/>
              <a:pPr/>
              <a:t>69</a:t>
            </a:fld>
            <a:endParaRPr lang="en-US" altLang="en-US" smtClean="0"/>
          </a:p>
        </p:txBody>
      </p:sp>
      <p:sp>
        <p:nvSpPr>
          <p:cNvPr id="79875" name="Rectangle 2"/>
          <p:cNvSpPr>
            <a:spLocks noGrp="1" noChangeArrowheads="1"/>
          </p:cNvSpPr>
          <p:nvPr>
            <p:ph type="title"/>
          </p:nvPr>
        </p:nvSpPr>
        <p:spPr>
          <a:xfrm>
            <a:off x="719137" y="350068"/>
            <a:ext cx="7793037" cy="762000"/>
          </a:xfrm>
        </p:spPr>
        <p:txBody>
          <a:bodyPr/>
          <a:lstStyle/>
          <a:p>
            <a:pPr eaLnBrk="1" hangingPunct="1"/>
            <a:r>
              <a:rPr lang="en-US" altLang="en-US" sz="2400" dirty="0" smtClean="0"/>
              <a:t>Conveyor Example</a:t>
            </a:r>
          </a:p>
        </p:txBody>
      </p:sp>
      <p:sp>
        <p:nvSpPr>
          <p:cNvPr id="79876" name="Rectangle 3"/>
          <p:cNvSpPr>
            <a:spLocks noGrp="1" noChangeArrowheads="1"/>
          </p:cNvSpPr>
          <p:nvPr>
            <p:ph type="body" sz="half" idx="1"/>
          </p:nvPr>
        </p:nvSpPr>
        <p:spPr>
          <a:xfrm>
            <a:off x="685800" y="1524000"/>
            <a:ext cx="7239000" cy="1258888"/>
          </a:xfrm>
        </p:spPr>
        <p:txBody>
          <a:bodyPr/>
          <a:lstStyle/>
          <a:p>
            <a:pPr marL="533400" indent="-533400" eaLnBrk="1" hangingPunct="1">
              <a:lnSpc>
                <a:spcPct val="90000"/>
              </a:lnSpc>
              <a:buFont typeface="Wingdings" pitchFamily="2" charset="2"/>
              <a:buNone/>
            </a:pPr>
            <a:r>
              <a:rPr lang="en-US" altLang="en-US" sz="1200" dirty="0" smtClean="0"/>
              <a:t>	</a:t>
            </a:r>
            <a:r>
              <a:rPr lang="en-US" altLang="en-US" sz="1600" dirty="0" smtClean="0"/>
              <a:t>Industries relying on heavy capital investment often experience significant lags based on construction delays.  An empty construction pipeline today can mean lack of capacity tomorrow! Below is simple stock-flow diagram depicting the capacity pipeline for a new generation of biofuels conversion plants.</a:t>
            </a:r>
          </a:p>
          <a:p>
            <a:pPr marL="533400" indent="-533400" eaLnBrk="1" hangingPunct="1">
              <a:lnSpc>
                <a:spcPct val="90000"/>
              </a:lnSpc>
              <a:buFont typeface="Wingdings" pitchFamily="2" charset="2"/>
              <a:buNone/>
            </a:pPr>
            <a:endParaRPr lang="en-US" altLang="en-US" sz="1200" dirty="0" smtClean="0"/>
          </a:p>
          <a:p>
            <a:pPr marL="533400" indent="-533400" eaLnBrk="1" hangingPunct="1">
              <a:lnSpc>
                <a:spcPct val="90000"/>
              </a:lnSpc>
              <a:buFont typeface="Wingdings" pitchFamily="2" charset="2"/>
              <a:buNone/>
            </a:pPr>
            <a:endParaRPr lang="en-US" altLang="en-US" sz="1200" dirty="0" smtClean="0"/>
          </a:p>
          <a:p>
            <a:pPr marL="533400" indent="-533400" eaLnBrk="1" hangingPunct="1">
              <a:lnSpc>
                <a:spcPct val="90000"/>
              </a:lnSpc>
              <a:buFont typeface="Wingdings" pitchFamily="2" charset="2"/>
              <a:buNone/>
            </a:pPr>
            <a:endParaRPr lang="en-US" altLang="en-US" sz="1200" dirty="0" smtClean="0"/>
          </a:p>
          <a:p>
            <a:pPr marL="533400" indent="-533400" eaLnBrk="1" hangingPunct="1">
              <a:lnSpc>
                <a:spcPct val="90000"/>
              </a:lnSpc>
              <a:buFont typeface="Wingdings" pitchFamily="2" charset="2"/>
              <a:buNone/>
            </a:pPr>
            <a:endParaRPr lang="en-US" altLang="en-US" sz="1200" dirty="0" smtClean="0"/>
          </a:p>
          <a:p>
            <a:pPr marL="533400" indent="-533400" eaLnBrk="1" hangingPunct="1">
              <a:lnSpc>
                <a:spcPct val="90000"/>
              </a:lnSpc>
              <a:buFont typeface="Wingdings" pitchFamily="2" charset="2"/>
              <a:buNone/>
            </a:pPr>
            <a:endParaRPr lang="en-US" altLang="en-US" sz="1200" dirty="0" smtClean="0"/>
          </a:p>
          <a:p>
            <a:pPr marL="533400" indent="-533400" eaLnBrk="1" hangingPunct="1">
              <a:lnSpc>
                <a:spcPct val="90000"/>
              </a:lnSpc>
              <a:buFont typeface="Wingdings" pitchFamily="2" charset="2"/>
              <a:buNone/>
            </a:pPr>
            <a:endParaRPr lang="en-US" altLang="en-US" sz="1200" dirty="0" smtClean="0"/>
          </a:p>
          <a:p>
            <a:pPr marL="533400" indent="-533400" eaLnBrk="1" hangingPunct="1">
              <a:lnSpc>
                <a:spcPct val="90000"/>
              </a:lnSpc>
              <a:buFont typeface="Wingdings" pitchFamily="2" charset="2"/>
              <a:buNone/>
            </a:pPr>
            <a:endParaRPr lang="en-US" altLang="en-US" sz="1200" dirty="0" smtClean="0"/>
          </a:p>
          <a:p>
            <a:pPr marL="533400" indent="-533400" eaLnBrk="1" hangingPunct="1">
              <a:lnSpc>
                <a:spcPct val="90000"/>
              </a:lnSpc>
              <a:buFont typeface="Wingdings" pitchFamily="2" charset="2"/>
              <a:buNone/>
            </a:pPr>
            <a:endParaRPr lang="en-US" altLang="en-US" sz="1200" dirty="0" smtClean="0"/>
          </a:p>
        </p:txBody>
      </p:sp>
      <p:pic>
        <p:nvPicPr>
          <p:cNvPr id="7987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895600"/>
            <a:ext cx="6488113"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16734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A33C0520-0B55-410F-8B1F-817C31A51602}" type="slidenum">
              <a:rPr lang="en-US" altLang="en-US" smtClean="0">
                <a:latin typeface="Calibri" pitchFamily="34" charset="0"/>
                <a:cs typeface="Calibri" pitchFamily="34" charset="0"/>
              </a:rPr>
              <a:pPr/>
              <a:t>7</a:t>
            </a:fld>
            <a:endParaRPr lang="en-US" altLang="en-US" dirty="0" smtClean="0">
              <a:latin typeface="Calibri" pitchFamily="34" charset="0"/>
              <a:cs typeface="Calibri" pitchFamily="34" charset="0"/>
            </a:endParaRPr>
          </a:p>
        </p:txBody>
      </p:sp>
      <p:sp>
        <p:nvSpPr>
          <p:cNvPr id="15364" name="Rectangle 2"/>
          <p:cNvSpPr>
            <a:spLocks noGrp="1" noChangeArrowheads="1"/>
          </p:cNvSpPr>
          <p:nvPr>
            <p:ph type="title"/>
          </p:nvPr>
        </p:nvSpPr>
        <p:spPr/>
        <p:txBody>
          <a:bodyPr/>
          <a:lstStyle/>
          <a:p>
            <a:pPr eaLnBrk="1" hangingPunct="1"/>
            <a:r>
              <a:rPr lang="en-US" altLang="en-US" sz="2400" dirty="0" smtClean="0"/>
              <a:t>System Dynamics – Key Components </a:t>
            </a:r>
            <a:endParaRPr lang="en-US" altLang="en-US" sz="2400" dirty="0" smtClean="0">
              <a:cs typeface="Calibri" pitchFamily="34" charset="0"/>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2442" y="2435992"/>
            <a:ext cx="3114675"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3"/>
          <p:cNvSpPr txBox="1">
            <a:spLocks noChangeArrowheads="1"/>
          </p:cNvSpPr>
          <p:nvPr/>
        </p:nvSpPr>
        <p:spPr>
          <a:xfrm>
            <a:off x="632375" y="1295400"/>
            <a:ext cx="8214742" cy="5562600"/>
          </a:xfrm>
          <a:prstGeom prst="rect">
            <a:avLst/>
          </a:prstGeom>
        </p:spPr>
        <p:txBody>
          <a:bodyPr>
            <a:noAutofit/>
          </a:bodyPr>
          <a:lstStyle>
            <a:lvl1pPr marL="228600" indent="-228600" algn="l" defTabSz="914400" rtl="0" eaLnBrk="1" latinLnBrk="0" hangingPunct="1">
              <a:lnSpc>
                <a:spcPct val="90000"/>
              </a:lnSpc>
              <a:spcBef>
                <a:spcPts val="1200"/>
              </a:spcBef>
              <a:buClr>
                <a:schemeClr val="accent1"/>
              </a:buClr>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3"/>
              </a:buClr>
              <a:buSzPct val="90000"/>
              <a:buFont typeface="Courier New" panose="02070309020205020404" pitchFamily="49" charset="0"/>
              <a:buChar char="o"/>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Wingdings" panose="05000000000000000000" pitchFamily="2" charset="2"/>
              <a:buChar char="Ø"/>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SzPct val="80000"/>
              <a:buFont typeface="Courier New" panose="02070309020205020404" pitchFamily="49" charset="0"/>
              <a:buChar char="o"/>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000" dirty="0" smtClean="0"/>
              <a:t>A system’s behavior is dictated by its structure.</a:t>
            </a:r>
          </a:p>
          <a:p>
            <a:pPr marL="0" indent="0">
              <a:buFont typeface="Wingdings" pitchFamily="2" charset="2"/>
              <a:buNone/>
              <a:defRPr/>
            </a:pPr>
            <a:endParaRPr lang="en-US" sz="2000" dirty="0" smtClean="0"/>
          </a:p>
          <a:p>
            <a:pPr>
              <a:lnSpc>
                <a:spcPct val="80000"/>
              </a:lnSpc>
              <a:defRPr/>
            </a:pPr>
            <a:r>
              <a:rPr lang="en-US" sz="2000" dirty="0" smtClean="0">
                <a:ea typeface="Calibri" pitchFamily="34" charset="0"/>
                <a:cs typeface="Calibri" pitchFamily="34" charset="0"/>
              </a:rPr>
              <a:t>Circular chains of cause-and-effect relationships drive (often non-linear) behavior.  These feedback loops can either:</a:t>
            </a:r>
          </a:p>
          <a:p>
            <a:pPr lvl="1">
              <a:lnSpc>
                <a:spcPct val="80000"/>
              </a:lnSpc>
              <a:defRPr/>
            </a:pPr>
            <a:r>
              <a:rPr lang="en-US" sz="1600" dirty="0" smtClean="0">
                <a:ea typeface="Calibri" pitchFamily="34" charset="0"/>
                <a:cs typeface="Calibri" pitchFamily="34" charset="0"/>
              </a:rPr>
              <a:t>Accelerate change (Reinforcing feedback)</a:t>
            </a:r>
          </a:p>
          <a:p>
            <a:pPr lvl="1">
              <a:lnSpc>
                <a:spcPct val="80000"/>
              </a:lnSpc>
              <a:defRPr/>
            </a:pPr>
            <a:r>
              <a:rPr lang="en-US" sz="1600" dirty="0" smtClean="0">
                <a:ea typeface="Calibri" pitchFamily="34" charset="0"/>
                <a:cs typeface="Calibri" pitchFamily="34" charset="0"/>
              </a:rPr>
              <a:t>Counteract change (Balancing feedback)</a:t>
            </a:r>
          </a:p>
          <a:p>
            <a:pPr marL="457200" lvl="1" indent="0">
              <a:lnSpc>
                <a:spcPct val="80000"/>
              </a:lnSpc>
              <a:buFont typeface="Wingdings" pitchFamily="2" charset="2"/>
              <a:buNone/>
              <a:defRPr/>
            </a:pPr>
            <a:endParaRPr lang="en-US" dirty="0" smtClean="0">
              <a:ea typeface="Calibri" pitchFamily="34" charset="0"/>
              <a:cs typeface="Calibri" pitchFamily="34" charset="0"/>
            </a:endParaRPr>
          </a:p>
          <a:p>
            <a:pPr>
              <a:defRPr/>
            </a:pPr>
            <a:r>
              <a:rPr lang="en-US" sz="2000" dirty="0" smtClean="0">
                <a:ea typeface="Calibri" pitchFamily="34" charset="0"/>
                <a:cs typeface="Calibri" pitchFamily="34" charset="0"/>
              </a:rPr>
              <a:t>Structure is made up of operational elements:</a:t>
            </a:r>
          </a:p>
          <a:p>
            <a:pPr lvl="1">
              <a:defRPr/>
            </a:pPr>
            <a:r>
              <a:rPr lang="en-US" sz="1600" dirty="0" smtClean="0">
                <a:ea typeface="Calibri" pitchFamily="34" charset="0"/>
                <a:cs typeface="Calibri" pitchFamily="34" charset="0"/>
              </a:rPr>
              <a:t>Where stuff accumulates (</a:t>
            </a:r>
            <a:r>
              <a:rPr lang="en-US" sz="1600" dirty="0" smtClean="0">
                <a:solidFill>
                  <a:schemeClr val="accent1"/>
                </a:solidFill>
                <a:ea typeface="Calibri" pitchFamily="34" charset="0"/>
                <a:cs typeface="Calibri" pitchFamily="34" charset="0"/>
              </a:rPr>
              <a:t>stocks</a:t>
            </a:r>
            <a:r>
              <a:rPr lang="en-US" sz="1600" dirty="0" smtClean="0">
                <a:ea typeface="Calibri" pitchFamily="34" charset="0"/>
                <a:cs typeface="Calibri" pitchFamily="34" charset="0"/>
              </a:rPr>
              <a:t>)</a:t>
            </a:r>
          </a:p>
          <a:p>
            <a:pPr lvl="1">
              <a:defRPr/>
            </a:pPr>
            <a:r>
              <a:rPr lang="en-US" sz="1600" dirty="0" smtClean="0">
                <a:ea typeface="Calibri" pitchFamily="34" charset="0"/>
                <a:cs typeface="Calibri" pitchFamily="34" charset="0"/>
              </a:rPr>
              <a:t>What activities fill or drain those accumulations (</a:t>
            </a:r>
            <a:r>
              <a:rPr lang="en-US" sz="1600" dirty="0" smtClean="0">
                <a:solidFill>
                  <a:schemeClr val="bg1">
                    <a:lumMod val="65000"/>
                  </a:schemeClr>
                </a:solidFill>
                <a:ea typeface="Calibri" pitchFamily="34" charset="0"/>
                <a:cs typeface="Calibri" pitchFamily="34" charset="0"/>
              </a:rPr>
              <a:t>flows</a:t>
            </a:r>
            <a:r>
              <a:rPr lang="en-US" sz="1600" dirty="0" smtClean="0">
                <a:ea typeface="Calibri" pitchFamily="34" charset="0"/>
                <a:cs typeface="Calibri" pitchFamily="34" charset="0"/>
              </a:rPr>
              <a:t>)</a:t>
            </a:r>
          </a:p>
          <a:p>
            <a:pPr lvl="1">
              <a:defRPr/>
            </a:pPr>
            <a:r>
              <a:rPr lang="en-US" sz="1600" dirty="0" smtClean="0">
                <a:ea typeface="Calibri" pitchFamily="34" charset="0"/>
                <a:cs typeface="Calibri" pitchFamily="34" charset="0"/>
              </a:rPr>
              <a:t>What additional information impacts these activities (</a:t>
            </a:r>
            <a:r>
              <a:rPr lang="en-US" sz="1600" dirty="0" smtClean="0">
                <a:solidFill>
                  <a:srgbClr val="92D050"/>
                </a:solidFill>
                <a:ea typeface="Calibri" pitchFamily="34" charset="0"/>
                <a:cs typeface="Calibri" pitchFamily="34" charset="0"/>
              </a:rPr>
              <a:t>converters/auxiliaries</a:t>
            </a:r>
            <a:r>
              <a:rPr lang="en-US" sz="1600" dirty="0" smtClean="0">
                <a:ea typeface="Calibri" pitchFamily="34" charset="0"/>
                <a:cs typeface="Calibri" pitchFamily="34" charset="0"/>
              </a:rPr>
              <a:t>)</a:t>
            </a:r>
          </a:p>
          <a:p>
            <a:pPr lvl="1">
              <a:defRPr/>
            </a:pPr>
            <a:r>
              <a:rPr lang="en-US" sz="1600" dirty="0" smtClean="0">
                <a:ea typeface="Calibri" pitchFamily="34" charset="0"/>
                <a:cs typeface="Calibri" pitchFamily="34" charset="0"/>
              </a:rPr>
              <a:t>How variables are inter-related to determine the magnitude of activities (</a:t>
            </a:r>
            <a:r>
              <a:rPr lang="en-US" sz="1600" dirty="0" smtClean="0">
                <a:solidFill>
                  <a:srgbClr val="FF0000"/>
                </a:solidFill>
                <a:ea typeface="Calibri" pitchFamily="34" charset="0"/>
                <a:cs typeface="Calibri" pitchFamily="34" charset="0"/>
              </a:rPr>
              <a:t>connectors</a:t>
            </a:r>
            <a:r>
              <a:rPr lang="en-US" sz="1600" dirty="0" smtClean="0">
                <a:ea typeface="Calibri" pitchFamily="34" charset="0"/>
                <a:cs typeface="Calibri" pitchFamily="34" charset="0"/>
              </a:rPr>
              <a:t>)</a:t>
            </a:r>
          </a:p>
          <a:p>
            <a:pPr marL="457200" lvl="1" indent="0">
              <a:lnSpc>
                <a:spcPct val="80000"/>
              </a:lnSpc>
              <a:buFont typeface="Wingdings" pitchFamily="2" charset="2"/>
              <a:buNone/>
              <a:defRPr/>
            </a:pPr>
            <a:endParaRPr lang="en-US" dirty="0" smtClean="0">
              <a:ea typeface="Calibri" pitchFamily="34" charset="0"/>
              <a:cs typeface="Calibri" pitchFamily="34" charset="0"/>
            </a:endParaRPr>
          </a:p>
          <a:p>
            <a:pPr>
              <a:lnSpc>
                <a:spcPct val="80000"/>
              </a:lnSpc>
              <a:spcBef>
                <a:spcPct val="0"/>
              </a:spcBef>
              <a:defRPr/>
            </a:pPr>
            <a:r>
              <a:rPr lang="en-US" sz="2000" dirty="0" smtClean="0">
                <a:ea typeface="Calibri" pitchFamily="34" charset="0"/>
                <a:cs typeface="Calibri" pitchFamily="34" charset="0"/>
              </a:rPr>
              <a:t>A system’s stock/flow structure and associated feedback mechanisms can be simulated in order to understand:</a:t>
            </a:r>
          </a:p>
          <a:p>
            <a:pPr lvl="1">
              <a:lnSpc>
                <a:spcPct val="80000"/>
              </a:lnSpc>
              <a:spcBef>
                <a:spcPct val="0"/>
              </a:spcBef>
              <a:defRPr/>
            </a:pPr>
            <a:r>
              <a:rPr lang="en-US" sz="1600" dirty="0" smtClean="0">
                <a:ea typeface="Calibri" pitchFamily="34" charset="0"/>
                <a:cs typeface="Calibri" pitchFamily="34" charset="0"/>
              </a:rPr>
              <a:t>How it is likely to behave over time (in its current form)</a:t>
            </a:r>
          </a:p>
          <a:p>
            <a:pPr lvl="1">
              <a:lnSpc>
                <a:spcPct val="80000"/>
              </a:lnSpc>
              <a:spcBef>
                <a:spcPct val="0"/>
              </a:spcBef>
              <a:defRPr/>
            </a:pPr>
            <a:r>
              <a:rPr lang="en-US" sz="1600" dirty="0" smtClean="0">
                <a:ea typeface="Calibri" pitchFamily="34" charset="0"/>
                <a:cs typeface="Calibri" pitchFamily="34" charset="0"/>
              </a:rPr>
              <a:t>How it might respond to:</a:t>
            </a:r>
          </a:p>
          <a:p>
            <a:pPr lvl="2">
              <a:lnSpc>
                <a:spcPct val="80000"/>
              </a:lnSpc>
              <a:spcBef>
                <a:spcPct val="0"/>
              </a:spcBef>
              <a:defRPr/>
            </a:pPr>
            <a:r>
              <a:rPr lang="en-US" sz="1600" dirty="0" smtClean="0">
                <a:ea typeface="Calibri" pitchFamily="34" charset="0"/>
                <a:cs typeface="Calibri" pitchFamily="34" charset="0"/>
              </a:rPr>
              <a:t>Parameter changes</a:t>
            </a:r>
          </a:p>
          <a:p>
            <a:pPr lvl="2">
              <a:lnSpc>
                <a:spcPct val="80000"/>
              </a:lnSpc>
              <a:spcBef>
                <a:spcPct val="0"/>
              </a:spcBef>
              <a:defRPr/>
            </a:pPr>
            <a:r>
              <a:rPr lang="en-US" sz="1600" dirty="0" smtClean="0">
                <a:ea typeface="Calibri" pitchFamily="34" charset="0"/>
                <a:cs typeface="Calibri" pitchFamily="34" charset="0"/>
              </a:rPr>
              <a:t>Policy initiatives/alternate decision rules/strategic decisions</a:t>
            </a:r>
          </a:p>
          <a:p>
            <a:pPr lvl="2">
              <a:lnSpc>
                <a:spcPct val="80000"/>
              </a:lnSpc>
              <a:spcBef>
                <a:spcPct val="0"/>
              </a:spcBef>
              <a:defRPr/>
            </a:pPr>
            <a:r>
              <a:rPr lang="en-US" sz="1600" dirty="0" smtClean="0">
                <a:ea typeface="Calibri" pitchFamily="34" charset="0"/>
                <a:cs typeface="Calibri" pitchFamily="34" charset="0"/>
              </a:rPr>
              <a:t>Structural modifications</a:t>
            </a:r>
          </a:p>
          <a:p>
            <a:pPr>
              <a:lnSpc>
                <a:spcPct val="80000"/>
              </a:lnSpc>
              <a:spcBef>
                <a:spcPct val="0"/>
              </a:spcBef>
              <a:defRPr/>
            </a:pPr>
            <a:endParaRPr lang="en-US" sz="2000" dirty="0" smtClean="0">
              <a:ea typeface="Calibri" pitchFamily="34" charset="0"/>
              <a:cs typeface="Calibri" pitchFamily="34" charset="0"/>
            </a:endParaRPr>
          </a:p>
          <a:p>
            <a:pPr lvl="1">
              <a:lnSpc>
                <a:spcPct val="80000"/>
              </a:lnSpc>
              <a:spcBef>
                <a:spcPct val="0"/>
              </a:spcBef>
              <a:defRPr/>
            </a:pPr>
            <a:endParaRPr lang="en-US" dirty="0" smtClean="0">
              <a:ea typeface="Calibri" pitchFamily="34" charset="0"/>
              <a:cs typeface="Calibri" pitchFamily="34" charset="0"/>
            </a:endParaRPr>
          </a:p>
        </p:txBody>
      </p:sp>
      <p:sp>
        <p:nvSpPr>
          <p:cNvPr id="9" name="Oval 8"/>
          <p:cNvSpPr/>
          <p:nvPr/>
        </p:nvSpPr>
        <p:spPr>
          <a:xfrm>
            <a:off x="6744756" y="4227969"/>
            <a:ext cx="307894" cy="304411"/>
          </a:xfrm>
          <a:prstGeom prst="ellipse">
            <a:avLst/>
          </a:prstGeom>
          <a:solidFill>
            <a:schemeClr val="accent6"/>
          </a:solidFill>
          <a:ln w="9525" cap="flat" cmpd="sng" algn="ctr">
            <a:solidFill>
              <a:sysClr val="window" lastClr="FFFFFF">
                <a:lumMod val="85000"/>
              </a:sysClr>
            </a:solidFill>
            <a:prstDash val="solid"/>
          </a:ln>
          <a:effectLst>
            <a:outerShdw blurRad="76200" dist="12700" dir="2700000" sy="-23000" kx="-800400" algn="bl" rotWithShape="0">
              <a:prstClr val="black">
                <a:alpha val="20000"/>
              </a:prstClr>
            </a:outerShdw>
          </a:effectLst>
          <a:scene3d>
            <a:camera prst="orthographicFront">
              <a:rot lat="0" lon="0" rev="0"/>
            </a:camera>
            <a:lightRig rig="contrasting" dir="t">
              <a:rot lat="0" lon="0" rev="7800000"/>
            </a:lightRig>
          </a:scene3d>
          <a:sp3d>
            <a:bevelT w="139700" h="139700"/>
          </a:sp3d>
        </p:spPr>
        <p:txBody>
          <a:bodyPr anchor="ctr"/>
          <a:lstStyle/>
          <a:p>
            <a:pPr fontAlgn="auto">
              <a:spcBef>
                <a:spcPts val="0"/>
              </a:spcBef>
              <a:spcAft>
                <a:spcPts val="0"/>
              </a:spcAft>
              <a:defRPr/>
            </a:pPr>
            <a:endParaRPr lang="en-US" sz="900" kern="0" dirty="0">
              <a:solidFill>
                <a:sysClr val="windowText" lastClr="000000"/>
              </a:solidFill>
              <a:latin typeface="Arial" charset="0"/>
              <a:cs typeface="Times New Roman" pitchFamily="18" charset="0"/>
            </a:endParaRPr>
          </a:p>
        </p:txBody>
      </p:sp>
    </p:spTree>
    <p:extLst>
      <p:ext uri="{BB962C8B-B14F-4D97-AF65-F5344CB8AC3E}">
        <p14:creationId xmlns:p14="http://schemas.microsoft.com/office/powerpoint/2010/main" val="386012679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C7A000BA-C965-4CFB-B8CB-8852D54B4498}" type="slidenum">
              <a:rPr lang="en-US" altLang="en-US" smtClean="0"/>
              <a:pPr/>
              <a:t>70</a:t>
            </a:fld>
            <a:endParaRPr lang="en-US" altLang="en-US" smtClean="0"/>
          </a:p>
        </p:txBody>
      </p:sp>
      <p:sp>
        <p:nvSpPr>
          <p:cNvPr id="80899" name="Rectangle 2"/>
          <p:cNvSpPr>
            <a:spLocks noGrp="1" noChangeArrowheads="1"/>
          </p:cNvSpPr>
          <p:nvPr>
            <p:ph type="title"/>
          </p:nvPr>
        </p:nvSpPr>
        <p:spPr/>
        <p:txBody>
          <a:bodyPr/>
          <a:lstStyle/>
          <a:p>
            <a:pPr eaLnBrk="1" hangingPunct="1"/>
            <a:r>
              <a:rPr lang="en-US" altLang="en-US" sz="2400" dirty="0" smtClean="0"/>
              <a:t>Using Unit Checking in </a:t>
            </a:r>
            <a:r>
              <a:rPr lang="en-US" altLang="en-US" sz="2400" dirty="0" smtClean="0"/>
              <a:t>Stella:  </a:t>
            </a:r>
            <a:r>
              <a:rPr lang="en-US" altLang="en-US" sz="2400" dirty="0" smtClean="0"/>
              <a:t>Context</a:t>
            </a:r>
          </a:p>
        </p:txBody>
      </p:sp>
      <p:sp>
        <p:nvSpPr>
          <p:cNvPr id="80900" name="Rectangle 3"/>
          <p:cNvSpPr>
            <a:spLocks noGrp="1" noChangeArrowheads="1"/>
          </p:cNvSpPr>
          <p:nvPr>
            <p:ph type="body" idx="1"/>
          </p:nvPr>
        </p:nvSpPr>
        <p:spPr/>
        <p:txBody>
          <a:bodyPr/>
          <a:lstStyle/>
          <a:p>
            <a:pPr eaLnBrk="1" hangingPunct="1"/>
            <a:r>
              <a:rPr lang="en-US" altLang="en-US" sz="2000" dirty="0" smtClean="0"/>
              <a:t>Dimensional analysis is simple yet powerful way to increase the rigor of your thinking.</a:t>
            </a:r>
          </a:p>
          <a:p>
            <a:pPr lvl="1" eaLnBrk="1" hangingPunct="1">
              <a:buClr>
                <a:srgbClr val="FF0000"/>
              </a:buClr>
              <a:buSzPct val="100000"/>
              <a:buFont typeface="Wingdings" panose="05000000000000000000" pitchFamily="2" charset="2"/>
              <a:buChar char="§"/>
            </a:pPr>
            <a:r>
              <a:rPr lang="en-US" altLang="en-US" sz="1600" dirty="0" smtClean="0"/>
              <a:t>If units on left hand and right hand side of equation resolve to the same thing, your equation passes a first level of plausible</a:t>
            </a:r>
          </a:p>
          <a:p>
            <a:pPr lvl="1" eaLnBrk="1" hangingPunct="1">
              <a:buClr>
                <a:srgbClr val="FF0000"/>
              </a:buClr>
              <a:buSzPct val="100000"/>
              <a:buFont typeface="Wingdings" panose="05000000000000000000" pitchFamily="2" charset="2"/>
              <a:buChar char="§"/>
            </a:pPr>
            <a:r>
              <a:rPr lang="en-US" altLang="en-US" sz="1600" dirty="0" smtClean="0"/>
              <a:t>If LHS and RHS are inconsistent, you’ve got problems</a:t>
            </a:r>
          </a:p>
          <a:p>
            <a:pPr lvl="2" eaLnBrk="1" hangingPunct="1"/>
            <a:r>
              <a:rPr lang="en-US" altLang="en-US" sz="1200" dirty="0" smtClean="0"/>
              <a:t>Bad theory?</a:t>
            </a:r>
          </a:p>
          <a:p>
            <a:pPr lvl="2" eaLnBrk="1" hangingPunct="1"/>
            <a:r>
              <a:rPr lang="en-US" altLang="en-US" sz="1200" dirty="0" smtClean="0"/>
              <a:t>Stupid equation?</a:t>
            </a:r>
          </a:p>
          <a:p>
            <a:pPr lvl="2" eaLnBrk="1" hangingPunct="1"/>
            <a:r>
              <a:rPr lang="en-US" altLang="en-US" sz="1200" dirty="0" smtClean="0"/>
              <a:t>Silly mistake (adding when you should have been multiplying)</a:t>
            </a:r>
            <a:endParaRPr lang="en-US" altLang="en-US" dirty="0" smtClean="0"/>
          </a:p>
          <a:p>
            <a:pPr eaLnBrk="1" hangingPunct="1"/>
            <a:r>
              <a:rPr lang="en-US" altLang="en-US" sz="2000" dirty="0" smtClean="0"/>
              <a:t>ALWAYS a good idea to do a mental unit check on each </a:t>
            </a:r>
            <a:r>
              <a:rPr lang="en-US" altLang="en-US" sz="2000" dirty="0" err="1" smtClean="0"/>
              <a:t>eq’n</a:t>
            </a:r>
            <a:r>
              <a:rPr lang="en-US" altLang="en-US" sz="2000" dirty="0" smtClean="0"/>
              <a:t> before you hit OK</a:t>
            </a:r>
          </a:p>
          <a:p>
            <a:pPr eaLnBrk="1" hangingPunct="1"/>
            <a:r>
              <a:rPr lang="en-US" altLang="en-US" sz="2000" dirty="0" smtClean="0"/>
              <a:t>Stella </a:t>
            </a:r>
            <a:r>
              <a:rPr lang="en-US" altLang="en-US" sz="2000" dirty="0" smtClean="0"/>
              <a:t>has built-in checking capability that can (and will!) catch errors in your mental check</a:t>
            </a:r>
          </a:p>
        </p:txBody>
      </p:sp>
    </p:spTree>
    <p:extLst>
      <p:ext uri="{BB962C8B-B14F-4D97-AF65-F5344CB8AC3E}">
        <p14:creationId xmlns:p14="http://schemas.microsoft.com/office/powerpoint/2010/main" val="56524745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61B0E474-32D8-4C7C-A2B6-4E80221465A1}" type="slidenum">
              <a:rPr lang="en-US" altLang="en-US" smtClean="0"/>
              <a:pPr/>
              <a:t>71</a:t>
            </a:fld>
            <a:endParaRPr lang="en-US" altLang="en-US" smtClean="0"/>
          </a:p>
        </p:txBody>
      </p:sp>
      <p:sp>
        <p:nvSpPr>
          <p:cNvPr id="81923" name="Rectangle 2"/>
          <p:cNvSpPr>
            <a:spLocks noGrp="1" noChangeArrowheads="1"/>
          </p:cNvSpPr>
          <p:nvPr>
            <p:ph type="title"/>
          </p:nvPr>
        </p:nvSpPr>
        <p:spPr/>
        <p:txBody>
          <a:bodyPr/>
          <a:lstStyle/>
          <a:p>
            <a:r>
              <a:rPr lang="en-US" altLang="en-US" sz="2400" dirty="0" smtClean="0"/>
              <a:t>Using Unit Checking in </a:t>
            </a:r>
            <a:r>
              <a:rPr lang="en-US" altLang="en-US" sz="2400" dirty="0"/>
              <a:t>Stella : </a:t>
            </a:r>
            <a:r>
              <a:rPr lang="en-US" altLang="en-US" sz="2400" dirty="0" smtClean="0"/>
              <a:t>Basic Approach</a:t>
            </a:r>
          </a:p>
        </p:txBody>
      </p:sp>
      <p:sp>
        <p:nvSpPr>
          <p:cNvPr id="81924" name="Rectangle 3"/>
          <p:cNvSpPr>
            <a:spLocks noGrp="1" noChangeArrowheads="1"/>
          </p:cNvSpPr>
          <p:nvPr>
            <p:ph type="body" idx="1"/>
          </p:nvPr>
        </p:nvSpPr>
        <p:spPr>
          <a:xfrm>
            <a:off x="1182688" y="1524000"/>
            <a:ext cx="6132512" cy="920436"/>
          </a:xfrm>
        </p:spPr>
        <p:txBody>
          <a:bodyPr>
            <a:normAutofit fontScale="85000" lnSpcReduction="10000"/>
          </a:bodyPr>
          <a:lstStyle/>
          <a:p>
            <a:pPr marL="457200" indent="-457200" eaLnBrk="1" hangingPunct="1">
              <a:buFont typeface="Calibri" pitchFamily="34" charset="0"/>
              <a:buAutoNum type="arabicPeriod"/>
            </a:pPr>
            <a:r>
              <a:rPr lang="en-US" altLang="en-US" dirty="0" smtClean="0"/>
              <a:t>Set the base unit of time.</a:t>
            </a:r>
          </a:p>
          <a:p>
            <a:pPr lvl="1" eaLnBrk="1" hangingPunct="1">
              <a:buClr>
                <a:srgbClr val="0070C0"/>
              </a:buClr>
              <a:buSzPct val="100000"/>
              <a:buFont typeface="Arial" panose="020B0604020202020204" pitchFamily="34" charset="0"/>
              <a:buChar char="•"/>
            </a:pPr>
            <a:r>
              <a:rPr lang="en-US" altLang="en-US" sz="1900" dirty="0" smtClean="0"/>
              <a:t>Enter Run </a:t>
            </a:r>
            <a:r>
              <a:rPr lang="en-US" altLang="en-US" sz="1900" dirty="0"/>
              <a:t>S</a:t>
            </a:r>
            <a:r>
              <a:rPr lang="en-US" altLang="en-US" sz="1900" dirty="0" smtClean="0"/>
              <a:t>pecs</a:t>
            </a:r>
          </a:p>
          <a:p>
            <a:pPr lvl="1" eaLnBrk="1" hangingPunct="1">
              <a:buClr>
                <a:srgbClr val="0070C0"/>
              </a:buClr>
              <a:buSzPct val="100000"/>
              <a:buFont typeface="Arial" panose="020B0604020202020204" pitchFamily="34" charset="0"/>
              <a:buChar char="•"/>
            </a:pPr>
            <a:r>
              <a:rPr lang="en-US" altLang="en-US" sz="1900" dirty="0" smtClean="0"/>
              <a:t>The unit you choose will be applied to flows in your model.</a:t>
            </a:r>
          </a:p>
        </p:txBody>
      </p:sp>
      <p:pic>
        <p:nvPicPr>
          <p:cNvPr id="8192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743200"/>
            <a:ext cx="455295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26" name="Oval 1"/>
          <p:cNvSpPr>
            <a:spLocks noChangeArrowheads="1"/>
          </p:cNvSpPr>
          <p:nvPr/>
        </p:nvSpPr>
        <p:spPr bwMode="auto">
          <a:xfrm>
            <a:off x="3581400" y="2971800"/>
            <a:ext cx="838200" cy="2133600"/>
          </a:xfrm>
          <a:prstGeom prst="ellipse">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Tree>
    <p:extLst>
      <p:ext uri="{BB962C8B-B14F-4D97-AF65-F5344CB8AC3E}">
        <p14:creationId xmlns:p14="http://schemas.microsoft.com/office/powerpoint/2010/main" val="8556294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48DCB5A6-2AC0-4ACE-AB37-519B4E796683}" type="slidenum">
              <a:rPr lang="en-US" altLang="en-US" smtClean="0"/>
              <a:pPr/>
              <a:t>72</a:t>
            </a:fld>
            <a:endParaRPr lang="en-US" altLang="en-US" smtClean="0"/>
          </a:p>
        </p:txBody>
      </p:sp>
      <p:sp>
        <p:nvSpPr>
          <p:cNvPr id="82947" name="Rectangle 2"/>
          <p:cNvSpPr>
            <a:spLocks noGrp="1" noChangeArrowheads="1"/>
          </p:cNvSpPr>
          <p:nvPr>
            <p:ph type="title"/>
          </p:nvPr>
        </p:nvSpPr>
        <p:spPr/>
        <p:txBody>
          <a:bodyPr/>
          <a:lstStyle/>
          <a:p>
            <a:r>
              <a:rPr lang="en-US" altLang="en-US" sz="2400" dirty="0" smtClean="0"/>
              <a:t>Using Unit Checking in </a:t>
            </a:r>
            <a:r>
              <a:rPr lang="en-US" altLang="en-US" sz="2400" dirty="0"/>
              <a:t>Stella : </a:t>
            </a:r>
            <a:r>
              <a:rPr lang="en-US" altLang="en-US" sz="2400" dirty="0" smtClean="0"/>
              <a:t>Basic Approach</a:t>
            </a:r>
          </a:p>
        </p:txBody>
      </p:sp>
      <p:sp>
        <p:nvSpPr>
          <p:cNvPr id="9220" name="Rectangle 3"/>
          <p:cNvSpPr>
            <a:spLocks noGrp="1" noChangeArrowheads="1"/>
          </p:cNvSpPr>
          <p:nvPr>
            <p:ph type="body" idx="1"/>
          </p:nvPr>
        </p:nvSpPr>
        <p:spPr>
          <a:xfrm>
            <a:off x="1182688" y="1524000"/>
            <a:ext cx="6132512" cy="762000"/>
          </a:xfrm>
        </p:spPr>
        <p:txBody>
          <a:bodyPr>
            <a:normAutofit fontScale="25000" lnSpcReduction="20000"/>
          </a:bodyPr>
          <a:lstStyle/>
          <a:p>
            <a:pPr marL="457200" indent="-457200" eaLnBrk="1" hangingPunct="1">
              <a:buFont typeface="+mj-lt"/>
              <a:buAutoNum type="arabicPeriod" startAt="2"/>
              <a:defRPr/>
            </a:pPr>
            <a:r>
              <a:rPr lang="en-US" sz="8000" dirty="0" smtClean="0"/>
              <a:t>Apply units to stocks</a:t>
            </a:r>
          </a:p>
          <a:p>
            <a:pPr lvl="1" eaLnBrk="1" hangingPunct="1">
              <a:buClr>
                <a:srgbClr val="0070C0"/>
              </a:buClr>
              <a:buSzPct val="100000"/>
              <a:buFont typeface="Arial" panose="020B0604020202020204" pitchFamily="34" charset="0"/>
              <a:buChar char="•"/>
              <a:defRPr/>
            </a:pPr>
            <a:r>
              <a:rPr lang="en-US" sz="6400" dirty="0" smtClean="0"/>
              <a:t>Select a stock</a:t>
            </a:r>
          </a:p>
          <a:p>
            <a:pPr lvl="1" eaLnBrk="1" hangingPunct="1">
              <a:buClr>
                <a:srgbClr val="0070C0"/>
              </a:buClr>
              <a:buSzPct val="100000"/>
              <a:buFont typeface="Arial" panose="020B0604020202020204" pitchFamily="34" charset="0"/>
              <a:buChar char="•"/>
              <a:defRPr/>
            </a:pPr>
            <a:r>
              <a:rPr lang="en-US" sz="6400" dirty="0" smtClean="0"/>
              <a:t>Right click on stock, or enter its </a:t>
            </a:r>
            <a:r>
              <a:rPr lang="en-US" sz="6400" dirty="0" err="1" smtClean="0"/>
              <a:t>eq’n</a:t>
            </a:r>
            <a:r>
              <a:rPr lang="en-US" sz="6400" dirty="0" smtClean="0"/>
              <a:t> space and click the units drop-down at the bottom of the space.</a:t>
            </a:r>
          </a:p>
          <a:p>
            <a:pPr lvl="1" eaLnBrk="1" hangingPunct="1">
              <a:buClr>
                <a:srgbClr val="0070C0"/>
              </a:buClr>
              <a:buSzPct val="100000"/>
              <a:buFont typeface="Arial" panose="020B0604020202020204" pitchFamily="34" charset="0"/>
              <a:buChar char="•"/>
              <a:defRPr/>
            </a:pPr>
            <a:r>
              <a:rPr lang="en-US" sz="6400" dirty="0" smtClean="0"/>
              <a:t>Pick a unit from the list of default units, or enter the unit editor and define your own.  Note that units are grouped (“people” lives in business &amp; commerce.  So does “</a:t>
            </a:r>
            <a:r>
              <a:rPr lang="en-US" sz="6400" dirty="0" err="1" smtClean="0"/>
              <a:t>unitless</a:t>
            </a:r>
            <a:r>
              <a:rPr lang="en-US" sz="6400" dirty="0" smtClean="0"/>
              <a:t>”)</a:t>
            </a:r>
          </a:p>
          <a:p>
            <a:pPr lvl="1" eaLnBrk="1" hangingPunct="1">
              <a:buClr>
                <a:srgbClr val="0070C0"/>
              </a:buClr>
              <a:buSzPct val="100000"/>
              <a:buFont typeface="Arial" panose="020B0604020202020204" pitchFamily="34" charset="0"/>
              <a:buChar char="•"/>
              <a:defRPr/>
            </a:pPr>
            <a:r>
              <a:rPr lang="en-US" sz="6400" dirty="0" smtClean="0"/>
              <a:t>The unit you select or define will be applied to all stocks in the main chain.  Unit-per-time will be applied to all flows in the main chain</a:t>
            </a:r>
          </a:p>
          <a:p>
            <a:pPr marL="457200" lvl="1" indent="0" eaLnBrk="1" hangingPunct="1">
              <a:buFont typeface="Wingdings" pitchFamily="2" charset="2"/>
              <a:buNone/>
              <a:defRPr/>
            </a:pPr>
            <a:endParaRPr lang="en-US" sz="1400" dirty="0" smtClean="0"/>
          </a:p>
        </p:txBody>
      </p:sp>
      <p:pic>
        <p:nvPicPr>
          <p:cNvPr id="8294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9888" y="3657600"/>
            <a:ext cx="2678112" cy="279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95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3733800"/>
            <a:ext cx="3733800"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2951" name="Oval 1"/>
          <p:cNvSpPr>
            <a:spLocks noChangeArrowheads="1"/>
          </p:cNvSpPr>
          <p:nvPr/>
        </p:nvSpPr>
        <p:spPr bwMode="auto">
          <a:xfrm>
            <a:off x="6324600" y="5715000"/>
            <a:ext cx="2362200" cy="69215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Tree>
    <p:extLst>
      <p:ext uri="{BB962C8B-B14F-4D97-AF65-F5344CB8AC3E}">
        <p14:creationId xmlns:p14="http://schemas.microsoft.com/office/powerpoint/2010/main" val="389858101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927A6ED2-9921-461D-BABF-4EC246A5D1EF}" type="slidenum">
              <a:rPr lang="en-US" altLang="en-US" smtClean="0"/>
              <a:pPr/>
              <a:t>73</a:t>
            </a:fld>
            <a:endParaRPr lang="en-US" altLang="en-US" smtClean="0"/>
          </a:p>
        </p:txBody>
      </p:sp>
      <p:sp>
        <p:nvSpPr>
          <p:cNvPr id="83971" name="Rectangle 2"/>
          <p:cNvSpPr>
            <a:spLocks noGrp="1" noChangeArrowheads="1"/>
          </p:cNvSpPr>
          <p:nvPr>
            <p:ph type="title"/>
          </p:nvPr>
        </p:nvSpPr>
        <p:spPr/>
        <p:txBody>
          <a:bodyPr/>
          <a:lstStyle/>
          <a:p>
            <a:r>
              <a:rPr lang="en-US" altLang="en-US" sz="2400" dirty="0" smtClean="0"/>
              <a:t>Using Unit Checking in </a:t>
            </a:r>
            <a:r>
              <a:rPr lang="en-US" altLang="en-US" sz="2400" dirty="0"/>
              <a:t>Stella : </a:t>
            </a:r>
            <a:r>
              <a:rPr lang="en-US" altLang="en-US" sz="2400" dirty="0" smtClean="0"/>
              <a:t>Basic Approach</a:t>
            </a:r>
          </a:p>
        </p:txBody>
      </p:sp>
      <p:sp>
        <p:nvSpPr>
          <p:cNvPr id="9220" name="Rectangle 3"/>
          <p:cNvSpPr>
            <a:spLocks noGrp="1" noChangeArrowheads="1"/>
          </p:cNvSpPr>
          <p:nvPr>
            <p:ph type="body" idx="1"/>
          </p:nvPr>
        </p:nvSpPr>
        <p:spPr>
          <a:xfrm>
            <a:off x="1182688" y="1524000"/>
            <a:ext cx="6576132" cy="762000"/>
          </a:xfrm>
        </p:spPr>
        <p:txBody>
          <a:bodyPr>
            <a:normAutofit fontScale="25000" lnSpcReduction="20000"/>
          </a:bodyPr>
          <a:lstStyle/>
          <a:p>
            <a:pPr marL="457200" indent="-457200" eaLnBrk="1" hangingPunct="1">
              <a:buFont typeface="+mj-lt"/>
              <a:buAutoNum type="arabicPeriod" startAt="3"/>
              <a:defRPr/>
            </a:pPr>
            <a:r>
              <a:rPr lang="en-US" sz="8000" dirty="0" smtClean="0"/>
              <a:t>Apply units to converters</a:t>
            </a:r>
          </a:p>
          <a:p>
            <a:pPr lvl="1" eaLnBrk="1" hangingPunct="1">
              <a:buClr>
                <a:srgbClr val="0070C0"/>
              </a:buClr>
              <a:buSzPct val="100000"/>
              <a:buFont typeface="Arial" panose="020B0604020202020204" pitchFamily="34" charset="0"/>
              <a:buChar char="•"/>
              <a:defRPr/>
            </a:pPr>
            <a:r>
              <a:rPr lang="en-US" sz="6400" dirty="0" smtClean="0"/>
              <a:t>Select converter.  Right click, or enter </a:t>
            </a:r>
            <a:r>
              <a:rPr lang="en-US" sz="6400" dirty="0" err="1" smtClean="0"/>
              <a:t>enter</a:t>
            </a:r>
            <a:r>
              <a:rPr lang="en-US" sz="6400" dirty="0" smtClean="0"/>
              <a:t> units through its dialog</a:t>
            </a:r>
          </a:p>
          <a:p>
            <a:pPr lvl="1" eaLnBrk="1" hangingPunct="1">
              <a:buClr>
                <a:srgbClr val="0070C0"/>
              </a:buClr>
              <a:buSzPct val="100000"/>
              <a:buFont typeface="Arial" panose="020B0604020202020204" pitchFamily="34" charset="0"/>
              <a:buChar char="•"/>
              <a:defRPr/>
            </a:pPr>
            <a:r>
              <a:rPr lang="en-US" sz="6400" dirty="0" smtClean="0"/>
              <a:t>Pick a unit from the list, or derive a unit using the unit editor (shown below)</a:t>
            </a:r>
          </a:p>
          <a:p>
            <a:pPr lvl="1" eaLnBrk="1" hangingPunct="1">
              <a:buClr>
                <a:srgbClr val="0070C0"/>
              </a:buClr>
              <a:buSzPct val="100000"/>
              <a:buFont typeface="Arial" panose="020B0604020202020204" pitchFamily="34" charset="0"/>
              <a:buChar char="•"/>
              <a:defRPr/>
            </a:pPr>
            <a:r>
              <a:rPr lang="en-US" sz="6400" dirty="0" smtClean="0"/>
              <a:t>Add the new unit to the list and/or OK your way out of the dialog</a:t>
            </a:r>
          </a:p>
          <a:p>
            <a:pPr marL="457200" lvl="1" indent="0" eaLnBrk="1" hangingPunct="1">
              <a:buFont typeface="Wingdings" pitchFamily="2" charset="2"/>
              <a:buNone/>
              <a:defRPr/>
            </a:pPr>
            <a:endParaRPr lang="en-US" sz="1400" dirty="0" smtClean="0"/>
          </a:p>
        </p:txBody>
      </p:sp>
      <p:pic>
        <p:nvPicPr>
          <p:cNvPr id="839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3657600"/>
            <a:ext cx="3190875" cy="302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97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967038"/>
            <a:ext cx="3990975"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97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3863975"/>
            <a:ext cx="2895600" cy="187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976" name="Oval 1"/>
          <p:cNvSpPr>
            <a:spLocks noChangeArrowheads="1"/>
          </p:cNvSpPr>
          <p:nvPr/>
        </p:nvSpPr>
        <p:spPr bwMode="auto">
          <a:xfrm>
            <a:off x="990600" y="3822700"/>
            <a:ext cx="762000" cy="673100"/>
          </a:xfrm>
          <a:prstGeom prst="ellipse">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3" name="TextBox 2"/>
          <p:cNvSpPr txBox="1"/>
          <p:nvPr/>
        </p:nvSpPr>
        <p:spPr>
          <a:xfrm>
            <a:off x="144855" y="4994275"/>
            <a:ext cx="2141145" cy="461665"/>
          </a:xfrm>
          <a:prstGeom prst="rect">
            <a:avLst/>
          </a:prstGeom>
          <a:solidFill>
            <a:schemeClr val="bg1"/>
          </a:solidFill>
          <a:ln>
            <a:noFill/>
          </a:ln>
        </p:spPr>
        <p:txBody>
          <a:bodyPr wrap="square">
            <a:spAutoFit/>
          </a:bodyPr>
          <a:lstStyle/>
          <a:p>
            <a:pPr>
              <a:defRPr/>
            </a:pPr>
            <a:r>
              <a:rPr lang="en-US" sz="1200" dirty="0">
                <a:latin typeface="+mn-lt"/>
              </a:rPr>
              <a:t>Type this</a:t>
            </a:r>
          </a:p>
          <a:p>
            <a:pPr>
              <a:defRPr/>
            </a:pPr>
            <a:r>
              <a:rPr lang="en-US" sz="1200" dirty="0">
                <a:latin typeface="+mn-lt"/>
              </a:rPr>
              <a:t>Use list to click in </a:t>
            </a:r>
            <a:r>
              <a:rPr lang="en-US" sz="1200" dirty="0" err="1">
                <a:latin typeface="+mn-lt"/>
              </a:rPr>
              <a:t>eq’n</a:t>
            </a:r>
            <a:r>
              <a:rPr lang="en-US" sz="1200" dirty="0">
                <a:latin typeface="+mn-lt"/>
              </a:rPr>
              <a:t> for unit</a:t>
            </a:r>
          </a:p>
        </p:txBody>
      </p:sp>
      <p:cxnSp>
        <p:nvCxnSpPr>
          <p:cNvPr id="83978" name="Straight Arrow Connector 4"/>
          <p:cNvCxnSpPr>
            <a:cxnSpLocks noChangeShapeType="1"/>
          </p:cNvCxnSpPr>
          <p:nvPr/>
        </p:nvCxnSpPr>
        <p:spPr bwMode="auto">
          <a:xfrm>
            <a:off x="1219200" y="5168900"/>
            <a:ext cx="1219200" cy="0"/>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83979" name="Straight Arrow Connector 14"/>
          <p:cNvCxnSpPr>
            <a:cxnSpLocks noChangeShapeType="1"/>
          </p:cNvCxnSpPr>
          <p:nvPr/>
        </p:nvCxnSpPr>
        <p:spPr bwMode="auto">
          <a:xfrm>
            <a:off x="2209800" y="5332413"/>
            <a:ext cx="777875" cy="0"/>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56160755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1FF21D8A-36B0-43B8-BF88-CF4934487F6A}" type="slidenum">
              <a:rPr lang="en-US" altLang="en-US" smtClean="0"/>
              <a:pPr/>
              <a:t>74</a:t>
            </a:fld>
            <a:endParaRPr lang="en-US" altLang="en-US" smtClean="0"/>
          </a:p>
        </p:txBody>
      </p:sp>
      <p:sp>
        <p:nvSpPr>
          <p:cNvPr id="84995" name="Rectangle 2"/>
          <p:cNvSpPr>
            <a:spLocks noGrp="1" noChangeArrowheads="1"/>
          </p:cNvSpPr>
          <p:nvPr>
            <p:ph type="title"/>
          </p:nvPr>
        </p:nvSpPr>
        <p:spPr/>
        <p:txBody>
          <a:bodyPr/>
          <a:lstStyle/>
          <a:p>
            <a:r>
              <a:rPr lang="en-US" altLang="en-US" sz="2400" dirty="0" smtClean="0"/>
              <a:t>Using Unit Checking in </a:t>
            </a:r>
            <a:r>
              <a:rPr lang="en-US" altLang="en-US" sz="2400" dirty="0"/>
              <a:t>Stella : </a:t>
            </a:r>
            <a:r>
              <a:rPr lang="en-US" altLang="en-US" sz="2400" dirty="0" smtClean="0"/>
              <a:t>Basic Approach</a:t>
            </a:r>
          </a:p>
        </p:txBody>
      </p:sp>
      <p:sp>
        <p:nvSpPr>
          <p:cNvPr id="84996" name="Rectangle 3"/>
          <p:cNvSpPr>
            <a:spLocks noGrp="1" noChangeArrowheads="1"/>
          </p:cNvSpPr>
          <p:nvPr>
            <p:ph type="body" idx="1"/>
          </p:nvPr>
        </p:nvSpPr>
        <p:spPr>
          <a:xfrm>
            <a:off x="1182688" y="1524000"/>
            <a:ext cx="6132512" cy="762000"/>
          </a:xfrm>
        </p:spPr>
        <p:txBody>
          <a:bodyPr>
            <a:normAutofit fontScale="25000" lnSpcReduction="20000"/>
          </a:bodyPr>
          <a:lstStyle/>
          <a:p>
            <a:pPr marL="457200" indent="-457200" eaLnBrk="1" hangingPunct="1">
              <a:buFont typeface="Calibri" pitchFamily="34" charset="0"/>
              <a:buAutoNum type="arabicPeriod" startAt="4"/>
            </a:pPr>
            <a:r>
              <a:rPr lang="en-US" altLang="en-US" sz="8000" dirty="0" smtClean="0"/>
              <a:t>Check for unit consistency</a:t>
            </a:r>
          </a:p>
          <a:p>
            <a:pPr lvl="1" eaLnBrk="1" hangingPunct="1">
              <a:buClr>
                <a:srgbClr val="0070C0"/>
              </a:buClr>
              <a:buSzPct val="100000"/>
              <a:buFont typeface="Arial" panose="020B0604020202020204" pitchFamily="34" charset="0"/>
              <a:buChar char="•"/>
            </a:pPr>
            <a:r>
              <a:rPr lang="en-US" altLang="en-US" sz="6400" dirty="0" smtClean="0"/>
              <a:t>Method 1:  Check entire model :  Run </a:t>
            </a:r>
            <a:r>
              <a:rPr lang="en-US" altLang="en-US" sz="6400" dirty="0" err="1" smtClean="0"/>
              <a:t>Menu</a:t>
            </a:r>
            <a:r>
              <a:rPr lang="en-US" altLang="en-US" sz="6400" dirty="0" err="1" smtClean="0">
                <a:sym typeface="Wingdings" pitchFamily="2" charset="2"/>
              </a:rPr>
              <a:t>Check</a:t>
            </a:r>
            <a:r>
              <a:rPr lang="en-US" altLang="en-US" sz="6400" dirty="0" smtClean="0">
                <a:sym typeface="Wingdings" pitchFamily="2" charset="2"/>
              </a:rPr>
              <a:t> Units.  Useful to double check after model is completed</a:t>
            </a:r>
          </a:p>
          <a:p>
            <a:pPr lvl="1" eaLnBrk="1" hangingPunct="1">
              <a:buClr>
                <a:srgbClr val="0070C0"/>
              </a:buClr>
              <a:buSzPct val="100000"/>
              <a:buFont typeface="Arial" panose="020B0604020202020204" pitchFamily="34" charset="0"/>
              <a:buChar char="•"/>
            </a:pPr>
            <a:r>
              <a:rPr lang="en-US" altLang="en-US" sz="6400" dirty="0" smtClean="0"/>
              <a:t>Method 2:  Check as you go.  From within dialog, click on the drop-down next to the units field.  You’ll get an alert if you have problems.</a:t>
            </a:r>
          </a:p>
        </p:txBody>
      </p:sp>
      <p:pic>
        <p:nvPicPr>
          <p:cNvPr id="8499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529013"/>
            <a:ext cx="3990975"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998" name="Oval 1"/>
          <p:cNvSpPr>
            <a:spLocks noChangeArrowheads="1"/>
          </p:cNvSpPr>
          <p:nvPr/>
        </p:nvSpPr>
        <p:spPr bwMode="auto">
          <a:xfrm>
            <a:off x="1447800" y="3636963"/>
            <a:ext cx="762000" cy="674687"/>
          </a:xfrm>
          <a:prstGeom prst="ellipse">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pic>
        <p:nvPicPr>
          <p:cNvPr id="84999"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417888"/>
            <a:ext cx="2655888" cy="311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5000" name="Straight Arrow Connector 4"/>
          <p:cNvCxnSpPr>
            <a:cxnSpLocks noChangeShapeType="1"/>
          </p:cNvCxnSpPr>
          <p:nvPr/>
        </p:nvCxnSpPr>
        <p:spPr bwMode="auto">
          <a:xfrm>
            <a:off x="2065338" y="4211638"/>
            <a:ext cx="3116262" cy="1503362"/>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6512300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9DDFF5E1-623A-4592-8A84-6D8C85AC2D4A}" type="slidenum">
              <a:rPr lang="en-US" altLang="en-US" smtClean="0"/>
              <a:pPr/>
              <a:t>75</a:t>
            </a:fld>
            <a:endParaRPr lang="en-US" altLang="en-US" smtClean="0"/>
          </a:p>
        </p:txBody>
      </p:sp>
      <p:sp>
        <p:nvSpPr>
          <p:cNvPr id="86019" name="Rectangle 2"/>
          <p:cNvSpPr>
            <a:spLocks noGrp="1" noChangeArrowheads="1"/>
          </p:cNvSpPr>
          <p:nvPr>
            <p:ph type="title"/>
          </p:nvPr>
        </p:nvSpPr>
        <p:spPr/>
        <p:txBody>
          <a:bodyPr/>
          <a:lstStyle/>
          <a:p>
            <a:pPr eaLnBrk="1" hangingPunct="1"/>
            <a:r>
              <a:rPr lang="en-US" altLang="en-US" sz="2400" dirty="0" smtClean="0"/>
              <a:t>Hints and Tips:</a:t>
            </a:r>
          </a:p>
        </p:txBody>
      </p:sp>
      <p:sp>
        <p:nvSpPr>
          <p:cNvPr id="9220" name="Rectangle 3"/>
          <p:cNvSpPr>
            <a:spLocks noGrp="1" noChangeArrowheads="1"/>
          </p:cNvSpPr>
          <p:nvPr>
            <p:ph type="body" idx="1"/>
          </p:nvPr>
        </p:nvSpPr>
        <p:spPr>
          <a:xfrm>
            <a:off x="1182688" y="1524000"/>
            <a:ext cx="6132512" cy="3717956"/>
          </a:xfrm>
        </p:spPr>
        <p:txBody>
          <a:bodyPr>
            <a:noAutofit/>
          </a:bodyPr>
          <a:lstStyle/>
          <a:p>
            <a:pPr eaLnBrk="1" hangingPunct="1">
              <a:defRPr/>
            </a:pPr>
            <a:r>
              <a:rPr lang="en-US" sz="2000" dirty="0" smtClean="0"/>
              <a:t>In defining units , you have limited algebraic options</a:t>
            </a:r>
          </a:p>
          <a:p>
            <a:pPr lvl="1" eaLnBrk="1" hangingPunct="1">
              <a:buClr>
                <a:srgbClr val="FF0000"/>
              </a:buClr>
              <a:buSzPct val="100000"/>
              <a:buFont typeface="Wingdings" panose="05000000000000000000" pitchFamily="2" charset="2"/>
              <a:buChar char="§"/>
              <a:defRPr/>
            </a:pPr>
            <a:r>
              <a:rPr lang="en-US" dirty="0" smtClean="0">
                <a:solidFill>
                  <a:srgbClr val="FF0000"/>
                </a:solidFill>
              </a:rPr>
              <a:t>NOT OK:  widgets/person/week</a:t>
            </a:r>
          </a:p>
          <a:p>
            <a:pPr lvl="1" eaLnBrk="1" hangingPunct="1">
              <a:buClr>
                <a:srgbClr val="FF0000"/>
              </a:buClr>
              <a:buSzPct val="100000"/>
              <a:buFont typeface="Wingdings" panose="05000000000000000000" pitchFamily="2" charset="2"/>
              <a:buChar char="§"/>
              <a:defRPr/>
            </a:pPr>
            <a:r>
              <a:rPr lang="en-US" dirty="0" smtClean="0"/>
              <a:t>OK:  widgets/person-week</a:t>
            </a:r>
          </a:p>
          <a:p>
            <a:pPr eaLnBrk="1" hangingPunct="1">
              <a:defRPr/>
            </a:pPr>
            <a:r>
              <a:rPr lang="en-US" sz="2000" dirty="0" smtClean="0"/>
              <a:t>Some built-ins will choke on units (e.g., Ramp)</a:t>
            </a:r>
          </a:p>
          <a:p>
            <a:pPr eaLnBrk="1" hangingPunct="1">
              <a:defRPr/>
            </a:pPr>
            <a:r>
              <a:rPr lang="en-US" sz="2000" dirty="0" smtClean="0"/>
              <a:t>Run </a:t>
            </a:r>
            <a:r>
              <a:rPr lang="en-US" sz="2000" dirty="0" smtClean="0">
                <a:sym typeface="Wingdings" pitchFamily="2" charset="2"/>
              </a:rPr>
              <a:t> check units fails to correctly check units for conveyor transit time</a:t>
            </a:r>
          </a:p>
          <a:p>
            <a:pPr eaLnBrk="1" hangingPunct="1">
              <a:defRPr/>
            </a:pPr>
            <a:r>
              <a:rPr lang="en-US" sz="2000" dirty="0" smtClean="0">
                <a:sym typeface="Wingdings" pitchFamily="2" charset="2"/>
              </a:rPr>
              <a:t>Good to keep names of units short/terse.  </a:t>
            </a:r>
          </a:p>
          <a:p>
            <a:pPr eaLnBrk="1" hangingPunct="1">
              <a:defRPr/>
            </a:pPr>
            <a:r>
              <a:rPr lang="en-US" sz="2000" i="1" dirty="0" smtClean="0">
                <a:sym typeface="Wingdings" pitchFamily="2" charset="2"/>
              </a:rPr>
              <a:t>Lexidyne (prompted by Steve!) often uses </a:t>
            </a:r>
            <a:r>
              <a:rPr lang="en-US" sz="2000" i="1" dirty="0" err="1" smtClean="0">
                <a:sym typeface="Wingdings" pitchFamily="2" charset="2"/>
              </a:rPr>
              <a:t>CamelCase</a:t>
            </a:r>
            <a:r>
              <a:rPr lang="en-US" sz="2000" i="1" dirty="0" smtClean="0">
                <a:sym typeface="Wingdings" pitchFamily="2" charset="2"/>
              </a:rPr>
              <a:t> to define units (less ambiguity around spaces).</a:t>
            </a:r>
          </a:p>
          <a:p>
            <a:pPr marL="0" indent="0" eaLnBrk="1" hangingPunct="1">
              <a:buFont typeface="Wingdings" pitchFamily="2" charset="2"/>
              <a:buNone/>
              <a:defRPr/>
            </a:pPr>
            <a:endParaRPr lang="en-US" sz="2000" dirty="0" smtClean="0"/>
          </a:p>
        </p:txBody>
      </p:sp>
    </p:spTree>
    <p:extLst>
      <p:ext uri="{BB962C8B-B14F-4D97-AF65-F5344CB8AC3E}">
        <p14:creationId xmlns:p14="http://schemas.microsoft.com/office/powerpoint/2010/main" val="178647455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E542FF9-BA9C-4DAA-AA80-B318C49E10FE}" type="slidenum">
              <a:rPr lang="en-US" smtClean="0">
                <a:solidFill>
                  <a:schemeClr val="tx1"/>
                </a:solidFill>
              </a:rPr>
              <a:pPr/>
              <a:t>76</a:t>
            </a:fld>
            <a:endParaRPr lang="en-US" dirty="0">
              <a:solidFill>
                <a:schemeClr val="tx1"/>
              </a:solidFill>
            </a:endParaRPr>
          </a:p>
        </p:txBody>
      </p:sp>
      <p:sp>
        <p:nvSpPr>
          <p:cNvPr id="5" name="Title 4"/>
          <p:cNvSpPr>
            <a:spLocks noGrp="1"/>
          </p:cNvSpPr>
          <p:nvPr>
            <p:ph type="title"/>
          </p:nvPr>
        </p:nvSpPr>
        <p:spPr/>
        <p:txBody>
          <a:bodyPr>
            <a:normAutofit/>
          </a:bodyPr>
          <a:lstStyle/>
          <a:p>
            <a:r>
              <a:rPr lang="en-US" sz="2400" dirty="0" smtClean="0"/>
              <a:t>Creating </a:t>
            </a:r>
            <a:r>
              <a:rPr lang="en-US" sz="2400" dirty="0"/>
              <a:t>graphical functions</a:t>
            </a:r>
          </a:p>
        </p:txBody>
      </p:sp>
      <p:sp>
        <p:nvSpPr>
          <p:cNvPr id="4" name="Content Placeholder 3"/>
          <p:cNvSpPr>
            <a:spLocks noGrp="1"/>
          </p:cNvSpPr>
          <p:nvPr>
            <p:ph sz="quarter" idx="14"/>
          </p:nvPr>
        </p:nvSpPr>
        <p:spPr>
          <a:xfrm>
            <a:off x="523238" y="1510745"/>
            <a:ext cx="3931920" cy="4845605"/>
          </a:xfrm>
        </p:spPr>
        <p:txBody>
          <a:bodyPr>
            <a:normAutofit fontScale="85000" lnSpcReduction="20000"/>
          </a:bodyPr>
          <a:lstStyle/>
          <a:p>
            <a:pPr marL="0" indent="0">
              <a:lnSpc>
                <a:spcPct val="80000"/>
              </a:lnSpc>
              <a:buNone/>
              <a:defRPr/>
            </a:pPr>
            <a:r>
              <a:rPr lang="en-US" sz="1400" dirty="0"/>
              <a:t>You can use graphical functions to represent input-output relationships as a lookup table or as a picture.  Graphical functions can also be used to represent time-dependent input scenarios.</a:t>
            </a:r>
          </a:p>
          <a:p>
            <a:pPr>
              <a:lnSpc>
                <a:spcPct val="80000"/>
              </a:lnSpc>
              <a:buClr>
                <a:srgbClr val="FF0000"/>
              </a:buClr>
              <a:buFont typeface="+mj-lt"/>
              <a:buAutoNum type="arabicPeriod"/>
              <a:defRPr/>
            </a:pPr>
            <a:r>
              <a:rPr lang="en-US" sz="1300" dirty="0"/>
              <a:t>Begin by drawing connector(s) to represent the interdependency relationship(s)</a:t>
            </a:r>
          </a:p>
          <a:p>
            <a:pPr>
              <a:lnSpc>
                <a:spcPct val="80000"/>
              </a:lnSpc>
              <a:buClr>
                <a:srgbClr val="FF0000"/>
              </a:buClr>
              <a:buFont typeface="+mj-lt"/>
              <a:buAutoNum type="arabicPeriod"/>
              <a:defRPr/>
            </a:pPr>
            <a:r>
              <a:rPr lang="en-US" sz="1300" dirty="0"/>
              <a:t>Open the converter (here, “churn rate”) and define the input to the graphical function.  Often helpful to “normalize” the input as shown here.</a:t>
            </a:r>
          </a:p>
          <a:p>
            <a:pPr>
              <a:lnSpc>
                <a:spcPct val="80000"/>
              </a:lnSpc>
              <a:buClr>
                <a:srgbClr val="FF0000"/>
              </a:buClr>
              <a:buFont typeface="+mj-lt"/>
              <a:buAutoNum type="arabicPeriod"/>
              <a:defRPr/>
            </a:pPr>
            <a:r>
              <a:rPr lang="en-US" sz="1300" dirty="0"/>
              <a:t>Click the graphical function tab, and then check the box in the graphical function panel</a:t>
            </a:r>
          </a:p>
          <a:p>
            <a:pPr>
              <a:lnSpc>
                <a:spcPct val="80000"/>
              </a:lnSpc>
              <a:buClr>
                <a:srgbClr val="FF0000"/>
              </a:buClr>
              <a:buFont typeface="+mj-lt"/>
              <a:buAutoNum type="arabicPeriod"/>
              <a:defRPr/>
            </a:pPr>
            <a:r>
              <a:rPr lang="en-US" sz="1300" dirty="0"/>
              <a:t>Create the graphical function</a:t>
            </a:r>
          </a:p>
          <a:p>
            <a:pPr marL="457200" lvl="1">
              <a:lnSpc>
                <a:spcPct val="80000"/>
              </a:lnSpc>
              <a:spcBef>
                <a:spcPts val="1200"/>
              </a:spcBef>
              <a:buClr>
                <a:srgbClr val="0070C0"/>
              </a:buClr>
              <a:buSzPct val="100000"/>
              <a:buFont typeface="Arial" panose="020B0604020202020204" pitchFamily="34" charset="0"/>
              <a:buChar char="•"/>
              <a:defRPr/>
            </a:pPr>
            <a:r>
              <a:rPr lang="en-US" altLang="en-US" sz="1200" dirty="0"/>
              <a:t>Think only of the relationship between the input and the output variable, holding constant all other variables that might impact the output variable (Ceteris Paribus Principle).</a:t>
            </a:r>
          </a:p>
          <a:p>
            <a:pPr marL="457200" lvl="1">
              <a:lnSpc>
                <a:spcPct val="80000"/>
              </a:lnSpc>
              <a:spcBef>
                <a:spcPts val="1200"/>
              </a:spcBef>
              <a:buClr>
                <a:srgbClr val="0070C0"/>
              </a:buClr>
              <a:buSzPct val="100000"/>
              <a:buFont typeface="Arial" panose="020B0604020202020204" pitchFamily="34" charset="0"/>
              <a:buChar char="•"/>
              <a:defRPr/>
            </a:pPr>
            <a:r>
              <a:rPr lang="en-US" altLang="en-US" sz="1200" dirty="0"/>
              <a:t>Define ranges for the input and output variables.  Be sure to define a range that incorporates the full possible movement, not just the historically-observed range.</a:t>
            </a:r>
          </a:p>
          <a:p>
            <a:pPr marL="457200" lvl="1">
              <a:lnSpc>
                <a:spcPct val="80000"/>
              </a:lnSpc>
              <a:spcBef>
                <a:spcPts val="1200"/>
              </a:spcBef>
              <a:buClr>
                <a:srgbClr val="0070C0"/>
              </a:buClr>
              <a:buSzPct val="100000"/>
              <a:buFont typeface="Arial" panose="020B0604020202020204" pitchFamily="34" charset="0"/>
              <a:buChar char="•"/>
              <a:defRPr/>
            </a:pPr>
            <a:r>
              <a:rPr lang="en-US" altLang="en-US" sz="1200" dirty="0"/>
              <a:t>Determine the direction of slope; the slope should, in almost all cases, be either positive or negative (or zero) over the whole range.  If the slope changes direction, be certain you are not inadvertently including another influence in your thinking.</a:t>
            </a:r>
          </a:p>
          <a:p>
            <a:pPr marL="457200" lvl="1">
              <a:lnSpc>
                <a:spcPct val="80000"/>
              </a:lnSpc>
              <a:spcBef>
                <a:spcPts val="1200"/>
              </a:spcBef>
              <a:buClr>
                <a:srgbClr val="0070C0"/>
              </a:buClr>
              <a:buSzPct val="100000"/>
              <a:buFont typeface="Arial" panose="020B0604020202020204" pitchFamily="34" charset="0"/>
              <a:buChar char="•"/>
              <a:defRPr/>
            </a:pPr>
            <a:r>
              <a:rPr lang="en-US" altLang="en-US" sz="1200" dirty="0"/>
              <a:t>Identify extreme points on either end of the range (possible to extrapolate beyond extrema). In some cases, you’ll also be able to identify a so-called “normal” points.</a:t>
            </a:r>
          </a:p>
          <a:p>
            <a:pPr marL="457200" lvl="1">
              <a:lnSpc>
                <a:spcPct val="80000"/>
              </a:lnSpc>
              <a:spcBef>
                <a:spcPts val="1200"/>
              </a:spcBef>
              <a:buClr>
                <a:srgbClr val="0070C0"/>
              </a:buClr>
              <a:buSzPct val="100000"/>
              <a:buFont typeface="Arial" panose="020B0604020202020204" pitchFamily="34" charset="0"/>
              <a:buChar char="•"/>
              <a:defRPr/>
            </a:pPr>
            <a:r>
              <a:rPr lang="en-US" altLang="en-US" sz="1200" dirty="0"/>
              <a:t>Sketch a smooth curve through the points.</a:t>
            </a:r>
          </a:p>
          <a:p>
            <a:pPr marL="342900" indent="-342900">
              <a:lnSpc>
                <a:spcPct val="80000"/>
              </a:lnSpc>
              <a:buClr>
                <a:srgbClr val="FF0000"/>
              </a:buClr>
              <a:buFont typeface="+mj-lt"/>
              <a:buAutoNum type="arabicPeriod"/>
              <a:defRPr/>
            </a:pPr>
            <a:r>
              <a:rPr lang="en-US" altLang="en-US" sz="1300" dirty="0"/>
              <a:t>Also possible to create a graphical function by typing or pasting points directly</a:t>
            </a:r>
          </a:p>
          <a:p>
            <a:pPr>
              <a:lnSpc>
                <a:spcPct val="80000"/>
              </a:lnSpc>
              <a:buFont typeface="+mj-lt"/>
              <a:buAutoNum type="arabicPeriod"/>
              <a:defRPr/>
            </a:pPr>
            <a:endParaRPr lang="en-US" sz="1200" dirty="0"/>
          </a:p>
        </p:txBody>
      </p:sp>
      <p:sp>
        <p:nvSpPr>
          <p:cNvPr id="7" name="Text Placeholder 6"/>
          <p:cNvSpPr>
            <a:spLocks noGrp="1"/>
          </p:cNvSpPr>
          <p:nvPr>
            <p:ph type="body" sz="quarter" idx="15"/>
          </p:nvPr>
        </p:nvSpPr>
        <p:spPr/>
        <p:txBody>
          <a:bodyPr>
            <a:normAutofit/>
          </a:bodyPr>
          <a:lstStyle/>
          <a:p>
            <a:pPr fontAlgn="b">
              <a:spcBef>
                <a:spcPct val="0"/>
              </a:spcBef>
              <a:buClrTx/>
            </a:pPr>
            <a:r>
              <a:rPr lang="en-US" dirty="0"/>
              <a:t>Simple way to represent nonlinear relationships</a:t>
            </a:r>
          </a:p>
        </p:txBody>
      </p:sp>
      <p:pic>
        <p:nvPicPr>
          <p:cNvPr id="6" name="Picture 5"/>
          <p:cNvPicPr>
            <a:picLocks noChangeAspect="1"/>
          </p:cNvPicPr>
          <p:nvPr/>
        </p:nvPicPr>
        <p:blipFill>
          <a:blip r:embed="rId2"/>
          <a:stretch>
            <a:fillRect/>
          </a:stretch>
        </p:blipFill>
        <p:spPr>
          <a:xfrm>
            <a:off x="4421549" y="1503228"/>
            <a:ext cx="2432050" cy="783480"/>
          </a:xfrm>
          <a:prstGeom prst="rect">
            <a:avLst/>
          </a:prstGeom>
        </p:spPr>
      </p:pic>
      <p:pic>
        <p:nvPicPr>
          <p:cNvPr id="10" name="Picture 9"/>
          <p:cNvPicPr>
            <a:picLocks noChangeAspect="1"/>
          </p:cNvPicPr>
          <p:nvPr/>
        </p:nvPicPr>
        <p:blipFill>
          <a:blip r:embed="rId3"/>
          <a:stretch>
            <a:fillRect/>
          </a:stretch>
        </p:blipFill>
        <p:spPr>
          <a:xfrm>
            <a:off x="6290991" y="2237806"/>
            <a:ext cx="2581850" cy="831738"/>
          </a:xfrm>
          <a:prstGeom prst="rect">
            <a:avLst/>
          </a:prstGeom>
        </p:spPr>
      </p:pic>
      <p:pic>
        <p:nvPicPr>
          <p:cNvPr id="14" name="Picture 13"/>
          <p:cNvPicPr>
            <a:picLocks noChangeAspect="1"/>
          </p:cNvPicPr>
          <p:nvPr/>
        </p:nvPicPr>
        <p:blipFill>
          <a:blip r:embed="rId4"/>
          <a:stretch>
            <a:fillRect/>
          </a:stretch>
        </p:blipFill>
        <p:spPr>
          <a:xfrm>
            <a:off x="4697141" y="2567523"/>
            <a:ext cx="1593850" cy="955453"/>
          </a:xfrm>
          <a:prstGeom prst="rect">
            <a:avLst/>
          </a:prstGeom>
        </p:spPr>
      </p:pic>
      <p:grpSp>
        <p:nvGrpSpPr>
          <p:cNvPr id="42" name="Group 41"/>
          <p:cNvGrpSpPr/>
          <p:nvPr/>
        </p:nvGrpSpPr>
        <p:grpSpPr>
          <a:xfrm>
            <a:off x="4724543" y="4118922"/>
            <a:ext cx="1566448" cy="2148368"/>
            <a:chOff x="7203440" y="4118922"/>
            <a:chExt cx="1566448" cy="2148368"/>
          </a:xfrm>
        </p:grpSpPr>
        <p:pic>
          <p:nvPicPr>
            <p:cNvPr id="17" name="Picture 16"/>
            <p:cNvPicPr>
              <a:picLocks noChangeAspect="1"/>
            </p:cNvPicPr>
            <p:nvPr/>
          </p:nvPicPr>
          <p:blipFill>
            <a:blip r:embed="rId5"/>
            <a:stretch>
              <a:fillRect/>
            </a:stretch>
          </p:blipFill>
          <p:spPr>
            <a:xfrm>
              <a:off x="7203440" y="4118922"/>
              <a:ext cx="1566448" cy="2148368"/>
            </a:xfrm>
            <a:prstGeom prst="rect">
              <a:avLst/>
            </a:prstGeom>
          </p:spPr>
        </p:pic>
        <p:sp>
          <p:nvSpPr>
            <p:cNvPr id="19" name="Oval 18"/>
            <p:cNvSpPr/>
            <p:nvPr/>
          </p:nvSpPr>
          <p:spPr>
            <a:xfrm>
              <a:off x="7241540" y="4255761"/>
              <a:ext cx="171450" cy="1384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372395" y="5965897"/>
              <a:ext cx="209521" cy="1765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6560376" y="3381182"/>
            <a:ext cx="2328863" cy="2886108"/>
            <a:chOff x="3044211" y="3652804"/>
            <a:chExt cx="2328863" cy="2886108"/>
          </a:xfrm>
        </p:grpSpPr>
        <p:grpSp>
          <p:nvGrpSpPr>
            <p:cNvPr id="40" name="Group 39"/>
            <p:cNvGrpSpPr/>
            <p:nvPr/>
          </p:nvGrpSpPr>
          <p:grpSpPr>
            <a:xfrm>
              <a:off x="3044211" y="3652804"/>
              <a:ext cx="2328863" cy="2886108"/>
              <a:chOff x="4462617" y="3652805"/>
              <a:chExt cx="2328863" cy="2886108"/>
            </a:xfrm>
          </p:grpSpPr>
          <p:pic>
            <p:nvPicPr>
              <p:cNvPr id="21" name="Picture 20"/>
              <p:cNvPicPr>
                <a:picLocks noChangeAspect="1"/>
              </p:cNvPicPr>
              <p:nvPr/>
            </p:nvPicPr>
            <p:blipFill>
              <a:blip r:embed="rId6"/>
              <a:stretch>
                <a:fillRect/>
              </a:stretch>
            </p:blipFill>
            <p:spPr>
              <a:xfrm>
                <a:off x="4462617" y="3652805"/>
                <a:ext cx="2328863" cy="2886108"/>
              </a:xfrm>
              <a:prstGeom prst="rect">
                <a:avLst/>
              </a:prstGeom>
            </p:spPr>
          </p:pic>
          <p:sp>
            <p:nvSpPr>
              <p:cNvPr id="23" name="Oval 22"/>
              <p:cNvSpPr/>
              <p:nvPr/>
            </p:nvSpPr>
            <p:spPr>
              <a:xfrm>
                <a:off x="5180343" y="5156315"/>
                <a:ext cx="171450" cy="1384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flipH="1">
                <a:off x="5438937" y="5095859"/>
                <a:ext cx="290936" cy="972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4329168" y="4772692"/>
              <a:ext cx="773752" cy="646331"/>
            </a:xfrm>
            <a:prstGeom prst="rect">
              <a:avLst/>
            </a:prstGeom>
            <a:noFill/>
          </p:spPr>
          <p:txBody>
            <a:bodyPr wrap="square" rtlCol="0">
              <a:spAutoFit/>
            </a:bodyPr>
            <a:lstStyle/>
            <a:p>
              <a:r>
                <a:rPr lang="en-US" sz="900" dirty="0"/>
                <a:t>25%/</a:t>
              </a:r>
              <a:r>
                <a:rPr lang="en-US" sz="900" dirty="0" err="1"/>
                <a:t>mo</a:t>
              </a:r>
              <a:r>
                <a:rPr lang="en-US" sz="900" dirty="0"/>
                <a:t> churn under “normal” conditions</a:t>
              </a:r>
            </a:p>
          </p:txBody>
        </p:sp>
      </p:grpSp>
      <p:cxnSp>
        <p:nvCxnSpPr>
          <p:cNvPr id="36" name="Elbow Connector 35"/>
          <p:cNvCxnSpPr/>
          <p:nvPr/>
        </p:nvCxnSpPr>
        <p:spPr>
          <a:xfrm rot="16200000" flipH="1">
            <a:off x="7085399" y="1838193"/>
            <a:ext cx="396240" cy="251412"/>
          </a:xfrm>
          <a:prstGeom prst="bentConnector3">
            <a:avLst>
              <a:gd name="adj1" fmla="val -3846"/>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5966460" y="2918460"/>
            <a:ext cx="2308860" cy="630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494066" y="3652805"/>
            <a:ext cx="0" cy="6029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5872542" y="4922520"/>
            <a:ext cx="97842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12478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400" dirty="0" smtClean="0"/>
              <a:t>Working </a:t>
            </a:r>
            <a:r>
              <a:rPr lang="en-US" sz="2400" dirty="0"/>
              <a:t>with arrayed variables</a:t>
            </a:r>
          </a:p>
        </p:txBody>
      </p:sp>
      <p:sp>
        <p:nvSpPr>
          <p:cNvPr id="7" name="Text Placeholder 6"/>
          <p:cNvSpPr>
            <a:spLocks noGrp="1"/>
          </p:cNvSpPr>
          <p:nvPr>
            <p:ph type="body" sz="quarter" idx="15"/>
          </p:nvPr>
        </p:nvSpPr>
        <p:spPr/>
        <p:txBody>
          <a:bodyPr>
            <a:normAutofit/>
          </a:bodyPr>
          <a:lstStyle/>
          <a:p>
            <a:pPr fontAlgn="b">
              <a:spcBef>
                <a:spcPct val="0"/>
              </a:spcBef>
              <a:buClrTx/>
            </a:pPr>
            <a:r>
              <a:rPr lang="en-US" dirty="0"/>
              <a:t>Model Segmentation and disaggregation</a:t>
            </a:r>
          </a:p>
        </p:txBody>
      </p:sp>
      <p:sp>
        <p:nvSpPr>
          <p:cNvPr id="2" name="Slide Number Placeholder 1"/>
          <p:cNvSpPr>
            <a:spLocks noGrp="1"/>
          </p:cNvSpPr>
          <p:nvPr>
            <p:ph type="sldNum" sz="quarter" idx="12"/>
          </p:nvPr>
        </p:nvSpPr>
        <p:spPr/>
        <p:txBody>
          <a:bodyPr/>
          <a:lstStyle/>
          <a:p>
            <a:fld id="{1E542FF9-BA9C-4DAA-AA80-B318C49E10FE}" type="slidenum">
              <a:rPr lang="en-US" smtClean="0">
                <a:solidFill>
                  <a:schemeClr val="tx1"/>
                </a:solidFill>
              </a:rPr>
              <a:pPr/>
              <a:t>77</a:t>
            </a:fld>
            <a:endParaRPr lang="en-US" dirty="0">
              <a:solidFill>
                <a:schemeClr val="tx1"/>
              </a:solidFill>
            </a:endParaRPr>
          </a:p>
        </p:txBody>
      </p:sp>
      <p:sp>
        <p:nvSpPr>
          <p:cNvPr id="4" name="Content Placeholder 3"/>
          <p:cNvSpPr>
            <a:spLocks noGrp="1"/>
          </p:cNvSpPr>
          <p:nvPr>
            <p:ph sz="quarter" idx="14"/>
          </p:nvPr>
        </p:nvSpPr>
        <p:spPr>
          <a:xfrm>
            <a:off x="523238" y="1510746"/>
            <a:ext cx="8107681" cy="630474"/>
          </a:xfrm>
        </p:spPr>
        <p:txBody>
          <a:bodyPr>
            <a:normAutofit/>
          </a:bodyPr>
          <a:lstStyle/>
          <a:p>
            <a:pPr marL="0" indent="0">
              <a:lnSpc>
                <a:spcPct val="80000"/>
              </a:lnSpc>
              <a:buNone/>
            </a:pPr>
            <a:r>
              <a:rPr lang="en-US" altLang="en-US" sz="1600" dirty="0">
                <a:latin typeface="Calibri" panose="020F0502020204030204" pitchFamily="34" charset="0"/>
                <a:ea typeface="Calibri" panose="020F0502020204030204" pitchFamily="34" charset="0"/>
                <a:cs typeface="Calibri" panose="020F0502020204030204" pitchFamily="34" charset="0"/>
              </a:rPr>
              <a:t>Arrays are helpful whenever a common model structure is repeated in parallel multiple times. Copy/paste can become very unwieldy!</a:t>
            </a:r>
            <a:endParaRPr lang="en-US" sz="800" dirty="0"/>
          </a:p>
        </p:txBody>
      </p:sp>
      <p:sp>
        <p:nvSpPr>
          <p:cNvPr id="8" name="Content Placeholder 3"/>
          <p:cNvSpPr txBox="1">
            <a:spLocks/>
          </p:cNvSpPr>
          <p:nvPr/>
        </p:nvSpPr>
        <p:spPr>
          <a:xfrm>
            <a:off x="518159" y="2141220"/>
            <a:ext cx="4183381" cy="41071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3"/>
              </a:buClr>
              <a:buSzPct val="90000"/>
              <a:buFont typeface="Courier New" panose="02070309020205020404" pitchFamily="49" charset="0"/>
              <a:buChar char="o"/>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Wingdings" panose="05000000000000000000" pitchFamily="2" charset="2"/>
              <a:buChar char="Ø"/>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SzPct val="80000"/>
              <a:buFont typeface="Courier New" panose="02070309020205020404" pitchFamily="49" charset="0"/>
              <a:buChar char="o"/>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indent="-533400">
              <a:lnSpc>
                <a:spcPct val="80000"/>
              </a:lnSpc>
            </a:pPr>
            <a:r>
              <a:rPr lang="en-US" altLang="en-US" sz="1600" dirty="0">
                <a:latin typeface="Calibri" panose="020F0502020204030204" pitchFamily="34" charset="0"/>
                <a:ea typeface="Calibri" panose="020F0502020204030204" pitchFamily="34" charset="0"/>
                <a:cs typeface="Calibri" panose="020F0502020204030204" pitchFamily="34" charset="0"/>
              </a:rPr>
              <a:t>The software supports n-dimensional arrays.  (4-D arrays represent an upper limit in most practical applications.) </a:t>
            </a:r>
          </a:p>
          <a:p>
            <a:pPr marL="533400" indent="-533400">
              <a:lnSpc>
                <a:spcPct val="80000"/>
              </a:lnSpc>
            </a:pPr>
            <a:r>
              <a:rPr lang="en-US" altLang="en-US" sz="1600" dirty="0">
                <a:latin typeface="Calibri" panose="020F0502020204030204" pitchFamily="34" charset="0"/>
                <a:ea typeface="Calibri" panose="020F0502020204030204" pitchFamily="34" charset="0"/>
                <a:cs typeface="Calibri" panose="020F0502020204030204" pitchFamily="34" charset="0"/>
              </a:rPr>
              <a:t>Steps to using arrays:</a:t>
            </a:r>
          </a:p>
          <a:p>
            <a:pPr marL="914400" lvl="1" indent="-457200">
              <a:lnSpc>
                <a:spcPct val="80000"/>
              </a:lnSpc>
              <a:buClr>
                <a:srgbClr val="FF0000"/>
              </a:buClr>
              <a:buSzTx/>
              <a:buFont typeface="Wingdings" panose="05000000000000000000" pitchFamily="2" charset="2"/>
              <a:buAutoNum type="arabicPeriod"/>
            </a:pPr>
            <a:r>
              <a:rPr lang="en-US" altLang="en-US" sz="1400" dirty="0">
                <a:latin typeface="Calibri" panose="020F0502020204030204" pitchFamily="34" charset="0"/>
                <a:ea typeface="Calibri" panose="020F0502020204030204" pitchFamily="34" charset="0"/>
                <a:cs typeface="Calibri" panose="020F0502020204030204" pitchFamily="34" charset="0"/>
              </a:rPr>
              <a:t>Use the array editor (model menu</a:t>
            </a:r>
            <a:r>
              <a:rPr lang="en-US" altLang="en-US" sz="14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array editor) to define one or more dimensions</a:t>
            </a:r>
          </a:p>
          <a:p>
            <a:pPr marL="914400" lvl="1" indent="-457200">
              <a:lnSpc>
                <a:spcPct val="80000"/>
              </a:lnSpc>
              <a:buClr>
                <a:srgbClr val="FF0000"/>
              </a:buClr>
              <a:buSzTx/>
              <a:buFont typeface="Wingdings" panose="05000000000000000000" pitchFamily="2" charset="2"/>
              <a:buAutoNum type="arabicPeriod"/>
            </a:pPr>
            <a:r>
              <a:rPr lang="en-US" altLang="en-US" sz="1400" dirty="0">
                <a:latin typeface="Calibri" panose="020F0502020204030204" pitchFamily="34" charset="0"/>
                <a:ea typeface="Calibri" panose="020F0502020204030204" pitchFamily="34" charset="0"/>
                <a:cs typeface="Calibri" panose="020F0502020204030204" pitchFamily="34" charset="0"/>
              </a:rPr>
              <a:t>Transform scalar variables into arrayed variables.  When you change a stock, attached flows will change as well.</a:t>
            </a:r>
          </a:p>
          <a:p>
            <a:pPr marL="914400" lvl="1" indent="-457200">
              <a:lnSpc>
                <a:spcPct val="80000"/>
              </a:lnSpc>
              <a:buClr>
                <a:srgbClr val="FF0000"/>
              </a:buClr>
              <a:buSzTx/>
              <a:buFont typeface="Wingdings" panose="05000000000000000000" pitchFamily="2" charset="2"/>
              <a:buAutoNum type="arabicPeriod"/>
            </a:pPr>
            <a:r>
              <a:rPr lang="en-US" altLang="en-US" sz="1400" dirty="0">
                <a:latin typeface="Calibri" panose="020F0502020204030204" pitchFamily="34" charset="0"/>
                <a:ea typeface="Calibri" panose="020F0502020204030204" pitchFamily="34" charset="0"/>
                <a:cs typeface="Calibri" panose="020F0502020204030204" pitchFamily="34" charset="0"/>
              </a:rPr>
              <a:t>Define the equation logic for arrayed variables</a:t>
            </a:r>
          </a:p>
          <a:p>
            <a:pPr marL="533400" indent="-533400">
              <a:lnSpc>
                <a:spcPct val="80000"/>
              </a:lnSpc>
            </a:pPr>
            <a:r>
              <a:rPr lang="en-US" altLang="en-US" sz="1600" dirty="0">
                <a:latin typeface="Calibri" panose="020F0502020204030204" pitchFamily="34" charset="0"/>
                <a:ea typeface="Calibri" panose="020F0502020204030204" pitchFamily="34" charset="0"/>
                <a:cs typeface="Calibri" panose="020F0502020204030204" pitchFamily="34" charset="0"/>
              </a:rPr>
              <a:t>See </a:t>
            </a:r>
            <a:r>
              <a:rPr lang="en-US" altLang="en-US" sz="1400" dirty="0">
                <a:latin typeface="Calibri" panose="020F0502020204030204" pitchFamily="34" charset="0"/>
                <a:ea typeface="Calibri" panose="020F0502020204030204" pitchFamily="34" charset="0"/>
                <a:cs typeface="Calibri" panose="020F0502020204030204" pitchFamily="34" charset="0"/>
              </a:rPr>
              <a:t>Help system (</a:t>
            </a:r>
            <a:r>
              <a:rPr lang="en-US" altLang="en-US" sz="1400" dirty="0">
                <a:solidFill>
                  <a:srgbClr val="0070C0"/>
                </a:solidFill>
                <a:latin typeface="Calibri" panose="020F0502020204030204" pitchFamily="34" charset="0"/>
                <a:ea typeface="Calibri" panose="020F0502020204030204" pitchFamily="34" charset="0"/>
                <a:cs typeface="Calibri" panose="020F0502020204030204" pitchFamily="34" charset="0"/>
              </a:rPr>
              <a:t>Building models </a:t>
            </a:r>
            <a:r>
              <a:rPr lang="en-US" altLang="en-US" sz="1400" dirty="0">
                <a:solidFill>
                  <a:srgbClr val="0070C0"/>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working with arrays section</a:t>
            </a:r>
            <a:r>
              <a:rPr lang="en-US" altLang="en-US" sz="1400"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lang="en-US" altLang="en-US" sz="1400" dirty="0">
                <a:latin typeface="Calibri" panose="020F0502020204030204" pitchFamily="34" charset="0"/>
                <a:ea typeface="Calibri" panose="020F0502020204030204" pitchFamily="34" charset="0"/>
                <a:cs typeface="Calibri" panose="020F0502020204030204" pitchFamily="34" charset="0"/>
              </a:rPr>
              <a:t>for more than you’d ever want to know!</a:t>
            </a:r>
            <a:endParaRPr lang="en-US" sz="800" dirty="0"/>
          </a:p>
        </p:txBody>
      </p:sp>
      <p:pic>
        <p:nvPicPr>
          <p:cNvPr id="6" name="Picture 5"/>
          <p:cNvPicPr>
            <a:picLocks noChangeAspect="1"/>
          </p:cNvPicPr>
          <p:nvPr/>
        </p:nvPicPr>
        <p:blipFill>
          <a:blip r:embed="rId2"/>
          <a:stretch>
            <a:fillRect/>
          </a:stretch>
        </p:blipFill>
        <p:spPr>
          <a:xfrm>
            <a:off x="4630991" y="1772604"/>
            <a:ext cx="2035238" cy="1661160"/>
          </a:xfrm>
          <a:prstGeom prst="rect">
            <a:avLst/>
          </a:prstGeom>
        </p:spPr>
      </p:pic>
      <p:pic>
        <p:nvPicPr>
          <p:cNvPr id="10" name="Picture 9"/>
          <p:cNvPicPr>
            <a:picLocks noChangeAspect="1"/>
          </p:cNvPicPr>
          <p:nvPr/>
        </p:nvPicPr>
        <p:blipFill>
          <a:blip r:embed="rId3"/>
          <a:stretch>
            <a:fillRect/>
          </a:stretch>
        </p:blipFill>
        <p:spPr>
          <a:xfrm>
            <a:off x="4783759" y="3695622"/>
            <a:ext cx="1882470" cy="947974"/>
          </a:xfrm>
          <a:prstGeom prst="rect">
            <a:avLst/>
          </a:prstGeom>
        </p:spPr>
      </p:pic>
      <p:pic>
        <p:nvPicPr>
          <p:cNvPr id="11" name="Picture 10"/>
          <p:cNvPicPr>
            <a:picLocks noChangeAspect="1"/>
          </p:cNvPicPr>
          <p:nvPr/>
        </p:nvPicPr>
        <p:blipFill>
          <a:blip r:embed="rId4"/>
          <a:stretch>
            <a:fillRect/>
          </a:stretch>
        </p:blipFill>
        <p:spPr>
          <a:xfrm>
            <a:off x="6880860" y="2141220"/>
            <a:ext cx="1744980" cy="2464320"/>
          </a:xfrm>
          <a:prstGeom prst="rect">
            <a:avLst/>
          </a:prstGeom>
        </p:spPr>
      </p:pic>
      <p:pic>
        <p:nvPicPr>
          <p:cNvPr id="12" name="Picture 11"/>
          <p:cNvPicPr>
            <a:picLocks noChangeAspect="1"/>
          </p:cNvPicPr>
          <p:nvPr/>
        </p:nvPicPr>
        <p:blipFill>
          <a:blip r:embed="rId5"/>
          <a:stretch>
            <a:fillRect/>
          </a:stretch>
        </p:blipFill>
        <p:spPr>
          <a:xfrm>
            <a:off x="4783759" y="4905454"/>
            <a:ext cx="2167890" cy="1662455"/>
          </a:xfrm>
          <a:prstGeom prst="rect">
            <a:avLst/>
          </a:prstGeom>
        </p:spPr>
      </p:pic>
      <p:sp>
        <p:nvSpPr>
          <p:cNvPr id="13" name="Oval 12"/>
          <p:cNvSpPr/>
          <p:nvPr/>
        </p:nvSpPr>
        <p:spPr>
          <a:xfrm>
            <a:off x="6732270" y="5029472"/>
            <a:ext cx="171450" cy="1384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flipV="1">
            <a:off x="6951649" y="5167911"/>
            <a:ext cx="457754" cy="851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427103" y="4929865"/>
            <a:ext cx="1425127" cy="646331"/>
          </a:xfrm>
          <a:prstGeom prst="rect">
            <a:avLst/>
          </a:prstGeom>
          <a:noFill/>
        </p:spPr>
        <p:txBody>
          <a:bodyPr wrap="square" rtlCol="0">
            <a:spAutoFit/>
          </a:bodyPr>
          <a:lstStyle/>
          <a:p>
            <a:r>
              <a:rPr lang="en-US" sz="900" dirty="0"/>
              <a:t>Can use element-specific </a:t>
            </a:r>
            <a:r>
              <a:rPr lang="en-US" sz="900" dirty="0" err="1"/>
              <a:t>eq’ns</a:t>
            </a:r>
            <a:r>
              <a:rPr lang="en-US" sz="900" dirty="0"/>
              <a:t> (shown here) or a generic </a:t>
            </a:r>
            <a:r>
              <a:rPr lang="en-US" sz="900" dirty="0" err="1"/>
              <a:t>eq’n</a:t>
            </a:r>
            <a:r>
              <a:rPr lang="en-US" sz="900" dirty="0"/>
              <a:t> that is applied to all</a:t>
            </a:r>
          </a:p>
        </p:txBody>
      </p:sp>
    </p:spTree>
    <p:extLst>
      <p:ext uri="{BB962C8B-B14F-4D97-AF65-F5344CB8AC3E}">
        <p14:creationId xmlns:p14="http://schemas.microsoft.com/office/powerpoint/2010/main" val="226509776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400" dirty="0" smtClean="0"/>
              <a:t>Sensitivity </a:t>
            </a:r>
            <a:r>
              <a:rPr lang="en-US" sz="2400" dirty="0"/>
              <a:t>Analysis</a:t>
            </a:r>
          </a:p>
        </p:txBody>
      </p:sp>
      <p:sp>
        <p:nvSpPr>
          <p:cNvPr id="7" name="Text Placeholder 6"/>
          <p:cNvSpPr>
            <a:spLocks noGrp="1"/>
          </p:cNvSpPr>
          <p:nvPr>
            <p:ph type="body" sz="quarter" idx="15"/>
          </p:nvPr>
        </p:nvSpPr>
        <p:spPr/>
        <p:txBody>
          <a:bodyPr>
            <a:normAutofit/>
          </a:bodyPr>
          <a:lstStyle/>
          <a:p>
            <a:pPr fontAlgn="b">
              <a:spcBef>
                <a:spcPct val="0"/>
              </a:spcBef>
              <a:buClrTx/>
            </a:pPr>
            <a:r>
              <a:rPr lang="en-US" dirty="0"/>
              <a:t>For exploration of parameter space</a:t>
            </a:r>
          </a:p>
        </p:txBody>
      </p:sp>
      <p:sp>
        <p:nvSpPr>
          <p:cNvPr id="2" name="Slide Number Placeholder 1"/>
          <p:cNvSpPr>
            <a:spLocks noGrp="1"/>
          </p:cNvSpPr>
          <p:nvPr>
            <p:ph type="sldNum" sz="quarter" idx="12"/>
          </p:nvPr>
        </p:nvSpPr>
        <p:spPr/>
        <p:txBody>
          <a:bodyPr/>
          <a:lstStyle/>
          <a:p>
            <a:fld id="{1E542FF9-BA9C-4DAA-AA80-B318C49E10FE}" type="slidenum">
              <a:rPr lang="en-US" smtClean="0">
                <a:solidFill>
                  <a:schemeClr val="tx1"/>
                </a:solidFill>
              </a:rPr>
              <a:pPr/>
              <a:t>78</a:t>
            </a:fld>
            <a:endParaRPr lang="en-US" dirty="0">
              <a:solidFill>
                <a:schemeClr val="tx1"/>
              </a:solidFill>
            </a:endParaRPr>
          </a:p>
        </p:txBody>
      </p:sp>
      <p:sp>
        <p:nvSpPr>
          <p:cNvPr id="4" name="Content Placeholder 3"/>
          <p:cNvSpPr>
            <a:spLocks noGrp="1"/>
          </p:cNvSpPr>
          <p:nvPr>
            <p:ph sz="quarter" idx="14"/>
          </p:nvPr>
        </p:nvSpPr>
        <p:spPr>
          <a:xfrm>
            <a:off x="523239" y="1510746"/>
            <a:ext cx="4681222" cy="630474"/>
          </a:xfrm>
        </p:spPr>
        <p:txBody>
          <a:bodyPr>
            <a:normAutofit lnSpcReduction="10000"/>
          </a:bodyPr>
          <a:lstStyle/>
          <a:p>
            <a:pPr marL="0" indent="0">
              <a:lnSpc>
                <a:spcPct val="80000"/>
              </a:lnSpc>
              <a:buNone/>
            </a:pPr>
            <a:r>
              <a:rPr lang="en-US" altLang="en-US" sz="1600" dirty="0">
                <a:latin typeface="Calibri" panose="020F0502020204030204" pitchFamily="34" charset="0"/>
                <a:ea typeface="Calibri" panose="020F0502020204030204" pitchFamily="34" charset="0"/>
                <a:cs typeface="Calibri" panose="020F0502020204030204" pitchFamily="34" charset="0"/>
              </a:rPr>
              <a:t>Useful for understanding responsiveness of system to changes in one or more parameters.  Provides mechanism for exploring risks and uncertainties.</a:t>
            </a:r>
            <a:endParaRPr lang="en-US" sz="800" dirty="0"/>
          </a:p>
        </p:txBody>
      </p:sp>
      <p:sp>
        <p:nvSpPr>
          <p:cNvPr id="8" name="Content Placeholder 3"/>
          <p:cNvSpPr txBox="1">
            <a:spLocks/>
          </p:cNvSpPr>
          <p:nvPr/>
        </p:nvSpPr>
        <p:spPr>
          <a:xfrm>
            <a:off x="518159" y="2316480"/>
            <a:ext cx="4183381" cy="41071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3"/>
              </a:buClr>
              <a:buSzPct val="90000"/>
              <a:buFont typeface="Courier New" panose="02070309020205020404" pitchFamily="49" charset="0"/>
              <a:buChar char="o"/>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Wingdings" panose="05000000000000000000" pitchFamily="2" charset="2"/>
              <a:buChar char="Ø"/>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SzPct val="80000"/>
              <a:buFont typeface="Courier New" panose="02070309020205020404" pitchFamily="49" charset="0"/>
              <a:buChar char="o"/>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en-US" altLang="en-US" sz="1600" dirty="0">
                <a:latin typeface="Calibri" panose="020F0502020204030204" pitchFamily="34" charset="0"/>
                <a:ea typeface="Calibri" panose="020F0502020204030204" pitchFamily="34" charset="0"/>
                <a:cs typeface="Calibri" panose="020F0502020204030204" pitchFamily="34" charset="0"/>
              </a:rPr>
              <a:t>Steps to working with </a:t>
            </a:r>
            <a:r>
              <a:rPr lang="en-US" altLang="en-US" sz="1600" dirty="0" err="1">
                <a:latin typeface="Calibri" panose="020F0502020204030204" pitchFamily="34" charset="0"/>
                <a:ea typeface="Calibri" panose="020F0502020204030204" pitchFamily="34" charset="0"/>
                <a:cs typeface="Calibri" panose="020F0502020204030204" pitchFamily="34" charset="0"/>
              </a:rPr>
              <a:t>sensi</a:t>
            </a:r>
            <a:r>
              <a:rPr lang="en-US" altLang="en-US" sz="1600" dirty="0">
                <a:latin typeface="Calibri" panose="020F0502020204030204" pitchFamily="34" charset="0"/>
                <a:ea typeface="Calibri" panose="020F0502020204030204" pitchFamily="34" charset="0"/>
                <a:cs typeface="Calibri" panose="020F0502020204030204" pitchFamily="34" charset="0"/>
              </a:rPr>
              <a:t> analysis:</a:t>
            </a:r>
          </a:p>
          <a:p>
            <a:pPr marL="914400" lvl="1" indent="-457200">
              <a:lnSpc>
                <a:spcPct val="80000"/>
              </a:lnSpc>
              <a:buClr>
                <a:srgbClr val="FF0000"/>
              </a:buClr>
              <a:buSzTx/>
              <a:buFont typeface="Wingdings" panose="05000000000000000000" pitchFamily="2" charset="2"/>
              <a:buAutoNum type="arabicPeriod"/>
            </a:pPr>
            <a:r>
              <a:rPr lang="en-US" altLang="en-US" sz="1400" dirty="0">
                <a:latin typeface="Calibri" panose="020F0502020204030204" pitchFamily="34" charset="0"/>
                <a:ea typeface="Calibri" panose="020F0502020204030204" pitchFamily="34" charset="0"/>
                <a:cs typeface="Calibri" panose="020F0502020204030204" pitchFamily="34" charset="0"/>
              </a:rPr>
              <a:t>Enter the setup dialog(model menu</a:t>
            </a:r>
            <a:r>
              <a:rPr lang="en-US" altLang="en-US" sz="14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Run specs           tab)</a:t>
            </a:r>
          </a:p>
          <a:p>
            <a:pPr marL="914400" lvl="1" indent="-457200">
              <a:lnSpc>
                <a:spcPct val="80000"/>
              </a:lnSpc>
              <a:buClr>
                <a:srgbClr val="FF0000"/>
              </a:buClr>
              <a:buSzTx/>
              <a:buFont typeface="Wingdings" panose="05000000000000000000" pitchFamily="2" charset="2"/>
              <a:buAutoNum type="arabicPeriod"/>
            </a:pPr>
            <a:r>
              <a:rPr lang="en-US" altLang="en-US" sz="1400" dirty="0">
                <a:latin typeface="Calibri" panose="020F0502020204030204" pitchFamily="34" charset="0"/>
                <a:ea typeface="Calibri" panose="020F0502020204030204" pitchFamily="34" charset="0"/>
                <a:cs typeface="Calibri" panose="020F0502020204030204" pitchFamily="34" charset="0"/>
              </a:rPr>
              <a:t>Hit the green button                 and then load each </a:t>
            </a:r>
            <a:r>
              <a:rPr lang="en-US" altLang="en-US" sz="1400" dirty="0" err="1">
                <a:latin typeface="Calibri" panose="020F0502020204030204" pitchFamily="34" charset="0"/>
                <a:ea typeface="Calibri" panose="020F0502020204030204" pitchFamily="34" charset="0"/>
                <a:cs typeface="Calibri" panose="020F0502020204030204" pitchFamily="34" charset="0"/>
              </a:rPr>
              <a:t>sensi</a:t>
            </a:r>
            <a:r>
              <a:rPr lang="en-US" altLang="en-US" sz="1400" dirty="0">
                <a:latin typeface="Calibri" panose="020F0502020204030204" pitchFamily="34" charset="0"/>
                <a:ea typeface="Calibri" panose="020F0502020204030204" pitchFamily="34" charset="0"/>
                <a:cs typeface="Calibri" panose="020F0502020204030204" pitchFamily="34" charset="0"/>
              </a:rPr>
              <a:t> input to the parameters list. Can set variation type as incremental, as a distribution, or as ad-hoc sequence of numbers</a:t>
            </a:r>
          </a:p>
          <a:p>
            <a:pPr marL="914400" lvl="1" indent="-457200">
              <a:lnSpc>
                <a:spcPct val="80000"/>
              </a:lnSpc>
              <a:buClr>
                <a:srgbClr val="FF0000"/>
              </a:buClr>
              <a:buSzTx/>
              <a:buFont typeface="Wingdings" panose="05000000000000000000" pitchFamily="2" charset="2"/>
              <a:buAutoNum type="arabicPeriod"/>
            </a:pPr>
            <a:r>
              <a:rPr lang="en-US" altLang="en-US" sz="1400" dirty="0">
                <a:latin typeface="Calibri" panose="020F0502020204030204" pitchFamily="34" charset="0"/>
                <a:ea typeface="Calibri" panose="020F0502020204030204" pitchFamily="34" charset="0"/>
                <a:cs typeface="Calibri" panose="020F0502020204030204" pitchFamily="34" charset="0"/>
              </a:rPr>
              <a:t>Set up the analysis to reflect all combinations or a specific number of runs</a:t>
            </a:r>
          </a:p>
          <a:p>
            <a:pPr marL="914400" lvl="1" indent="-457200">
              <a:lnSpc>
                <a:spcPct val="80000"/>
              </a:lnSpc>
              <a:buClr>
                <a:srgbClr val="FF0000"/>
              </a:buClr>
              <a:buSzTx/>
              <a:buFont typeface="Wingdings" panose="05000000000000000000" pitchFamily="2" charset="2"/>
              <a:buAutoNum type="arabicPeriod"/>
            </a:pPr>
            <a:r>
              <a:rPr lang="en-US" altLang="en-US" sz="1400" dirty="0">
                <a:latin typeface="Calibri" panose="020F0502020204030204" pitchFamily="34" charset="0"/>
                <a:ea typeface="Calibri" panose="020F0502020204030204" pitchFamily="34" charset="0"/>
                <a:cs typeface="Calibri" panose="020F0502020204030204" pitchFamily="34" charset="0"/>
              </a:rPr>
              <a:t>Hit the check box to confirm your setup</a:t>
            </a:r>
          </a:p>
          <a:p>
            <a:pPr marL="914400" lvl="1" indent="-457200">
              <a:lnSpc>
                <a:spcPct val="80000"/>
              </a:lnSpc>
              <a:buClr>
                <a:srgbClr val="FF0000"/>
              </a:buClr>
              <a:buSzTx/>
              <a:buFont typeface="Wingdings" panose="05000000000000000000" pitchFamily="2" charset="2"/>
              <a:buAutoNum type="arabicPeriod"/>
            </a:pPr>
            <a:r>
              <a:rPr lang="en-US" altLang="en-US" sz="1400" dirty="0">
                <a:latin typeface="Calibri" panose="020F0502020204030204" pitchFamily="34" charset="0"/>
                <a:ea typeface="Calibri" panose="020F0502020204030204" pitchFamily="34" charset="0"/>
                <a:cs typeface="Calibri" panose="020F0502020204030204" pitchFamily="34" charset="0"/>
              </a:rPr>
              <a:t>Create one or more comparative graphs/tables to collect results.</a:t>
            </a:r>
          </a:p>
          <a:p>
            <a:pPr marL="914400" lvl="1" indent="-457200">
              <a:lnSpc>
                <a:spcPct val="80000"/>
              </a:lnSpc>
              <a:buClr>
                <a:srgbClr val="FF0000"/>
              </a:buClr>
              <a:buSzTx/>
              <a:buFont typeface="Wingdings" panose="05000000000000000000" pitchFamily="2" charset="2"/>
              <a:buAutoNum type="arabicPeriod"/>
            </a:pPr>
            <a:r>
              <a:rPr lang="en-US" altLang="en-US" sz="1400" dirty="0">
                <a:latin typeface="Calibri" panose="020F0502020204030204" pitchFamily="34" charset="0"/>
                <a:ea typeface="Calibri" panose="020F0502020204030204" pitchFamily="34" charset="0"/>
                <a:cs typeface="Calibri" panose="020F0502020204030204" pitchFamily="34" charset="0"/>
              </a:rPr>
              <a:t>Run the analysis</a:t>
            </a:r>
          </a:p>
          <a:p>
            <a:pPr marL="0" indent="0">
              <a:lnSpc>
                <a:spcPct val="80000"/>
              </a:lnSpc>
              <a:buNone/>
            </a:pPr>
            <a:r>
              <a:rPr lang="en-US" altLang="en-US" sz="1600" dirty="0">
                <a:latin typeface="Calibri" panose="020F0502020204030204" pitchFamily="34" charset="0"/>
                <a:ea typeface="Calibri" panose="020F0502020204030204" pitchFamily="34" charset="0"/>
                <a:cs typeface="Calibri" panose="020F0502020204030204" pitchFamily="34" charset="0"/>
              </a:rPr>
              <a:t>See </a:t>
            </a:r>
            <a:r>
              <a:rPr lang="en-US" altLang="en-US" sz="1400" dirty="0">
                <a:latin typeface="Calibri" panose="020F0502020204030204" pitchFamily="34" charset="0"/>
                <a:ea typeface="Calibri" panose="020F0502020204030204" pitchFamily="34" charset="0"/>
                <a:cs typeface="Calibri" panose="020F0502020204030204" pitchFamily="34" charset="0"/>
              </a:rPr>
              <a:t>Help system (</a:t>
            </a:r>
            <a:r>
              <a:rPr lang="en-US" altLang="en-US" sz="1400" dirty="0">
                <a:solidFill>
                  <a:srgbClr val="0070C0"/>
                </a:solidFill>
                <a:latin typeface="Calibri" panose="020F0502020204030204" pitchFamily="34" charset="0"/>
                <a:ea typeface="Calibri" panose="020F0502020204030204" pitchFamily="34" charset="0"/>
                <a:cs typeface="Calibri" panose="020F0502020204030204" pitchFamily="34" charset="0"/>
              </a:rPr>
              <a:t>Running models </a:t>
            </a:r>
            <a:r>
              <a:rPr lang="en-US" altLang="en-US" sz="1400" dirty="0">
                <a:solidFill>
                  <a:srgbClr val="0070C0"/>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Sensitivity analysis section</a:t>
            </a:r>
            <a:r>
              <a:rPr lang="en-US" altLang="en-US" sz="1400" dirty="0">
                <a:latin typeface="Calibri" panose="020F0502020204030204" pitchFamily="34" charset="0"/>
                <a:ea typeface="Calibri" panose="020F0502020204030204" pitchFamily="34" charset="0"/>
                <a:cs typeface="Calibri" panose="020F0502020204030204" pitchFamily="34" charset="0"/>
              </a:rPr>
              <a:t>) for more than you’d ever want to know!</a:t>
            </a:r>
            <a:endParaRPr lang="en-US" sz="800" dirty="0"/>
          </a:p>
        </p:txBody>
      </p:sp>
      <p:pic>
        <p:nvPicPr>
          <p:cNvPr id="3" name="Picture 2"/>
          <p:cNvPicPr>
            <a:picLocks noChangeAspect="1"/>
          </p:cNvPicPr>
          <p:nvPr/>
        </p:nvPicPr>
        <p:blipFill>
          <a:blip r:embed="rId2"/>
          <a:stretch>
            <a:fillRect/>
          </a:stretch>
        </p:blipFill>
        <p:spPr>
          <a:xfrm>
            <a:off x="2162173" y="2779715"/>
            <a:ext cx="313374" cy="202772"/>
          </a:xfrm>
          <a:prstGeom prst="rect">
            <a:avLst/>
          </a:prstGeom>
        </p:spPr>
      </p:pic>
      <p:pic>
        <p:nvPicPr>
          <p:cNvPr id="16" name="Picture 15"/>
          <p:cNvPicPr>
            <a:picLocks noChangeAspect="1"/>
          </p:cNvPicPr>
          <p:nvPr/>
        </p:nvPicPr>
        <p:blipFill>
          <a:blip r:embed="rId3"/>
          <a:stretch>
            <a:fillRect/>
          </a:stretch>
        </p:blipFill>
        <p:spPr>
          <a:xfrm>
            <a:off x="3045142" y="2993075"/>
            <a:ext cx="523875" cy="209550"/>
          </a:xfrm>
          <a:prstGeom prst="rect">
            <a:avLst/>
          </a:prstGeom>
        </p:spPr>
      </p:pic>
      <p:pic>
        <p:nvPicPr>
          <p:cNvPr id="17" name="Picture 16"/>
          <p:cNvPicPr>
            <a:picLocks noChangeAspect="1"/>
          </p:cNvPicPr>
          <p:nvPr/>
        </p:nvPicPr>
        <p:blipFill>
          <a:blip r:embed="rId4"/>
          <a:stretch>
            <a:fillRect/>
          </a:stretch>
        </p:blipFill>
        <p:spPr>
          <a:xfrm>
            <a:off x="5734050" y="1541467"/>
            <a:ext cx="2418046" cy="4542473"/>
          </a:xfrm>
          <a:prstGeom prst="rect">
            <a:avLst/>
          </a:prstGeom>
        </p:spPr>
      </p:pic>
      <p:sp>
        <p:nvSpPr>
          <p:cNvPr id="18" name="Oval 17"/>
          <p:cNvSpPr/>
          <p:nvPr/>
        </p:nvSpPr>
        <p:spPr>
          <a:xfrm>
            <a:off x="5916930" y="4617992"/>
            <a:ext cx="171450" cy="1384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244590" y="4960892"/>
            <a:ext cx="796290" cy="1673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p:nvPr/>
        </p:nvCxnSpPr>
        <p:spPr>
          <a:xfrm>
            <a:off x="4602480" y="3389699"/>
            <a:ext cx="1203960" cy="12733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450080" y="4465320"/>
            <a:ext cx="3196591" cy="13716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755023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264920" y="4244029"/>
            <a:ext cx="6981508" cy="721996"/>
          </a:xfrm>
        </p:spPr>
        <p:txBody>
          <a:bodyPr>
            <a:normAutofit/>
          </a:bodyPr>
          <a:lstStyle/>
          <a:p>
            <a:r>
              <a:rPr lang="en-US" dirty="0" smtClean="0"/>
              <a:t>Case Studies</a:t>
            </a:r>
            <a:endParaRPr lang="en-US" dirty="0"/>
          </a:p>
        </p:txBody>
      </p:sp>
      <p:sp>
        <p:nvSpPr>
          <p:cNvPr id="9" name="Text Placeholder 8"/>
          <p:cNvSpPr>
            <a:spLocks noGrp="1"/>
          </p:cNvSpPr>
          <p:nvPr>
            <p:ph type="body" idx="1"/>
          </p:nvPr>
        </p:nvSpPr>
        <p:spPr>
          <a:xfrm>
            <a:off x="715224" y="4916813"/>
            <a:ext cx="7531204" cy="698989"/>
          </a:xfrm>
        </p:spPr>
        <p:txBody>
          <a:bodyPr>
            <a:normAutofit/>
          </a:bodyPr>
          <a:lstStyle/>
          <a:p>
            <a:r>
              <a:rPr lang="en-US" dirty="0" smtClean="0"/>
              <a:t>capstone, new product diffusion, predator/prey</a:t>
            </a:r>
            <a:endParaRPr lang="en-US" dirty="0"/>
          </a:p>
        </p:txBody>
      </p:sp>
      <p:sp>
        <p:nvSpPr>
          <p:cNvPr id="2" name="Text Placeholder 1"/>
          <p:cNvSpPr>
            <a:spLocks noGrp="1"/>
          </p:cNvSpPr>
          <p:nvPr>
            <p:ph type="body" sz="quarter" idx="10"/>
          </p:nvPr>
        </p:nvSpPr>
        <p:spPr/>
        <p:txBody>
          <a:bodyPr/>
          <a:lstStyle/>
          <a:p>
            <a:r>
              <a:rPr lang="en-US" dirty="0" smtClean="0"/>
              <a:t>October 2019</a:t>
            </a:r>
            <a:endParaRPr lang="en-US" dirty="0"/>
          </a:p>
        </p:txBody>
      </p:sp>
    </p:spTree>
    <p:extLst>
      <p:ext uri="{BB962C8B-B14F-4D97-AF65-F5344CB8AC3E}">
        <p14:creationId xmlns:p14="http://schemas.microsoft.com/office/powerpoint/2010/main" val="10401875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400" dirty="0"/>
              <a:t>System Dynamics:  Why…</a:t>
            </a:r>
          </a:p>
        </p:txBody>
      </p:sp>
      <p:sp>
        <p:nvSpPr>
          <p:cNvPr id="7" name="Text Placeholder 6"/>
          <p:cNvSpPr>
            <a:spLocks noGrp="1"/>
          </p:cNvSpPr>
          <p:nvPr>
            <p:ph type="body" sz="quarter" idx="15"/>
          </p:nvPr>
        </p:nvSpPr>
        <p:spPr/>
        <p:txBody>
          <a:bodyPr>
            <a:normAutofit/>
          </a:bodyPr>
          <a:lstStyle/>
          <a:p>
            <a:r>
              <a:rPr lang="en-US" dirty="0"/>
              <a:t>Comparing Systems and Thinking Processes</a:t>
            </a:r>
          </a:p>
        </p:txBody>
      </p:sp>
      <p:sp>
        <p:nvSpPr>
          <p:cNvPr id="2" name="Slide Number Placeholder 1"/>
          <p:cNvSpPr>
            <a:spLocks noGrp="1"/>
          </p:cNvSpPr>
          <p:nvPr>
            <p:ph type="sldNum" sz="quarter" idx="12"/>
          </p:nvPr>
        </p:nvSpPr>
        <p:spPr/>
        <p:txBody>
          <a:bodyPr/>
          <a:lstStyle/>
          <a:p>
            <a:fld id="{1E542FF9-BA9C-4DAA-AA80-B318C49E10FE}" type="slidenum">
              <a:rPr lang="en-US" smtClean="0">
                <a:solidFill>
                  <a:schemeClr val="tx1"/>
                </a:solidFill>
              </a:rPr>
              <a:pPr/>
              <a:t>8</a:t>
            </a:fld>
            <a:endParaRPr lang="en-US" dirty="0">
              <a:solidFill>
                <a:schemeClr val="tx1"/>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4113004525"/>
              </p:ext>
            </p:extLst>
          </p:nvPr>
        </p:nvGraphicFramePr>
        <p:xfrm>
          <a:off x="799025" y="1699260"/>
          <a:ext cx="7535862" cy="3967165"/>
        </p:xfrm>
        <a:graphic>
          <a:graphicData uri="http://schemas.openxmlformats.org/drawingml/2006/table">
            <a:tbl>
              <a:tblPr firstRow="1" bandRow="1"/>
              <a:tblGrid>
                <a:gridCol w="3454930">
                  <a:extLst>
                    <a:ext uri="{9D8B030D-6E8A-4147-A177-3AD203B41FA5}">
                      <a16:colId xmlns:a16="http://schemas.microsoft.com/office/drawing/2014/main" xmlns="" val="20000"/>
                    </a:ext>
                  </a:extLst>
                </a:gridCol>
                <a:gridCol w="4080932">
                  <a:extLst>
                    <a:ext uri="{9D8B030D-6E8A-4147-A177-3AD203B41FA5}">
                      <a16:colId xmlns:a16="http://schemas.microsoft.com/office/drawing/2014/main" xmlns="" val="20001"/>
                    </a:ext>
                  </a:extLst>
                </a:gridCol>
              </a:tblGrid>
              <a:tr h="468907">
                <a:tc>
                  <a:txBody>
                    <a:bodyPr/>
                    <a:lstStyle>
                      <a:lvl1pPr marL="0" algn="l" defTabSz="914400" rtl="0" eaLnBrk="1" latinLnBrk="0" hangingPunct="1">
                        <a:defRPr sz="1800" b="1" kern="1200">
                          <a:solidFill>
                            <a:schemeClr val="tx1"/>
                          </a:solidFill>
                          <a:latin typeface="Calibri"/>
                          <a:ea typeface=""/>
                          <a:cs typeface=""/>
                        </a:defRPr>
                      </a:lvl1pPr>
                      <a:lvl2pPr marL="457200" algn="l" defTabSz="914400" rtl="0" eaLnBrk="1" latinLnBrk="0" hangingPunct="1">
                        <a:defRPr sz="1800" b="1" kern="1200">
                          <a:solidFill>
                            <a:schemeClr val="tx1"/>
                          </a:solidFill>
                          <a:latin typeface="Calibri"/>
                          <a:ea typeface=""/>
                          <a:cs typeface=""/>
                        </a:defRPr>
                      </a:lvl2pPr>
                      <a:lvl3pPr marL="914400" algn="l" defTabSz="914400" rtl="0" eaLnBrk="1" latinLnBrk="0" hangingPunct="1">
                        <a:defRPr sz="1800" b="1" kern="1200">
                          <a:solidFill>
                            <a:schemeClr val="tx1"/>
                          </a:solidFill>
                          <a:latin typeface="Calibri"/>
                          <a:ea typeface=""/>
                          <a:cs typeface=""/>
                        </a:defRPr>
                      </a:lvl3pPr>
                      <a:lvl4pPr marL="1371600" algn="l" defTabSz="914400" rtl="0" eaLnBrk="1" latinLnBrk="0" hangingPunct="1">
                        <a:defRPr sz="1800" b="1" kern="1200">
                          <a:solidFill>
                            <a:schemeClr val="tx1"/>
                          </a:solidFill>
                          <a:latin typeface="Calibri"/>
                          <a:ea typeface=""/>
                          <a:cs typeface=""/>
                        </a:defRPr>
                      </a:lvl4pPr>
                      <a:lvl5pPr marL="1828800" algn="l" defTabSz="914400" rtl="0" eaLnBrk="1" latinLnBrk="0" hangingPunct="1">
                        <a:defRPr sz="1800" b="1" kern="1200">
                          <a:solidFill>
                            <a:schemeClr val="tx1"/>
                          </a:solidFill>
                          <a:latin typeface="Calibri"/>
                          <a:ea typeface=""/>
                          <a:cs typeface=""/>
                        </a:defRPr>
                      </a:lvl5pPr>
                      <a:lvl6pPr marL="2286000" algn="l" defTabSz="914400" rtl="0" eaLnBrk="1" latinLnBrk="0" hangingPunct="1">
                        <a:defRPr sz="1800" b="1" kern="1200">
                          <a:solidFill>
                            <a:schemeClr val="tx1"/>
                          </a:solidFill>
                          <a:latin typeface="Calibri"/>
                          <a:ea typeface=""/>
                          <a:cs typeface=""/>
                        </a:defRPr>
                      </a:lvl6pPr>
                      <a:lvl7pPr marL="2743200" algn="l" defTabSz="914400" rtl="0" eaLnBrk="1" latinLnBrk="0" hangingPunct="1">
                        <a:defRPr sz="1800" b="1" kern="1200">
                          <a:solidFill>
                            <a:schemeClr val="tx1"/>
                          </a:solidFill>
                          <a:latin typeface="Calibri"/>
                          <a:ea typeface=""/>
                          <a:cs typeface=""/>
                        </a:defRPr>
                      </a:lvl7pPr>
                      <a:lvl8pPr marL="3200400" algn="l" defTabSz="914400" rtl="0" eaLnBrk="1" latinLnBrk="0" hangingPunct="1">
                        <a:defRPr sz="1800" b="1" kern="1200">
                          <a:solidFill>
                            <a:schemeClr val="tx1"/>
                          </a:solidFill>
                          <a:latin typeface="Calibri"/>
                          <a:ea typeface=""/>
                          <a:cs typeface=""/>
                        </a:defRPr>
                      </a:lvl8pPr>
                      <a:lvl9pPr marL="3657600" algn="l" defTabSz="914400" rtl="0" eaLnBrk="1" latinLnBrk="0" hangingPunct="1">
                        <a:defRPr sz="1800" b="1" kern="1200">
                          <a:solidFill>
                            <a:schemeClr val="tx1"/>
                          </a:solidFill>
                          <a:latin typeface="Calibri"/>
                          <a:ea typeface=""/>
                          <a:cs typeface=""/>
                        </a:defRPr>
                      </a:lvl9pPr>
                    </a:lstStyle>
                    <a:p>
                      <a:r>
                        <a:rPr lang="en-US" sz="1800" dirty="0"/>
                        <a:t>While systems</a:t>
                      </a:r>
                      <a:r>
                        <a:rPr lang="en-US" sz="1800" baseline="0" dirty="0"/>
                        <a:t> are…</a:t>
                      </a:r>
                      <a:endParaRPr lang="en-US" sz="1800" i="1" dirty="0">
                        <a:solidFill>
                          <a:srgbClr val="645348"/>
                        </a:solidFill>
                      </a:endParaRPr>
                    </a:p>
                  </a:txBody>
                  <a:tcPr marL="91438" marR="91438" marT="45722" marB="45722">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alibri"/>
                          <a:ea typeface=""/>
                          <a:cs typeface=""/>
                        </a:defRPr>
                      </a:lvl1pPr>
                      <a:lvl2pPr marL="457200" algn="l" defTabSz="914400" rtl="0" eaLnBrk="1" latinLnBrk="0" hangingPunct="1">
                        <a:defRPr sz="1800" b="1" kern="1200">
                          <a:solidFill>
                            <a:schemeClr val="tx1"/>
                          </a:solidFill>
                          <a:latin typeface="Calibri"/>
                          <a:ea typeface=""/>
                          <a:cs typeface=""/>
                        </a:defRPr>
                      </a:lvl2pPr>
                      <a:lvl3pPr marL="914400" algn="l" defTabSz="914400" rtl="0" eaLnBrk="1" latinLnBrk="0" hangingPunct="1">
                        <a:defRPr sz="1800" b="1" kern="1200">
                          <a:solidFill>
                            <a:schemeClr val="tx1"/>
                          </a:solidFill>
                          <a:latin typeface="Calibri"/>
                          <a:ea typeface=""/>
                          <a:cs typeface=""/>
                        </a:defRPr>
                      </a:lvl3pPr>
                      <a:lvl4pPr marL="1371600" algn="l" defTabSz="914400" rtl="0" eaLnBrk="1" latinLnBrk="0" hangingPunct="1">
                        <a:defRPr sz="1800" b="1" kern="1200">
                          <a:solidFill>
                            <a:schemeClr val="tx1"/>
                          </a:solidFill>
                          <a:latin typeface="Calibri"/>
                          <a:ea typeface=""/>
                          <a:cs typeface=""/>
                        </a:defRPr>
                      </a:lvl4pPr>
                      <a:lvl5pPr marL="1828800" algn="l" defTabSz="914400" rtl="0" eaLnBrk="1" latinLnBrk="0" hangingPunct="1">
                        <a:defRPr sz="1800" b="1" kern="1200">
                          <a:solidFill>
                            <a:schemeClr val="tx1"/>
                          </a:solidFill>
                          <a:latin typeface="Calibri"/>
                          <a:ea typeface=""/>
                          <a:cs typeface=""/>
                        </a:defRPr>
                      </a:lvl5pPr>
                      <a:lvl6pPr marL="2286000" algn="l" defTabSz="914400" rtl="0" eaLnBrk="1" latinLnBrk="0" hangingPunct="1">
                        <a:defRPr sz="1800" b="1" kern="1200">
                          <a:solidFill>
                            <a:schemeClr val="tx1"/>
                          </a:solidFill>
                          <a:latin typeface="Calibri"/>
                          <a:ea typeface=""/>
                          <a:cs typeface=""/>
                        </a:defRPr>
                      </a:lvl6pPr>
                      <a:lvl7pPr marL="2743200" algn="l" defTabSz="914400" rtl="0" eaLnBrk="1" latinLnBrk="0" hangingPunct="1">
                        <a:defRPr sz="1800" b="1" kern="1200">
                          <a:solidFill>
                            <a:schemeClr val="tx1"/>
                          </a:solidFill>
                          <a:latin typeface="Calibri"/>
                          <a:ea typeface=""/>
                          <a:cs typeface=""/>
                        </a:defRPr>
                      </a:lvl7pPr>
                      <a:lvl8pPr marL="3200400" algn="l" defTabSz="914400" rtl="0" eaLnBrk="1" latinLnBrk="0" hangingPunct="1">
                        <a:defRPr sz="1800" b="1" kern="1200">
                          <a:solidFill>
                            <a:schemeClr val="tx1"/>
                          </a:solidFill>
                          <a:latin typeface="Calibri"/>
                          <a:ea typeface=""/>
                          <a:cs typeface=""/>
                        </a:defRPr>
                      </a:lvl8pPr>
                      <a:lvl9pPr marL="3657600" algn="l" defTabSz="914400" rtl="0" eaLnBrk="1" latinLnBrk="0" hangingPunct="1">
                        <a:defRPr sz="1800" b="1" kern="1200">
                          <a:solidFill>
                            <a:schemeClr val="tx1"/>
                          </a:solidFill>
                          <a:latin typeface="Calibri"/>
                          <a:ea typeface=""/>
                          <a:cs typeface=""/>
                        </a:defRPr>
                      </a:lvl9pPr>
                    </a:lstStyle>
                    <a:p>
                      <a:r>
                        <a:rPr lang="en-US" sz="1800" dirty="0"/>
                        <a:t>…our thinking processes often…</a:t>
                      </a:r>
                      <a:endParaRPr lang="en-US" sz="1800" i="1" dirty="0">
                        <a:solidFill>
                          <a:srgbClr val="645348"/>
                        </a:solidFill>
                      </a:endParaRPr>
                    </a:p>
                  </a:txBody>
                  <a:tcPr marL="91438" marR="91438" marT="45722" marB="45722">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468907">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r>
                        <a:rPr lang="en-US" sz="1800" dirty="0"/>
                        <a:t>Constantly changing</a:t>
                      </a:r>
                      <a:endParaRPr lang="en-US" sz="1800" dirty="0">
                        <a:solidFill>
                          <a:srgbClr val="645348"/>
                        </a:solidFill>
                      </a:endParaRPr>
                    </a:p>
                  </a:txBody>
                  <a:tcPr marL="91438" marR="91438" marT="45722" marB="45722" anchor="ctr">
                    <a:lnL>
                      <a:noFill/>
                    </a:lnL>
                    <a:lnR>
                      <a:noFill/>
                    </a:lnR>
                    <a:lnT w="12700" cmpd="sng">
                      <a:solidFill>
                        <a:srgbClr val="4F81BD"/>
                      </a:solidFill>
                    </a:lnT>
                    <a:lnB>
                      <a:noFill/>
                    </a:lnB>
                    <a:lnTlToBr w="12700" cmpd="sng">
                      <a:noFill/>
                      <a:prstDash val="solid"/>
                    </a:lnTlToBr>
                    <a:lnBlToTr w="12700" cmpd="sng">
                      <a:noFill/>
                      <a:prstDash val="solid"/>
                    </a:lnBlToTr>
                    <a:solidFill>
                      <a:srgbClr val="4F81BD">
                        <a:alpha val="20000"/>
                      </a:srgbClr>
                    </a:solidFill>
                  </a:tcPr>
                </a:tc>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r>
                        <a:rPr lang="en-US" sz="1800" dirty="0"/>
                        <a:t>…are static,</a:t>
                      </a:r>
                      <a:r>
                        <a:rPr lang="en-US" sz="1800" baseline="0" dirty="0"/>
                        <a:t> equilibrium oriented</a:t>
                      </a:r>
                      <a:endParaRPr lang="en-US" sz="1800" dirty="0">
                        <a:solidFill>
                          <a:srgbClr val="645348"/>
                        </a:solidFill>
                      </a:endParaRPr>
                    </a:p>
                  </a:txBody>
                  <a:tcPr marL="91438" marR="91438" marT="45722" marB="45722" anchor="ctr">
                    <a:lnL>
                      <a:noFill/>
                    </a:lnL>
                    <a:lnR>
                      <a:noFill/>
                    </a:lnR>
                    <a:lnT w="12700" cmpd="sng">
                      <a:solidFill>
                        <a:srgbClr val="4F81BD"/>
                      </a:solidFill>
                    </a:lnT>
                    <a:lnB>
                      <a:noFill/>
                    </a:lnB>
                    <a:lnTlToBr w="12700" cmpd="sng">
                      <a:noFill/>
                      <a:prstDash val="solid"/>
                    </a:lnTlToBr>
                    <a:lnBlToTr w="12700" cmpd="sng">
                      <a:noFill/>
                      <a:prstDash val="solid"/>
                    </a:lnBlToTr>
                    <a:solidFill>
                      <a:srgbClr val="4F81BD">
                        <a:alpha val="20000"/>
                      </a:srgbClr>
                    </a:solidFill>
                  </a:tcPr>
                </a:tc>
                <a:extLst>
                  <a:ext uri="{0D108BD9-81ED-4DB2-BD59-A6C34878D82A}">
                    <a16:rowId xmlns:a16="http://schemas.microsoft.com/office/drawing/2014/main" xmlns="" val="10001"/>
                  </a:ext>
                </a:extLst>
              </a:tr>
              <a:tr h="640111">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r>
                        <a:rPr lang="en-US" sz="1800" dirty="0"/>
                        <a:t>Tightly</a:t>
                      </a:r>
                      <a:r>
                        <a:rPr lang="en-US" sz="1800" baseline="0" dirty="0"/>
                        <a:t> coupled/interdependent</a:t>
                      </a:r>
                      <a:endParaRPr lang="en-US" sz="1800" dirty="0">
                        <a:solidFill>
                          <a:srgbClr val="645348"/>
                        </a:solidFill>
                      </a:endParaRPr>
                    </a:p>
                  </a:txBody>
                  <a:tcPr marL="91438" marR="91438" marT="45722" marB="45722"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r>
                        <a:rPr lang="en-US" sz="1800" dirty="0"/>
                        <a:t>…draw very narrow boundaries around issues and problems</a:t>
                      </a:r>
                      <a:endParaRPr lang="en-US" sz="1800" dirty="0">
                        <a:solidFill>
                          <a:srgbClr val="645348"/>
                        </a:solidFill>
                      </a:endParaRPr>
                    </a:p>
                  </a:txBody>
                  <a:tcPr marL="91438" marR="91438" marT="45722" marB="45722"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640111">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r>
                        <a:rPr lang="en-US" sz="1800" dirty="0"/>
                        <a:t>Rich in feedback</a:t>
                      </a:r>
                      <a:endParaRPr lang="en-US" sz="1800" dirty="0">
                        <a:solidFill>
                          <a:srgbClr val="645348"/>
                        </a:solidFill>
                      </a:endParaRPr>
                    </a:p>
                  </a:txBody>
                  <a:tcPr marL="91438" marR="91438" marT="45722" marB="45722" anchor="ctr">
                    <a:lnL>
                      <a:noFill/>
                    </a:lnL>
                    <a:lnR>
                      <a:noFill/>
                    </a:lnR>
                    <a:lnT>
                      <a:noFill/>
                    </a:lnT>
                    <a:lnB>
                      <a:noFill/>
                    </a:lnB>
                    <a:lnTlToBr w="12700" cmpd="sng">
                      <a:noFill/>
                      <a:prstDash val="solid"/>
                    </a:lnTlToBr>
                    <a:lnBlToTr w="12700" cmpd="sng">
                      <a:noFill/>
                      <a:prstDash val="solid"/>
                    </a:lnBlToTr>
                    <a:solidFill>
                      <a:srgbClr val="4F81BD">
                        <a:alpha val="20000"/>
                      </a:srgbClr>
                    </a:solidFill>
                  </a:tcPr>
                </a:tc>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r>
                        <a:rPr lang="en-US" sz="1800" dirty="0"/>
                        <a:t>…treat drivers of performance as external and independent</a:t>
                      </a:r>
                      <a:endParaRPr lang="en-US" sz="1800" dirty="0">
                        <a:solidFill>
                          <a:srgbClr val="645348"/>
                        </a:solidFill>
                      </a:endParaRPr>
                    </a:p>
                  </a:txBody>
                  <a:tcPr marL="91438" marR="91438" marT="45722" marB="45722" anchor="ctr">
                    <a:lnL>
                      <a:noFill/>
                    </a:lnL>
                    <a:lnR>
                      <a:noFill/>
                    </a:lnR>
                    <a:lnT>
                      <a:noFill/>
                    </a:lnT>
                    <a:lnB>
                      <a:noFill/>
                    </a:lnB>
                    <a:lnTlToBr w="12700" cmpd="sng">
                      <a:noFill/>
                      <a:prstDash val="solid"/>
                    </a:lnTlToBr>
                    <a:lnBlToTr w="12700" cmpd="sng">
                      <a:noFill/>
                      <a:prstDash val="solid"/>
                    </a:lnBlToTr>
                    <a:solidFill>
                      <a:srgbClr val="4F81BD">
                        <a:alpha val="20000"/>
                      </a:srgbClr>
                    </a:solidFill>
                  </a:tcPr>
                </a:tc>
                <a:extLst>
                  <a:ext uri="{0D108BD9-81ED-4DB2-BD59-A6C34878D82A}">
                    <a16:rowId xmlns:a16="http://schemas.microsoft.com/office/drawing/2014/main" xmlns="" val="10003"/>
                  </a:ext>
                </a:extLst>
              </a:tr>
              <a:tr h="468907">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r>
                        <a:rPr lang="en-US" sz="1800" dirty="0"/>
                        <a:t>Nonlinear</a:t>
                      </a:r>
                      <a:endParaRPr lang="en-US" sz="1800" dirty="0">
                        <a:solidFill>
                          <a:srgbClr val="645348"/>
                        </a:solidFill>
                      </a:endParaRPr>
                    </a:p>
                  </a:txBody>
                  <a:tcPr marL="91438" marR="91438" marT="45722" marB="45722"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r>
                        <a:rPr lang="en-US" sz="1800" dirty="0"/>
                        <a:t>…assume linear responses</a:t>
                      </a:r>
                      <a:endParaRPr lang="en-US" sz="1800" dirty="0">
                        <a:solidFill>
                          <a:srgbClr val="645348"/>
                        </a:solidFill>
                      </a:endParaRPr>
                    </a:p>
                  </a:txBody>
                  <a:tcPr marL="91438" marR="91438" marT="45722" marB="45722"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640111">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r>
                        <a:rPr lang="en-US" sz="1800" dirty="0"/>
                        <a:t>History dependent</a:t>
                      </a:r>
                      <a:endParaRPr lang="en-US" sz="1800" dirty="0">
                        <a:solidFill>
                          <a:srgbClr val="645348"/>
                        </a:solidFill>
                      </a:endParaRPr>
                    </a:p>
                  </a:txBody>
                  <a:tcPr marL="91438" marR="91438" marT="45722" marB="45722" anchor="ctr">
                    <a:lnL>
                      <a:noFill/>
                    </a:lnL>
                    <a:lnR>
                      <a:noFill/>
                    </a:lnR>
                    <a:lnT>
                      <a:noFill/>
                    </a:lnT>
                    <a:lnB>
                      <a:noFill/>
                    </a:lnB>
                    <a:lnTlToBr w="12700" cmpd="sng">
                      <a:noFill/>
                      <a:prstDash val="solid"/>
                    </a:lnTlToBr>
                    <a:lnBlToTr w="12700" cmpd="sng">
                      <a:noFill/>
                      <a:prstDash val="solid"/>
                    </a:lnBlToTr>
                    <a:solidFill>
                      <a:srgbClr val="4F81BD">
                        <a:alpha val="20000"/>
                      </a:srgbClr>
                    </a:solidFill>
                  </a:tcPr>
                </a:tc>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r>
                        <a:rPr lang="en-US" sz="1800" dirty="0"/>
                        <a:t>…neglect to consider path dependence, accumulations, and delays</a:t>
                      </a:r>
                      <a:endParaRPr lang="en-US" sz="1800" dirty="0">
                        <a:solidFill>
                          <a:srgbClr val="645348"/>
                        </a:solidFill>
                      </a:endParaRPr>
                    </a:p>
                  </a:txBody>
                  <a:tcPr marL="91438" marR="91438" marT="45722" marB="45722" anchor="ctr">
                    <a:lnL>
                      <a:noFill/>
                    </a:lnL>
                    <a:lnR>
                      <a:noFill/>
                    </a:lnR>
                    <a:lnT>
                      <a:noFill/>
                    </a:lnT>
                    <a:lnB>
                      <a:noFill/>
                    </a:lnB>
                    <a:lnTlToBr w="12700" cmpd="sng">
                      <a:noFill/>
                      <a:prstDash val="solid"/>
                    </a:lnTlToBr>
                    <a:lnBlToTr w="12700" cmpd="sng">
                      <a:noFill/>
                      <a:prstDash val="solid"/>
                    </a:lnBlToTr>
                    <a:solidFill>
                      <a:srgbClr val="4F81BD">
                        <a:alpha val="20000"/>
                      </a:srgbClr>
                    </a:solidFill>
                  </a:tcPr>
                </a:tc>
                <a:extLst>
                  <a:ext uri="{0D108BD9-81ED-4DB2-BD59-A6C34878D82A}">
                    <a16:rowId xmlns:a16="http://schemas.microsoft.com/office/drawing/2014/main" xmlns="" val="10005"/>
                  </a:ext>
                </a:extLst>
              </a:tr>
              <a:tr h="640111">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r>
                        <a:rPr lang="en-US" sz="1800" dirty="0"/>
                        <a:t>Adaptive and evolving</a:t>
                      </a:r>
                      <a:endParaRPr lang="en-US" sz="1800" dirty="0">
                        <a:solidFill>
                          <a:srgbClr val="645348"/>
                        </a:solidFill>
                      </a:endParaRPr>
                    </a:p>
                  </a:txBody>
                  <a:tcPr marL="91438" marR="91438" marT="45722" marB="45722" anchor="ctr">
                    <a:lnL>
                      <a:noFill/>
                    </a:lnL>
                    <a:lnR>
                      <a:noFill/>
                    </a:lnR>
                    <a:lnT>
                      <a:noFill/>
                    </a:lnT>
                    <a:lnB w="12700" cmpd="sng">
                      <a:solidFill>
                        <a:srgbClr val="4F81BD"/>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r>
                        <a:rPr lang="en-US" sz="1800" dirty="0"/>
                        <a:t>…fail to pay sufficient attention to the</a:t>
                      </a:r>
                      <a:r>
                        <a:rPr lang="en-US" sz="1800" baseline="0" dirty="0"/>
                        <a:t> sources of unintended consequences</a:t>
                      </a:r>
                      <a:endParaRPr lang="en-US" sz="1800" dirty="0">
                        <a:solidFill>
                          <a:srgbClr val="645348"/>
                        </a:solidFill>
                      </a:endParaRPr>
                    </a:p>
                  </a:txBody>
                  <a:tcPr marL="91438" marR="91438" marT="45722" marB="45722" anchor="ctr">
                    <a:lnL>
                      <a:noFill/>
                    </a:lnL>
                    <a:lnR>
                      <a:noFill/>
                    </a:lnR>
                    <a:lnT>
                      <a:noFill/>
                    </a:lnT>
                    <a:lnB w="12700" cmpd="sng">
                      <a:solidFill>
                        <a:srgbClr val="4F81BD"/>
                      </a:solid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bl>
          </a:graphicData>
        </a:graphic>
      </p:graphicFrame>
      <p:sp>
        <p:nvSpPr>
          <p:cNvPr id="11" name="Rectangle 9"/>
          <p:cNvSpPr>
            <a:spLocks noChangeArrowheads="1"/>
          </p:cNvSpPr>
          <p:nvPr/>
        </p:nvSpPr>
        <p:spPr bwMode="auto">
          <a:xfrm>
            <a:off x="518159" y="6233240"/>
            <a:ext cx="343074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spcBef>
                <a:spcPct val="5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defTabSz="457200">
              <a:spcBef>
                <a:spcPct val="5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defTabSz="457200">
              <a:spcBef>
                <a:spcPct val="5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defTabSz="457200">
              <a:spcBef>
                <a:spcPct val="5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457200">
              <a:spcBef>
                <a:spcPct val="5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457200" eaLnBrk="0" fontAlgn="base" hangingPunct="0">
              <a:spcBef>
                <a:spcPct val="5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457200" eaLnBrk="0" fontAlgn="base" hangingPunct="0">
              <a:spcBef>
                <a:spcPct val="5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457200" eaLnBrk="0" fontAlgn="base" hangingPunct="0">
              <a:spcBef>
                <a:spcPct val="5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457200" eaLnBrk="0" fontAlgn="base" hangingPunct="0">
              <a:spcBef>
                <a:spcPct val="5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0"/>
              </a:spcBef>
              <a:buClrTx/>
              <a:buSzTx/>
              <a:buFontTx/>
              <a:buNone/>
            </a:pPr>
            <a:r>
              <a:rPr lang="en-US" altLang="en-US" sz="1000" baseline="0" dirty="0">
                <a:solidFill>
                  <a:srgbClr val="645348"/>
                </a:solidFill>
                <a:latin typeface="Calibri" panose="020F0502020204030204" pitchFamily="34" charset="0"/>
              </a:rPr>
              <a:t>Adapted from Sterman, Am J Public Health, 96:3 (March 2006)</a:t>
            </a:r>
            <a:endParaRPr lang="en-US" altLang="en-US" sz="1000" baseline="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30855550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altLang="en-US" sz="2400" dirty="0"/>
              <a:t>SD Case Study </a:t>
            </a:r>
            <a:r>
              <a:rPr lang="en-US" altLang="en-US" sz="2400" dirty="0" smtClean="0"/>
              <a:t>1</a:t>
            </a:r>
            <a:endParaRPr lang="en-US" sz="2400" dirty="0"/>
          </a:p>
        </p:txBody>
      </p:sp>
      <p:sp>
        <p:nvSpPr>
          <p:cNvPr id="7" name="Text Placeholder 6"/>
          <p:cNvSpPr>
            <a:spLocks noGrp="1"/>
          </p:cNvSpPr>
          <p:nvPr>
            <p:ph type="body" sz="quarter" idx="15"/>
          </p:nvPr>
        </p:nvSpPr>
        <p:spPr/>
        <p:txBody>
          <a:bodyPr>
            <a:normAutofit/>
          </a:bodyPr>
          <a:lstStyle/>
          <a:p>
            <a:r>
              <a:rPr lang="en-US" dirty="0"/>
              <a:t>Consider this Data from </a:t>
            </a:r>
            <a:r>
              <a:rPr lang="en-US" dirty="0" smtClean="0"/>
              <a:t>NREL Security Desk</a:t>
            </a:r>
            <a:endParaRPr lang="en-US" dirty="0"/>
          </a:p>
        </p:txBody>
      </p:sp>
      <p:sp>
        <p:nvSpPr>
          <p:cNvPr id="2" name="Slide Number Placeholder 1"/>
          <p:cNvSpPr>
            <a:spLocks noGrp="1"/>
          </p:cNvSpPr>
          <p:nvPr>
            <p:ph type="sldNum" sz="quarter" idx="12"/>
          </p:nvPr>
        </p:nvSpPr>
        <p:spPr/>
        <p:txBody>
          <a:bodyPr/>
          <a:lstStyle/>
          <a:p>
            <a:fld id="{1E542FF9-BA9C-4DAA-AA80-B318C49E10FE}" type="slidenum">
              <a:rPr lang="en-US" smtClean="0">
                <a:solidFill>
                  <a:schemeClr val="tx1"/>
                </a:solidFill>
              </a:rPr>
              <a:pPr/>
              <a:t>80</a:t>
            </a:fld>
            <a:endParaRPr lang="en-US" dirty="0">
              <a:solidFill>
                <a:schemeClr val="tx1"/>
              </a:solidFill>
            </a:endParaRPr>
          </a:p>
        </p:txBody>
      </p:sp>
      <p:pic>
        <p:nvPicPr>
          <p:cNvPr id="1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316480"/>
            <a:ext cx="6927669"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p:nvSpPr>
        <p:spPr>
          <a:xfrm>
            <a:off x="5283112" y="1448240"/>
            <a:ext cx="3737063" cy="1938992"/>
          </a:xfrm>
          <a:prstGeom prst="rect">
            <a:avLst/>
          </a:prstGeom>
          <a:solidFill>
            <a:schemeClr val="bg1">
              <a:lumMod val="95000"/>
            </a:schemeClr>
          </a:solidFill>
          <a:ln>
            <a:solidFill>
              <a:schemeClr val="tx1"/>
            </a:solidFill>
          </a:ln>
        </p:spPr>
        <p:txBody>
          <a:bodyPr wrap="square" rtlCol="0">
            <a:spAutoFit/>
          </a:bodyPr>
          <a:lstStyle/>
          <a:p>
            <a:pPr>
              <a:lnSpc>
                <a:spcPct val="150000"/>
              </a:lnSpc>
            </a:pPr>
            <a:r>
              <a:rPr lang="en-US" sz="2000" dirty="0">
                <a:solidFill>
                  <a:srgbClr val="645348"/>
                </a:solidFill>
              </a:rPr>
              <a:t>When are most entering?  </a:t>
            </a:r>
          </a:p>
          <a:p>
            <a:pPr>
              <a:lnSpc>
                <a:spcPct val="150000"/>
              </a:lnSpc>
            </a:pPr>
            <a:r>
              <a:rPr lang="en-US" sz="2000" dirty="0">
                <a:solidFill>
                  <a:srgbClr val="645348"/>
                </a:solidFill>
              </a:rPr>
              <a:t>When are most leaving? </a:t>
            </a:r>
          </a:p>
          <a:p>
            <a:pPr>
              <a:lnSpc>
                <a:spcPct val="150000"/>
              </a:lnSpc>
            </a:pPr>
            <a:r>
              <a:rPr lang="en-US" sz="2000" dirty="0">
                <a:solidFill>
                  <a:srgbClr val="645348"/>
                </a:solidFill>
              </a:rPr>
              <a:t>When are most in building?  </a:t>
            </a:r>
          </a:p>
          <a:p>
            <a:pPr>
              <a:lnSpc>
                <a:spcPct val="150000"/>
              </a:lnSpc>
            </a:pPr>
            <a:r>
              <a:rPr lang="en-US" sz="2000" dirty="0">
                <a:solidFill>
                  <a:srgbClr val="645348"/>
                </a:solidFill>
              </a:rPr>
              <a:t>When are fewest in building?</a:t>
            </a:r>
          </a:p>
        </p:txBody>
      </p:sp>
    </p:spTree>
    <p:extLst>
      <p:ext uri="{BB962C8B-B14F-4D97-AF65-F5344CB8AC3E}">
        <p14:creationId xmlns:p14="http://schemas.microsoft.com/office/powerpoint/2010/main" val="427431166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118C471E-7942-4430-806A-46CCFAD3ACA6}" type="slidenum">
              <a:rPr lang="en-US" altLang="en-US" smtClean="0"/>
              <a:pPr/>
              <a:t>81</a:t>
            </a:fld>
            <a:endParaRPr lang="en-US" altLang="en-US" smtClean="0"/>
          </a:p>
        </p:txBody>
      </p:sp>
      <p:sp>
        <p:nvSpPr>
          <p:cNvPr id="73731" name="Rectangle 2"/>
          <p:cNvSpPr>
            <a:spLocks noGrp="1" noChangeArrowheads="1"/>
          </p:cNvSpPr>
          <p:nvPr>
            <p:ph type="title"/>
          </p:nvPr>
        </p:nvSpPr>
        <p:spPr/>
        <p:txBody>
          <a:bodyPr/>
          <a:lstStyle/>
          <a:p>
            <a:pPr eaLnBrk="1" hangingPunct="1"/>
            <a:r>
              <a:rPr lang="en-US" altLang="en-US" sz="2400" dirty="0" smtClean="0"/>
              <a:t>SD Case Study 2</a:t>
            </a:r>
          </a:p>
        </p:txBody>
      </p:sp>
      <p:sp>
        <p:nvSpPr>
          <p:cNvPr id="73732" name="Rectangle 3"/>
          <p:cNvSpPr>
            <a:spLocks noGrp="1" noChangeArrowheads="1"/>
          </p:cNvSpPr>
          <p:nvPr>
            <p:ph type="body" idx="1"/>
          </p:nvPr>
        </p:nvSpPr>
        <p:spPr>
          <a:xfrm>
            <a:off x="929191" y="1152808"/>
            <a:ext cx="7504112" cy="4800600"/>
          </a:xfrm>
        </p:spPr>
        <p:txBody>
          <a:bodyPr>
            <a:noAutofit/>
          </a:bodyPr>
          <a:lstStyle/>
          <a:p>
            <a:pPr eaLnBrk="1" hangingPunct="1">
              <a:lnSpc>
                <a:spcPct val="80000"/>
              </a:lnSpc>
              <a:spcBef>
                <a:spcPct val="0"/>
              </a:spcBef>
              <a:buFont typeface="Wingdings" pitchFamily="2" charset="2"/>
              <a:buNone/>
            </a:pPr>
            <a:r>
              <a:rPr lang="en-US" altLang="en-US" sz="1600" dirty="0" smtClean="0"/>
              <a:t>Work by yourself to think through this scenario:</a:t>
            </a:r>
          </a:p>
          <a:p>
            <a:pPr eaLnBrk="1" hangingPunct="1">
              <a:lnSpc>
                <a:spcPct val="80000"/>
              </a:lnSpc>
              <a:spcBef>
                <a:spcPct val="0"/>
              </a:spcBef>
              <a:buFont typeface="Wingdings" pitchFamily="2" charset="2"/>
              <a:buNone/>
            </a:pPr>
            <a:endParaRPr lang="en-US" altLang="en-US" sz="1600" dirty="0" smtClean="0"/>
          </a:p>
          <a:p>
            <a:pPr eaLnBrk="1" hangingPunct="1">
              <a:lnSpc>
                <a:spcPct val="80000"/>
              </a:lnSpc>
              <a:buFont typeface="Wingdings" pitchFamily="2" charset="2"/>
              <a:buNone/>
            </a:pPr>
            <a:r>
              <a:rPr lang="en-US" altLang="en-US" sz="1600" dirty="0" smtClean="0">
                <a:solidFill>
                  <a:srgbClr val="000066"/>
                </a:solidFill>
              </a:rPr>
              <a:t>	</a:t>
            </a:r>
            <a:r>
              <a:rPr lang="en-US" altLang="en-US" sz="1600" i="1" dirty="0" smtClean="0">
                <a:solidFill>
                  <a:srgbClr val="0070C0"/>
                </a:solidFill>
              </a:rPr>
              <a:t>How it’s put together:</a:t>
            </a:r>
          </a:p>
          <a:p>
            <a:pPr eaLnBrk="1" hangingPunct="1">
              <a:buFont typeface="Wingdings" pitchFamily="2" charset="2"/>
              <a:buNone/>
            </a:pPr>
            <a:r>
              <a:rPr lang="en-US" altLang="en-US" sz="1600" dirty="0" smtClean="0"/>
              <a:t>	</a:t>
            </a:r>
            <a:r>
              <a:rPr lang="en-US" altLang="en-US" sz="1400" dirty="0" smtClean="0"/>
              <a:t>A service organization has two classifications for its professional staff, Rookies and Pros, based on experience levels. When Pros leave the organization, Rookies are immediately hired in exact number to replace them. After being hired, Rookies immediately enter an intensive 6-month training program.  They emerge as full-fledged Pros after 6 months.  The program is so good that no Rookies drop out or quit along the way.  All Rookies are able to “graduate” to become Pros in exactly 6 months!  Because of its position and reputation, the organization never has difficulty in its recruiting efforts.  No matter how many Pros leave the firm in a given month, it is able to instantly hire that number of replacements in the form of high-quality Rookies. </a:t>
            </a:r>
          </a:p>
          <a:p>
            <a:pPr eaLnBrk="1" hangingPunct="1">
              <a:buFont typeface="Wingdings" pitchFamily="2" charset="2"/>
              <a:buNone/>
            </a:pPr>
            <a:r>
              <a:rPr lang="en-US" altLang="en-US" sz="1400" dirty="0" smtClean="0"/>
              <a:t>	This organization has been operating in a balanced headcount situation for several years.  Hiring of Rookies has been constant, exactly equal to the loss of Pros from the organization (which also has remained constant for years).  Now, all of a sudden (and for reasons that we’re not concerned about right now), the rate at which Pros are exiting steps up to a new, higher constant number of people per month.  It then remains at this new value forever.</a:t>
            </a:r>
          </a:p>
          <a:p>
            <a:pPr eaLnBrk="1" hangingPunct="1">
              <a:buFont typeface="Wingdings" pitchFamily="2" charset="2"/>
              <a:buNone/>
            </a:pPr>
            <a:r>
              <a:rPr lang="en-US" altLang="en-US" sz="1600" dirty="0" smtClean="0">
                <a:solidFill>
                  <a:srgbClr val="0070C0"/>
                </a:solidFill>
              </a:rPr>
              <a:t>	</a:t>
            </a:r>
            <a:r>
              <a:rPr lang="en-US" altLang="en-US" sz="1600" i="1" dirty="0" smtClean="0">
                <a:solidFill>
                  <a:srgbClr val="0070C0"/>
                </a:solidFill>
              </a:rPr>
              <a:t>A question about the dynamics:</a:t>
            </a:r>
          </a:p>
          <a:p>
            <a:pPr eaLnBrk="1" hangingPunct="1">
              <a:buFont typeface="Wingdings" pitchFamily="2" charset="2"/>
              <a:buNone/>
            </a:pPr>
            <a:r>
              <a:rPr lang="en-US" altLang="en-US" sz="1600" dirty="0" smtClean="0"/>
              <a:t>	</a:t>
            </a:r>
            <a:r>
              <a:rPr lang="en-US" altLang="en-US" sz="1400" dirty="0" smtClean="0"/>
              <a:t>If the organization continues with its current hiring policy (i.e., immediately replace departing Pros by hiring Rookies), and the external environment continues to enable the organization to execute this hiring policy, what pattern over time will be traced by the number of Pros following the step-increase in the Pro quitting rate?  Sketch your guess on the axis provided on the next page, or on a blank sheet of paper.</a:t>
            </a:r>
          </a:p>
        </p:txBody>
      </p:sp>
    </p:spTree>
    <p:extLst>
      <p:ext uri="{BB962C8B-B14F-4D97-AF65-F5344CB8AC3E}">
        <p14:creationId xmlns:p14="http://schemas.microsoft.com/office/powerpoint/2010/main" val="183471200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C04D6EF5-670A-423E-A389-2D71B6CA1609}" type="slidenum">
              <a:rPr lang="en-US" altLang="en-US" smtClean="0"/>
              <a:pPr/>
              <a:t>82</a:t>
            </a:fld>
            <a:endParaRPr lang="en-US" altLang="en-US" smtClean="0"/>
          </a:p>
        </p:txBody>
      </p:sp>
      <p:sp>
        <p:nvSpPr>
          <p:cNvPr id="74755" name="Rectangle 2"/>
          <p:cNvSpPr>
            <a:spLocks noGrp="1" noChangeArrowheads="1"/>
          </p:cNvSpPr>
          <p:nvPr>
            <p:ph type="title"/>
          </p:nvPr>
        </p:nvSpPr>
        <p:spPr/>
        <p:txBody>
          <a:bodyPr/>
          <a:lstStyle/>
          <a:p>
            <a:pPr eaLnBrk="1" hangingPunct="1"/>
            <a:r>
              <a:rPr lang="en-US" altLang="en-US" sz="2400" dirty="0" smtClean="0"/>
              <a:t>SD Case Study 2</a:t>
            </a:r>
          </a:p>
        </p:txBody>
      </p:sp>
      <p:pic>
        <p:nvPicPr>
          <p:cNvPr id="74756"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447800" y="1981200"/>
            <a:ext cx="6172200" cy="3500438"/>
          </a:xfrm>
          <a:noFill/>
        </p:spPr>
      </p:pic>
    </p:spTree>
    <p:extLst>
      <p:ext uri="{BB962C8B-B14F-4D97-AF65-F5344CB8AC3E}">
        <p14:creationId xmlns:p14="http://schemas.microsoft.com/office/powerpoint/2010/main" val="65735277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BD78461D-7F6A-4453-81AF-18A9BAB29600}" type="slidenum">
              <a:rPr lang="en-US" altLang="en-US" smtClean="0">
                <a:solidFill>
                  <a:srgbClr val="000000"/>
                </a:solidFill>
              </a:rPr>
              <a:pPr/>
              <a:t>83</a:t>
            </a:fld>
            <a:endParaRPr lang="en-US" altLang="en-US" smtClean="0">
              <a:solidFill>
                <a:srgbClr val="000000"/>
              </a:solidFill>
            </a:endParaRPr>
          </a:p>
        </p:txBody>
      </p:sp>
      <p:sp>
        <p:nvSpPr>
          <p:cNvPr id="62467" name="Rectangle 2"/>
          <p:cNvSpPr>
            <a:spLocks noGrp="1" noChangeArrowheads="1"/>
          </p:cNvSpPr>
          <p:nvPr>
            <p:ph type="title"/>
          </p:nvPr>
        </p:nvSpPr>
        <p:spPr/>
        <p:txBody>
          <a:bodyPr/>
          <a:lstStyle/>
          <a:p>
            <a:pPr eaLnBrk="1" hangingPunct="1"/>
            <a:r>
              <a:rPr lang="en-US" altLang="en-US" sz="2400" smtClean="0"/>
              <a:t>Generic Activity Templates Exercise - A</a:t>
            </a:r>
          </a:p>
        </p:txBody>
      </p:sp>
      <p:sp>
        <p:nvSpPr>
          <p:cNvPr id="62468" name="Rectangle 3"/>
          <p:cNvSpPr>
            <a:spLocks noGrp="1" noChangeArrowheads="1"/>
          </p:cNvSpPr>
          <p:nvPr>
            <p:ph type="body" idx="1"/>
          </p:nvPr>
        </p:nvSpPr>
        <p:spPr>
          <a:xfrm>
            <a:off x="811039" y="1514946"/>
            <a:ext cx="7123113" cy="4724400"/>
          </a:xfrm>
        </p:spPr>
        <p:txBody>
          <a:bodyPr>
            <a:normAutofit fontScale="92500" lnSpcReduction="20000"/>
          </a:bodyPr>
          <a:lstStyle/>
          <a:p>
            <a:pPr eaLnBrk="1" hangingPunct="1">
              <a:lnSpc>
                <a:spcPct val="90000"/>
              </a:lnSpc>
              <a:buFont typeface="Wingdings" pitchFamily="2" charset="2"/>
              <a:buNone/>
            </a:pPr>
            <a:r>
              <a:rPr lang="en-US" altLang="en-US" sz="1400" dirty="0" smtClean="0">
                <a:solidFill>
                  <a:srgbClr val="000066"/>
                </a:solidFill>
              </a:rPr>
              <a:t>	</a:t>
            </a:r>
            <a:r>
              <a:rPr lang="en-US" altLang="en-US" sz="1500" dirty="0" smtClean="0"/>
              <a:t>In today’s data-rich environment, modeling projects often begin by taking a look “at the numbers.”  Suppose you want to model the dynamics of the HIV/AIDS epidemic in the US.  A quick Internet search has revealed the following data:</a:t>
            </a:r>
          </a:p>
          <a:p>
            <a:pPr eaLnBrk="1" hangingPunct="1">
              <a:lnSpc>
                <a:spcPct val="90000"/>
              </a:lnSpc>
              <a:buFont typeface="Wingdings" pitchFamily="2" charset="2"/>
              <a:buNone/>
            </a:pPr>
            <a:endParaRPr lang="en-US" altLang="en-US" sz="1400" dirty="0" smtClean="0"/>
          </a:p>
          <a:p>
            <a:pPr eaLnBrk="1" hangingPunct="1">
              <a:lnSpc>
                <a:spcPct val="90000"/>
              </a:lnSpc>
              <a:buFont typeface="Wingdings" pitchFamily="2" charset="2"/>
              <a:buNone/>
            </a:pPr>
            <a:endParaRPr lang="en-US" altLang="en-US" sz="1400" dirty="0" smtClean="0"/>
          </a:p>
          <a:p>
            <a:pPr eaLnBrk="1" hangingPunct="1">
              <a:lnSpc>
                <a:spcPct val="90000"/>
              </a:lnSpc>
              <a:buFont typeface="Wingdings" pitchFamily="2" charset="2"/>
              <a:buNone/>
            </a:pPr>
            <a:endParaRPr lang="en-US" altLang="en-US" sz="1400" dirty="0" smtClean="0"/>
          </a:p>
          <a:p>
            <a:pPr eaLnBrk="1" hangingPunct="1">
              <a:lnSpc>
                <a:spcPct val="90000"/>
              </a:lnSpc>
              <a:buFont typeface="Wingdings" pitchFamily="2" charset="2"/>
              <a:buNone/>
            </a:pPr>
            <a:endParaRPr lang="en-US" altLang="en-US" sz="1400" dirty="0" smtClean="0"/>
          </a:p>
          <a:p>
            <a:pPr eaLnBrk="1" hangingPunct="1">
              <a:lnSpc>
                <a:spcPct val="90000"/>
              </a:lnSpc>
              <a:buFont typeface="Wingdings" pitchFamily="2" charset="2"/>
              <a:buNone/>
            </a:pPr>
            <a:endParaRPr lang="en-US" altLang="en-US" sz="1400" dirty="0" smtClean="0"/>
          </a:p>
          <a:p>
            <a:pPr eaLnBrk="1" hangingPunct="1">
              <a:lnSpc>
                <a:spcPct val="90000"/>
              </a:lnSpc>
              <a:buFont typeface="Wingdings" pitchFamily="2" charset="2"/>
              <a:buNone/>
            </a:pPr>
            <a:endParaRPr lang="en-US" altLang="en-US" sz="1400" dirty="0" smtClean="0"/>
          </a:p>
          <a:p>
            <a:pPr eaLnBrk="1" hangingPunct="1">
              <a:lnSpc>
                <a:spcPct val="80000"/>
              </a:lnSpc>
              <a:buFont typeface="Wingdings" pitchFamily="2" charset="2"/>
              <a:buNone/>
            </a:pPr>
            <a:r>
              <a:rPr lang="en-US" altLang="en-US" sz="1200" dirty="0" smtClean="0"/>
              <a:t>	</a:t>
            </a:r>
          </a:p>
          <a:p>
            <a:pPr eaLnBrk="1" hangingPunct="1">
              <a:lnSpc>
                <a:spcPct val="80000"/>
              </a:lnSpc>
              <a:buFont typeface="Wingdings" pitchFamily="2" charset="2"/>
              <a:buNone/>
            </a:pPr>
            <a:endParaRPr lang="en-US" altLang="en-US" sz="1200" dirty="0" smtClean="0">
              <a:solidFill>
                <a:schemeClr val="tx2"/>
              </a:solidFill>
            </a:endParaRPr>
          </a:p>
          <a:p>
            <a:pPr eaLnBrk="1" hangingPunct="1">
              <a:lnSpc>
                <a:spcPct val="80000"/>
              </a:lnSpc>
              <a:buFont typeface="Wingdings" pitchFamily="2" charset="2"/>
              <a:buNone/>
            </a:pPr>
            <a:r>
              <a:rPr lang="en-US" altLang="en-US" sz="1200" dirty="0" smtClean="0">
                <a:solidFill>
                  <a:schemeClr val="tx2"/>
                </a:solidFill>
              </a:rPr>
              <a:t>Use a basic stock/flow map to describe this system.</a:t>
            </a:r>
          </a:p>
          <a:p>
            <a:pPr eaLnBrk="1" hangingPunct="1">
              <a:lnSpc>
                <a:spcPct val="80000"/>
              </a:lnSpc>
              <a:buFont typeface="Wingdings" pitchFamily="2" charset="2"/>
              <a:buNone/>
            </a:pPr>
            <a:endParaRPr lang="en-US" altLang="en-US" sz="1200" dirty="0" smtClean="0"/>
          </a:p>
          <a:p>
            <a:pPr eaLnBrk="1" hangingPunct="1">
              <a:lnSpc>
                <a:spcPct val="80000"/>
              </a:lnSpc>
              <a:buFont typeface="Wingdings" pitchFamily="2" charset="2"/>
              <a:buNone/>
            </a:pPr>
            <a:r>
              <a:rPr lang="en-US" altLang="en-US" sz="1200" dirty="0" smtClean="0"/>
              <a:t>	</a:t>
            </a:r>
          </a:p>
          <a:p>
            <a:pPr eaLnBrk="1" hangingPunct="1">
              <a:lnSpc>
                <a:spcPct val="80000"/>
              </a:lnSpc>
              <a:buFont typeface="Wingdings" pitchFamily="2" charset="2"/>
              <a:buNone/>
            </a:pPr>
            <a:endParaRPr lang="en-US" altLang="en-US" sz="1200" dirty="0" smtClean="0"/>
          </a:p>
          <a:p>
            <a:pPr eaLnBrk="1" hangingPunct="1">
              <a:lnSpc>
                <a:spcPct val="80000"/>
              </a:lnSpc>
              <a:buFont typeface="Wingdings" pitchFamily="2" charset="2"/>
              <a:buNone/>
            </a:pPr>
            <a:endParaRPr lang="en-US" altLang="en-US" sz="1200" dirty="0" smtClean="0"/>
          </a:p>
          <a:p>
            <a:pPr eaLnBrk="1" hangingPunct="1">
              <a:lnSpc>
                <a:spcPct val="80000"/>
              </a:lnSpc>
              <a:buFont typeface="Wingdings" pitchFamily="2" charset="2"/>
              <a:buNone/>
            </a:pPr>
            <a:r>
              <a:rPr lang="en-US" altLang="en-US" sz="1300" dirty="0" smtClean="0"/>
              <a:t>Questions to consider:</a:t>
            </a:r>
          </a:p>
          <a:p>
            <a:pPr lvl="1" eaLnBrk="1" hangingPunct="1">
              <a:lnSpc>
                <a:spcPct val="80000"/>
              </a:lnSpc>
              <a:spcBef>
                <a:spcPct val="0"/>
              </a:spcBef>
              <a:buClr>
                <a:srgbClr val="0070C0"/>
              </a:buClr>
              <a:buSzPct val="100000"/>
              <a:buFont typeface="Arial" panose="020B0604020202020204" pitchFamily="34" charset="0"/>
              <a:buChar char="•"/>
            </a:pPr>
            <a:r>
              <a:rPr lang="en-US" altLang="en-US" sz="1300" dirty="0" smtClean="0"/>
              <a:t>What is accumulating?  What’s flowing?</a:t>
            </a:r>
          </a:p>
          <a:p>
            <a:pPr lvl="1" eaLnBrk="1" hangingPunct="1">
              <a:lnSpc>
                <a:spcPct val="80000"/>
              </a:lnSpc>
              <a:spcBef>
                <a:spcPct val="0"/>
              </a:spcBef>
              <a:buClr>
                <a:srgbClr val="0070C0"/>
              </a:buClr>
              <a:buSzPct val="100000"/>
              <a:buFont typeface="Arial" panose="020B0604020202020204" pitchFamily="34" charset="0"/>
              <a:buChar char="•"/>
            </a:pPr>
            <a:r>
              <a:rPr lang="en-US" altLang="en-US" sz="1300" dirty="0" smtClean="0"/>
              <a:t>What is the simplest possible representation of the operational nature of this dynamic?</a:t>
            </a:r>
          </a:p>
          <a:p>
            <a:pPr eaLnBrk="1" hangingPunct="1">
              <a:lnSpc>
                <a:spcPct val="80000"/>
              </a:lnSpc>
              <a:spcBef>
                <a:spcPct val="0"/>
              </a:spcBef>
              <a:buFont typeface="Wingdings" pitchFamily="2" charset="2"/>
              <a:buNone/>
            </a:pPr>
            <a:endParaRPr lang="en-US" altLang="en-US" sz="1200" dirty="0" smtClean="0"/>
          </a:p>
        </p:txBody>
      </p:sp>
      <p:pic>
        <p:nvPicPr>
          <p:cNvPr id="6246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 y="2362200"/>
            <a:ext cx="9020175" cy="193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350772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D1186B3F-8E83-4BAC-96BB-593E48C41267}" type="slidenum">
              <a:rPr lang="en-US" altLang="en-US" smtClean="0">
                <a:solidFill>
                  <a:srgbClr val="000000"/>
                </a:solidFill>
              </a:rPr>
              <a:pPr/>
              <a:t>84</a:t>
            </a:fld>
            <a:endParaRPr lang="en-US" altLang="en-US" smtClean="0">
              <a:solidFill>
                <a:srgbClr val="000000"/>
              </a:solidFill>
            </a:endParaRPr>
          </a:p>
        </p:txBody>
      </p:sp>
      <p:sp>
        <p:nvSpPr>
          <p:cNvPr id="63491" name="Rectangle 2"/>
          <p:cNvSpPr>
            <a:spLocks noGrp="1" noChangeArrowheads="1"/>
          </p:cNvSpPr>
          <p:nvPr>
            <p:ph type="title"/>
          </p:nvPr>
        </p:nvSpPr>
        <p:spPr/>
        <p:txBody>
          <a:bodyPr/>
          <a:lstStyle/>
          <a:p>
            <a:pPr eaLnBrk="1" hangingPunct="1"/>
            <a:r>
              <a:rPr lang="en-US" altLang="en-US" sz="2400" smtClean="0"/>
              <a:t>Generic Activity Templates Exercise - B</a:t>
            </a:r>
          </a:p>
        </p:txBody>
      </p:sp>
      <p:sp>
        <p:nvSpPr>
          <p:cNvPr id="63492" name="Rectangle 3"/>
          <p:cNvSpPr>
            <a:spLocks noGrp="1" noChangeArrowheads="1"/>
          </p:cNvSpPr>
          <p:nvPr>
            <p:ph type="body" idx="1"/>
          </p:nvPr>
        </p:nvSpPr>
        <p:spPr>
          <a:xfrm>
            <a:off x="838200" y="1524000"/>
            <a:ext cx="7123113" cy="4724400"/>
          </a:xfrm>
        </p:spPr>
        <p:txBody>
          <a:bodyPr>
            <a:normAutofit fontScale="77500" lnSpcReduction="20000"/>
          </a:bodyPr>
          <a:lstStyle/>
          <a:p>
            <a:pPr eaLnBrk="1" hangingPunct="1">
              <a:lnSpc>
                <a:spcPct val="90000"/>
              </a:lnSpc>
              <a:buFont typeface="Wingdings" pitchFamily="2" charset="2"/>
              <a:buNone/>
            </a:pPr>
            <a:r>
              <a:rPr lang="en-US" altLang="en-US" sz="1400" dirty="0" smtClean="0">
                <a:solidFill>
                  <a:srgbClr val="000066"/>
                </a:solidFill>
              </a:rPr>
              <a:t>	</a:t>
            </a:r>
            <a:r>
              <a:rPr lang="en-US" altLang="en-US" sz="1800" dirty="0" smtClean="0"/>
              <a:t>With the “main chain” map laid out, now specify the flows using GATs.</a:t>
            </a:r>
            <a:endParaRPr lang="en-US" altLang="en-US" sz="1800" dirty="0" smtClean="0">
              <a:solidFill>
                <a:srgbClr val="000066"/>
              </a:solidFill>
            </a:endParaRPr>
          </a:p>
          <a:p>
            <a:pPr eaLnBrk="1" hangingPunct="1">
              <a:lnSpc>
                <a:spcPct val="80000"/>
              </a:lnSpc>
              <a:buFont typeface="Wingdings" pitchFamily="2" charset="2"/>
              <a:buNone/>
            </a:pPr>
            <a:endParaRPr lang="en-US" altLang="en-US" sz="1200" dirty="0" smtClean="0"/>
          </a:p>
          <a:p>
            <a:pPr eaLnBrk="1" hangingPunct="1">
              <a:lnSpc>
                <a:spcPct val="80000"/>
              </a:lnSpc>
              <a:buFont typeface="Wingdings" pitchFamily="2" charset="2"/>
              <a:buNone/>
            </a:pPr>
            <a:r>
              <a:rPr lang="en-US" altLang="en-US" sz="1200" dirty="0" smtClean="0"/>
              <a:t>	</a:t>
            </a:r>
            <a:endParaRPr lang="en-US" altLang="en-US" sz="1200" dirty="0" smtClean="0">
              <a:solidFill>
                <a:schemeClr val="tx2"/>
              </a:solidFill>
            </a:endParaRPr>
          </a:p>
          <a:p>
            <a:pPr eaLnBrk="1" hangingPunct="1">
              <a:lnSpc>
                <a:spcPct val="80000"/>
              </a:lnSpc>
              <a:buFont typeface="Wingdings" pitchFamily="2" charset="2"/>
              <a:buNone/>
            </a:pPr>
            <a:endParaRPr lang="en-US" altLang="en-US" sz="1200" dirty="0" smtClean="0"/>
          </a:p>
          <a:p>
            <a:pPr eaLnBrk="1" hangingPunct="1">
              <a:lnSpc>
                <a:spcPct val="80000"/>
              </a:lnSpc>
              <a:buFont typeface="Wingdings" pitchFamily="2" charset="2"/>
              <a:buNone/>
            </a:pPr>
            <a:endParaRPr lang="en-US" altLang="en-US" sz="1200" dirty="0" smtClean="0"/>
          </a:p>
          <a:p>
            <a:pPr eaLnBrk="1" hangingPunct="1">
              <a:lnSpc>
                <a:spcPct val="80000"/>
              </a:lnSpc>
              <a:buFont typeface="Wingdings" pitchFamily="2" charset="2"/>
              <a:buNone/>
            </a:pPr>
            <a:endParaRPr lang="en-US" altLang="en-US" sz="1200" dirty="0" smtClean="0"/>
          </a:p>
          <a:p>
            <a:pPr eaLnBrk="1" hangingPunct="1">
              <a:lnSpc>
                <a:spcPct val="80000"/>
              </a:lnSpc>
              <a:buFont typeface="Wingdings" pitchFamily="2" charset="2"/>
              <a:buNone/>
            </a:pPr>
            <a:endParaRPr lang="en-US" altLang="en-US" sz="1200" dirty="0" smtClean="0"/>
          </a:p>
          <a:p>
            <a:pPr eaLnBrk="1" hangingPunct="1">
              <a:lnSpc>
                <a:spcPct val="80000"/>
              </a:lnSpc>
              <a:buFont typeface="Wingdings" pitchFamily="2" charset="2"/>
              <a:buNone/>
            </a:pPr>
            <a:endParaRPr lang="en-US" altLang="en-US" sz="1200" dirty="0" smtClean="0"/>
          </a:p>
          <a:p>
            <a:pPr eaLnBrk="1" hangingPunct="1">
              <a:lnSpc>
                <a:spcPct val="80000"/>
              </a:lnSpc>
              <a:buFont typeface="Wingdings" pitchFamily="2" charset="2"/>
              <a:buNone/>
            </a:pPr>
            <a:endParaRPr lang="en-US" altLang="en-US" sz="1200" dirty="0" smtClean="0"/>
          </a:p>
          <a:p>
            <a:pPr eaLnBrk="1" hangingPunct="1">
              <a:lnSpc>
                <a:spcPct val="80000"/>
              </a:lnSpc>
              <a:buFont typeface="Wingdings" pitchFamily="2" charset="2"/>
              <a:buNone/>
            </a:pPr>
            <a:endParaRPr lang="en-US" altLang="en-US" sz="1200" dirty="0" smtClean="0"/>
          </a:p>
          <a:p>
            <a:pPr eaLnBrk="1" hangingPunct="1">
              <a:lnSpc>
                <a:spcPct val="80000"/>
              </a:lnSpc>
              <a:buFont typeface="Wingdings" pitchFamily="2" charset="2"/>
              <a:buNone/>
            </a:pPr>
            <a:endParaRPr lang="en-US" altLang="en-US" sz="1200" dirty="0" smtClean="0"/>
          </a:p>
          <a:p>
            <a:pPr eaLnBrk="1" hangingPunct="1">
              <a:lnSpc>
                <a:spcPct val="80000"/>
              </a:lnSpc>
              <a:buFont typeface="Wingdings" pitchFamily="2" charset="2"/>
              <a:buNone/>
            </a:pPr>
            <a:endParaRPr lang="en-US" altLang="en-US" sz="1200" dirty="0" smtClean="0"/>
          </a:p>
          <a:p>
            <a:pPr eaLnBrk="1" hangingPunct="1">
              <a:lnSpc>
                <a:spcPct val="80000"/>
              </a:lnSpc>
              <a:buFont typeface="Wingdings" pitchFamily="2" charset="2"/>
              <a:buNone/>
            </a:pPr>
            <a:r>
              <a:rPr lang="en-US" altLang="en-US" sz="1200" dirty="0" smtClean="0"/>
              <a:t>	</a:t>
            </a:r>
          </a:p>
          <a:p>
            <a:pPr eaLnBrk="1" hangingPunct="1">
              <a:lnSpc>
                <a:spcPct val="80000"/>
              </a:lnSpc>
              <a:buFont typeface="Wingdings" pitchFamily="2" charset="2"/>
              <a:buNone/>
            </a:pPr>
            <a:endParaRPr lang="en-US" altLang="en-US" sz="1200" dirty="0" smtClean="0"/>
          </a:p>
          <a:p>
            <a:pPr eaLnBrk="1" hangingPunct="1">
              <a:lnSpc>
                <a:spcPct val="80000"/>
              </a:lnSpc>
              <a:buFont typeface="Wingdings" pitchFamily="2" charset="2"/>
              <a:buNone/>
            </a:pPr>
            <a:endParaRPr lang="en-US" altLang="en-US" sz="1200" dirty="0" smtClean="0"/>
          </a:p>
          <a:p>
            <a:pPr eaLnBrk="1" hangingPunct="1">
              <a:lnSpc>
                <a:spcPct val="80000"/>
              </a:lnSpc>
              <a:buFont typeface="Wingdings" pitchFamily="2" charset="2"/>
              <a:buNone/>
            </a:pPr>
            <a:endParaRPr lang="en-US" altLang="en-US" sz="1200" dirty="0" smtClean="0"/>
          </a:p>
          <a:p>
            <a:pPr eaLnBrk="1" hangingPunct="1">
              <a:lnSpc>
                <a:spcPct val="80000"/>
              </a:lnSpc>
              <a:buFont typeface="Wingdings" pitchFamily="2" charset="2"/>
              <a:buNone/>
            </a:pPr>
            <a:endParaRPr lang="en-US" altLang="en-US" sz="1200" dirty="0" smtClean="0"/>
          </a:p>
          <a:p>
            <a:pPr eaLnBrk="1" hangingPunct="1">
              <a:lnSpc>
                <a:spcPct val="80000"/>
              </a:lnSpc>
              <a:buFont typeface="Wingdings" pitchFamily="2" charset="2"/>
              <a:buNone/>
            </a:pPr>
            <a:endParaRPr lang="en-US" altLang="en-US" sz="1200" dirty="0" smtClean="0"/>
          </a:p>
          <a:p>
            <a:pPr eaLnBrk="1" hangingPunct="1">
              <a:lnSpc>
                <a:spcPct val="80000"/>
              </a:lnSpc>
              <a:buFont typeface="Wingdings" pitchFamily="2" charset="2"/>
              <a:buNone/>
            </a:pPr>
            <a:r>
              <a:rPr lang="en-US" altLang="en-US" sz="1500" dirty="0" smtClean="0"/>
              <a:t>Question to consider:</a:t>
            </a:r>
          </a:p>
          <a:p>
            <a:pPr lvl="1" eaLnBrk="1" hangingPunct="1">
              <a:lnSpc>
                <a:spcPct val="80000"/>
              </a:lnSpc>
              <a:spcBef>
                <a:spcPct val="0"/>
              </a:spcBef>
              <a:buClr>
                <a:srgbClr val="0070C0"/>
              </a:buClr>
              <a:buSzPct val="100000"/>
              <a:buFont typeface="Arial" panose="020B0604020202020204" pitchFamily="34" charset="0"/>
              <a:buChar char="•"/>
            </a:pPr>
            <a:r>
              <a:rPr lang="en-US" altLang="en-US" sz="1500" dirty="0" smtClean="0"/>
              <a:t>How does your representation compare to the basic GAT templates?</a:t>
            </a:r>
          </a:p>
          <a:p>
            <a:pPr eaLnBrk="1" hangingPunct="1">
              <a:lnSpc>
                <a:spcPct val="80000"/>
              </a:lnSpc>
              <a:spcBef>
                <a:spcPct val="0"/>
              </a:spcBef>
              <a:buFont typeface="Wingdings" pitchFamily="2" charset="2"/>
              <a:buNone/>
            </a:pPr>
            <a:endParaRPr lang="en-US" altLang="en-US" sz="1200" dirty="0" smtClean="0"/>
          </a:p>
        </p:txBody>
      </p:sp>
    </p:spTree>
    <p:extLst>
      <p:ext uri="{BB962C8B-B14F-4D97-AF65-F5344CB8AC3E}">
        <p14:creationId xmlns:p14="http://schemas.microsoft.com/office/powerpoint/2010/main" val="137575058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41759D07-3FEE-4481-8F40-06BA22518CF7}" type="slidenum">
              <a:rPr lang="en-US" altLang="en-US" smtClean="0">
                <a:solidFill>
                  <a:srgbClr val="000000"/>
                </a:solidFill>
              </a:rPr>
              <a:pPr/>
              <a:t>85</a:t>
            </a:fld>
            <a:endParaRPr lang="en-US" altLang="en-US" smtClean="0">
              <a:solidFill>
                <a:srgbClr val="000000"/>
              </a:solidFill>
            </a:endParaRPr>
          </a:p>
        </p:txBody>
      </p:sp>
      <p:sp>
        <p:nvSpPr>
          <p:cNvPr id="64515" name="Rectangle 2"/>
          <p:cNvSpPr>
            <a:spLocks noGrp="1" noChangeArrowheads="1"/>
          </p:cNvSpPr>
          <p:nvPr>
            <p:ph type="title"/>
          </p:nvPr>
        </p:nvSpPr>
        <p:spPr/>
        <p:txBody>
          <a:bodyPr/>
          <a:lstStyle/>
          <a:p>
            <a:pPr eaLnBrk="1" hangingPunct="1"/>
            <a:r>
              <a:rPr lang="en-US" altLang="en-US" sz="2400" smtClean="0"/>
              <a:t>Generic Activity Templates Exercise - C</a:t>
            </a:r>
          </a:p>
        </p:txBody>
      </p:sp>
      <p:sp>
        <p:nvSpPr>
          <p:cNvPr id="64516" name="Rectangle 3"/>
          <p:cNvSpPr>
            <a:spLocks noGrp="1" noChangeArrowheads="1"/>
          </p:cNvSpPr>
          <p:nvPr>
            <p:ph type="body" idx="1"/>
          </p:nvPr>
        </p:nvSpPr>
        <p:spPr>
          <a:xfrm>
            <a:off x="838200" y="1524000"/>
            <a:ext cx="7123113" cy="4876800"/>
          </a:xfrm>
        </p:spPr>
        <p:txBody>
          <a:bodyPr>
            <a:normAutofit fontScale="92500" lnSpcReduction="10000"/>
          </a:bodyPr>
          <a:lstStyle/>
          <a:p>
            <a:pPr eaLnBrk="1" hangingPunct="1">
              <a:lnSpc>
                <a:spcPct val="90000"/>
              </a:lnSpc>
              <a:buFont typeface="Wingdings" pitchFamily="2" charset="2"/>
              <a:buNone/>
            </a:pPr>
            <a:r>
              <a:rPr lang="en-US" altLang="en-US" sz="1400" dirty="0" smtClean="0">
                <a:solidFill>
                  <a:srgbClr val="000066"/>
                </a:solidFill>
              </a:rPr>
              <a:t>	</a:t>
            </a:r>
            <a:r>
              <a:rPr lang="en-US" altLang="en-US" sz="1500" dirty="0" smtClean="0"/>
              <a:t>Treatment for HIV/AIDS patients is extremely expensive, averaging about $20,000 per diagnosed patient per year in 1994.  Expand your model to include both the yearly and cumulative cost of treatment.</a:t>
            </a:r>
          </a:p>
          <a:p>
            <a:pPr eaLnBrk="1" hangingPunct="1">
              <a:lnSpc>
                <a:spcPct val="90000"/>
              </a:lnSpc>
              <a:buFont typeface="Wingdings" pitchFamily="2" charset="2"/>
              <a:buNone/>
            </a:pPr>
            <a:r>
              <a:rPr lang="en-US" altLang="en-US" sz="1400" dirty="0" smtClean="0"/>
              <a:t> </a:t>
            </a:r>
          </a:p>
          <a:p>
            <a:pPr eaLnBrk="1" hangingPunct="1">
              <a:lnSpc>
                <a:spcPct val="80000"/>
              </a:lnSpc>
              <a:buFont typeface="Wingdings" pitchFamily="2" charset="2"/>
              <a:buNone/>
            </a:pPr>
            <a:endParaRPr lang="en-US" altLang="en-US" sz="1200" dirty="0" smtClean="0">
              <a:solidFill>
                <a:schemeClr val="tx2"/>
              </a:solidFill>
            </a:endParaRPr>
          </a:p>
          <a:p>
            <a:pPr eaLnBrk="1" hangingPunct="1">
              <a:lnSpc>
                <a:spcPct val="80000"/>
              </a:lnSpc>
              <a:buFont typeface="Wingdings" pitchFamily="2" charset="2"/>
              <a:buNone/>
            </a:pPr>
            <a:endParaRPr lang="en-US" altLang="en-US" sz="1200" dirty="0" smtClean="0"/>
          </a:p>
          <a:p>
            <a:pPr eaLnBrk="1" hangingPunct="1">
              <a:lnSpc>
                <a:spcPct val="80000"/>
              </a:lnSpc>
              <a:buFont typeface="Wingdings" pitchFamily="2" charset="2"/>
              <a:buNone/>
            </a:pPr>
            <a:endParaRPr lang="en-US" altLang="en-US" sz="1200" dirty="0" smtClean="0"/>
          </a:p>
          <a:p>
            <a:pPr eaLnBrk="1" hangingPunct="1">
              <a:lnSpc>
                <a:spcPct val="80000"/>
              </a:lnSpc>
              <a:buFont typeface="Wingdings" pitchFamily="2" charset="2"/>
              <a:buNone/>
            </a:pPr>
            <a:endParaRPr lang="en-US" altLang="en-US" sz="1200" dirty="0" smtClean="0"/>
          </a:p>
          <a:p>
            <a:pPr eaLnBrk="1" hangingPunct="1">
              <a:lnSpc>
                <a:spcPct val="80000"/>
              </a:lnSpc>
              <a:buFont typeface="Wingdings" pitchFamily="2" charset="2"/>
              <a:buNone/>
            </a:pPr>
            <a:endParaRPr lang="en-US" altLang="en-US" sz="1200" dirty="0" smtClean="0"/>
          </a:p>
          <a:p>
            <a:pPr eaLnBrk="1" hangingPunct="1">
              <a:lnSpc>
                <a:spcPct val="80000"/>
              </a:lnSpc>
              <a:buFont typeface="Wingdings" pitchFamily="2" charset="2"/>
              <a:buNone/>
            </a:pPr>
            <a:endParaRPr lang="en-US" altLang="en-US" sz="1200" dirty="0" smtClean="0"/>
          </a:p>
          <a:p>
            <a:pPr eaLnBrk="1" hangingPunct="1">
              <a:lnSpc>
                <a:spcPct val="80000"/>
              </a:lnSpc>
              <a:buFont typeface="Wingdings" pitchFamily="2" charset="2"/>
              <a:buNone/>
            </a:pPr>
            <a:endParaRPr lang="en-US" altLang="en-US" sz="1200" dirty="0" smtClean="0"/>
          </a:p>
          <a:p>
            <a:pPr eaLnBrk="1" hangingPunct="1">
              <a:lnSpc>
                <a:spcPct val="80000"/>
              </a:lnSpc>
              <a:buFont typeface="Wingdings" pitchFamily="2" charset="2"/>
              <a:buNone/>
            </a:pPr>
            <a:endParaRPr lang="en-US" altLang="en-US" sz="1200" dirty="0" smtClean="0"/>
          </a:p>
          <a:p>
            <a:pPr eaLnBrk="1" hangingPunct="1">
              <a:lnSpc>
                <a:spcPct val="80000"/>
              </a:lnSpc>
              <a:buFont typeface="Wingdings" pitchFamily="2" charset="2"/>
              <a:buNone/>
            </a:pPr>
            <a:endParaRPr lang="en-US" altLang="en-US" sz="1200" dirty="0" smtClean="0"/>
          </a:p>
          <a:p>
            <a:pPr eaLnBrk="1" hangingPunct="1">
              <a:lnSpc>
                <a:spcPct val="80000"/>
              </a:lnSpc>
              <a:buFont typeface="Wingdings" pitchFamily="2" charset="2"/>
              <a:buNone/>
            </a:pPr>
            <a:endParaRPr lang="en-US" altLang="en-US" sz="1200" dirty="0" smtClean="0"/>
          </a:p>
          <a:p>
            <a:pPr eaLnBrk="1" hangingPunct="1">
              <a:lnSpc>
                <a:spcPct val="80000"/>
              </a:lnSpc>
              <a:buFont typeface="Wingdings" pitchFamily="2" charset="2"/>
              <a:buNone/>
            </a:pPr>
            <a:r>
              <a:rPr lang="en-US" altLang="en-US" sz="1200" dirty="0" smtClean="0"/>
              <a:t>	</a:t>
            </a:r>
          </a:p>
          <a:p>
            <a:pPr eaLnBrk="1" hangingPunct="1">
              <a:lnSpc>
                <a:spcPct val="80000"/>
              </a:lnSpc>
              <a:buFont typeface="Wingdings" pitchFamily="2" charset="2"/>
              <a:buNone/>
            </a:pPr>
            <a:endParaRPr lang="en-US" altLang="en-US" sz="1200" dirty="0" smtClean="0"/>
          </a:p>
          <a:p>
            <a:pPr eaLnBrk="1" hangingPunct="1">
              <a:lnSpc>
                <a:spcPct val="80000"/>
              </a:lnSpc>
              <a:buFont typeface="Wingdings" pitchFamily="2" charset="2"/>
              <a:buNone/>
            </a:pPr>
            <a:endParaRPr lang="en-US" altLang="en-US" sz="1200" dirty="0" smtClean="0"/>
          </a:p>
          <a:p>
            <a:pPr eaLnBrk="1" hangingPunct="1">
              <a:lnSpc>
                <a:spcPct val="80000"/>
              </a:lnSpc>
              <a:buFont typeface="Wingdings" pitchFamily="2" charset="2"/>
              <a:buNone/>
            </a:pPr>
            <a:r>
              <a:rPr lang="en-US" altLang="en-US" sz="1300" dirty="0" smtClean="0"/>
              <a:t>Question to consider:</a:t>
            </a:r>
          </a:p>
          <a:p>
            <a:pPr lvl="1" eaLnBrk="1" hangingPunct="1">
              <a:lnSpc>
                <a:spcPct val="80000"/>
              </a:lnSpc>
              <a:spcBef>
                <a:spcPct val="0"/>
              </a:spcBef>
              <a:buClr>
                <a:srgbClr val="0070C0"/>
              </a:buClr>
              <a:buSzPct val="100000"/>
              <a:buFont typeface="Arial" panose="020B0604020202020204" pitchFamily="34" charset="0"/>
              <a:buChar char="•"/>
            </a:pPr>
            <a:r>
              <a:rPr lang="en-US" altLang="en-US" sz="1300" dirty="0" smtClean="0"/>
              <a:t>What if average annual cost of treatment is not static, but instead increases at 6% per year?</a:t>
            </a:r>
          </a:p>
          <a:p>
            <a:pPr eaLnBrk="1" hangingPunct="1">
              <a:lnSpc>
                <a:spcPct val="80000"/>
              </a:lnSpc>
              <a:spcBef>
                <a:spcPct val="0"/>
              </a:spcBef>
              <a:buFont typeface="Wingdings" pitchFamily="2" charset="2"/>
              <a:buNone/>
            </a:pPr>
            <a:endParaRPr lang="en-US" altLang="en-US" sz="1200" dirty="0" smtClean="0"/>
          </a:p>
        </p:txBody>
      </p:sp>
    </p:spTree>
    <p:extLst>
      <p:ext uri="{BB962C8B-B14F-4D97-AF65-F5344CB8AC3E}">
        <p14:creationId xmlns:p14="http://schemas.microsoft.com/office/powerpoint/2010/main" val="185375893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F430588F-6AFA-4348-BB6B-1717CF47F21C}" type="slidenum">
              <a:rPr lang="en-US" altLang="en-US" smtClean="0">
                <a:solidFill>
                  <a:srgbClr val="000000"/>
                </a:solidFill>
              </a:rPr>
              <a:pPr/>
              <a:t>86</a:t>
            </a:fld>
            <a:endParaRPr lang="en-US" altLang="en-US" smtClean="0">
              <a:solidFill>
                <a:srgbClr val="000000"/>
              </a:solidFill>
            </a:endParaRPr>
          </a:p>
        </p:txBody>
      </p:sp>
      <p:sp>
        <p:nvSpPr>
          <p:cNvPr id="65539" name="Rectangle 2"/>
          <p:cNvSpPr>
            <a:spLocks noGrp="1" noChangeArrowheads="1"/>
          </p:cNvSpPr>
          <p:nvPr>
            <p:ph type="title"/>
          </p:nvPr>
        </p:nvSpPr>
        <p:spPr/>
        <p:txBody>
          <a:bodyPr/>
          <a:lstStyle/>
          <a:p>
            <a:pPr eaLnBrk="1" hangingPunct="1"/>
            <a:r>
              <a:rPr lang="en-US" altLang="en-US" sz="2400" smtClean="0"/>
              <a:t>Generic Activity Templates Exercise - D</a:t>
            </a:r>
          </a:p>
        </p:txBody>
      </p:sp>
      <p:sp>
        <p:nvSpPr>
          <p:cNvPr id="65540" name="Rectangle 3"/>
          <p:cNvSpPr>
            <a:spLocks noGrp="1" noChangeArrowheads="1"/>
          </p:cNvSpPr>
          <p:nvPr>
            <p:ph type="body" idx="1"/>
          </p:nvPr>
        </p:nvSpPr>
        <p:spPr>
          <a:xfrm>
            <a:off x="838200" y="1524000"/>
            <a:ext cx="7123113" cy="4724400"/>
          </a:xfrm>
        </p:spPr>
        <p:txBody>
          <a:bodyPr>
            <a:normAutofit fontScale="92500" lnSpcReduction="20000"/>
          </a:bodyPr>
          <a:lstStyle/>
          <a:p>
            <a:pPr eaLnBrk="1" hangingPunct="1">
              <a:lnSpc>
                <a:spcPct val="90000"/>
              </a:lnSpc>
              <a:buFont typeface="Wingdings" pitchFamily="2" charset="2"/>
              <a:buNone/>
            </a:pPr>
            <a:r>
              <a:rPr lang="en-US" altLang="en-US" sz="1500" dirty="0" smtClean="0">
                <a:solidFill>
                  <a:srgbClr val="000066"/>
                </a:solidFill>
              </a:rPr>
              <a:t>	</a:t>
            </a:r>
            <a:r>
              <a:rPr lang="en-US" altLang="en-US" sz="1500" dirty="0" smtClean="0"/>
              <a:t>The AIDS Quilt Project was designed to commemorate and honor lives lost to this disease.  In 1994 there were approximately 10,000 “panels” on this enormous quilt.  If 50% of HIV/AIDS deaths result in a new panel being added, how large (in terms of panels) has the quilt become?</a:t>
            </a:r>
          </a:p>
          <a:p>
            <a:pPr eaLnBrk="1" hangingPunct="1">
              <a:lnSpc>
                <a:spcPct val="90000"/>
              </a:lnSpc>
              <a:buFont typeface="Wingdings" pitchFamily="2" charset="2"/>
              <a:buNone/>
            </a:pPr>
            <a:endParaRPr lang="en-US" altLang="en-US" sz="1400" dirty="0" smtClean="0"/>
          </a:p>
          <a:p>
            <a:pPr eaLnBrk="1" hangingPunct="1">
              <a:lnSpc>
                <a:spcPct val="80000"/>
              </a:lnSpc>
              <a:buFont typeface="Wingdings" pitchFamily="2" charset="2"/>
              <a:buNone/>
            </a:pPr>
            <a:r>
              <a:rPr lang="en-US" altLang="en-US" sz="1200" dirty="0" smtClean="0"/>
              <a:t>	</a:t>
            </a:r>
            <a:endParaRPr lang="en-US" altLang="en-US" sz="1200" dirty="0" smtClean="0">
              <a:solidFill>
                <a:schemeClr val="tx2"/>
              </a:solidFill>
            </a:endParaRPr>
          </a:p>
          <a:p>
            <a:pPr eaLnBrk="1" hangingPunct="1">
              <a:lnSpc>
                <a:spcPct val="80000"/>
              </a:lnSpc>
              <a:buFont typeface="Wingdings" pitchFamily="2" charset="2"/>
              <a:buNone/>
            </a:pPr>
            <a:endParaRPr lang="en-US" altLang="en-US" sz="1200" dirty="0" smtClean="0">
              <a:solidFill>
                <a:schemeClr val="tx2"/>
              </a:solidFill>
            </a:endParaRPr>
          </a:p>
          <a:p>
            <a:pPr eaLnBrk="1" hangingPunct="1">
              <a:lnSpc>
                <a:spcPct val="80000"/>
              </a:lnSpc>
              <a:buFont typeface="Wingdings" pitchFamily="2" charset="2"/>
              <a:buNone/>
            </a:pPr>
            <a:endParaRPr lang="en-US" altLang="en-US" sz="1200" dirty="0" smtClean="0"/>
          </a:p>
          <a:p>
            <a:pPr eaLnBrk="1" hangingPunct="1">
              <a:lnSpc>
                <a:spcPct val="80000"/>
              </a:lnSpc>
              <a:buFont typeface="Wingdings" pitchFamily="2" charset="2"/>
              <a:buNone/>
            </a:pPr>
            <a:endParaRPr lang="en-US" altLang="en-US" sz="1200" dirty="0" smtClean="0"/>
          </a:p>
          <a:p>
            <a:pPr eaLnBrk="1" hangingPunct="1">
              <a:lnSpc>
                <a:spcPct val="80000"/>
              </a:lnSpc>
              <a:buFont typeface="Wingdings" pitchFamily="2" charset="2"/>
              <a:buNone/>
            </a:pPr>
            <a:endParaRPr lang="en-US" altLang="en-US" sz="1200" dirty="0" smtClean="0"/>
          </a:p>
          <a:p>
            <a:pPr eaLnBrk="1" hangingPunct="1">
              <a:lnSpc>
                <a:spcPct val="80000"/>
              </a:lnSpc>
              <a:buFont typeface="Wingdings" pitchFamily="2" charset="2"/>
              <a:buNone/>
            </a:pPr>
            <a:endParaRPr lang="en-US" altLang="en-US" sz="1200" dirty="0" smtClean="0"/>
          </a:p>
          <a:p>
            <a:pPr eaLnBrk="1" hangingPunct="1">
              <a:lnSpc>
                <a:spcPct val="80000"/>
              </a:lnSpc>
              <a:buFont typeface="Wingdings" pitchFamily="2" charset="2"/>
              <a:buNone/>
            </a:pPr>
            <a:endParaRPr lang="en-US" altLang="en-US" sz="1200" dirty="0" smtClean="0"/>
          </a:p>
          <a:p>
            <a:pPr eaLnBrk="1" hangingPunct="1">
              <a:lnSpc>
                <a:spcPct val="80000"/>
              </a:lnSpc>
              <a:buFont typeface="Wingdings" pitchFamily="2" charset="2"/>
              <a:buNone/>
            </a:pPr>
            <a:r>
              <a:rPr lang="en-US" altLang="en-US" sz="1200" dirty="0" smtClean="0"/>
              <a:t>	</a:t>
            </a:r>
          </a:p>
          <a:p>
            <a:pPr eaLnBrk="1" hangingPunct="1">
              <a:lnSpc>
                <a:spcPct val="80000"/>
              </a:lnSpc>
              <a:buFont typeface="Wingdings" pitchFamily="2" charset="2"/>
              <a:buNone/>
            </a:pPr>
            <a:endParaRPr lang="en-US" altLang="en-US" sz="1200" dirty="0" smtClean="0"/>
          </a:p>
          <a:p>
            <a:pPr eaLnBrk="1" hangingPunct="1">
              <a:lnSpc>
                <a:spcPct val="80000"/>
              </a:lnSpc>
              <a:buFont typeface="Wingdings" pitchFamily="2" charset="2"/>
              <a:buNone/>
            </a:pPr>
            <a:endParaRPr lang="en-US" altLang="en-US" sz="1200" dirty="0" smtClean="0"/>
          </a:p>
          <a:p>
            <a:pPr eaLnBrk="1" hangingPunct="1">
              <a:lnSpc>
                <a:spcPct val="80000"/>
              </a:lnSpc>
              <a:buFont typeface="Wingdings" pitchFamily="2" charset="2"/>
              <a:buNone/>
            </a:pPr>
            <a:endParaRPr lang="en-US" altLang="en-US" sz="1200" dirty="0" smtClean="0"/>
          </a:p>
          <a:p>
            <a:pPr eaLnBrk="1" hangingPunct="1">
              <a:lnSpc>
                <a:spcPct val="80000"/>
              </a:lnSpc>
              <a:buFont typeface="Wingdings" pitchFamily="2" charset="2"/>
              <a:buNone/>
            </a:pPr>
            <a:endParaRPr lang="en-US" altLang="en-US" sz="1200" dirty="0" smtClean="0"/>
          </a:p>
          <a:p>
            <a:pPr eaLnBrk="1" hangingPunct="1">
              <a:lnSpc>
                <a:spcPct val="80000"/>
              </a:lnSpc>
              <a:buFont typeface="Wingdings" pitchFamily="2" charset="2"/>
              <a:buNone/>
            </a:pPr>
            <a:r>
              <a:rPr lang="en-US" altLang="en-US" sz="1300" dirty="0" smtClean="0"/>
              <a:t>Questions to consider:</a:t>
            </a:r>
          </a:p>
          <a:p>
            <a:pPr lvl="1" eaLnBrk="1" hangingPunct="1">
              <a:lnSpc>
                <a:spcPct val="80000"/>
              </a:lnSpc>
              <a:spcBef>
                <a:spcPct val="0"/>
              </a:spcBef>
              <a:buClr>
                <a:srgbClr val="0070C0"/>
              </a:buClr>
              <a:buSzPct val="100000"/>
              <a:buFont typeface="Arial" panose="020B0604020202020204" pitchFamily="34" charset="0"/>
              <a:buChar char="•"/>
            </a:pPr>
            <a:r>
              <a:rPr lang="en-US" altLang="en-US" sz="1300" dirty="0" smtClean="0"/>
              <a:t>What is the units of measure of the AIDS Quilt?</a:t>
            </a:r>
          </a:p>
          <a:p>
            <a:pPr lvl="1" eaLnBrk="1" hangingPunct="1">
              <a:lnSpc>
                <a:spcPct val="80000"/>
              </a:lnSpc>
              <a:spcBef>
                <a:spcPct val="0"/>
              </a:spcBef>
              <a:buClr>
                <a:srgbClr val="0070C0"/>
              </a:buClr>
              <a:buSzPct val="100000"/>
              <a:buFont typeface="Arial" panose="020B0604020202020204" pitchFamily="34" charset="0"/>
              <a:buChar char="•"/>
            </a:pPr>
            <a:r>
              <a:rPr lang="en-US" altLang="en-US" sz="1300" dirty="0" smtClean="0"/>
              <a:t>How might you calculate the size of the quilt in other units (square feet, pounds, etc.)?</a:t>
            </a:r>
          </a:p>
          <a:p>
            <a:pPr eaLnBrk="1" hangingPunct="1">
              <a:lnSpc>
                <a:spcPct val="80000"/>
              </a:lnSpc>
              <a:spcBef>
                <a:spcPct val="0"/>
              </a:spcBef>
              <a:buFont typeface="Wingdings" pitchFamily="2" charset="2"/>
              <a:buNone/>
            </a:pPr>
            <a:endParaRPr lang="en-US" altLang="en-US" sz="1200" dirty="0" smtClean="0"/>
          </a:p>
        </p:txBody>
      </p:sp>
    </p:spTree>
    <p:extLst>
      <p:ext uri="{BB962C8B-B14F-4D97-AF65-F5344CB8AC3E}">
        <p14:creationId xmlns:p14="http://schemas.microsoft.com/office/powerpoint/2010/main" val="389011606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9F64DB4A-F85E-4696-9AA5-3A52EF6A604F}" type="slidenum">
              <a:rPr lang="en-US" altLang="en-US" smtClean="0">
                <a:solidFill>
                  <a:srgbClr val="000000"/>
                </a:solidFill>
              </a:rPr>
              <a:pPr/>
              <a:t>87</a:t>
            </a:fld>
            <a:endParaRPr lang="en-US" altLang="en-US" smtClean="0">
              <a:solidFill>
                <a:srgbClr val="000000"/>
              </a:solidFill>
            </a:endParaRPr>
          </a:p>
        </p:txBody>
      </p:sp>
      <p:sp>
        <p:nvSpPr>
          <p:cNvPr id="66563" name="Rectangle 2"/>
          <p:cNvSpPr>
            <a:spLocks noGrp="1" noChangeArrowheads="1"/>
          </p:cNvSpPr>
          <p:nvPr>
            <p:ph type="title"/>
          </p:nvPr>
        </p:nvSpPr>
        <p:spPr/>
        <p:txBody>
          <a:bodyPr/>
          <a:lstStyle/>
          <a:p>
            <a:pPr eaLnBrk="1" hangingPunct="1"/>
            <a:r>
              <a:rPr lang="en-US" altLang="en-US" sz="2400" dirty="0" smtClean="0"/>
              <a:t>Generic Activity Templates Exercise - E</a:t>
            </a:r>
          </a:p>
        </p:txBody>
      </p:sp>
      <p:sp>
        <p:nvSpPr>
          <p:cNvPr id="66564" name="Rectangle 3"/>
          <p:cNvSpPr>
            <a:spLocks noGrp="1" noChangeArrowheads="1"/>
          </p:cNvSpPr>
          <p:nvPr>
            <p:ph type="body" idx="1"/>
          </p:nvPr>
        </p:nvSpPr>
        <p:spPr>
          <a:xfrm>
            <a:off x="838200" y="1524000"/>
            <a:ext cx="7123113" cy="4724400"/>
          </a:xfrm>
        </p:spPr>
        <p:txBody>
          <a:bodyPr>
            <a:normAutofit fontScale="92500" lnSpcReduction="10000"/>
          </a:bodyPr>
          <a:lstStyle/>
          <a:p>
            <a:pPr eaLnBrk="1" hangingPunct="1">
              <a:lnSpc>
                <a:spcPct val="90000"/>
              </a:lnSpc>
              <a:buFont typeface="Wingdings" pitchFamily="2" charset="2"/>
              <a:buNone/>
            </a:pPr>
            <a:r>
              <a:rPr lang="en-US" altLang="en-US" sz="1400" dirty="0" smtClean="0">
                <a:solidFill>
                  <a:srgbClr val="000066"/>
                </a:solidFill>
              </a:rPr>
              <a:t>	</a:t>
            </a:r>
            <a:r>
              <a:rPr lang="en-US" altLang="en-US" sz="1500" dirty="0" smtClean="0"/>
              <a:t>The introduction of powerful new treatment “cocktails” in the mid-1990s significantly altered the dynamics of HIV/AIDS epidemiology.  Specifically, mortality rates plunged.  Suppose that beginning in 1994, the death rate for patients treated with these novel regimens was expected to fall by 5% per year.	</a:t>
            </a:r>
            <a:endParaRPr lang="en-US" altLang="en-US" sz="1500" dirty="0" smtClean="0">
              <a:solidFill>
                <a:schemeClr val="tx2"/>
              </a:solidFill>
            </a:endParaRPr>
          </a:p>
          <a:p>
            <a:pPr eaLnBrk="1" hangingPunct="1">
              <a:lnSpc>
                <a:spcPct val="80000"/>
              </a:lnSpc>
              <a:buFont typeface="Wingdings" pitchFamily="2" charset="2"/>
              <a:buNone/>
            </a:pPr>
            <a:endParaRPr lang="en-US" altLang="en-US" sz="1200" dirty="0" smtClean="0"/>
          </a:p>
          <a:p>
            <a:pPr eaLnBrk="1" hangingPunct="1">
              <a:lnSpc>
                <a:spcPct val="80000"/>
              </a:lnSpc>
              <a:buFont typeface="Wingdings" pitchFamily="2" charset="2"/>
              <a:buNone/>
            </a:pPr>
            <a:endParaRPr lang="en-US" altLang="en-US" sz="1200" dirty="0" smtClean="0"/>
          </a:p>
          <a:p>
            <a:pPr eaLnBrk="1" hangingPunct="1">
              <a:lnSpc>
                <a:spcPct val="80000"/>
              </a:lnSpc>
              <a:buFont typeface="Wingdings" pitchFamily="2" charset="2"/>
              <a:buNone/>
            </a:pPr>
            <a:endParaRPr lang="en-US" altLang="en-US" sz="1200" dirty="0" smtClean="0"/>
          </a:p>
          <a:p>
            <a:pPr eaLnBrk="1" hangingPunct="1">
              <a:lnSpc>
                <a:spcPct val="80000"/>
              </a:lnSpc>
              <a:buFont typeface="Wingdings" pitchFamily="2" charset="2"/>
              <a:buNone/>
            </a:pPr>
            <a:endParaRPr lang="en-US" altLang="en-US" sz="1200" dirty="0" smtClean="0"/>
          </a:p>
          <a:p>
            <a:pPr eaLnBrk="1" hangingPunct="1">
              <a:lnSpc>
                <a:spcPct val="80000"/>
              </a:lnSpc>
              <a:buFont typeface="Wingdings" pitchFamily="2" charset="2"/>
              <a:buNone/>
            </a:pPr>
            <a:endParaRPr lang="en-US" altLang="en-US" sz="1200" dirty="0" smtClean="0"/>
          </a:p>
          <a:p>
            <a:pPr eaLnBrk="1" hangingPunct="1">
              <a:lnSpc>
                <a:spcPct val="80000"/>
              </a:lnSpc>
              <a:buFont typeface="Wingdings" pitchFamily="2" charset="2"/>
              <a:buNone/>
            </a:pPr>
            <a:endParaRPr lang="en-US" altLang="en-US" sz="1200" dirty="0" smtClean="0"/>
          </a:p>
          <a:p>
            <a:pPr eaLnBrk="1" hangingPunct="1">
              <a:lnSpc>
                <a:spcPct val="80000"/>
              </a:lnSpc>
              <a:buFont typeface="Wingdings" pitchFamily="2" charset="2"/>
              <a:buNone/>
            </a:pPr>
            <a:endParaRPr lang="en-US" altLang="en-US" sz="1200" dirty="0" smtClean="0"/>
          </a:p>
          <a:p>
            <a:pPr eaLnBrk="1" hangingPunct="1">
              <a:lnSpc>
                <a:spcPct val="80000"/>
              </a:lnSpc>
              <a:buFont typeface="Wingdings" pitchFamily="2" charset="2"/>
              <a:buNone/>
            </a:pPr>
            <a:endParaRPr lang="en-US" altLang="en-US" sz="1200" dirty="0" smtClean="0"/>
          </a:p>
          <a:p>
            <a:pPr eaLnBrk="1" hangingPunct="1">
              <a:lnSpc>
                <a:spcPct val="80000"/>
              </a:lnSpc>
              <a:buFont typeface="Wingdings" pitchFamily="2" charset="2"/>
              <a:buNone/>
            </a:pPr>
            <a:endParaRPr lang="en-US" altLang="en-US" sz="1200" dirty="0" smtClean="0"/>
          </a:p>
          <a:p>
            <a:pPr eaLnBrk="1" hangingPunct="1">
              <a:lnSpc>
                <a:spcPct val="80000"/>
              </a:lnSpc>
              <a:buFont typeface="Wingdings" pitchFamily="2" charset="2"/>
              <a:buNone/>
            </a:pPr>
            <a:r>
              <a:rPr lang="en-US" altLang="en-US" sz="1200" dirty="0" smtClean="0"/>
              <a:t>	</a:t>
            </a:r>
          </a:p>
          <a:p>
            <a:pPr eaLnBrk="1" hangingPunct="1">
              <a:lnSpc>
                <a:spcPct val="80000"/>
              </a:lnSpc>
              <a:buFont typeface="Wingdings" pitchFamily="2" charset="2"/>
              <a:buNone/>
            </a:pPr>
            <a:endParaRPr lang="en-US" altLang="en-US" sz="1200" dirty="0" smtClean="0"/>
          </a:p>
          <a:p>
            <a:pPr eaLnBrk="1" hangingPunct="1">
              <a:lnSpc>
                <a:spcPct val="80000"/>
              </a:lnSpc>
              <a:buFont typeface="Wingdings" pitchFamily="2" charset="2"/>
              <a:buNone/>
            </a:pPr>
            <a:endParaRPr lang="en-US" altLang="en-US" sz="1200" dirty="0" smtClean="0"/>
          </a:p>
          <a:p>
            <a:pPr eaLnBrk="1" hangingPunct="1">
              <a:lnSpc>
                <a:spcPct val="80000"/>
              </a:lnSpc>
              <a:buFont typeface="Wingdings" pitchFamily="2" charset="2"/>
              <a:buNone/>
            </a:pPr>
            <a:endParaRPr lang="en-US" altLang="en-US" sz="1200" dirty="0" smtClean="0"/>
          </a:p>
          <a:p>
            <a:pPr eaLnBrk="1" hangingPunct="1">
              <a:lnSpc>
                <a:spcPct val="80000"/>
              </a:lnSpc>
              <a:buFont typeface="Wingdings" pitchFamily="2" charset="2"/>
              <a:buNone/>
            </a:pPr>
            <a:r>
              <a:rPr lang="en-US" altLang="en-US" sz="1300" dirty="0" smtClean="0"/>
              <a:t>Questions to consider:</a:t>
            </a:r>
          </a:p>
          <a:p>
            <a:pPr lvl="1" eaLnBrk="1" hangingPunct="1">
              <a:lnSpc>
                <a:spcPct val="80000"/>
              </a:lnSpc>
              <a:spcBef>
                <a:spcPct val="0"/>
              </a:spcBef>
              <a:buClr>
                <a:srgbClr val="0070C0"/>
              </a:buClr>
              <a:buSzPct val="100000"/>
              <a:buFont typeface="Arial" panose="020B0604020202020204" pitchFamily="34" charset="0"/>
              <a:buChar char="•"/>
            </a:pPr>
            <a:r>
              <a:rPr lang="en-US" altLang="en-US" sz="1300" dirty="0" smtClean="0"/>
              <a:t>What is the RBP for the mortality rate variable?</a:t>
            </a:r>
          </a:p>
        </p:txBody>
      </p:sp>
    </p:spTree>
    <p:extLst>
      <p:ext uri="{BB962C8B-B14F-4D97-AF65-F5344CB8AC3E}">
        <p14:creationId xmlns:p14="http://schemas.microsoft.com/office/powerpoint/2010/main" val="330177982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i="1" baseline="-25000">
                <a:solidFill>
                  <a:schemeClr val="tx1"/>
                </a:solidFill>
                <a:latin typeface="Tahoma" pitchFamily="34" charset="0"/>
              </a:defRPr>
            </a:lvl1pPr>
            <a:lvl2pPr marL="742950" indent="-285750">
              <a:defRPr i="1" baseline="-25000">
                <a:solidFill>
                  <a:schemeClr val="tx1"/>
                </a:solidFill>
                <a:latin typeface="Tahoma" pitchFamily="34" charset="0"/>
              </a:defRPr>
            </a:lvl2pPr>
            <a:lvl3pPr marL="1143000" indent="-228600">
              <a:defRPr i="1" baseline="-25000">
                <a:solidFill>
                  <a:schemeClr val="tx1"/>
                </a:solidFill>
                <a:latin typeface="Tahoma" pitchFamily="34" charset="0"/>
              </a:defRPr>
            </a:lvl3pPr>
            <a:lvl4pPr marL="1600200" indent="-228600">
              <a:defRPr i="1" baseline="-25000">
                <a:solidFill>
                  <a:schemeClr val="tx1"/>
                </a:solidFill>
                <a:latin typeface="Tahoma" pitchFamily="34" charset="0"/>
              </a:defRPr>
            </a:lvl4pPr>
            <a:lvl5pPr marL="2057400" indent="-228600">
              <a:defRPr i="1" baseline="-25000">
                <a:solidFill>
                  <a:schemeClr val="tx1"/>
                </a:solidFill>
                <a:latin typeface="Tahoma" pitchFamily="34" charset="0"/>
              </a:defRPr>
            </a:lvl5pPr>
            <a:lvl6pPr marL="2514600" indent="-228600" eaLnBrk="0" fontAlgn="base" hangingPunct="0">
              <a:spcBef>
                <a:spcPct val="0"/>
              </a:spcBef>
              <a:spcAft>
                <a:spcPct val="0"/>
              </a:spcAft>
              <a:defRPr i="1" baseline="-25000">
                <a:solidFill>
                  <a:schemeClr val="tx1"/>
                </a:solidFill>
                <a:latin typeface="Tahoma" pitchFamily="34" charset="0"/>
              </a:defRPr>
            </a:lvl6pPr>
            <a:lvl7pPr marL="2971800" indent="-228600" eaLnBrk="0" fontAlgn="base" hangingPunct="0">
              <a:spcBef>
                <a:spcPct val="0"/>
              </a:spcBef>
              <a:spcAft>
                <a:spcPct val="0"/>
              </a:spcAft>
              <a:defRPr i="1" baseline="-25000">
                <a:solidFill>
                  <a:schemeClr val="tx1"/>
                </a:solidFill>
                <a:latin typeface="Tahoma" pitchFamily="34" charset="0"/>
              </a:defRPr>
            </a:lvl7pPr>
            <a:lvl8pPr marL="3429000" indent="-228600" eaLnBrk="0" fontAlgn="base" hangingPunct="0">
              <a:spcBef>
                <a:spcPct val="0"/>
              </a:spcBef>
              <a:spcAft>
                <a:spcPct val="0"/>
              </a:spcAft>
              <a:defRPr i="1" baseline="-25000">
                <a:solidFill>
                  <a:schemeClr val="tx1"/>
                </a:solidFill>
                <a:latin typeface="Tahoma" pitchFamily="34" charset="0"/>
              </a:defRPr>
            </a:lvl8pPr>
            <a:lvl9pPr marL="3886200" indent="-228600" eaLnBrk="0" fontAlgn="base" hangingPunct="0">
              <a:spcBef>
                <a:spcPct val="0"/>
              </a:spcBef>
              <a:spcAft>
                <a:spcPct val="0"/>
              </a:spcAft>
              <a:defRPr i="1" baseline="-25000">
                <a:solidFill>
                  <a:schemeClr val="tx1"/>
                </a:solidFill>
                <a:latin typeface="Tahoma" pitchFamily="34" charset="0"/>
              </a:defRPr>
            </a:lvl9pPr>
          </a:lstStyle>
          <a:p>
            <a:fld id="{EE19D596-2300-4EEC-A344-C72B690B2276}" type="slidenum">
              <a:rPr lang="en-US" altLang="en-US" i="0" baseline="0" smtClean="0"/>
              <a:pPr/>
              <a:t>88</a:t>
            </a:fld>
            <a:endParaRPr lang="en-US" altLang="en-US" i="0" baseline="0" smtClean="0"/>
          </a:p>
        </p:txBody>
      </p:sp>
      <p:sp>
        <p:nvSpPr>
          <p:cNvPr id="191492" name="Rectangle 2"/>
          <p:cNvSpPr>
            <a:spLocks noGrp="1" noChangeArrowheads="1"/>
          </p:cNvSpPr>
          <p:nvPr>
            <p:ph type="title"/>
          </p:nvPr>
        </p:nvSpPr>
        <p:spPr/>
        <p:txBody>
          <a:bodyPr>
            <a:normAutofit/>
          </a:bodyPr>
          <a:lstStyle/>
          <a:p>
            <a:r>
              <a:rPr lang="en-US" altLang="en-US" sz="2400" dirty="0" smtClean="0"/>
              <a:t>Capstone Exercise 1</a:t>
            </a:r>
            <a:endParaRPr lang="en-US" altLang="en-US" sz="2400" b="1" dirty="0" smtClean="0"/>
          </a:p>
        </p:txBody>
      </p:sp>
      <p:sp>
        <p:nvSpPr>
          <p:cNvPr id="185349" name="Rectangle 3"/>
          <p:cNvSpPr>
            <a:spLocks noGrp="1" noChangeArrowheads="1"/>
          </p:cNvSpPr>
          <p:nvPr>
            <p:ph type="body" idx="1"/>
          </p:nvPr>
        </p:nvSpPr>
        <p:spPr>
          <a:xfrm>
            <a:off x="947298" y="1179968"/>
            <a:ext cx="7199312" cy="5048816"/>
          </a:xfrm>
        </p:spPr>
        <p:txBody>
          <a:bodyPr>
            <a:normAutofit/>
          </a:bodyPr>
          <a:lstStyle/>
          <a:p>
            <a:pPr marL="0" indent="0" eaLnBrk="1" hangingPunct="1">
              <a:buFont typeface="Wingdings" pitchFamily="2" charset="2"/>
              <a:buNone/>
              <a:defRPr/>
            </a:pPr>
            <a:r>
              <a:rPr lang="en-US" sz="1600" dirty="0" smtClean="0"/>
              <a:t>You are planning to go on-line with a subscription-based internet service.  This service aims to be a cutting-edge information and resource portal for pharmaceuticals researchers.  Several people have told you that the key to your success involves attracting and retaining a sufficient number of subscribers to enable you to sustain profitability.  Hard to argue with that!</a:t>
            </a:r>
          </a:p>
          <a:p>
            <a:pPr eaLnBrk="1" hangingPunct="1">
              <a:buFont typeface="Wingdings" pitchFamily="2" charset="2"/>
              <a:buNone/>
              <a:defRPr/>
            </a:pPr>
            <a:r>
              <a:rPr lang="en-US" sz="1000" dirty="0" smtClean="0"/>
              <a:t>a)	</a:t>
            </a:r>
            <a:r>
              <a:rPr lang="en-US" sz="1400" dirty="0" smtClean="0"/>
              <a:t>Develop the simplest possible stock/flow map around subscribers</a:t>
            </a:r>
          </a:p>
          <a:p>
            <a:pPr lvl="1" eaLnBrk="1" hangingPunct="1">
              <a:buClr>
                <a:srgbClr val="FF0000"/>
              </a:buClr>
              <a:buSzPct val="100000"/>
              <a:buFont typeface="Wingdings" panose="05000000000000000000" pitchFamily="2" charset="2"/>
              <a:buChar char="§"/>
              <a:defRPr/>
            </a:pPr>
            <a:r>
              <a:rPr lang="en-US" sz="1100" dirty="0" smtClean="0"/>
              <a:t>Consider the pool of subscribers for your service</a:t>
            </a:r>
          </a:p>
          <a:p>
            <a:pPr lvl="1" eaLnBrk="1" hangingPunct="1">
              <a:buClr>
                <a:srgbClr val="FF0000"/>
              </a:buClr>
              <a:buSzPct val="100000"/>
              <a:buFont typeface="Wingdings" panose="05000000000000000000" pitchFamily="2" charset="2"/>
              <a:buChar char="§"/>
              <a:defRPr/>
            </a:pPr>
            <a:r>
              <a:rPr lang="en-US" sz="1100" dirty="0" smtClean="0"/>
              <a:t>Consider the activity of gaining subscribers</a:t>
            </a:r>
          </a:p>
          <a:p>
            <a:pPr lvl="1" eaLnBrk="1" hangingPunct="1">
              <a:buClr>
                <a:srgbClr val="FF0000"/>
              </a:buClr>
              <a:buSzPct val="100000"/>
              <a:buFont typeface="Wingdings" panose="05000000000000000000" pitchFamily="2" charset="2"/>
              <a:buChar char="§"/>
              <a:defRPr/>
            </a:pPr>
            <a:r>
              <a:rPr lang="en-US" sz="1100" dirty="0" smtClean="0"/>
              <a:t>Consider the activity of losing subscribers</a:t>
            </a:r>
          </a:p>
          <a:p>
            <a:pPr eaLnBrk="1" hangingPunct="1">
              <a:buFont typeface="Wingdings" pitchFamily="2" charset="2"/>
              <a:buNone/>
              <a:defRPr/>
            </a:pPr>
            <a:r>
              <a:rPr lang="en-US" sz="1000" dirty="0" smtClean="0"/>
              <a:t>	</a:t>
            </a:r>
            <a:r>
              <a:rPr lang="en-US" sz="1400" dirty="0" smtClean="0"/>
              <a:t>Sketch your map in the space below.  Then, we’ll work as a group to implement the map in the software.</a:t>
            </a:r>
          </a:p>
          <a:p>
            <a:pPr eaLnBrk="1" hangingPunct="1">
              <a:buFont typeface="Wingdings" pitchFamily="2" charset="2"/>
              <a:buNone/>
              <a:defRPr/>
            </a:pPr>
            <a:endParaRPr lang="en-US" sz="1000" dirty="0" smtClean="0"/>
          </a:p>
          <a:p>
            <a:pPr eaLnBrk="1" hangingPunct="1">
              <a:buFont typeface="Wingdings" pitchFamily="2" charset="2"/>
              <a:buNone/>
              <a:defRPr/>
            </a:pPr>
            <a:endParaRPr lang="en-US" sz="1000" dirty="0" smtClean="0"/>
          </a:p>
          <a:p>
            <a:pPr eaLnBrk="1" hangingPunct="1">
              <a:buFont typeface="Wingdings" pitchFamily="2" charset="2"/>
              <a:buNone/>
              <a:defRPr/>
            </a:pPr>
            <a:endParaRPr lang="en-US" sz="1000" dirty="0" smtClean="0"/>
          </a:p>
          <a:p>
            <a:pPr eaLnBrk="1" hangingPunct="1">
              <a:buFont typeface="Wingdings" pitchFamily="2" charset="2"/>
              <a:buNone/>
              <a:defRPr/>
            </a:pPr>
            <a:endParaRPr lang="en-US" sz="1000" dirty="0" smtClean="0"/>
          </a:p>
          <a:p>
            <a:pPr eaLnBrk="1" hangingPunct="1">
              <a:buFont typeface="Wingdings" pitchFamily="2" charset="2"/>
              <a:buNone/>
              <a:defRPr/>
            </a:pPr>
            <a:r>
              <a:rPr lang="en-US" sz="1300" dirty="0" smtClean="0"/>
              <a:t>Questions to consider:</a:t>
            </a:r>
          </a:p>
          <a:p>
            <a:pPr eaLnBrk="1" hangingPunct="1">
              <a:spcBef>
                <a:spcPct val="0"/>
              </a:spcBef>
              <a:defRPr/>
            </a:pPr>
            <a:r>
              <a:rPr lang="en-US" sz="1300" dirty="0" smtClean="0"/>
              <a:t>What assumptions are you making about the total potential amount number of subscribers in this system?</a:t>
            </a:r>
          </a:p>
          <a:p>
            <a:pPr eaLnBrk="1" hangingPunct="1">
              <a:spcBef>
                <a:spcPct val="0"/>
              </a:spcBef>
              <a:defRPr/>
            </a:pPr>
            <a:r>
              <a:rPr lang="en-US" sz="1300" dirty="0" smtClean="0"/>
              <a:t>If you replaced clouds with stocks, what would those stocks be?</a:t>
            </a:r>
          </a:p>
          <a:p>
            <a:pPr eaLnBrk="1" hangingPunct="1">
              <a:spcBef>
                <a:spcPct val="0"/>
              </a:spcBef>
              <a:defRPr/>
            </a:pPr>
            <a:r>
              <a:rPr lang="en-US" sz="1300" dirty="0" smtClean="0"/>
              <a:t>What other stocks are in this system?</a:t>
            </a:r>
          </a:p>
          <a:p>
            <a:pPr eaLnBrk="1" hangingPunct="1">
              <a:spcBef>
                <a:spcPct val="0"/>
              </a:spcBef>
              <a:buFont typeface="Wingdings" pitchFamily="2" charset="2"/>
              <a:buNone/>
              <a:defRPr/>
            </a:pPr>
            <a:endParaRPr lang="en-US" sz="900" dirty="0" smtClean="0"/>
          </a:p>
        </p:txBody>
      </p:sp>
    </p:spTree>
    <p:extLst>
      <p:ext uri="{BB962C8B-B14F-4D97-AF65-F5344CB8AC3E}">
        <p14:creationId xmlns:p14="http://schemas.microsoft.com/office/powerpoint/2010/main" val="69458297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i="1" baseline="-25000">
                <a:solidFill>
                  <a:schemeClr val="tx1"/>
                </a:solidFill>
                <a:latin typeface="Tahoma" pitchFamily="34" charset="0"/>
              </a:defRPr>
            </a:lvl1pPr>
            <a:lvl2pPr marL="742950" indent="-285750">
              <a:defRPr i="1" baseline="-25000">
                <a:solidFill>
                  <a:schemeClr val="tx1"/>
                </a:solidFill>
                <a:latin typeface="Tahoma" pitchFamily="34" charset="0"/>
              </a:defRPr>
            </a:lvl2pPr>
            <a:lvl3pPr marL="1143000" indent="-228600">
              <a:defRPr i="1" baseline="-25000">
                <a:solidFill>
                  <a:schemeClr val="tx1"/>
                </a:solidFill>
                <a:latin typeface="Tahoma" pitchFamily="34" charset="0"/>
              </a:defRPr>
            </a:lvl3pPr>
            <a:lvl4pPr marL="1600200" indent="-228600">
              <a:defRPr i="1" baseline="-25000">
                <a:solidFill>
                  <a:schemeClr val="tx1"/>
                </a:solidFill>
                <a:latin typeface="Tahoma" pitchFamily="34" charset="0"/>
              </a:defRPr>
            </a:lvl4pPr>
            <a:lvl5pPr marL="2057400" indent="-228600">
              <a:defRPr i="1" baseline="-25000">
                <a:solidFill>
                  <a:schemeClr val="tx1"/>
                </a:solidFill>
                <a:latin typeface="Tahoma" pitchFamily="34" charset="0"/>
              </a:defRPr>
            </a:lvl5pPr>
            <a:lvl6pPr marL="2514600" indent="-228600" eaLnBrk="0" fontAlgn="base" hangingPunct="0">
              <a:spcBef>
                <a:spcPct val="0"/>
              </a:spcBef>
              <a:spcAft>
                <a:spcPct val="0"/>
              </a:spcAft>
              <a:defRPr i="1" baseline="-25000">
                <a:solidFill>
                  <a:schemeClr val="tx1"/>
                </a:solidFill>
                <a:latin typeface="Tahoma" pitchFamily="34" charset="0"/>
              </a:defRPr>
            </a:lvl6pPr>
            <a:lvl7pPr marL="2971800" indent="-228600" eaLnBrk="0" fontAlgn="base" hangingPunct="0">
              <a:spcBef>
                <a:spcPct val="0"/>
              </a:spcBef>
              <a:spcAft>
                <a:spcPct val="0"/>
              </a:spcAft>
              <a:defRPr i="1" baseline="-25000">
                <a:solidFill>
                  <a:schemeClr val="tx1"/>
                </a:solidFill>
                <a:latin typeface="Tahoma" pitchFamily="34" charset="0"/>
              </a:defRPr>
            </a:lvl7pPr>
            <a:lvl8pPr marL="3429000" indent="-228600" eaLnBrk="0" fontAlgn="base" hangingPunct="0">
              <a:spcBef>
                <a:spcPct val="0"/>
              </a:spcBef>
              <a:spcAft>
                <a:spcPct val="0"/>
              </a:spcAft>
              <a:defRPr i="1" baseline="-25000">
                <a:solidFill>
                  <a:schemeClr val="tx1"/>
                </a:solidFill>
                <a:latin typeface="Tahoma" pitchFamily="34" charset="0"/>
              </a:defRPr>
            </a:lvl8pPr>
            <a:lvl9pPr marL="3886200" indent="-228600" eaLnBrk="0" fontAlgn="base" hangingPunct="0">
              <a:spcBef>
                <a:spcPct val="0"/>
              </a:spcBef>
              <a:spcAft>
                <a:spcPct val="0"/>
              </a:spcAft>
              <a:defRPr i="1" baseline="-25000">
                <a:solidFill>
                  <a:schemeClr val="tx1"/>
                </a:solidFill>
                <a:latin typeface="Tahoma" pitchFamily="34" charset="0"/>
              </a:defRPr>
            </a:lvl9pPr>
          </a:lstStyle>
          <a:p>
            <a:fld id="{448862A5-7B88-41CA-9691-44CD53D31D2E}" type="slidenum">
              <a:rPr lang="en-US" altLang="en-US" i="0" baseline="0" smtClean="0"/>
              <a:pPr/>
              <a:t>89</a:t>
            </a:fld>
            <a:endParaRPr lang="en-US" altLang="en-US" i="0" baseline="0" smtClean="0"/>
          </a:p>
        </p:txBody>
      </p:sp>
      <p:sp>
        <p:nvSpPr>
          <p:cNvPr id="192516" name="Rectangle 2"/>
          <p:cNvSpPr>
            <a:spLocks noGrp="1" noChangeArrowheads="1"/>
          </p:cNvSpPr>
          <p:nvPr>
            <p:ph type="title"/>
          </p:nvPr>
        </p:nvSpPr>
        <p:spPr/>
        <p:txBody>
          <a:bodyPr>
            <a:normAutofit/>
          </a:bodyPr>
          <a:lstStyle/>
          <a:p>
            <a:r>
              <a:rPr lang="en-US" altLang="en-US" sz="2400" dirty="0"/>
              <a:t>Capstone Exercise 1</a:t>
            </a:r>
            <a:endParaRPr lang="en-US" altLang="en-US" sz="2400" b="1" dirty="0" smtClean="0"/>
          </a:p>
        </p:txBody>
      </p:sp>
      <p:sp>
        <p:nvSpPr>
          <p:cNvPr id="186373" name="Rectangle 3"/>
          <p:cNvSpPr>
            <a:spLocks noGrp="1" noChangeArrowheads="1"/>
          </p:cNvSpPr>
          <p:nvPr>
            <p:ph type="body" idx="1"/>
          </p:nvPr>
        </p:nvSpPr>
        <p:spPr>
          <a:xfrm>
            <a:off x="902030" y="1198074"/>
            <a:ext cx="7772400" cy="5030709"/>
          </a:xfrm>
        </p:spPr>
        <p:txBody>
          <a:bodyPr/>
          <a:lstStyle/>
          <a:p>
            <a:pPr eaLnBrk="1" hangingPunct="1">
              <a:buFont typeface="Wingdings" pitchFamily="2" charset="2"/>
              <a:buNone/>
              <a:defRPr/>
            </a:pPr>
            <a:r>
              <a:rPr lang="en-US" sz="1400" dirty="0" smtClean="0"/>
              <a:t>b)	Transform the map into a running simulation model, using the following information.</a:t>
            </a:r>
          </a:p>
          <a:p>
            <a:pPr lvl="1" eaLnBrk="1" hangingPunct="1">
              <a:buClr>
                <a:srgbClr val="0070C0"/>
              </a:buClr>
              <a:buSzPct val="100000"/>
              <a:buFont typeface="Arial" panose="020B0604020202020204" pitchFamily="34" charset="0"/>
              <a:buChar char="•"/>
              <a:defRPr/>
            </a:pPr>
            <a:r>
              <a:rPr lang="en-US" sz="1050" dirty="0" smtClean="0"/>
              <a:t>Initially you have 2 subscribers</a:t>
            </a:r>
          </a:p>
          <a:p>
            <a:pPr lvl="1" eaLnBrk="1" hangingPunct="1">
              <a:buClr>
                <a:srgbClr val="0070C0"/>
              </a:buClr>
              <a:buSzPct val="100000"/>
              <a:buFont typeface="Arial" panose="020B0604020202020204" pitchFamily="34" charset="0"/>
              <a:buChar char="•"/>
              <a:defRPr/>
            </a:pPr>
            <a:r>
              <a:rPr lang="en-US" sz="1050" dirty="0" smtClean="0"/>
              <a:t>Assume you gain subscribers at a rate of 5 per month</a:t>
            </a:r>
          </a:p>
          <a:p>
            <a:pPr lvl="1" eaLnBrk="1" hangingPunct="1">
              <a:buClr>
                <a:srgbClr val="0070C0"/>
              </a:buClr>
              <a:buSzPct val="100000"/>
              <a:buFont typeface="Arial" panose="020B0604020202020204" pitchFamily="34" charset="0"/>
              <a:buChar char="•"/>
              <a:defRPr/>
            </a:pPr>
            <a:r>
              <a:rPr lang="en-US" sz="1050" dirty="0" smtClean="0"/>
              <a:t>Assume you lose subscribers at a rate of 1 per month</a:t>
            </a:r>
          </a:p>
          <a:p>
            <a:pPr eaLnBrk="1" hangingPunct="1">
              <a:buFont typeface="Wingdings" pitchFamily="2" charset="2"/>
              <a:buNone/>
              <a:defRPr/>
            </a:pPr>
            <a:endParaRPr lang="en-US" sz="1400" dirty="0" smtClean="0"/>
          </a:p>
          <a:p>
            <a:pPr eaLnBrk="1" hangingPunct="1">
              <a:buFont typeface="Wingdings" pitchFamily="2" charset="2"/>
              <a:buNone/>
              <a:defRPr/>
            </a:pPr>
            <a:r>
              <a:rPr lang="en-US" sz="1400" dirty="0" smtClean="0"/>
              <a:t>c)	Set up a graph to collect model results for subscriber dynamics.  Test.</a:t>
            </a:r>
          </a:p>
          <a:p>
            <a:pPr eaLnBrk="1" hangingPunct="1">
              <a:buFont typeface="Wingdings" pitchFamily="2" charset="2"/>
              <a:buNone/>
              <a:defRPr/>
            </a:pPr>
            <a:endParaRPr lang="en-US" sz="1400" dirty="0" smtClean="0"/>
          </a:p>
          <a:p>
            <a:pPr eaLnBrk="1" hangingPunct="1">
              <a:buFont typeface="Wingdings" pitchFamily="2" charset="2"/>
              <a:buNone/>
              <a:defRPr/>
            </a:pPr>
            <a:r>
              <a:rPr lang="en-US" sz="1400" dirty="0" smtClean="0"/>
              <a:t>d)	Create sliders to control the flows.  We’ll then do some simple tests.</a:t>
            </a:r>
          </a:p>
          <a:p>
            <a:pPr eaLnBrk="1" hangingPunct="1">
              <a:buFont typeface="Wingdings" pitchFamily="2" charset="2"/>
              <a:buNone/>
              <a:defRPr/>
            </a:pPr>
            <a:endParaRPr lang="en-US" sz="1400" dirty="0" smtClean="0"/>
          </a:p>
          <a:p>
            <a:pPr eaLnBrk="1" hangingPunct="1">
              <a:buFont typeface="Wingdings" pitchFamily="2" charset="2"/>
              <a:buNone/>
              <a:defRPr/>
            </a:pPr>
            <a:r>
              <a:rPr lang="en-US" sz="1400" dirty="0" smtClean="0"/>
              <a:t>e)	Enter the Run specs… dialog under the Run menu.  There, we’ll make a few changes.</a:t>
            </a:r>
          </a:p>
          <a:p>
            <a:pPr eaLnBrk="1" hangingPunct="1">
              <a:buFont typeface="Wingdings" pitchFamily="2" charset="2"/>
              <a:buNone/>
              <a:defRPr/>
            </a:pPr>
            <a:endParaRPr lang="en-US" sz="1400" dirty="0" smtClean="0"/>
          </a:p>
          <a:p>
            <a:pPr eaLnBrk="1" hangingPunct="1">
              <a:buFont typeface="Wingdings" pitchFamily="2" charset="2"/>
              <a:buNone/>
              <a:defRPr/>
            </a:pPr>
            <a:endParaRPr lang="en-US" sz="1400" dirty="0" smtClean="0"/>
          </a:p>
          <a:p>
            <a:pPr eaLnBrk="1" hangingPunct="1">
              <a:spcBef>
                <a:spcPct val="0"/>
              </a:spcBef>
              <a:buFont typeface="Wingdings" pitchFamily="2" charset="2"/>
              <a:buNone/>
              <a:defRPr/>
            </a:pPr>
            <a:endParaRPr lang="en-US" sz="1050" dirty="0" smtClean="0"/>
          </a:p>
        </p:txBody>
      </p:sp>
    </p:spTree>
    <p:extLst>
      <p:ext uri="{BB962C8B-B14F-4D97-AF65-F5344CB8AC3E}">
        <p14:creationId xmlns:p14="http://schemas.microsoft.com/office/powerpoint/2010/main" val="40376249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4944" y="2877525"/>
            <a:ext cx="1066800"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1E542FF9-BA9C-4DAA-AA80-B318C49E10FE}" type="slidenum">
              <a:rPr lang="en-US" smtClean="0">
                <a:solidFill>
                  <a:schemeClr val="tx1"/>
                </a:solidFill>
              </a:rPr>
              <a:pPr/>
              <a:t>9</a:t>
            </a:fld>
            <a:endParaRPr lang="en-US" dirty="0">
              <a:solidFill>
                <a:schemeClr val="tx1"/>
              </a:solidFill>
            </a:endParaRPr>
          </a:p>
        </p:txBody>
      </p:sp>
      <p:sp>
        <p:nvSpPr>
          <p:cNvPr id="3" name="Title 2"/>
          <p:cNvSpPr>
            <a:spLocks noGrp="1"/>
          </p:cNvSpPr>
          <p:nvPr>
            <p:ph type="title"/>
          </p:nvPr>
        </p:nvSpPr>
        <p:spPr/>
        <p:txBody>
          <a:bodyPr>
            <a:normAutofit/>
          </a:bodyPr>
          <a:lstStyle/>
          <a:p>
            <a:r>
              <a:rPr lang="en-US" sz="2400" dirty="0"/>
              <a:t>System Dynamics:  Essential practices and tools</a:t>
            </a:r>
          </a:p>
        </p:txBody>
      </p:sp>
      <p:sp>
        <p:nvSpPr>
          <p:cNvPr id="5" name="Text Placeholder 4"/>
          <p:cNvSpPr>
            <a:spLocks noGrp="1"/>
          </p:cNvSpPr>
          <p:nvPr>
            <p:ph type="body" sz="quarter" idx="15"/>
          </p:nvPr>
        </p:nvSpPr>
        <p:spPr/>
        <p:txBody>
          <a:bodyPr/>
          <a:lstStyle/>
          <a:p>
            <a:r>
              <a:rPr lang="en-US" dirty="0"/>
              <a:t>Characterizing the space</a:t>
            </a:r>
          </a:p>
          <a:p>
            <a:endParaRPr lang="en-US" dirty="0"/>
          </a:p>
        </p:txBody>
      </p:sp>
      <p:sp>
        <p:nvSpPr>
          <p:cNvPr id="8" name="Content Placeholder 7"/>
          <p:cNvSpPr>
            <a:spLocks noGrp="1"/>
          </p:cNvSpPr>
          <p:nvPr>
            <p:ph sz="quarter" idx="14"/>
          </p:nvPr>
        </p:nvSpPr>
        <p:spPr>
          <a:xfrm>
            <a:off x="518159" y="4160225"/>
            <a:ext cx="8107681" cy="2044681"/>
          </a:xfrm>
        </p:spPr>
        <p:txBody>
          <a:bodyPr>
            <a:normAutofit fontScale="77500" lnSpcReduction="20000"/>
          </a:bodyPr>
          <a:lstStyle/>
          <a:p>
            <a:r>
              <a:rPr lang="en-US" dirty="0"/>
              <a:t>Dynamic thinking—behavior over time</a:t>
            </a:r>
            <a:endParaRPr lang="en-US" sz="2000" dirty="0"/>
          </a:p>
          <a:p>
            <a:r>
              <a:rPr lang="en-US" dirty="0"/>
              <a:t>Operational thinking—stocks and flows, physical representation</a:t>
            </a:r>
          </a:p>
          <a:p>
            <a:r>
              <a:rPr lang="en-US" dirty="0"/>
              <a:t>Feedback thinking</a:t>
            </a:r>
          </a:p>
          <a:p>
            <a:r>
              <a:rPr lang="en-US" dirty="0"/>
              <a:t>A set of practices</a:t>
            </a:r>
          </a:p>
          <a:p>
            <a:r>
              <a:rPr lang="en-US" dirty="0"/>
              <a:t>Tools for modeling and simulation (</a:t>
            </a:r>
            <a:r>
              <a:rPr lang="en-US" dirty="0" smtClean="0"/>
              <a:t>Stella, </a:t>
            </a:r>
            <a:r>
              <a:rPr lang="en-US" dirty="0" err="1"/>
              <a:t>Vensim</a:t>
            </a:r>
            <a:r>
              <a:rPr lang="en-US" dirty="0"/>
              <a:t>, </a:t>
            </a:r>
            <a:r>
              <a:rPr lang="en-US" dirty="0" err="1"/>
              <a:t>Powersim</a:t>
            </a:r>
            <a:r>
              <a:rPr lang="en-US" dirty="0"/>
              <a:t>…)</a:t>
            </a:r>
          </a:p>
        </p:txBody>
      </p:sp>
      <p:sp>
        <p:nvSpPr>
          <p:cNvPr id="12" name="Oval Callout 11"/>
          <p:cNvSpPr/>
          <p:nvPr/>
        </p:nvSpPr>
        <p:spPr bwMode="auto">
          <a:xfrm>
            <a:off x="155619" y="1417639"/>
            <a:ext cx="6133038" cy="2559138"/>
          </a:xfrm>
          <a:prstGeom prst="wedgeEllipseCallout">
            <a:avLst>
              <a:gd name="adj1" fmla="val 71118"/>
              <a:gd name="adj2" fmla="val 34395"/>
            </a:avLst>
          </a:prstGeom>
          <a:solidFill>
            <a:schemeClr val="accent1">
              <a:lumMod val="20000"/>
              <a:lumOff val="80000"/>
            </a:schemeClr>
          </a:solidFill>
          <a:ln w="9525" cap="flat" cmpd="sng" algn="ctr">
            <a:solidFill>
              <a:schemeClr val="bg2">
                <a:lumMod val="10000"/>
                <a:lumOff val="90000"/>
              </a:schemeClr>
            </a:solidFill>
            <a:prstDash val="solid"/>
            <a:round/>
            <a:headEnd type="none" w="med" len="med"/>
            <a:tailEnd type="none" w="med" len="med"/>
          </a:ln>
          <a:effectLst/>
        </p:spPr>
        <p:txBody>
          <a:bodyPr/>
          <a:lstStyle/>
          <a:p>
            <a:pPr>
              <a:defRPr/>
            </a:pPr>
            <a:r>
              <a:rPr lang="en-US" sz="1600" dirty="0"/>
              <a:t>“...System dynamics emphasizes a multifaceted process for testing models, identifying errors, and comparing model assumptions and behavior to data.  The process of model testing and improvement is iterative.  Discrepancies between mental models, formal models, and data stimulate improvements in each”</a:t>
            </a:r>
          </a:p>
          <a:p>
            <a:pPr>
              <a:defRPr/>
            </a:pPr>
            <a:r>
              <a:rPr lang="en-US" sz="1600" dirty="0"/>
              <a:t>	</a:t>
            </a:r>
            <a:r>
              <a:rPr lang="en-US" sz="1050" dirty="0"/>
              <a:t>--Am J Public Health.  2006; 96:505-514</a:t>
            </a:r>
            <a:endParaRPr lang="en-US" sz="1200" dirty="0"/>
          </a:p>
        </p:txBody>
      </p:sp>
    </p:spTree>
    <p:extLst>
      <p:ext uri="{BB962C8B-B14F-4D97-AF65-F5344CB8AC3E}">
        <p14:creationId xmlns:p14="http://schemas.microsoft.com/office/powerpoint/2010/main" val="306232579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i="1" baseline="-25000">
                <a:solidFill>
                  <a:schemeClr val="tx1"/>
                </a:solidFill>
                <a:latin typeface="Tahoma" pitchFamily="34" charset="0"/>
              </a:defRPr>
            </a:lvl1pPr>
            <a:lvl2pPr marL="742950" indent="-285750">
              <a:defRPr i="1" baseline="-25000">
                <a:solidFill>
                  <a:schemeClr val="tx1"/>
                </a:solidFill>
                <a:latin typeface="Tahoma" pitchFamily="34" charset="0"/>
              </a:defRPr>
            </a:lvl2pPr>
            <a:lvl3pPr marL="1143000" indent="-228600">
              <a:defRPr i="1" baseline="-25000">
                <a:solidFill>
                  <a:schemeClr val="tx1"/>
                </a:solidFill>
                <a:latin typeface="Tahoma" pitchFamily="34" charset="0"/>
              </a:defRPr>
            </a:lvl3pPr>
            <a:lvl4pPr marL="1600200" indent="-228600">
              <a:defRPr i="1" baseline="-25000">
                <a:solidFill>
                  <a:schemeClr val="tx1"/>
                </a:solidFill>
                <a:latin typeface="Tahoma" pitchFamily="34" charset="0"/>
              </a:defRPr>
            </a:lvl4pPr>
            <a:lvl5pPr marL="2057400" indent="-228600">
              <a:defRPr i="1" baseline="-25000">
                <a:solidFill>
                  <a:schemeClr val="tx1"/>
                </a:solidFill>
                <a:latin typeface="Tahoma" pitchFamily="34" charset="0"/>
              </a:defRPr>
            </a:lvl5pPr>
            <a:lvl6pPr marL="2514600" indent="-228600" eaLnBrk="0" fontAlgn="base" hangingPunct="0">
              <a:spcBef>
                <a:spcPct val="0"/>
              </a:spcBef>
              <a:spcAft>
                <a:spcPct val="0"/>
              </a:spcAft>
              <a:defRPr i="1" baseline="-25000">
                <a:solidFill>
                  <a:schemeClr val="tx1"/>
                </a:solidFill>
                <a:latin typeface="Tahoma" pitchFamily="34" charset="0"/>
              </a:defRPr>
            </a:lvl6pPr>
            <a:lvl7pPr marL="2971800" indent="-228600" eaLnBrk="0" fontAlgn="base" hangingPunct="0">
              <a:spcBef>
                <a:spcPct val="0"/>
              </a:spcBef>
              <a:spcAft>
                <a:spcPct val="0"/>
              </a:spcAft>
              <a:defRPr i="1" baseline="-25000">
                <a:solidFill>
                  <a:schemeClr val="tx1"/>
                </a:solidFill>
                <a:latin typeface="Tahoma" pitchFamily="34" charset="0"/>
              </a:defRPr>
            </a:lvl7pPr>
            <a:lvl8pPr marL="3429000" indent="-228600" eaLnBrk="0" fontAlgn="base" hangingPunct="0">
              <a:spcBef>
                <a:spcPct val="0"/>
              </a:spcBef>
              <a:spcAft>
                <a:spcPct val="0"/>
              </a:spcAft>
              <a:defRPr i="1" baseline="-25000">
                <a:solidFill>
                  <a:schemeClr val="tx1"/>
                </a:solidFill>
                <a:latin typeface="Tahoma" pitchFamily="34" charset="0"/>
              </a:defRPr>
            </a:lvl8pPr>
            <a:lvl9pPr marL="3886200" indent="-228600" eaLnBrk="0" fontAlgn="base" hangingPunct="0">
              <a:spcBef>
                <a:spcPct val="0"/>
              </a:spcBef>
              <a:spcAft>
                <a:spcPct val="0"/>
              </a:spcAft>
              <a:defRPr i="1" baseline="-25000">
                <a:solidFill>
                  <a:schemeClr val="tx1"/>
                </a:solidFill>
                <a:latin typeface="Tahoma" pitchFamily="34" charset="0"/>
              </a:defRPr>
            </a:lvl9pPr>
          </a:lstStyle>
          <a:p>
            <a:fld id="{A8DB21D9-FEBF-443C-9304-6290A09DCCC7}" type="slidenum">
              <a:rPr lang="en-US" altLang="en-US" i="0" baseline="0" smtClean="0"/>
              <a:pPr/>
              <a:t>90</a:t>
            </a:fld>
            <a:endParaRPr lang="en-US" altLang="en-US" i="0" baseline="0" smtClean="0"/>
          </a:p>
        </p:txBody>
      </p:sp>
      <p:sp>
        <p:nvSpPr>
          <p:cNvPr id="193540" name="Rectangle 2"/>
          <p:cNvSpPr>
            <a:spLocks noGrp="1" noChangeArrowheads="1"/>
          </p:cNvSpPr>
          <p:nvPr>
            <p:ph type="title"/>
          </p:nvPr>
        </p:nvSpPr>
        <p:spPr/>
        <p:txBody>
          <a:bodyPr>
            <a:normAutofit/>
          </a:bodyPr>
          <a:lstStyle/>
          <a:p>
            <a:r>
              <a:rPr lang="en-US" altLang="en-US" sz="2400" dirty="0"/>
              <a:t>Capstone Exercise </a:t>
            </a:r>
            <a:r>
              <a:rPr lang="en-US" altLang="en-US" sz="2400" dirty="0" smtClean="0"/>
              <a:t>2</a:t>
            </a:r>
            <a:endParaRPr lang="en-US" altLang="en-US" sz="2400" b="1" dirty="0" smtClean="0"/>
          </a:p>
        </p:txBody>
      </p:sp>
      <p:sp>
        <p:nvSpPr>
          <p:cNvPr id="187397" name="Rectangle 3"/>
          <p:cNvSpPr>
            <a:spLocks noGrp="1" noChangeArrowheads="1"/>
          </p:cNvSpPr>
          <p:nvPr>
            <p:ph type="body" idx="1"/>
          </p:nvPr>
        </p:nvSpPr>
        <p:spPr>
          <a:xfrm>
            <a:off x="1019726" y="1207128"/>
            <a:ext cx="7351712" cy="5121245"/>
          </a:xfrm>
        </p:spPr>
        <p:txBody>
          <a:bodyPr>
            <a:noAutofit/>
          </a:bodyPr>
          <a:lstStyle/>
          <a:p>
            <a:pPr eaLnBrk="1" hangingPunct="1">
              <a:lnSpc>
                <a:spcPct val="80000"/>
              </a:lnSpc>
              <a:buFont typeface="Wingdings" pitchFamily="2" charset="2"/>
              <a:buNone/>
              <a:defRPr/>
            </a:pPr>
            <a:r>
              <a:rPr lang="en-US" sz="1600" dirty="0" smtClean="0"/>
              <a:t>We’ll extend the model to more accurately capture the connection between subscribers and cash flow….</a:t>
            </a:r>
          </a:p>
          <a:p>
            <a:pPr eaLnBrk="1" hangingPunct="1">
              <a:lnSpc>
                <a:spcPct val="80000"/>
              </a:lnSpc>
              <a:buFont typeface="Wingdings" pitchFamily="2" charset="2"/>
              <a:buNone/>
              <a:defRPr/>
            </a:pPr>
            <a:r>
              <a:rPr lang="en-US" sz="1600" dirty="0" smtClean="0"/>
              <a:t>a)	Modify the model so that it incorporates basic cash-flow dynamics.</a:t>
            </a:r>
          </a:p>
          <a:p>
            <a:pPr lvl="1" eaLnBrk="1" hangingPunct="1">
              <a:lnSpc>
                <a:spcPct val="80000"/>
              </a:lnSpc>
              <a:buClr>
                <a:srgbClr val="0070C0"/>
              </a:buClr>
              <a:buSzPct val="100000"/>
              <a:buFont typeface="Arial" panose="020B0604020202020204" pitchFamily="34" charset="0"/>
              <a:buChar char="•"/>
              <a:defRPr/>
            </a:pPr>
            <a:r>
              <a:rPr lang="en-US" sz="1200" dirty="0" smtClean="0"/>
              <a:t>Cash accumulates revenue net of expenses.</a:t>
            </a:r>
          </a:p>
          <a:p>
            <a:pPr lvl="1" eaLnBrk="1" hangingPunct="1">
              <a:lnSpc>
                <a:spcPct val="80000"/>
              </a:lnSpc>
              <a:buClr>
                <a:srgbClr val="0070C0"/>
              </a:buClr>
              <a:buSzPct val="100000"/>
              <a:buFont typeface="Arial" panose="020B0604020202020204" pitchFamily="34" charset="0"/>
              <a:buChar char="•"/>
              <a:defRPr/>
            </a:pPr>
            <a:r>
              <a:rPr lang="en-US" sz="1200" dirty="0" smtClean="0"/>
              <a:t>You plan to charge each of your subscribers a subscription fee of $50/subscriber/month.</a:t>
            </a:r>
          </a:p>
          <a:p>
            <a:pPr lvl="1" eaLnBrk="1" hangingPunct="1">
              <a:lnSpc>
                <a:spcPct val="80000"/>
              </a:lnSpc>
              <a:buClr>
                <a:srgbClr val="0070C0"/>
              </a:buClr>
              <a:buSzPct val="100000"/>
              <a:buFont typeface="Arial" panose="020B0604020202020204" pitchFamily="34" charset="0"/>
              <a:buChar char="•"/>
              <a:defRPr/>
            </a:pPr>
            <a:r>
              <a:rPr lang="en-US" sz="1200" dirty="0" smtClean="0"/>
              <a:t>There are two sources of expenses:  Fixed expenses and variable expenses</a:t>
            </a:r>
          </a:p>
          <a:p>
            <a:pPr lvl="2" eaLnBrk="1" hangingPunct="1">
              <a:lnSpc>
                <a:spcPct val="80000"/>
              </a:lnSpc>
              <a:defRPr/>
            </a:pPr>
            <a:r>
              <a:rPr lang="en-US" sz="1200" dirty="0" smtClean="0"/>
              <a:t>Fixed expenses are $1000/month</a:t>
            </a:r>
          </a:p>
          <a:p>
            <a:pPr lvl="2" eaLnBrk="1" hangingPunct="1">
              <a:lnSpc>
                <a:spcPct val="80000"/>
              </a:lnSpc>
              <a:defRPr/>
            </a:pPr>
            <a:r>
              <a:rPr lang="en-US" sz="1200" dirty="0" smtClean="0"/>
              <a:t>Variable expenses are $25/subscriber/month</a:t>
            </a:r>
          </a:p>
          <a:p>
            <a:pPr lvl="1" eaLnBrk="1" hangingPunct="1">
              <a:lnSpc>
                <a:spcPct val="80000"/>
              </a:lnSpc>
              <a:buClr>
                <a:srgbClr val="0070C0"/>
              </a:buClr>
              <a:buSzPct val="100000"/>
              <a:buFont typeface="Arial" panose="020B0604020202020204" pitchFamily="34" charset="0"/>
              <a:buChar char="•"/>
              <a:defRPr/>
            </a:pPr>
            <a:r>
              <a:rPr lang="en-US" sz="1200" dirty="0" smtClean="0"/>
              <a:t>You’ve been seeded with $5,000 in start-up cash.</a:t>
            </a:r>
          </a:p>
          <a:p>
            <a:pPr lvl="1" eaLnBrk="1" hangingPunct="1">
              <a:lnSpc>
                <a:spcPct val="80000"/>
              </a:lnSpc>
              <a:buClr>
                <a:srgbClr val="0070C0"/>
              </a:buClr>
              <a:buSzPct val="100000"/>
              <a:buFont typeface="Arial" panose="020B0604020202020204" pitchFamily="34" charset="0"/>
              <a:buChar char="•"/>
              <a:defRPr/>
            </a:pPr>
            <a:r>
              <a:rPr lang="en-US" sz="1200" dirty="0" smtClean="0"/>
              <a:t>Monthly profit/loss is simply the algebraic difference between total revenue and total spending.</a:t>
            </a:r>
          </a:p>
          <a:p>
            <a:pPr eaLnBrk="1" hangingPunct="1">
              <a:lnSpc>
                <a:spcPct val="80000"/>
              </a:lnSpc>
              <a:buFont typeface="Wingdings" pitchFamily="2" charset="2"/>
              <a:buNone/>
              <a:defRPr/>
            </a:pPr>
            <a:endParaRPr lang="en-US" sz="1600" dirty="0" smtClean="0"/>
          </a:p>
          <a:p>
            <a:pPr eaLnBrk="1" hangingPunct="1">
              <a:lnSpc>
                <a:spcPct val="80000"/>
              </a:lnSpc>
              <a:buFont typeface="Wingdings" pitchFamily="2" charset="2"/>
              <a:buNone/>
              <a:defRPr/>
            </a:pPr>
            <a:r>
              <a:rPr lang="en-US" sz="1600" dirty="0" smtClean="0"/>
              <a:t>b)	Using values of 5 for gaining subscribers, and 1 for losing subscribers, conduct a simulation. How close do you come to running out of cash over a 12 month period?  What’s the maximum profit?  Loss?</a:t>
            </a:r>
          </a:p>
          <a:p>
            <a:pPr eaLnBrk="1" hangingPunct="1">
              <a:lnSpc>
                <a:spcPct val="80000"/>
              </a:lnSpc>
              <a:buFont typeface="Wingdings" pitchFamily="2" charset="2"/>
              <a:buNone/>
              <a:defRPr/>
            </a:pPr>
            <a:r>
              <a:rPr lang="en-US" sz="1600" dirty="0" smtClean="0"/>
              <a:t>c)	Explore different values for gaining and losing subscribers.  Can you make yourself profitable “out of the gate?”</a:t>
            </a:r>
          </a:p>
          <a:p>
            <a:pPr eaLnBrk="1" hangingPunct="1">
              <a:lnSpc>
                <a:spcPct val="80000"/>
              </a:lnSpc>
              <a:buFont typeface="Wingdings" pitchFamily="2" charset="2"/>
              <a:buNone/>
              <a:defRPr/>
            </a:pPr>
            <a:r>
              <a:rPr lang="en-US" sz="1600" dirty="0" smtClean="0"/>
              <a:t>d)	Explore different values for subscription fee.  Implications?</a:t>
            </a:r>
          </a:p>
          <a:p>
            <a:pPr eaLnBrk="1" hangingPunct="1">
              <a:lnSpc>
                <a:spcPct val="80000"/>
              </a:lnSpc>
              <a:buFont typeface="Wingdings" pitchFamily="2" charset="2"/>
              <a:buNone/>
              <a:defRPr/>
            </a:pPr>
            <a:r>
              <a:rPr lang="en-US" sz="1600" dirty="0" smtClean="0"/>
              <a:t>e)	Set up navigation buttons to move from the model to the interface view.  Use text boxes to give your model a title.</a:t>
            </a:r>
          </a:p>
          <a:p>
            <a:pPr eaLnBrk="1" hangingPunct="1">
              <a:lnSpc>
                <a:spcPct val="80000"/>
              </a:lnSpc>
              <a:buFont typeface="Wingdings" pitchFamily="2" charset="2"/>
              <a:buNone/>
              <a:defRPr/>
            </a:pPr>
            <a:endParaRPr lang="en-US" sz="1600" dirty="0" smtClean="0"/>
          </a:p>
          <a:p>
            <a:pPr eaLnBrk="1" hangingPunct="1">
              <a:lnSpc>
                <a:spcPct val="80000"/>
              </a:lnSpc>
              <a:buFont typeface="Wingdings" pitchFamily="2" charset="2"/>
              <a:buNone/>
              <a:defRPr/>
            </a:pPr>
            <a:endParaRPr lang="en-US" sz="1600" dirty="0" smtClean="0"/>
          </a:p>
          <a:p>
            <a:pPr eaLnBrk="1" hangingPunct="1">
              <a:lnSpc>
                <a:spcPct val="80000"/>
              </a:lnSpc>
              <a:buFont typeface="Wingdings" pitchFamily="2" charset="2"/>
              <a:buNone/>
              <a:defRPr/>
            </a:pPr>
            <a:endParaRPr lang="en-US" sz="1600" dirty="0" smtClean="0"/>
          </a:p>
          <a:p>
            <a:pPr eaLnBrk="1" hangingPunct="1">
              <a:lnSpc>
                <a:spcPct val="80000"/>
              </a:lnSpc>
              <a:spcBef>
                <a:spcPct val="0"/>
              </a:spcBef>
              <a:buFont typeface="Wingdings" pitchFamily="2" charset="2"/>
              <a:buNone/>
              <a:defRPr/>
            </a:pPr>
            <a:endParaRPr lang="en-US" sz="1600" dirty="0" smtClean="0"/>
          </a:p>
        </p:txBody>
      </p:sp>
    </p:spTree>
    <p:extLst>
      <p:ext uri="{BB962C8B-B14F-4D97-AF65-F5344CB8AC3E}">
        <p14:creationId xmlns:p14="http://schemas.microsoft.com/office/powerpoint/2010/main" val="405955111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i="1" baseline="-25000">
                <a:solidFill>
                  <a:schemeClr val="tx1"/>
                </a:solidFill>
                <a:latin typeface="Tahoma" pitchFamily="34" charset="0"/>
              </a:defRPr>
            </a:lvl1pPr>
            <a:lvl2pPr marL="742950" indent="-285750">
              <a:defRPr i="1" baseline="-25000">
                <a:solidFill>
                  <a:schemeClr val="tx1"/>
                </a:solidFill>
                <a:latin typeface="Tahoma" pitchFamily="34" charset="0"/>
              </a:defRPr>
            </a:lvl2pPr>
            <a:lvl3pPr marL="1143000" indent="-228600">
              <a:defRPr i="1" baseline="-25000">
                <a:solidFill>
                  <a:schemeClr val="tx1"/>
                </a:solidFill>
                <a:latin typeface="Tahoma" pitchFamily="34" charset="0"/>
              </a:defRPr>
            </a:lvl3pPr>
            <a:lvl4pPr marL="1600200" indent="-228600">
              <a:defRPr i="1" baseline="-25000">
                <a:solidFill>
                  <a:schemeClr val="tx1"/>
                </a:solidFill>
                <a:latin typeface="Tahoma" pitchFamily="34" charset="0"/>
              </a:defRPr>
            </a:lvl4pPr>
            <a:lvl5pPr marL="2057400" indent="-228600">
              <a:defRPr i="1" baseline="-25000">
                <a:solidFill>
                  <a:schemeClr val="tx1"/>
                </a:solidFill>
                <a:latin typeface="Tahoma" pitchFamily="34" charset="0"/>
              </a:defRPr>
            </a:lvl5pPr>
            <a:lvl6pPr marL="2514600" indent="-228600" eaLnBrk="0" fontAlgn="base" hangingPunct="0">
              <a:spcBef>
                <a:spcPct val="0"/>
              </a:spcBef>
              <a:spcAft>
                <a:spcPct val="0"/>
              </a:spcAft>
              <a:defRPr i="1" baseline="-25000">
                <a:solidFill>
                  <a:schemeClr val="tx1"/>
                </a:solidFill>
                <a:latin typeface="Tahoma" pitchFamily="34" charset="0"/>
              </a:defRPr>
            </a:lvl6pPr>
            <a:lvl7pPr marL="2971800" indent="-228600" eaLnBrk="0" fontAlgn="base" hangingPunct="0">
              <a:spcBef>
                <a:spcPct val="0"/>
              </a:spcBef>
              <a:spcAft>
                <a:spcPct val="0"/>
              </a:spcAft>
              <a:defRPr i="1" baseline="-25000">
                <a:solidFill>
                  <a:schemeClr val="tx1"/>
                </a:solidFill>
                <a:latin typeface="Tahoma" pitchFamily="34" charset="0"/>
              </a:defRPr>
            </a:lvl7pPr>
            <a:lvl8pPr marL="3429000" indent="-228600" eaLnBrk="0" fontAlgn="base" hangingPunct="0">
              <a:spcBef>
                <a:spcPct val="0"/>
              </a:spcBef>
              <a:spcAft>
                <a:spcPct val="0"/>
              </a:spcAft>
              <a:defRPr i="1" baseline="-25000">
                <a:solidFill>
                  <a:schemeClr val="tx1"/>
                </a:solidFill>
                <a:latin typeface="Tahoma" pitchFamily="34" charset="0"/>
              </a:defRPr>
            </a:lvl8pPr>
            <a:lvl9pPr marL="3886200" indent="-228600" eaLnBrk="0" fontAlgn="base" hangingPunct="0">
              <a:spcBef>
                <a:spcPct val="0"/>
              </a:spcBef>
              <a:spcAft>
                <a:spcPct val="0"/>
              </a:spcAft>
              <a:defRPr i="1" baseline="-25000">
                <a:solidFill>
                  <a:schemeClr val="tx1"/>
                </a:solidFill>
                <a:latin typeface="Tahoma" pitchFamily="34" charset="0"/>
              </a:defRPr>
            </a:lvl9pPr>
          </a:lstStyle>
          <a:p>
            <a:fld id="{E4275F80-6E15-4768-92C4-3E1F8D1A2F59}" type="slidenum">
              <a:rPr lang="en-US" altLang="en-US" i="0" baseline="0" smtClean="0"/>
              <a:pPr/>
              <a:t>91</a:t>
            </a:fld>
            <a:endParaRPr lang="en-US" altLang="en-US" i="0" baseline="0" smtClean="0"/>
          </a:p>
        </p:txBody>
      </p:sp>
      <p:sp>
        <p:nvSpPr>
          <p:cNvPr id="194564" name="Rectangle 2"/>
          <p:cNvSpPr>
            <a:spLocks noGrp="1" noChangeArrowheads="1"/>
          </p:cNvSpPr>
          <p:nvPr>
            <p:ph type="title"/>
          </p:nvPr>
        </p:nvSpPr>
        <p:spPr/>
        <p:txBody>
          <a:bodyPr>
            <a:normAutofit/>
          </a:bodyPr>
          <a:lstStyle/>
          <a:p>
            <a:r>
              <a:rPr lang="en-US" altLang="en-US" sz="2400" dirty="0"/>
              <a:t>Capstone Exercise 3</a:t>
            </a:r>
            <a:endParaRPr lang="en-US" altLang="en-US" sz="2400" b="1" dirty="0" smtClean="0"/>
          </a:p>
        </p:txBody>
      </p:sp>
      <p:sp>
        <p:nvSpPr>
          <p:cNvPr id="188421" name="Rectangle 3"/>
          <p:cNvSpPr>
            <a:spLocks noGrp="1" noChangeArrowheads="1"/>
          </p:cNvSpPr>
          <p:nvPr>
            <p:ph type="body" idx="1"/>
          </p:nvPr>
        </p:nvSpPr>
        <p:spPr>
          <a:xfrm>
            <a:off x="1001618" y="1143755"/>
            <a:ext cx="7351712" cy="5075976"/>
          </a:xfrm>
        </p:spPr>
        <p:txBody>
          <a:bodyPr>
            <a:noAutofit/>
          </a:bodyPr>
          <a:lstStyle/>
          <a:p>
            <a:pPr marL="0" indent="0" eaLnBrk="1" hangingPunct="1">
              <a:spcBef>
                <a:spcPts val="300"/>
              </a:spcBef>
              <a:buFont typeface="Wingdings" pitchFamily="2" charset="2"/>
              <a:buNone/>
              <a:defRPr/>
            </a:pPr>
            <a:r>
              <a:rPr lang="en-US" sz="1600" dirty="0" smtClean="0"/>
              <a:t>Colleagues have pointed out to you that internet-based businesses such as the one you are contemplating tend to grow via word of mouth.  They also have noted that membership losses tend to be proportional to the size of the population.  Let’s incorporate these concepts.  Working from the Model view…</a:t>
            </a:r>
          </a:p>
          <a:p>
            <a:pPr eaLnBrk="1" hangingPunct="1">
              <a:spcBef>
                <a:spcPts val="300"/>
              </a:spcBef>
              <a:buFont typeface="Wingdings" pitchFamily="2" charset="2"/>
              <a:buNone/>
              <a:defRPr/>
            </a:pPr>
            <a:r>
              <a:rPr lang="en-US" sz="1600" dirty="0" smtClean="0"/>
              <a:t>a)	Add feedback from the stock of subscribers to its inflow.</a:t>
            </a:r>
          </a:p>
          <a:p>
            <a:pPr lvl="1" eaLnBrk="1" hangingPunct="1">
              <a:spcBef>
                <a:spcPts val="300"/>
              </a:spcBef>
              <a:buClr>
                <a:srgbClr val="0070C0"/>
              </a:buClr>
              <a:buSzPct val="100000"/>
              <a:buFont typeface="Arial" panose="020B0604020202020204" pitchFamily="34" charset="0"/>
              <a:buChar char="•"/>
              <a:defRPr/>
            </a:pPr>
            <a:r>
              <a:rPr lang="en-US" sz="1200" dirty="0" smtClean="0"/>
              <a:t>Draw a connector from subscribers to its inflow.  Note that a ? appears in the flow equation.</a:t>
            </a:r>
          </a:p>
          <a:p>
            <a:pPr lvl="1" eaLnBrk="1" hangingPunct="1">
              <a:spcBef>
                <a:spcPts val="300"/>
              </a:spcBef>
              <a:buClr>
                <a:srgbClr val="0070C0"/>
              </a:buClr>
              <a:buSzPct val="100000"/>
              <a:buFont typeface="Arial" panose="020B0604020202020204" pitchFamily="34" charset="0"/>
              <a:buChar char="•"/>
              <a:defRPr/>
            </a:pPr>
            <a:r>
              <a:rPr lang="en-US" sz="1200" dirty="0" smtClean="0"/>
              <a:t>Re-define the inflow as a compounding process.  Use a converter to represent the growth rate resulting from word of mouth.  Your best estimate is that each 4 existing subscribers will generate one new subscriber each month.</a:t>
            </a:r>
          </a:p>
          <a:p>
            <a:pPr lvl="1" eaLnBrk="1" hangingPunct="1">
              <a:spcBef>
                <a:spcPts val="300"/>
              </a:spcBef>
              <a:buClr>
                <a:srgbClr val="0070C0"/>
              </a:buClr>
              <a:buSzPct val="100000"/>
              <a:buFont typeface="Arial" panose="020B0604020202020204" pitchFamily="34" charset="0"/>
              <a:buChar char="•"/>
              <a:defRPr/>
            </a:pPr>
            <a:r>
              <a:rPr lang="en-US" sz="1200" dirty="0" smtClean="0"/>
              <a:t>On the interface level, use the dynamite to blow up the slider that you had assigned to the gaining flow.</a:t>
            </a:r>
          </a:p>
          <a:p>
            <a:pPr lvl="1" eaLnBrk="1" hangingPunct="1">
              <a:spcBef>
                <a:spcPts val="300"/>
              </a:spcBef>
              <a:defRPr/>
            </a:pPr>
            <a:endParaRPr lang="en-US" sz="1600" dirty="0" smtClean="0"/>
          </a:p>
          <a:p>
            <a:pPr eaLnBrk="1" hangingPunct="1">
              <a:spcBef>
                <a:spcPts val="300"/>
              </a:spcBef>
              <a:buFont typeface="Wingdings" pitchFamily="2" charset="2"/>
              <a:buNone/>
              <a:defRPr/>
            </a:pPr>
            <a:r>
              <a:rPr lang="en-US" sz="1600" dirty="0" smtClean="0"/>
              <a:t>b)	Add feedback from the stock of subscribers to its outflow.</a:t>
            </a:r>
          </a:p>
          <a:p>
            <a:pPr lvl="1" eaLnBrk="1" hangingPunct="1">
              <a:spcBef>
                <a:spcPts val="300"/>
              </a:spcBef>
              <a:buClr>
                <a:srgbClr val="0070C0"/>
              </a:buClr>
              <a:buSzPct val="100000"/>
              <a:buFont typeface="Arial" panose="020B0604020202020204" pitchFamily="34" charset="0"/>
              <a:buChar char="•"/>
              <a:defRPr/>
            </a:pPr>
            <a:r>
              <a:rPr lang="en-US" sz="1600" dirty="0" smtClean="0"/>
              <a:t>Draw a connector from subscribers to its outflow.  Note that a ? appears in the flow equation.</a:t>
            </a:r>
          </a:p>
          <a:p>
            <a:pPr lvl="1" eaLnBrk="1" hangingPunct="1">
              <a:spcBef>
                <a:spcPts val="300"/>
              </a:spcBef>
              <a:buClr>
                <a:srgbClr val="0070C0"/>
              </a:buClr>
              <a:buSzPct val="100000"/>
              <a:buFont typeface="Arial" panose="020B0604020202020204" pitchFamily="34" charset="0"/>
              <a:buChar char="•"/>
              <a:defRPr/>
            </a:pPr>
            <a:r>
              <a:rPr lang="en-US" sz="1600" dirty="0" smtClean="0"/>
              <a:t>Re-define the outflow as a draining process.  Use a converter to represent the churn rate associated with the loss of customers.  Your best estimate is you’ll lose customers at a rate of 10% per year.</a:t>
            </a:r>
          </a:p>
          <a:p>
            <a:pPr lvl="1" eaLnBrk="1" hangingPunct="1">
              <a:spcBef>
                <a:spcPts val="300"/>
              </a:spcBef>
              <a:buClr>
                <a:srgbClr val="0070C0"/>
              </a:buClr>
              <a:buSzPct val="100000"/>
              <a:buFont typeface="Arial" panose="020B0604020202020204" pitchFamily="34" charset="0"/>
              <a:buChar char="•"/>
              <a:defRPr/>
            </a:pPr>
            <a:r>
              <a:rPr lang="en-US" sz="1600" dirty="0" smtClean="0"/>
              <a:t>On the interface level, use the dynamite to blow up the slider that you had assigned to the losing flow.</a:t>
            </a:r>
          </a:p>
          <a:p>
            <a:pPr lvl="1" eaLnBrk="1" hangingPunct="1">
              <a:spcBef>
                <a:spcPts val="300"/>
              </a:spcBef>
              <a:defRPr/>
            </a:pPr>
            <a:endParaRPr lang="en-US" sz="1600" dirty="0" smtClean="0"/>
          </a:p>
          <a:p>
            <a:pPr eaLnBrk="1" hangingPunct="1">
              <a:spcBef>
                <a:spcPts val="300"/>
              </a:spcBef>
              <a:buFont typeface="Wingdings" pitchFamily="2" charset="2"/>
              <a:buNone/>
              <a:defRPr/>
            </a:pPr>
            <a:r>
              <a:rPr lang="en-US" sz="1600" dirty="0" smtClean="0"/>
              <a:t>c)	Run a simulation or two (you may find it helpful to set up a Run button to facilitate your experiments).  What does the growth potential look like for this business?  What sort of seed $ will you realistically need in order to capture this potential?</a:t>
            </a:r>
          </a:p>
          <a:p>
            <a:pPr eaLnBrk="1" hangingPunct="1">
              <a:spcBef>
                <a:spcPts val="300"/>
              </a:spcBef>
              <a:buFont typeface="Wingdings" pitchFamily="2" charset="2"/>
              <a:buNone/>
              <a:defRPr/>
            </a:pPr>
            <a:endParaRPr lang="en-US" sz="1600" dirty="0" smtClean="0"/>
          </a:p>
        </p:txBody>
      </p:sp>
    </p:spTree>
    <p:extLst>
      <p:ext uri="{BB962C8B-B14F-4D97-AF65-F5344CB8AC3E}">
        <p14:creationId xmlns:p14="http://schemas.microsoft.com/office/powerpoint/2010/main" val="136851105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i="1" baseline="-25000">
                <a:solidFill>
                  <a:schemeClr val="tx1"/>
                </a:solidFill>
                <a:latin typeface="Tahoma" pitchFamily="34" charset="0"/>
              </a:defRPr>
            </a:lvl1pPr>
            <a:lvl2pPr marL="742950" indent="-285750">
              <a:defRPr i="1" baseline="-25000">
                <a:solidFill>
                  <a:schemeClr val="tx1"/>
                </a:solidFill>
                <a:latin typeface="Tahoma" pitchFamily="34" charset="0"/>
              </a:defRPr>
            </a:lvl2pPr>
            <a:lvl3pPr marL="1143000" indent="-228600">
              <a:defRPr i="1" baseline="-25000">
                <a:solidFill>
                  <a:schemeClr val="tx1"/>
                </a:solidFill>
                <a:latin typeface="Tahoma" pitchFamily="34" charset="0"/>
              </a:defRPr>
            </a:lvl3pPr>
            <a:lvl4pPr marL="1600200" indent="-228600">
              <a:defRPr i="1" baseline="-25000">
                <a:solidFill>
                  <a:schemeClr val="tx1"/>
                </a:solidFill>
                <a:latin typeface="Tahoma" pitchFamily="34" charset="0"/>
              </a:defRPr>
            </a:lvl4pPr>
            <a:lvl5pPr marL="2057400" indent="-228600">
              <a:defRPr i="1" baseline="-25000">
                <a:solidFill>
                  <a:schemeClr val="tx1"/>
                </a:solidFill>
                <a:latin typeface="Tahoma" pitchFamily="34" charset="0"/>
              </a:defRPr>
            </a:lvl5pPr>
            <a:lvl6pPr marL="2514600" indent="-228600" eaLnBrk="0" fontAlgn="base" hangingPunct="0">
              <a:spcBef>
                <a:spcPct val="0"/>
              </a:spcBef>
              <a:spcAft>
                <a:spcPct val="0"/>
              </a:spcAft>
              <a:defRPr i="1" baseline="-25000">
                <a:solidFill>
                  <a:schemeClr val="tx1"/>
                </a:solidFill>
                <a:latin typeface="Tahoma" pitchFamily="34" charset="0"/>
              </a:defRPr>
            </a:lvl6pPr>
            <a:lvl7pPr marL="2971800" indent="-228600" eaLnBrk="0" fontAlgn="base" hangingPunct="0">
              <a:spcBef>
                <a:spcPct val="0"/>
              </a:spcBef>
              <a:spcAft>
                <a:spcPct val="0"/>
              </a:spcAft>
              <a:defRPr i="1" baseline="-25000">
                <a:solidFill>
                  <a:schemeClr val="tx1"/>
                </a:solidFill>
                <a:latin typeface="Tahoma" pitchFamily="34" charset="0"/>
              </a:defRPr>
            </a:lvl7pPr>
            <a:lvl8pPr marL="3429000" indent="-228600" eaLnBrk="0" fontAlgn="base" hangingPunct="0">
              <a:spcBef>
                <a:spcPct val="0"/>
              </a:spcBef>
              <a:spcAft>
                <a:spcPct val="0"/>
              </a:spcAft>
              <a:defRPr i="1" baseline="-25000">
                <a:solidFill>
                  <a:schemeClr val="tx1"/>
                </a:solidFill>
                <a:latin typeface="Tahoma" pitchFamily="34" charset="0"/>
              </a:defRPr>
            </a:lvl8pPr>
            <a:lvl9pPr marL="3886200" indent="-228600" eaLnBrk="0" fontAlgn="base" hangingPunct="0">
              <a:spcBef>
                <a:spcPct val="0"/>
              </a:spcBef>
              <a:spcAft>
                <a:spcPct val="0"/>
              </a:spcAft>
              <a:defRPr i="1" baseline="-25000">
                <a:solidFill>
                  <a:schemeClr val="tx1"/>
                </a:solidFill>
                <a:latin typeface="Tahoma" pitchFamily="34" charset="0"/>
              </a:defRPr>
            </a:lvl9pPr>
          </a:lstStyle>
          <a:p>
            <a:fld id="{991DD09B-B6F4-4E57-8847-DFA8526D6DEB}" type="slidenum">
              <a:rPr lang="en-US" altLang="en-US" i="0" baseline="0" smtClean="0"/>
              <a:pPr/>
              <a:t>92</a:t>
            </a:fld>
            <a:endParaRPr lang="en-US" altLang="en-US" i="0" baseline="0" smtClean="0"/>
          </a:p>
        </p:txBody>
      </p:sp>
      <p:sp>
        <p:nvSpPr>
          <p:cNvPr id="195588" name="Rectangle 2"/>
          <p:cNvSpPr>
            <a:spLocks noGrp="1" noChangeArrowheads="1"/>
          </p:cNvSpPr>
          <p:nvPr>
            <p:ph type="title"/>
          </p:nvPr>
        </p:nvSpPr>
        <p:spPr/>
        <p:txBody>
          <a:bodyPr>
            <a:normAutofit/>
          </a:bodyPr>
          <a:lstStyle/>
          <a:p>
            <a:r>
              <a:rPr lang="en-US" altLang="en-US" sz="2400" dirty="0"/>
              <a:t>Capstone Exercise </a:t>
            </a:r>
            <a:r>
              <a:rPr lang="en-US" altLang="en-US" sz="2400" dirty="0" smtClean="0"/>
              <a:t>4</a:t>
            </a:r>
            <a:endParaRPr lang="en-US" altLang="en-US" sz="2400" b="1" dirty="0" smtClean="0"/>
          </a:p>
        </p:txBody>
      </p:sp>
      <p:sp>
        <p:nvSpPr>
          <p:cNvPr id="189445" name="Rectangle 3"/>
          <p:cNvSpPr>
            <a:spLocks noGrp="1" noChangeArrowheads="1"/>
          </p:cNvSpPr>
          <p:nvPr>
            <p:ph type="body" idx="1"/>
          </p:nvPr>
        </p:nvSpPr>
        <p:spPr>
          <a:xfrm>
            <a:off x="883924" y="1216181"/>
            <a:ext cx="7772400" cy="5057869"/>
          </a:xfrm>
        </p:spPr>
        <p:txBody>
          <a:bodyPr>
            <a:normAutofit/>
          </a:bodyPr>
          <a:lstStyle/>
          <a:p>
            <a:pPr marL="0" indent="0" eaLnBrk="1" hangingPunct="1">
              <a:buFont typeface="Wingdings" pitchFamily="2" charset="2"/>
              <a:buNone/>
              <a:defRPr/>
            </a:pPr>
            <a:r>
              <a:rPr lang="en-US" sz="1600" dirty="0" smtClean="0"/>
              <a:t>Take a close look at the subscriber sector of your model.  One difficulty with this structure is that it assumes an infinite number of potential subscribers.  A second potential problem is that it doesn’t track drop-outs.  Let’s fix these problems! </a:t>
            </a:r>
          </a:p>
          <a:p>
            <a:pPr eaLnBrk="1" hangingPunct="1">
              <a:buFont typeface="Wingdings" pitchFamily="2" charset="2"/>
              <a:buNone/>
              <a:defRPr/>
            </a:pPr>
            <a:endParaRPr lang="en-US" sz="1600" dirty="0" smtClean="0"/>
          </a:p>
          <a:p>
            <a:pPr eaLnBrk="1" hangingPunct="1">
              <a:buFont typeface="Wingdings" pitchFamily="2" charset="2"/>
              <a:buNone/>
              <a:defRPr/>
            </a:pPr>
            <a:r>
              <a:rPr lang="en-US" sz="1600" dirty="0" smtClean="0"/>
              <a:t>a)	Add potential subscribers to the system. </a:t>
            </a:r>
          </a:p>
          <a:p>
            <a:pPr lvl="1" eaLnBrk="1" hangingPunct="1">
              <a:buClr>
                <a:srgbClr val="0070C0"/>
              </a:buClr>
              <a:buSzPct val="100000"/>
              <a:buFont typeface="Arial" panose="020B0604020202020204" pitchFamily="34" charset="0"/>
              <a:buChar char="•"/>
              <a:defRPr/>
            </a:pPr>
            <a:r>
              <a:rPr lang="en-US" sz="1600" dirty="0" smtClean="0"/>
              <a:t>Create a new stock.  Call it Potential Subscribers.</a:t>
            </a:r>
          </a:p>
          <a:p>
            <a:pPr lvl="1" eaLnBrk="1" hangingPunct="1">
              <a:buClr>
                <a:srgbClr val="0070C0"/>
              </a:buClr>
              <a:buSzPct val="100000"/>
              <a:buFont typeface="Arial" panose="020B0604020202020204" pitchFamily="34" charset="0"/>
              <a:buChar char="•"/>
              <a:defRPr/>
            </a:pPr>
            <a:r>
              <a:rPr lang="en-US" sz="1600" dirty="0" smtClean="0"/>
              <a:t>Connect the stock to the </a:t>
            </a:r>
            <a:r>
              <a:rPr lang="en-US" sz="1600" i="1" dirty="0" smtClean="0"/>
              <a:t>inflow to</a:t>
            </a:r>
            <a:r>
              <a:rPr lang="en-US" sz="1600" dirty="0" smtClean="0"/>
              <a:t> subscribers, by dragging it over the cloud until the cloud is hi-lighted.  Then release your click.</a:t>
            </a:r>
          </a:p>
          <a:p>
            <a:pPr lvl="1" eaLnBrk="1" hangingPunct="1">
              <a:buClr>
                <a:srgbClr val="0070C0"/>
              </a:buClr>
              <a:buSzPct val="100000"/>
              <a:buFont typeface="Arial" panose="020B0604020202020204" pitchFamily="34" charset="0"/>
              <a:buChar char="•"/>
              <a:defRPr/>
            </a:pPr>
            <a:r>
              <a:rPr lang="en-US" sz="1600" dirty="0" smtClean="0"/>
              <a:t>Initialize the stock of potential subscribers at 200</a:t>
            </a:r>
          </a:p>
          <a:p>
            <a:pPr eaLnBrk="1" hangingPunct="1">
              <a:buFont typeface="Wingdings" pitchFamily="2" charset="2"/>
              <a:buNone/>
              <a:defRPr/>
            </a:pPr>
            <a:r>
              <a:rPr lang="en-US" sz="1600" dirty="0" smtClean="0"/>
              <a:t>b) 	 Add drop-outs to the system. </a:t>
            </a:r>
          </a:p>
          <a:p>
            <a:pPr lvl="1" eaLnBrk="1" hangingPunct="1">
              <a:buClr>
                <a:srgbClr val="0070C0"/>
              </a:buClr>
              <a:buSzPct val="100000"/>
              <a:buFont typeface="Arial" panose="020B0604020202020204" pitchFamily="34" charset="0"/>
              <a:buChar char="•"/>
              <a:defRPr/>
            </a:pPr>
            <a:r>
              <a:rPr lang="en-US" sz="1600" dirty="0" smtClean="0"/>
              <a:t>Create a new stock.  Call it Drop Outs</a:t>
            </a:r>
          </a:p>
          <a:p>
            <a:pPr lvl="1" eaLnBrk="1" hangingPunct="1">
              <a:buClr>
                <a:srgbClr val="0070C0"/>
              </a:buClr>
              <a:buSzPct val="100000"/>
              <a:buFont typeface="Arial" panose="020B0604020202020204" pitchFamily="34" charset="0"/>
              <a:buChar char="•"/>
              <a:defRPr/>
            </a:pPr>
            <a:r>
              <a:rPr lang="en-US" sz="1600" dirty="0" smtClean="0"/>
              <a:t>Connect the stock to the </a:t>
            </a:r>
            <a:r>
              <a:rPr lang="en-US" sz="1600" i="1" dirty="0" smtClean="0"/>
              <a:t>outflow from</a:t>
            </a:r>
            <a:r>
              <a:rPr lang="en-US" sz="1600" dirty="0" smtClean="0"/>
              <a:t> subscribers, by dragging it over the cloud until the cloud is hi-lighted.  Then release your click.</a:t>
            </a:r>
          </a:p>
          <a:p>
            <a:pPr lvl="1" eaLnBrk="1" hangingPunct="1">
              <a:buClr>
                <a:srgbClr val="0070C0"/>
              </a:buClr>
              <a:buSzPct val="100000"/>
              <a:buFont typeface="Arial" panose="020B0604020202020204" pitchFamily="34" charset="0"/>
              <a:buChar char="•"/>
              <a:defRPr/>
            </a:pPr>
            <a:r>
              <a:rPr lang="en-US" sz="1600" dirty="0" smtClean="0"/>
              <a:t>Initialize the stock at 0 </a:t>
            </a:r>
          </a:p>
          <a:p>
            <a:pPr eaLnBrk="1" hangingPunct="1">
              <a:buFont typeface="Wingdings" pitchFamily="2" charset="2"/>
              <a:buNone/>
              <a:defRPr/>
            </a:pPr>
            <a:r>
              <a:rPr lang="en-US" sz="1600" dirty="0" smtClean="0"/>
              <a:t>c)	Test your model.  Do you see any “strange” behavior in the stocks?</a:t>
            </a:r>
          </a:p>
          <a:p>
            <a:pPr lvl="1" eaLnBrk="1" hangingPunct="1">
              <a:defRPr/>
            </a:pPr>
            <a:endParaRPr lang="en-US" sz="1600" dirty="0" smtClean="0"/>
          </a:p>
          <a:p>
            <a:pPr eaLnBrk="1" hangingPunct="1">
              <a:buFont typeface="Wingdings" pitchFamily="2" charset="2"/>
              <a:buNone/>
              <a:defRPr/>
            </a:pPr>
            <a:endParaRPr lang="en-US" sz="1600" dirty="0" smtClean="0"/>
          </a:p>
          <a:p>
            <a:pPr eaLnBrk="1" hangingPunct="1">
              <a:buFont typeface="Wingdings" pitchFamily="2" charset="2"/>
              <a:buNone/>
              <a:defRPr/>
            </a:pPr>
            <a:endParaRPr lang="en-US" sz="1600" dirty="0" smtClean="0"/>
          </a:p>
          <a:p>
            <a:pPr eaLnBrk="1" hangingPunct="1">
              <a:spcBef>
                <a:spcPct val="0"/>
              </a:spcBef>
              <a:buFont typeface="Wingdings" pitchFamily="2" charset="2"/>
              <a:buNone/>
              <a:defRPr/>
            </a:pPr>
            <a:endParaRPr lang="en-US" sz="1600" dirty="0" smtClean="0"/>
          </a:p>
        </p:txBody>
      </p:sp>
    </p:spTree>
    <p:extLst>
      <p:ext uri="{BB962C8B-B14F-4D97-AF65-F5344CB8AC3E}">
        <p14:creationId xmlns:p14="http://schemas.microsoft.com/office/powerpoint/2010/main" val="77747107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i="1" baseline="-25000">
                <a:solidFill>
                  <a:schemeClr val="tx1"/>
                </a:solidFill>
                <a:latin typeface="Tahoma" pitchFamily="34" charset="0"/>
              </a:defRPr>
            </a:lvl1pPr>
            <a:lvl2pPr marL="742950" indent="-285750">
              <a:defRPr i="1" baseline="-25000">
                <a:solidFill>
                  <a:schemeClr val="tx1"/>
                </a:solidFill>
                <a:latin typeface="Tahoma" pitchFamily="34" charset="0"/>
              </a:defRPr>
            </a:lvl2pPr>
            <a:lvl3pPr marL="1143000" indent="-228600">
              <a:defRPr i="1" baseline="-25000">
                <a:solidFill>
                  <a:schemeClr val="tx1"/>
                </a:solidFill>
                <a:latin typeface="Tahoma" pitchFamily="34" charset="0"/>
              </a:defRPr>
            </a:lvl3pPr>
            <a:lvl4pPr marL="1600200" indent="-228600">
              <a:defRPr i="1" baseline="-25000">
                <a:solidFill>
                  <a:schemeClr val="tx1"/>
                </a:solidFill>
                <a:latin typeface="Tahoma" pitchFamily="34" charset="0"/>
              </a:defRPr>
            </a:lvl4pPr>
            <a:lvl5pPr marL="2057400" indent="-228600">
              <a:defRPr i="1" baseline="-25000">
                <a:solidFill>
                  <a:schemeClr val="tx1"/>
                </a:solidFill>
                <a:latin typeface="Tahoma" pitchFamily="34" charset="0"/>
              </a:defRPr>
            </a:lvl5pPr>
            <a:lvl6pPr marL="2514600" indent="-228600" eaLnBrk="0" fontAlgn="base" hangingPunct="0">
              <a:spcBef>
                <a:spcPct val="0"/>
              </a:spcBef>
              <a:spcAft>
                <a:spcPct val="0"/>
              </a:spcAft>
              <a:defRPr i="1" baseline="-25000">
                <a:solidFill>
                  <a:schemeClr val="tx1"/>
                </a:solidFill>
                <a:latin typeface="Tahoma" pitchFamily="34" charset="0"/>
              </a:defRPr>
            </a:lvl6pPr>
            <a:lvl7pPr marL="2971800" indent="-228600" eaLnBrk="0" fontAlgn="base" hangingPunct="0">
              <a:spcBef>
                <a:spcPct val="0"/>
              </a:spcBef>
              <a:spcAft>
                <a:spcPct val="0"/>
              </a:spcAft>
              <a:defRPr i="1" baseline="-25000">
                <a:solidFill>
                  <a:schemeClr val="tx1"/>
                </a:solidFill>
                <a:latin typeface="Tahoma" pitchFamily="34" charset="0"/>
              </a:defRPr>
            </a:lvl7pPr>
            <a:lvl8pPr marL="3429000" indent="-228600" eaLnBrk="0" fontAlgn="base" hangingPunct="0">
              <a:spcBef>
                <a:spcPct val="0"/>
              </a:spcBef>
              <a:spcAft>
                <a:spcPct val="0"/>
              </a:spcAft>
              <a:defRPr i="1" baseline="-25000">
                <a:solidFill>
                  <a:schemeClr val="tx1"/>
                </a:solidFill>
                <a:latin typeface="Tahoma" pitchFamily="34" charset="0"/>
              </a:defRPr>
            </a:lvl8pPr>
            <a:lvl9pPr marL="3886200" indent="-228600" eaLnBrk="0" fontAlgn="base" hangingPunct="0">
              <a:spcBef>
                <a:spcPct val="0"/>
              </a:spcBef>
              <a:spcAft>
                <a:spcPct val="0"/>
              </a:spcAft>
              <a:defRPr i="1" baseline="-25000">
                <a:solidFill>
                  <a:schemeClr val="tx1"/>
                </a:solidFill>
                <a:latin typeface="Tahoma" pitchFamily="34" charset="0"/>
              </a:defRPr>
            </a:lvl9pPr>
          </a:lstStyle>
          <a:p>
            <a:fld id="{E2284827-A044-4698-BEAD-99050073510B}" type="slidenum">
              <a:rPr lang="en-US" altLang="en-US" i="0" baseline="0" smtClean="0"/>
              <a:pPr/>
              <a:t>93</a:t>
            </a:fld>
            <a:endParaRPr lang="en-US" altLang="en-US" i="0" baseline="0" smtClean="0"/>
          </a:p>
        </p:txBody>
      </p:sp>
      <p:sp>
        <p:nvSpPr>
          <p:cNvPr id="196612" name="Rectangle 2"/>
          <p:cNvSpPr>
            <a:spLocks noGrp="1" noChangeArrowheads="1"/>
          </p:cNvSpPr>
          <p:nvPr>
            <p:ph type="title"/>
          </p:nvPr>
        </p:nvSpPr>
        <p:spPr/>
        <p:txBody>
          <a:bodyPr>
            <a:normAutofit/>
          </a:bodyPr>
          <a:lstStyle/>
          <a:p>
            <a:r>
              <a:rPr lang="en-US" altLang="en-US" sz="2400" dirty="0"/>
              <a:t>Capstone Exercise </a:t>
            </a:r>
            <a:r>
              <a:rPr lang="en-US" altLang="en-US" sz="2400" dirty="0" smtClean="0"/>
              <a:t>5</a:t>
            </a:r>
            <a:endParaRPr lang="en-US" altLang="en-US" sz="2400" b="1" dirty="0" smtClean="0"/>
          </a:p>
        </p:txBody>
      </p:sp>
      <p:sp>
        <p:nvSpPr>
          <p:cNvPr id="190469" name="Rectangle 3"/>
          <p:cNvSpPr>
            <a:spLocks noGrp="1" noChangeArrowheads="1"/>
          </p:cNvSpPr>
          <p:nvPr>
            <p:ph type="body" idx="1"/>
          </p:nvPr>
        </p:nvSpPr>
        <p:spPr>
          <a:xfrm>
            <a:off x="938245" y="1306715"/>
            <a:ext cx="7772400" cy="4795319"/>
          </a:xfrm>
        </p:spPr>
        <p:txBody>
          <a:bodyPr>
            <a:normAutofit/>
          </a:bodyPr>
          <a:lstStyle/>
          <a:p>
            <a:pPr marL="0" indent="0" eaLnBrk="1" hangingPunct="1">
              <a:spcBef>
                <a:spcPts val="300"/>
              </a:spcBef>
              <a:buFont typeface="Wingdings" pitchFamily="2" charset="2"/>
              <a:buNone/>
              <a:defRPr/>
            </a:pPr>
            <a:r>
              <a:rPr lang="en-US" sz="1600" dirty="0" smtClean="0"/>
              <a:t>In your tests of the previous model, you likely found that the model “slammed against the wall” when it ran out of potential subscribers.  This is because you’re missing a feedback loop here.  We’ll fix this, now!</a:t>
            </a:r>
          </a:p>
          <a:p>
            <a:pPr eaLnBrk="1" hangingPunct="1">
              <a:spcBef>
                <a:spcPts val="300"/>
              </a:spcBef>
              <a:buFont typeface="Wingdings" pitchFamily="2" charset="2"/>
              <a:buNone/>
              <a:defRPr/>
            </a:pPr>
            <a:r>
              <a:rPr lang="en-US" sz="1600" dirty="0" smtClean="0"/>
              <a:t>a)	Add two converters to the screen.  Call one, “base </a:t>
            </a:r>
            <a:r>
              <a:rPr lang="en-US" sz="1600" dirty="0" err="1" smtClean="0"/>
              <a:t>wom</a:t>
            </a:r>
            <a:r>
              <a:rPr lang="en-US" sz="1600" dirty="0" smtClean="0"/>
              <a:t> multiplier.”  Call the second, “impact of potential subscribers on </a:t>
            </a:r>
            <a:r>
              <a:rPr lang="en-US" sz="1600" dirty="0" err="1" smtClean="0"/>
              <a:t>wom</a:t>
            </a:r>
            <a:r>
              <a:rPr lang="en-US" sz="1600" dirty="0" smtClean="0"/>
              <a:t>.”  [note that </a:t>
            </a:r>
            <a:r>
              <a:rPr lang="en-US" sz="1600" dirty="0" err="1" smtClean="0"/>
              <a:t>wom</a:t>
            </a:r>
            <a:r>
              <a:rPr lang="en-US" sz="1600" dirty="0" smtClean="0"/>
              <a:t> stands for word of mouth!]</a:t>
            </a:r>
          </a:p>
          <a:p>
            <a:pPr eaLnBrk="1" hangingPunct="1">
              <a:spcBef>
                <a:spcPts val="300"/>
              </a:spcBef>
              <a:buFont typeface="Wingdings" pitchFamily="2" charset="2"/>
              <a:buNone/>
              <a:defRPr/>
            </a:pPr>
            <a:r>
              <a:rPr lang="en-US" sz="1600" dirty="0" smtClean="0"/>
              <a:t>b)	Draw connectors…</a:t>
            </a:r>
          </a:p>
          <a:p>
            <a:pPr lvl="1" eaLnBrk="1" hangingPunct="1">
              <a:spcBef>
                <a:spcPts val="300"/>
              </a:spcBef>
              <a:buClr>
                <a:srgbClr val="0070C0"/>
              </a:buClr>
              <a:buSzPct val="100000"/>
              <a:buFont typeface="Arial" panose="020B0604020202020204" pitchFamily="34" charset="0"/>
              <a:buChar char="•"/>
              <a:defRPr/>
            </a:pPr>
            <a:r>
              <a:rPr lang="en-US" sz="1600" dirty="0" smtClean="0"/>
              <a:t>from the stock of potential customers to the impact variable</a:t>
            </a:r>
          </a:p>
          <a:p>
            <a:pPr lvl="1" eaLnBrk="1" hangingPunct="1">
              <a:spcBef>
                <a:spcPts val="300"/>
              </a:spcBef>
              <a:buClr>
                <a:srgbClr val="0070C0"/>
              </a:buClr>
              <a:buSzPct val="100000"/>
              <a:buFont typeface="Arial" panose="020B0604020202020204" pitchFamily="34" charset="0"/>
              <a:buChar char="•"/>
              <a:defRPr/>
            </a:pPr>
            <a:r>
              <a:rPr lang="en-US" sz="1600" dirty="0" smtClean="0"/>
              <a:t>From the impact variable to your word of mouth multiplier</a:t>
            </a:r>
          </a:p>
          <a:p>
            <a:pPr lvl="1" eaLnBrk="1" hangingPunct="1">
              <a:spcBef>
                <a:spcPts val="300"/>
              </a:spcBef>
              <a:buClr>
                <a:srgbClr val="0070C0"/>
              </a:buClr>
              <a:buSzPct val="100000"/>
              <a:buFont typeface="Arial" panose="020B0604020202020204" pitchFamily="34" charset="0"/>
              <a:buChar char="•"/>
              <a:defRPr/>
            </a:pPr>
            <a:r>
              <a:rPr lang="en-US" sz="1600" dirty="0" smtClean="0"/>
              <a:t>From base </a:t>
            </a:r>
            <a:r>
              <a:rPr lang="en-US" sz="1600" dirty="0" err="1" smtClean="0"/>
              <a:t>wom</a:t>
            </a:r>
            <a:r>
              <a:rPr lang="en-US" sz="1600" dirty="0" smtClean="0"/>
              <a:t> multiplier to your word of mouth multiplier</a:t>
            </a:r>
          </a:p>
          <a:p>
            <a:pPr eaLnBrk="1" hangingPunct="1">
              <a:spcBef>
                <a:spcPts val="300"/>
              </a:spcBef>
              <a:buFont typeface="Wingdings" pitchFamily="2" charset="2"/>
              <a:buNone/>
              <a:defRPr/>
            </a:pPr>
            <a:r>
              <a:rPr lang="en-US" sz="1600" dirty="0" smtClean="0"/>
              <a:t>c)	Re-define the three variables, using the next two pages for guidance. </a:t>
            </a:r>
          </a:p>
          <a:p>
            <a:pPr eaLnBrk="1" hangingPunct="1">
              <a:spcBef>
                <a:spcPts val="300"/>
              </a:spcBef>
              <a:buFont typeface="Wingdings" pitchFamily="2" charset="2"/>
              <a:buNone/>
              <a:defRPr/>
            </a:pPr>
            <a:r>
              <a:rPr lang="en-US" sz="1600" dirty="0" smtClean="0"/>
              <a:t>d) 	Test your model.  Does it perform more reasonably?.</a:t>
            </a:r>
          </a:p>
          <a:p>
            <a:pPr eaLnBrk="1" hangingPunct="1">
              <a:spcBef>
                <a:spcPts val="300"/>
              </a:spcBef>
              <a:buFont typeface="Wingdings" pitchFamily="2" charset="2"/>
              <a:buNone/>
              <a:defRPr/>
            </a:pPr>
            <a:r>
              <a:rPr lang="en-US" sz="1600" dirty="0" smtClean="0"/>
              <a:t>e)	Explore the response to changes in the word of mouth multiplier relationship.  You may find it helpful to use a graphical input device on the interface layer to accomplish this.</a:t>
            </a:r>
          </a:p>
          <a:p>
            <a:pPr eaLnBrk="1" hangingPunct="1">
              <a:spcBef>
                <a:spcPts val="300"/>
              </a:spcBef>
              <a:buFont typeface="Wingdings" pitchFamily="2" charset="2"/>
              <a:buNone/>
              <a:defRPr/>
            </a:pPr>
            <a:r>
              <a:rPr lang="en-US" sz="1600" dirty="0" smtClean="0"/>
              <a:t>f)	Question to consider:  Let’s say that you wanted to experiment with different “baseline” rates for those flows with feedback.  How might you accomplish this?</a:t>
            </a:r>
          </a:p>
          <a:p>
            <a:pPr eaLnBrk="1" hangingPunct="1">
              <a:spcBef>
                <a:spcPts val="300"/>
              </a:spcBef>
              <a:buFont typeface="Wingdings" pitchFamily="2" charset="2"/>
              <a:buNone/>
              <a:defRPr/>
            </a:pPr>
            <a:r>
              <a:rPr lang="en-US" sz="1600" dirty="0" smtClean="0"/>
              <a:t>g)	Question to consider:  Are there any strategies suggested by the stock of “drop-outs?”</a:t>
            </a:r>
          </a:p>
          <a:p>
            <a:pPr eaLnBrk="1" hangingPunct="1">
              <a:spcBef>
                <a:spcPts val="300"/>
              </a:spcBef>
              <a:buFont typeface="Wingdings" pitchFamily="2" charset="2"/>
              <a:buNone/>
              <a:defRPr/>
            </a:pPr>
            <a:endParaRPr lang="en-US" sz="1600" dirty="0" smtClean="0"/>
          </a:p>
          <a:p>
            <a:pPr eaLnBrk="1" hangingPunct="1">
              <a:spcBef>
                <a:spcPts val="300"/>
              </a:spcBef>
              <a:buFont typeface="Wingdings" pitchFamily="2" charset="2"/>
              <a:buNone/>
              <a:defRPr/>
            </a:pPr>
            <a:endParaRPr lang="en-US" sz="1600" dirty="0" smtClean="0"/>
          </a:p>
          <a:p>
            <a:pPr eaLnBrk="1" hangingPunct="1">
              <a:spcBef>
                <a:spcPts val="300"/>
              </a:spcBef>
              <a:buFont typeface="Wingdings" pitchFamily="2" charset="2"/>
              <a:buNone/>
              <a:defRPr/>
            </a:pPr>
            <a:endParaRPr lang="en-US" sz="1600" dirty="0" smtClean="0"/>
          </a:p>
        </p:txBody>
      </p:sp>
    </p:spTree>
    <p:extLst>
      <p:ext uri="{BB962C8B-B14F-4D97-AF65-F5344CB8AC3E}">
        <p14:creationId xmlns:p14="http://schemas.microsoft.com/office/powerpoint/2010/main" val="50440410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4"/>
          <p:cNvSpPr>
            <a:spLocks noGrp="1"/>
          </p:cNvSpPr>
          <p:nvPr>
            <p:ph type="sldNum" sz="quarter" idx="10"/>
          </p:nvPr>
        </p:nvSpPr>
        <p:spPr/>
        <p:txBody>
          <a:bodyPr/>
          <a:lstStyle/>
          <a:p>
            <a:pPr>
              <a:defRPr/>
            </a:pPr>
            <a:fld id="{BCDD6344-0E32-429D-9334-A96B0BA527BF}" type="slidenum">
              <a:rPr lang="en-US" smtClean="0">
                <a:solidFill>
                  <a:schemeClr val="tx1"/>
                </a:solidFill>
              </a:rPr>
              <a:pPr>
                <a:defRPr/>
              </a:pPr>
              <a:t>94</a:t>
            </a:fld>
            <a:endParaRPr lang="en-US" dirty="0" smtClean="0">
              <a:solidFill>
                <a:schemeClr val="tx1"/>
              </a:solidFill>
            </a:endParaRPr>
          </a:p>
        </p:txBody>
      </p:sp>
      <p:sp>
        <p:nvSpPr>
          <p:cNvPr id="33796" name="Rectangle 2"/>
          <p:cNvSpPr>
            <a:spLocks noGrp="1" noChangeArrowheads="1"/>
          </p:cNvSpPr>
          <p:nvPr>
            <p:ph type="title"/>
          </p:nvPr>
        </p:nvSpPr>
        <p:spPr>
          <a:xfrm>
            <a:off x="580570" y="304800"/>
            <a:ext cx="7793037" cy="762000"/>
          </a:xfrm>
        </p:spPr>
        <p:txBody>
          <a:bodyPr>
            <a:normAutofit/>
          </a:bodyPr>
          <a:lstStyle/>
          <a:p>
            <a:pPr eaLnBrk="1" hangingPunct="1"/>
            <a:r>
              <a:rPr lang="en-US" altLang="en-US" sz="2400" dirty="0" smtClean="0"/>
              <a:t>Exercise 1 – New Product Introductions</a:t>
            </a:r>
          </a:p>
        </p:txBody>
      </p:sp>
      <p:sp>
        <p:nvSpPr>
          <p:cNvPr id="33797" name="Rectangle 3"/>
          <p:cNvSpPr>
            <a:spLocks noGrp="1" noChangeArrowheads="1"/>
          </p:cNvSpPr>
          <p:nvPr>
            <p:ph type="body" sz="half" idx="1"/>
          </p:nvPr>
        </p:nvSpPr>
        <p:spPr>
          <a:xfrm>
            <a:off x="838200" y="1524000"/>
            <a:ext cx="7391400" cy="4724400"/>
          </a:xfrm>
        </p:spPr>
        <p:txBody>
          <a:bodyPr>
            <a:normAutofit fontScale="92500" lnSpcReduction="10000"/>
          </a:bodyPr>
          <a:lstStyle/>
          <a:p>
            <a:pPr eaLnBrk="1" hangingPunct="1">
              <a:lnSpc>
                <a:spcPct val="80000"/>
              </a:lnSpc>
              <a:buFont typeface="Wingdings" pitchFamily="2" charset="2"/>
              <a:buNone/>
            </a:pPr>
            <a:r>
              <a:rPr lang="en-US" altLang="en-US" sz="1400" dirty="0" smtClean="0"/>
              <a:t>	</a:t>
            </a:r>
            <a:r>
              <a:rPr lang="en-US" altLang="en-US" sz="1400" u="sng" dirty="0" smtClean="0"/>
              <a:t>Case Study</a:t>
            </a:r>
            <a:r>
              <a:rPr lang="en-US" altLang="en-US" sz="1400" dirty="0" smtClean="0"/>
              <a:t>:  Since their release in 1997, digital video disk (DVD) players have had a very rapid adoption by US households.  Data from the Digital Entertainment Group shows that these devices now exist in 75% of US households.</a:t>
            </a:r>
          </a:p>
          <a:p>
            <a:pPr eaLnBrk="1" hangingPunct="1">
              <a:lnSpc>
                <a:spcPct val="80000"/>
              </a:lnSpc>
              <a:buFont typeface="Wingdings" pitchFamily="2" charset="2"/>
              <a:buNone/>
            </a:pPr>
            <a:r>
              <a:rPr lang="en-US" altLang="en-US" sz="1400" dirty="0" smtClean="0"/>
              <a:t>	</a:t>
            </a:r>
          </a:p>
          <a:p>
            <a:pPr eaLnBrk="1" hangingPunct="1">
              <a:lnSpc>
                <a:spcPct val="80000"/>
              </a:lnSpc>
              <a:buFont typeface="Wingdings" pitchFamily="2" charset="2"/>
              <a:buNone/>
            </a:pPr>
            <a:endParaRPr lang="en-US" altLang="en-US" sz="1400" dirty="0" smtClean="0"/>
          </a:p>
          <a:p>
            <a:pPr eaLnBrk="1" hangingPunct="1">
              <a:lnSpc>
                <a:spcPct val="80000"/>
              </a:lnSpc>
              <a:buFont typeface="Wingdings" pitchFamily="2" charset="2"/>
              <a:buNone/>
            </a:pPr>
            <a:endParaRPr lang="en-US" altLang="en-US" sz="1400" dirty="0" smtClean="0"/>
          </a:p>
          <a:p>
            <a:pPr eaLnBrk="1" hangingPunct="1">
              <a:lnSpc>
                <a:spcPct val="80000"/>
              </a:lnSpc>
              <a:buFont typeface="Wingdings" pitchFamily="2" charset="2"/>
              <a:buNone/>
            </a:pPr>
            <a:endParaRPr lang="en-US" altLang="en-US" sz="1400" dirty="0" smtClean="0"/>
          </a:p>
          <a:p>
            <a:pPr eaLnBrk="1" hangingPunct="1">
              <a:lnSpc>
                <a:spcPct val="80000"/>
              </a:lnSpc>
              <a:buFont typeface="Wingdings" pitchFamily="2" charset="2"/>
              <a:buNone/>
            </a:pPr>
            <a:endParaRPr lang="en-US" altLang="en-US" sz="1400" dirty="0" smtClean="0"/>
          </a:p>
          <a:p>
            <a:pPr eaLnBrk="1" hangingPunct="1">
              <a:lnSpc>
                <a:spcPct val="80000"/>
              </a:lnSpc>
              <a:buFont typeface="Wingdings" pitchFamily="2" charset="2"/>
              <a:buNone/>
            </a:pPr>
            <a:endParaRPr lang="en-US" altLang="en-US" sz="1400" dirty="0" smtClean="0"/>
          </a:p>
          <a:p>
            <a:pPr eaLnBrk="1" hangingPunct="1">
              <a:lnSpc>
                <a:spcPct val="80000"/>
              </a:lnSpc>
              <a:buFont typeface="Wingdings" pitchFamily="2" charset="2"/>
              <a:buNone/>
            </a:pPr>
            <a:endParaRPr lang="en-US" altLang="en-US" sz="1400" dirty="0" smtClean="0"/>
          </a:p>
          <a:p>
            <a:pPr eaLnBrk="1" hangingPunct="1">
              <a:lnSpc>
                <a:spcPct val="80000"/>
              </a:lnSpc>
              <a:buFont typeface="Wingdings" pitchFamily="2" charset="2"/>
              <a:buNone/>
            </a:pPr>
            <a:endParaRPr lang="en-US" altLang="en-US" sz="1400" dirty="0" smtClean="0"/>
          </a:p>
          <a:p>
            <a:pPr eaLnBrk="1" hangingPunct="1">
              <a:lnSpc>
                <a:spcPct val="80000"/>
              </a:lnSpc>
              <a:buFont typeface="Wingdings" pitchFamily="2" charset="2"/>
              <a:buNone/>
            </a:pPr>
            <a:endParaRPr lang="en-US" altLang="en-US" sz="1400" dirty="0" smtClean="0"/>
          </a:p>
          <a:p>
            <a:pPr eaLnBrk="1" hangingPunct="1">
              <a:lnSpc>
                <a:spcPct val="80000"/>
              </a:lnSpc>
              <a:buFont typeface="Wingdings" pitchFamily="2" charset="2"/>
              <a:buNone/>
            </a:pPr>
            <a:endParaRPr lang="en-US" altLang="en-US" sz="1400" dirty="0" smtClean="0"/>
          </a:p>
          <a:p>
            <a:pPr eaLnBrk="1" hangingPunct="1">
              <a:lnSpc>
                <a:spcPct val="80000"/>
              </a:lnSpc>
              <a:buFont typeface="Wingdings" pitchFamily="2" charset="2"/>
              <a:buNone/>
            </a:pPr>
            <a:endParaRPr lang="en-US" altLang="en-US" sz="1400" dirty="0" smtClean="0"/>
          </a:p>
          <a:p>
            <a:pPr eaLnBrk="1" hangingPunct="1">
              <a:lnSpc>
                <a:spcPct val="80000"/>
              </a:lnSpc>
              <a:buFont typeface="Wingdings" pitchFamily="2" charset="2"/>
              <a:buNone/>
            </a:pPr>
            <a:r>
              <a:rPr lang="en-US" altLang="en-US" sz="1400" dirty="0" smtClean="0"/>
              <a:t>	Sales for hot technology products such as DVDs are often driven by strong word of mouth, as excited enthusiasts tell their friends about the latest new gadget.  You have been asked to analyze the uptake of DVD players to understand how big of an impact such word of mouth dynamics played, and how much was driven by the marketing efforts of various DVD manufacturers.</a:t>
            </a:r>
          </a:p>
          <a:p>
            <a:pPr eaLnBrk="1" hangingPunct="1">
              <a:lnSpc>
                <a:spcPct val="80000"/>
              </a:lnSpc>
              <a:buFont typeface="Wingdings" pitchFamily="2" charset="2"/>
              <a:buNone/>
            </a:pPr>
            <a:endParaRPr lang="en-US" altLang="en-US" sz="1000" dirty="0" smtClean="0"/>
          </a:p>
        </p:txBody>
      </p:sp>
      <p:graphicFrame>
        <p:nvGraphicFramePr>
          <p:cNvPr id="33798" name="Object 10"/>
          <p:cNvGraphicFramePr>
            <a:graphicFrameLocks noGrp="1" noChangeAspect="1"/>
          </p:cNvGraphicFramePr>
          <p:nvPr>
            <p:ph sz="half" idx="2"/>
          </p:nvPr>
        </p:nvGraphicFramePr>
        <p:xfrm>
          <a:off x="1371600" y="2209800"/>
          <a:ext cx="6019800" cy="2974975"/>
        </p:xfrm>
        <a:graphic>
          <a:graphicData uri="http://schemas.openxmlformats.org/presentationml/2006/ole">
            <mc:AlternateContent xmlns:mc="http://schemas.openxmlformats.org/markup-compatibility/2006">
              <mc:Choice xmlns:v="urn:schemas-microsoft-com:vml" Requires="v">
                <p:oleObj spid="_x0000_s7191" name="Chart" r:id="rId4" imgW="6648402" imgH="3286268" progId="Excel.Sheet.8">
                  <p:embed/>
                </p:oleObj>
              </mc:Choice>
              <mc:Fallback>
                <p:oleObj name="Chart" r:id="rId4" imgW="6648402" imgH="3286268"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209800"/>
                        <a:ext cx="6019800" cy="297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7152007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p:txBody>
          <a:bodyPr/>
          <a:lstStyle/>
          <a:p>
            <a:pPr>
              <a:defRPr/>
            </a:pPr>
            <a:fld id="{51F8000E-129D-4D39-A8DA-F94507BE7462}" type="slidenum">
              <a:rPr lang="en-US" smtClean="0">
                <a:solidFill>
                  <a:schemeClr val="tx1"/>
                </a:solidFill>
              </a:rPr>
              <a:pPr>
                <a:defRPr/>
              </a:pPr>
              <a:t>95</a:t>
            </a:fld>
            <a:endParaRPr lang="en-US" dirty="0" smtClean="0">
              <a:solidFill>
                <a:schemeClr val="tx1"/>
              </a:solidFill>
            </a:endParaRPr>
          </a:p>
        </p:txBody>
      </p:sp>
      <p:sp>
        <p:nvSpPr>
          <p:cNvPr id="34820" name="Rectangle 2"/>
          <p:cNvSpPr>
            <a:spLocks noGrp="1" noChangeArrowheads="1"/>
          </p:cNvSpPr>
          <p:nvPr>
            <p:ph type="title"/>
          </p:nvPr>
        </p:nvSpPr>
        <p:spPr/>
        <p:txBody>
          <a:bodyPr>
            <a:normAutofit/>
          </a:bodyPr>
          <a:lstStyle/>
          <a:p>
            <a:pPr eaLnBrk="1" hangingPunct="1"/>
            <a:r>
              <a:rPr lang="en-US" altLang="en-US" sz="2400" dirty="0" smtClean="0"/>
              <a:t>Exercise 1 – New Product Introductions</a:t>
            </a:r>
          </a:p>
        </p:txBody>
      </p:sp>
      <p:sp>
        <p:nvSpPr>
          <p:cNvPr id="34821" name="Rectangle 3"/>
          <p:cNvSpPr>
            <a:spLocks noGrp="1" noChangeArrowheads="1"/>
          </p:cNvSpPr>
          <p:nvPr>
            <p:ph type="body" idx="1"/>
          </p:nvPr>
        </p:nvSpPr>
        <p:spPr>
          <a:xfrm>
            <a:off x="838200" y="1524000"/>
            <a:ext cx="7351713" cy="4677624"/>
          </a:xfrm>
        </p:spPr>
        <p:txBody>
          <a:bodyPr>
            <a:normAutofit/>
          </a:bodyPr>
          <a:lstStyle/>
          <a:p>
            <a:pPr eaLnBrk="1" hangingPunct="1">
              <a:lnSpc>
                <a:spcPct val="90000"/>
              </a:lnSpc>
              <a:buFont typeface="Wingdings" pitchFamily="2" charset="2"/>
              <a:buNone/>
            </a:pPr>
            <a:r>
              <a:rPr lang="en-US" altLang="en-US" sz="1600" dirty="0" smtClean="0"/>
              <a:t>	A Google search for “product diffusion” has brought up a list of references to something called the Bass Diffusion Model.  Further investigation reveals this to be a well-established approach in the area of economic research.  The model reads as follows:</a:t>
            </a:r>
          </a:p>
          <a:p>
            <a:pPr eaLnBrk="1" hangingPunct="1">
              <a:lnSpc>
                <a:spcPct val="90000"/>
              </a:lnSpc>
              <a:buFont typeface="Wingdings" pitchFamily="2" charset="2"/>
              <a:buNone/>
            </a:pPr>
            <a:r>
              <a:rPr lang="en-US" altLang="en-US" sz="1600" dirty="0" smtClean="0"/>
              <a:t>	</a:t>
            </a:r>
            <a:r>
              <a:rPr lang="en-US" altLang="en-US" sz="1600" dirty="0" err="1" smtClean="0">
                <a:solidFill>
                  <a:schemeClr val="tx2"/>
                </a:solidFill>
              </a:rPr>
              <a:t>q</a:t>
            </a:r>
            <a:r>
              <a:rPr lang="en-US" altLang="en-US" sz="1400" baseline="-25000" dirty="0" err="1" smtClean="0">
                <a:solidFill>
                  <a:schemeClr val="tx2"/>
                </a:solidFill>
              </a:rPr>
              <a:t>t</a:t>
            </a:r>
            <a:r>
              <a:rPr lang="en-US" altLang="en-US" sz="1400" dirty="0" smtClean="0">
                <a:solidFill>
                  <a:schemeClr val="tx2"/>
                </a:solidFill>
              </a:rPr>
              <a:t> = p*</a:t>
            </a:r>
            <a:r>
              <a:rPr lang="en-US" altLang="en-US" sz="1400" dirty="0" err="1" smtClean="0">
                <a:solidFill>
                  <a:schemeClr val="tx2"/>
                </a:solidFill>
              </a:rPr>
              <a:t>R</a:t>
            </a:r>
            <a:r>
              <a:rPr lang="en-US" altLang="en-US" sz="1400" baseline="-25000" dirty="0" err="1" smtClean="0">
                <a:solidFill>
                  <a:schemeClr val="tx2"/>
                </a:solidFill>
              </a:rPr>
              <a:t>t</a:t>
            </a:r>
            <a:r>
              <a:rPr lang="en-US" altLang="en-US" sz="1400" dirty="0" smtClean="0">
                <a:solidFill>
                  <a:schemeClr val="tx2"/>
                </a:solidFill>
              </a:rPr>
              <a:t> + w*</a:t>
            </a:r>
            <a:r>
              <a:rPr lang="en-US" altLang="en-US" sz="1400" dirty="0" err="1" smtClean="0">
                <a:solidFill>
                  <a:schemeClr val="tx2"/>
                </a:solidFill>
              </a:rPr>
              <a:t>N</a:t>
            </a:r>
            <a:r>
              <a:rPr lang="en-US" altLang="en-US" sz="1400" baseline="-25000" dirty="0" err="1" smtClean="0">
                <a:solidFill>
                  <a:schemeClr val="tx2"/>
                </a:solidFill>
              </a:rPr>
              <a:t>t</a:t>
            </a:r>
            <a:r>
              <a:rPr lang="en-US" altLang="en-US" sz="1400" dirty="0" smtClean="0">
                <a:solidFill>
                  <a:schemeClr val="tx2"/>
                </a:solidFill>
              </a:rPr>
              <a:t>*</a:t>
            </a:r>
            <a:r>
              <a:rPr lang="en-US" altLang="en-US" sz="1400" baseline="-25000" dirty="0" smtClean="0">
                <a:solidFill>
                  <a:schemeClr val="tx2"/>
                </a:solidFill>
              </a:rPr>
              <a:t> </a:t>
            </a:r>
            <a:r>
              <a:rPr lang="en-US" altLang="en-US" sz="1400" dirty="0" smtClean="0">
                <a:solidFill>
                  <a:schemeClr val="tx2"/>
                </a:solidFill>
              </a:rPr>
              <a:t>(</a:t>
            </a:r>
            <a:r>
              <a:rPr lang="en-US" altLang="en-US" sz="1400" dirty="0" err="1" smtClean="0">
                <a:solidFill>
                  <a:schemeClr val="tx2"/>
                </a:solidFill>
              </a:rPr>
              <a:t>R</a:t>
            </a:r>
            <a:r>
              <a:rPr lang="en-US" altLang="en-US" sz="1400" baseline="-25000" dirty="0" err="1" smtClean="0">
                <a:solidFill>
                  <a:schemeClr val="tx2"/>
                </a:solidFill>
              </a:rPr>
              <a:t>t</a:t>
            </a:r>
            <a:r>
              <a:rPr lang="en-US" altLang="en-US" sz="1400" dirty="0" smtClean="0">
                <a:solidFill>
                  <a:schemeClr val="tx2"/>
                </a:solidFill>
              </a:rPr>
              <a:t>/(</a:t>
            </a:r>
            <a:r>
              <a:rPr lang="en-US" altLang="en-US" sz="1400" dirty="0" err="1" smtClean="0">
                <a:solidFill>
                  <a:schemeClr val="tx2"/>
                </a:solidFill>
              </a:rPr>
              <a:t>R</a:t>
            </a:r>
            <a:r>
              <a:rPr lang="en-US" altLang="en-US" sz="1400" baseline="-25000" dirty="0" err="1" smtClean="0">
                <a:solidFill>
                  <a:schemeClr val="tx2"/>
                </a:solidFill>
              </a:rPr>
              <a:t>t</a:t>
            </a:r>
            <a:r>
              <a:rPr lang="en-US" altLang="en-US" sz="1400" dirty="0" smtClean="0">
                <a:solidFill>
                  <a:schemeClr val="tx2"/>
                </a:solidFill>
              </a:rPr>
              <a:t> + </a:t>
            </a:r>
            <a:r>
              <a:rPr lang="en-US" altLang="en-US" sz="1400" dirty="0" err="1" smtClean="0">
                <a:solidFill>
                  <a:schemeClr val="tx2"/>
                </a:solidFill>
              </a:rPr>
              <a:t>N</a:t>
            </a:r>
            <a:r>
              <a:rPr lang="en-US" altLang="en-US" sz="1400" baseline="-25000" dirty="0" err="1" smtClean="0">
                <a:solidFill>
                  <a:schemeClr val="tx2"/>
                </a:solidFill>
              </a:rPr>
              <a:t>t</a:t>
            </a:r>
            <a:r>
              <a:rPr lang="en-US" altLang="en-US" sz="1400" baseline="-25000" dirty="0" smtClean="0">
                <a:solidFill>
                  <a:schemeClr val="tx2"/>
                </a:solidFill>
              </a:rPr>
              <a:t> </a:t>
            </a:r>
            <a:r>
              <a:rPr lang="en-US" altLang="en-US" sz="1400" dirty="0" smtClean="0">
                <a:solidFill>
                  <a:schemeClr val="tx2"/>
                </a:solidFill>
              </a:rPr>
              <a:t>)) </a:t>
            </a:r>
          </a:p>
          <a:p>
            <a:pPr eaLnBrk="1" hangingPunct="1">
              <a:lnSpc>
                <a:spcPct val="90000"/>
              </a:lnSpc>
              <a:buFont typeface="Wingdings" pitchFamily="2" charset="2"/>
              <a:buNone/>
            </a:pPr>
            <a:r>
              <a:rPr lang="en-US" altLang="en-US" sz="1400" dirty="0" smtClean="0">
                <a:solidFill>
                  <a:schemeClr val="tx2"/>
                </a:solidFill>
              </a:rPr>
              <a:t>	</a:t>
            </a:r>
          </a:p>
          <a:p>
            <a:pPr eaLnBrk="1" hangingPunct="1">
              <a:lnSpc>
                <a:spcPct val="80000"/>
              </a:lnSpc>
              <a:buFont typeface="Wingdings" pitchFamily="2" charset="2"/>
              <a:buNone/>
            </a:pPr>
            <a:r>
              <a:rPr lang="en-US" altLang="en-US" sz="1400" dirty="0" smtClean="0">
                <a:solidFill>
                  <a:schemeClr val="tx2"/>
                </a:solidFill>
              </a:rPr>
              <a:t>	where</a:t>
            </a:r>
          </a:p>
          <a:p>
            <a:pPr lvl="1" eaLnBrk="1" hangingPunct="1">
              <a:lnSpc>
                <a:spcPct val="80000"/>
              </a:lnSpc>
              <a:buClr>
                <a:srgbClr val="0070C0"/>
              </a:buClr>
              <a:buSzPct val="100000"/>
              <a:buFont typeface="Arial" panose="020B0604020202020204" pitchFamily="34" charset="0"/>
              <a:buChar char="•"/>
            </a:pPr>
            <a:r>
              <a:rPr lang="en-US" altLang="en-US" sz="1200" dirty="0" err="1" smtClean="0">
                <a:solidFill>
                  <a:schemeClr val="tx2"/>
                </a:solidFill>
              </a:rPr>
              <a:t>q</a:t>
            </a:r>
            <a:r>
              <a:rPr lang="en-US" altLang="en-US" sz="1200" baseline="-25000" dirty="0" err="1" smtClean="0">
                <a:solidFill>
                  <a:schemeClr val="tx2"/>
                </a:solidFill>
              </a:rPr>
              <a:t>t</a:t>
            </a:r>
            <a:r>
              <a:rPr lang="en-US" altLang="en-US" sz="1200" dirty="0" smtClean="0">
                <a:solidFill>
                  <a:schemeClr val="tx2"/>
                </a:solidFill>
              </a:rPr>
              <a:t> = number of adopters at time t</a:t>
            </a:r>
          </a:p>
          <a:p>
            <a:pPr lvl="1" eaLnBrk="1" hangingPunct="1">
              <a:lnSpc>
                <a:spcPct val="80000"/>
              </a:lnSpc>
              <a:buClr>
                <a:srgbClr val="0070C0"/>
              </a:buClr>
              <a:buSzPct val="100000"/>
              <a:buFont typeface="Arial" panose="020B0604020202020204" pitchFamily="34" charset="0"/>
              <a:buChar char="•"/>
            </a:pPr>
            <a:r>
              <a:rPr lang="en-US" altLang="en-US" sz="1200" dirty="0" err="1" smtClean="0">
                <a:solidFill>
                  <a:schemeClr val="tx2"/>
                </a:solidFill>
              </a:rPr>
              <a:t>R</a:t>
            </a:r>
            <a:r>
              <a:rPr lang="en-US" altLang="en-US" sz="1200" baseline="-25000" dirty="0" err="1" smtClean="0">
                <a:solidFill>
                  <a:schemeClr val="tx2"/>
                </a:solidFill>
              </a:rPr>
              <a:t>t</a:t>
            </a:r>
            <a:r>
              <a:rPr lang="en-US" altLang="en-US" sz="1200" dirty="0" smtClean="0">
                <a:solidFill>
                  <a:schemeClr val="tx2"/>
                </a:solidFill>
              </a:rPr>
              <a:t> = total number of potential adopters who have not yet adopted at time t</a:t>
            </a:r>
          </a:p>
          <a:p>
            <a:pPr lvl="1" eaLnBrk="1" hangingPunct="1">
              <a:lnSpc>
                <a:spcPct val="80000"/>
              </a:lnSpc>
              <a:buClr>
                <a:srgbClr val="0070C0"/>
              </a:buClr>
              <a:buSzPct val="100000"/>
              <a:buFont typeface="Arial" panose="020B0604020202020204" pitchFamily="34" charset="0"/>
              <a:buChar char="•"/>
            </a:pPr>
            <a:r>
              <a:rPr lang="en-US" altLang="en-US" sz="1200" dirty="0" err="1" smtClean="0">
                <a:solidFill>
                  <a:schemeClr val="tx2"/>
                </a:solidFill>
              </a:rPr>
              <a:t>N</a:t>
            </a:r>
            <a:r>
              <a:rPr lang="en-US" altLang="en-US" sz="1200" baseline="-25000" dirty="0" err="1" smtClean="0">
                <a:solidFill>
                  <a:schemeClr val="tx2"/>
                </a:solidFill>
              </a:rPr>
              <a:t>t</a:t>
            </a:r>
            <a:r>
              <a:rPr lang="en-US" altLang="en-US" sz="1200" baseline="-25000" dirty="0" smtClean="0">
                <a:solidFill>
                  <a:schemeClr val="tx2"/>
                </a:solidFill>
              </a:rPr>
              <a:t> </a:t>
            </a:r>
            <a:r>
              <a:rPr lang="en-US" altLang="en-US" sz="1200" dirty="0" smtClean="0">
                <a:solidFill>
                  <a:schemeClr val="tx2"/>
                </a:solidFill>
              </a:rPr>
              <a:t>= cumulative number of adopters at time t</a:t>
            </a:r>
          </a:p>
          <a:p>
            <a:pPr lvl="1" eaLnBrk="1" hangingPunct="1">
              <a:lnSpc>
                <a:spcPct val="80000"/>
              </a:lnSpc>
              <a:buClr>
                <a:srgbClr val="0070C0"/>
              </a:buClr>
              <a:buSzPct val="100000"/>
              <a:buFont typeface="Arial" panose="020B0604020202020204" pitchFamily="34" charset="0"/>
              <a:buChar char="•"/>
            </a:pPr>
            <a:r>
              <a:rPr lang="en-US" altLang="en-US" sz="1200" dirty="0" smtClean="0">
                <a:solidFill>
                  <a:schemeClr val="tx2"/>
                </a:solidFill>
              </a:rPr>
              <a:t>w	= effect of each adopter on each remaining potential adopter</a:t>
            </a:r>
          </a:p>
          <a:p>
            <a:pPr lvl="1" eaLnBrk="1" hangingPunct="1">
              <a:lnSpc>
                <a:spcPct val="80000"/>
              </a:lnSpc>
              <a:buClr>
                <a:srgbClr val="0070C0"/>
              </a:buClr>
              <a:buSzPct val="100000"/>
              <a:buFont typeface="Arial" panose="020B0604020202020204" pitchFamily="34" charset="0"/>
              <a:buChar char="•"/>
            </a:pPr>
            <a:r>
              <a:rPr lang="en-US" altLang="en-US" sz="1200" dirty="0" smtClean="0">
                <a:solidFill>
                  <a:schemeClr val="tx2"/>
                </a:solidFill>
              </a:rPr>
              <a:t>p 	= effect of external factors (such as marketing) on adoption propensity</a:t>
            </a:r>
          </a:p>
          <a:p>
            <a:pPr lvl="1" eaLnBrk="1" hangingPunct="1">
              <a:lnSpc>
                <a:spcPct val="80000"/>
              </a:lnSpc>
            </a:pPr>
            <a:endParaRPr lang="en-US" altLang="en-US" sz="1200" dirty="0" smtClean="0">
              <a:solidFill>
                <a:schemeClr val="tx2"/>
              </a:solidFill>
            </a:endParaRPr>
          </a:p>
          <a:p>
            <a:pPr eaLnBrk="1" hangingPunct="1">
              <a:lnSpc>
                <a:spcPct val="80000"/>
              </a:lnSpc>
              <a:buFont typeface="Wingdings" pitchFamily="2" charset="2"/>
              <a:buNone/>
            </a:pPr>
            <a:r>
              <a:rPr lang="en-US" altLang="en-US" sz="1400" dirty="0" smtClean="0"/>
              <a:t>	</a:t>
            </a:r>
            <a:r>
              <a:rPr lang="en-US" altLang="en-US" sz="1600" dirty="0" smtClean="0"/>
              <a:t>Clear as mud, huh?</a:t>
            </a:r>
          </a:p>
          <a:p>
            <a:pPr eaLnBrk="1" hangingPunct="1">
              <a:lnSpc>
                <a:spcPct val="80000"/>
              </a:lnSpc>
              <a:buFont typeface="Wingdings" pitchFamily="2" charset="2"/>
              <a:buNone/>
            </a:pPr>
            <a:endParaRPr lang="en-US" altLang="en-US" sz="1600" dirty="0" smtClean="0"/>
          </a:p>
          <a:p>
            <a:pPr eaLnBrk="1" hangingPunct="1">
              <a:lnSpc>
                <a:spcPct val="80000"/>
              </a:lnSpc>
              <a:buFont typeface="Wingdings" pitchFamily="2" charset="2"/>
              <a:buNone/>
            </a:pPr>
            <a:r>
              <a:rPr lang="en-US" altLang="en-US" sz="1600" dirty="0" smtClean="0"/>
              <a:t>	In fact, this somewhat “inaccessible” formula can often be converted into a simple SD framework for the purposes of analysis and extension.</a:t>
            </a:r>
          </a:p>
          <a:p>
            <a:pPr eaLnBrk="1" hangingPunct="1">
              <a:lnSpc>
                <a:spcPct val="80000"/>
              </a:lnSpc>
              <a:buFont typeface="Wingdings" pitchFamily="2" charset="2"/>
              <a:buNone/>
            </a:pPr>
            <a:endParaRPr lang="en-US" altLang="en-US" sz="1400" dirty="0" smtClean="0"/>
          </a:p>
          <a:p>
            <a:pPr eaLnBrk="1" hangingPunct="1">
              <a:lnSpc>
                <a:spcPct val="90000"/>
              </a:lnSpc>
              <a:buFont typeface="Wingdings" pitchFamily="2" charset="2"/>
              <a:buNone/>
            </a:pPr>
            <a:endParaRPr lang="en-US" altLang="en-US" sz="1200" dirty="0" smtClean="0"/>
          </a:p>
        </p:txBody>
      </p:sp>
    </p:spTree>
    <p:extLst>
      <p:ext uri="{BB962C8B-B14F-4D97-AF65-F5344CB8AC3E}">
        <p14:creationId xmlns:p14="http://schemas.microsoft.com/office/powerpoint/2010/main" val="385581746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p:txBody>
          <a:bodyPr/>
          <a:lstStyle/>
          <a:p>
            <a:pPr>
              <a:defRPr/>
            </a:pPr>
            <a:fld id="{88A98F71-B708-4D28-9B69-6938FB6C64E8}" type="slidenum">
              <a:rPr lang="en-US" smtClean="0">
                <a:solidFill>
                  <a:schemeClr val="tx1"/>
                </a:solidFill>
              </a:rPr>
              <a:pPr>
                <a:defRPr/>
              </a:pPr>
              <a:t>96</a:t>
            </a:fld>
            <a:endParaRPr lang="en-US" dirty="0" smtClean="0">
              <a:solidFill>
                <a:schemeClr val="tx1"/>
              </a:solidFill>
            </a:endParaRPr>
          </a:p>
        </p:txBody>
      </p:sp>
      <p:sp>
        <p:nvSpPr>
          <p:cNvPr id="35844" name="Rectangle 2"/>
          <p:cNvSpPr>
            <a:spLocks noGrp="1" noChangeArrowheads="1"/>
          </p:cNvSpPr>
          <p:nvPr>
            <p:ph type="title"/>
          </p:nvPr>
        </p:nvSpPr>
        <p:spPr/>
        <p:txBody>
          <a:bodyPr>
            <a:normAutofit/>
          </a:bodyPr>
          <a:lstStyle/>
          <a:p>
            <a:pPr eaLnBrk="1" hangingPunct="1"/>
            <a:r>
              <a:rPr lang="en-US" altLang="en-US" sz="2400" dirty="0" smtClean="0"/>
              <a:t>Exercise 1 – New Product Introductions</a:t>
            </a:r>
          </a:p>
        </p:txBody>
      </p:sp>
      <p:sp>
        <p:nvSpPr>
          <p:cNvPr id="35845" name="Rectangle 3"/>
          <p:cNvSpPr>
            <a:spLocks noGrp="1" noChangeArrowheads="1"/>
          </p:cNvSpPr>
          <p:nvPr>
            <p:ph type="body" idx="1"/>
          </p:nvPr>
        </p:nvSpPr>
        <p:spPr>
          <a:xfrm>
            <a:off x="838200" y="1524000"/>
            <a:ext cx="7199313" cy="3429000"/>
          </a:xfrm>
        </p:spPr>
        <p:txBody>
          <a:bodyPr/>
          <a:lstStyle/>
          <a:p>
            <a:pPr eaLnBrk="1" hangingPunct="1">
              <a:lnSpc>
                <a:spcPct val="90000"/>
              </a:lnSpc>
              <a:buFont typeface="Wingdings" pitchFamily="2" charset="2"/>
              <a:buNone/>
            </a:pPr>
            <a:r>
              <a:rPr lang="en-US" altLang="en-US" sz="2000" dirty="0" smtClean="0"/>
              <a:t>	Let’s take this equation and see if we can identify any stocks and flows in it.  Think about what’s accumulating and what activities fill/drain those “buckets.”</a:t>
            </a:r>
          </a:p>
          <a:p>
            <a:pPr eaLnBrk="1" hangingPunct="1">
              <a:lnSpc>
                <a:spcPct val="90000"/>
              </a:lnSpc>
              <a:buFont typeface="Wingdings" pitchFamily="2" charset="2"/>
              <a:buNone/>
            </a:pPr>
            <a:endParaRPr lang="en-US" altLang="en-US" sz="2000" dirty="0" smtClean="0"/>
          </a:p>
          <a:p>
            <a:pPr eaLnBrk="1" hangingPunct="1">
              <a:lnSpc>
                <a:spcPct val="90000"/>
              </a:lnSpc>
              <a:buFont typeface="Wingdings" pitchFamily="2" charset="2"/>
              <a:buNone/>
            </a:pPr>
            <a:r>
              <a:rPr lang="en-US" altLang="en-US" sz="1400" dirty="0" smtClean="0"/>
              <a:t>	</a:t>
            </a:r>
            <a:r>
              <a:rPr lang="en-US" altLang="en-US" sz="1400" dirty="0" err="1" smtClean="0">
                <a:solidFill>
                  <a:schemeClr val="tx2"/>
                </a:solidFill>
              </a:rPr>
              <a:t>q</a:t>
            </a:r>
            <a:r>
              <a:rPr lang="en-US" altLang="en-US" sz="1400" baseline="-25000" dirty="0" err="1" smtClean="0">
                <a:solidFill>
                  <a:schemeClr val="tx2"/>
                </a:solidFill>
              </a:rPr>
              <a:t>t</a:t>
            </a:r>
            <a:r>
              <a:rPr lang="en-US" altLang="en-US" sz="1400" dirty="0" smtClean="0">
                <a:solidFill>
                  <a:schemeClr val="tx2"/>
                </a:solidFill>
              </a:rPr>
              <a:t> = p*</a:t>
            </a:r>
            <a:r>
              <a:rPr lang="en-US" altLang="en-US" sz="1400" dirty="0" err="1" smtClean="0">
                <a:solidFill>
                  <a:schemeClr val="tx2"/>
                </a:solidFill>
              </a:rPr>
              <a:t>R</a:t>
            </a:r>
            <a:r>
              <a:rPr lang="en-US" altLang="en-US" sz="1400" baseline="-25000" dirty="0" err="1" smtClean="0">
                <a:solidFill>
                  <a:schemeClr val="tx2"/>
                </a:solidFill>
              </a:rPr>
              <a:t>t</a:t>
            </a:r>
            <a:r>
              <a:rPr lang="en-US" altLang="en-US" sz="1400" dirty="0" smtClean="0">
                <a:solidFill>
                  <a:schemeClr val="tx2"/>
                </a:solidFill>
              </a:rPr>
              <a:t> + w*</a:t>
            </a:r>
            <a:r>
              <a:rPr lang="en-US" altLang="en-US" sz="1400" dirty="0" err="1" smtClean="0">
                <a:solidFill>
                  <a:schemeClr val="tx2"/>
                </a:solidFill>
              </a:rPr>
              <a:t>N</a:t>
            </a:r>
            <a:r>
              <a:rPr lang="en-US" altLang="en-US" sz="1400" baseline="-25000" dirty="0" err="1" smtClean="0">
                <a:solidFill>
                  <a:schemeClr val="tx2"/>
                </a:solidFill>
              </a:rPr>
              <a:t>t</a:t>
            </a:r>
            <a:r>
              <a:rPr lang="en-US" altLang="en-US" sz="1400" dirty="0" smtClean="0">
                <a:solidFill>
                  <a:schemeClr val="tx2"/>
                </a:solidFill>
              </a:rPr>
              <a:t>*</a:t>
            </a:r>
            <a:r>
              <a:rPr lang="en-US" altLang="en-US" sz="1400" baseline="-25000" dirty="0" smtClean="0">
                <a:solidFill>
                  <a:schemeClr val="tx2"/>
                </a:solidFill>
              </a:rPr>
              <a:t> </a:t>
            </a:r>
            <a:r>
              <a:rPr lang="en-US" altLang="en-US" sz="1400" dirty="0" smtClean="0">
                <a:solidFill>
                  <a:schemeClr val="tx2"/>
                </a:solidFill>
              </a:rPr>
              <a:t>(</a:t>
            </a:r>
            <a:r>
              <a:rPr lang="en-US" altLang="en-US" sz="1400" dirty="0" err="1" smtClean="0">
                <a:solidFill>
                  <a:schemeClr val="tx2"/>
                </a:solidFill>
              </a:rPr>
              <a:t>R</a:t>
            </a:r>
            <a:r>
              <a:rPr lang="en-US" altLang="en-US" sz="1400" baseline="-25000" dirty="0" err="1" smtClean="0">
                <a:solidFill>
                  <a:schemeClr val="tx2"/>
                </a:solidFill>
              </a:rPr>
              <a:t>t</a:t>
            </a:r>
            <a:r>
              <a:rPr lang="en-US" altLang="en-US" sz="1400" dirty="0" smtClean="0">
                <a:solidFill>
                  <a:schemeClr val="tx2"/>
                </a:solidFill>
              </a:rPr>
              <a:t>/(</a:t>
            </a:r>
            <a:r>
              <a:rPr lang="en-US" altLang="en-US" sz="1400" dirty="0" err="1" smtClean="0">
                <a:solidFill>
                  <a:schemeClr val="tx2"/>
                </a:solidFill>
              </a:rPr>
              <a:t>R</a:t>
            </a:r>
            <a:r>
              <a:rPr lang="en-US" altLang="en-US" sz="1400" baseline="-25000" dirty="0" err="1" smtClean="0">
                <a:solidFill>
                  <a:schemeClr val="tx2"/>
                </a:solidFill>
              </a:rPr>
              <a:t>t</a:t>
            </a:r>
            <a:r>
              <a:rPr lang="en-US" altLang="en-US" sz="1400" dirty="0" smtClean="0">
                <a:solidFill>
                  <a:schemeClr val="tx2"/>
                </a:solidFill>
              </a:rPr>
              <a:t> + </a:t>
            </a:r>
            <a:r>
              <a:rPr lang="en-US" altLang="en-US" sz="1400" dirty="0" err="1" smtClean="0">
                <a:solidFill>
                  <a:schemeClr val="tx2"/>
                </a:solidFill>
              </a:rPr>
              <a:t>N</a:t>
            </a:r>
            <a:r>
              <a:rPr lang="en-US" altLang="en-US" sz="1400" baseline="-25000" dirty="0" err="1" smtClean="0">
                <a:solidFill>
                  <a:schemeClr val="tx2"/>
                </a:solidFill>
              </a:rPr>
              <a:t>t</a:t>
            </a:r>
            <a:r>
              <a:rPr lang="en-US" altLang="en-US" sz="1400" baseline="-25000" dirty="0" smtClean="0">
                <a:solidFill>
                  <a:schemeClr val="tx2"/>
                </a:solidFill>
              </a:rPr>
              <a:t> </a:t>
            </a:r>
            <a:r>
              <a:rPr lang="en-US" altLang="en-US" sz="1400" dirty="0" smtClean="0">
                <a:solidFill>
                  <a:schemeClr val="tx2"/>
                </a:solidFill>
              </a:rPr>
              <a:t>)) </a:t>
            </a:r>
          </a:p>
          <a:p>
            <a:pPr eaLnBrk="1" hangingPunct="1">
              <a:lnSpc>
                <a:spcPct val="90000"/>
              </a:lnSpc>
              <a:buFont typeface="Wingdings" pitchFamily="2" charset="2"/>
              <a:buNone/>
            </a:pPr>
            <a:r>
              <a:rPr lang="en-US" altLang="en-US" sz="1400" dirty="0" smtClean="0">
                <a:solidFill>
                  <a:schemeClr val="tx2"/>
                </a:solidFill>
              </a:rPr>
              <a:t>	</a:t>
            </a:r>
          </a:p>
          <a:p>
            <a:pPr eaLnBrk="1" hangingPunct="1">
              <a:lnSpc>
                <a:spcPct val="80000"/>
              </a:lnSpc>
              <a:buFont typeface="Wingdings" pitchFamily="2" charset="2"/>
              <a:buNone/>
            </a:pPr>
            <a:r>
              <a:rPr lang="en-US" altLang="en-US" sz="1400" dirty="0" smtClean="0">
                <a:solidFill>
                  <a:schemeClr val="tx2"/>
                </a:solidFill>
              </a:rPr>
              <a:t>	where</a:t>
            </a:r>
          </a:p>
          <a:p>
            <a:pPr lvl="1" eaLnBrk="1" hangingPunct="1">
              <a:lnSpc>
                <a:spcPct val="80000"/>
              </a:lnSpc>
              <a:buClr>
                <a:srgbClr val="0070C0"/>
              </a:buClr>
              <a:buSzPct val="100000"/>
              <a:buFont typeface="Arial" panose="020B0604020202020204" pitchFamily="34" charset="0"/>
              <a:buChar char="•"/>
            </a:pPr>
            <a:r>
              <a:rPr lang="en-US" altLang="en-US" sz="1200" dirty="0" err="1" smtClean="0">
                <a:solidFill>
                  <a:schemeClr val="tx2"/>
                </a:solidFill>
              </a:rPr>
              <a:t>q</a:t>
            </a:r>
            <a:r>
              <a:rPr lang="en-US" altLang="en-US" sz="1200" baseline="-25000" dirty="0" err="1" smtClean="0">
                <a:solidFill>
                  <a:schemeClr val="tx2"/>
                </a:solidFill>
              </a:rPr>
              <a:t>t</a:t>
            </a:r>
            <a:r>
              <a:rPr lang="en-US" altLang="en-US" sz="1200" dirty="0" smtClean="0">
                <a:solidFill>
                  <a:schemeClr val="tx2"/>
                </a:solidFill>
              </a:rPr>
              <a:t> = number of adopters at time t</a:t>
            </a:r>
          </a:p>
          <a:p>
            <a:pPr lvl="1" eaLnBrk="1" hangingPunct="1">
              <a:lnSpc>
                <a:spcPct val="80000"/>
              </a:lnSpc>
              <a:buClr>
                <a:srgbClr val="0070C0"/>
              </a:buClr>
              <a:buSzPct val="100000"/>
              <a:buFont typeface="Arial" panose="020B0604020202020204" pitchFamily="34" charset="0"/>
              <a:buChar char="•"/>
            </a:pPr>
            <a:r>
              <a:rPr lang="en-US" altLang="en-US" sz="1200" dirty="0" err="1" smtClean="0">
                <a:solidFill>
                  <a:schemeClr val="tx2"/>
                </a:solidFill>
              </a:rPr>
              <a:t>R</a:t>
            </a:r>
            <a:r>
              <a:rPr lang="en-US" altLang="en-US" sz="1200" baseline="-25000" dirty="0" err="1" smtClean="0">
                <a:solidFill>
                  <a:schemeClr val="tx2"/>
                </a:solidFill>
              </a:rPr>
              <a:t>t</a:t>
            </a:r>
            <a:r>
              <a:rPr lang="en-US" altLang="en-US" sz="1200" dirty="0" smtClean="0">
                <a:solidFill>
                  <a:schemeClr val="tx2"/>
                </a:solidFill>
              </a:rPr>
              <a:t> = total number of potential adopters who have not yet adopted at time t</a:t>
            </a:r>
          </a:p>
          <a:p>
            <a:pPr lvl="1" eaLnBrk="1" hangingPunct="1">
              <a:lnSpc>
                <a:spcPct val="80000"/>
              </a:lnSpc>
              <a:buClr>
                <a:srgbClr val="0070C0"/>
              </a:buClr>
              <a:buSzPct val="100000"/>
              <a:buFont typeface="Arial" panose="020B0604020202020204" pitchFamily="34" charset="0"/>
              <a:buChar char="•"/>
            </a:pPr>
            <a:r>
              <a:rPr lang="en-US" altLang="en-US" sz="1200" dirty="0" err="1" smtClean="0">
                <a:solidFill>
                  <a:schemeClr val="tx2"/>
                </a:solidFill>
              </a:rPr>
              <a:t>N</a:t>
            </a:r>
            <a:r>
              <a:rPr lang="en-US" altLang="en-US" sz="1200" baseline="-25000" dirty="0" err="1" smtClean="0">
                <a:solidFill>
                  <a:schemeClr val="tx2"/>
                </a:solidFill>
              </a:rPr>
              <a:t>t</a:t>
            </a:r>
            <a:r>
              <a:rPr lang="en-US" altLang="en-US" sz="1200" baseline="-25000" dirty="0" smtClean="0">
                <a:solidFill>
                  <a:schemeClr val="tx2"/>
                </a:solidFill>
              </a:rPr>
              <a:t> </a:t>
            </a:r>
            <a:r>
              <a:rPr lang="en-US" altLang="en-US" sz="1200" dirty="0" smtClean="0">
                <a:solidFill>
                  <a:schemeClr val="tx2"/>
                </a:solidFill>
              </a:rPr>
              <a:t>= cumulative number of adopters at time t</a:t>
            </a:r>
          </a:p>
          <a:p>
            <a:pPr lvl="1" eaLnBrk="1" hangingPunct="1">
              <a:lnSpc>
                <a:spcPct val="80000"/>
              </a:lnSpc>
              <a:buClr>
                <a:srgbClr val="0070C0"/>
              </a:buClr>
              <a:buSzPct val="100000"/>
              <a:buFont typeface="Arial" panose="020B0604020202020204" pitchFamily="34" charset="0"/>
              <a:buChar char="•"/>
            </a:pPr>
            <a:r>
              <a:rPr lang="en-US" altLang="en-US" sz="1200" dirty="0" smtClean="0">
                <a:solidFill>
                  <a:schemeClr val="tx2"/>
                </a:solidFill>
              </a:rPr>
              <a:t>w	= effect of each adopter on each remaining potential adopter</a:t>
            </a:r>
          </a:p>
          <a:p>
            <a:pPr lvl="1" eaLnBrk="1" hangingPunct="1">
              <a:lnSpc>
                <a:spcPct val="80000"/>
              </a:lnSpc>
              <a:buClr>
                <a:srgbClr val="0070C0"/>
              </a:buClr>
              <a:buSzPct val="100000"/>
              <a:buFont typeface="Arial" panose="020B0604020202020204" pitchFamily="34" charset="0"/>
              <a:buChar char="•"/>
            </a:pPr>
            <a:r>
              <a:rPr lang="en-US" altLang="en-US" sz="1200" dirty="0" smtClean="0">
                <a:solidFill>
                  <a:schemeClr val="tx2"/>
                </a:solidFill>
              </a:rPr>
              <a:t>p 	= effect of external factors (such as marketing) on adoption propensity</a:t>
            </a:r>
          </a:p>
          <a:p>
            <a:pPr eaLnBrk="1" hangingPunct="1">
              <a:lnSpc>
                <a:spcPct val="80000"/>
              </a:lnSpc>
              <a:buFont typeface="Wingdings" pitchFamily="2" charset="2"/>
              <a:buNone/>
            </a:pPr>
            <a:endParaRPr lang="en-US" altLang="en-US" sz="1000" dirty="0" smtClean="0">
              <a:solidFill>
                <a:schemeClr val="tx2"/>
              </a:solidFill>
            </a:endParaRPr>
          </a:p>
          <a:p>
            <a:pPr eaLnBrk="1" hangingPunct="1">
              <a:lnSpc>
                <a:spcPct val="90000"/>
              </a:lnSpc>
              <a:buFont typeface="Wingdings" pitchFamily="2" charset="2"/>
              <a:buNone/>
            </a:pPr>
            <a:endParaRPr lang="en-US" altLang="en-US" sz="1600" dirty="0" smtClean="0"/>
          </a:p>
        </p:txBody>
      </p:sp>
    </p:spTree>
    <p:extLst>
      <p:ext uri="{BB962C8B-B14F-4D97-AF65-F5344CB8AC3E}">
        <p14:creationId xmlns:p14="http://schemas.microsoft.com/office/powerpoint/2010/main" val="387760717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0"/>
          </p:nvPr>
        </p:nvSpPr>
        <p:spPr/>
        <p:txBody>
          <a:bodyPr/>
          <a:lstStyle/>
          <a:p>
            <a:pPr>
              <a:defRPr/>
            </a:pPr>
            <a:fld id="{87D543F3-D2BD-4AA0-B7F8-0F3B6C9DA10D}" type="slidenum">
              <a:rPr lang="en-US" smtClean="0">
                <a:solidFill>
                  <a:schemeClr val="tx1"/>
                </a:solidFill>
              </a:rPr>
              <a:pPr>
                <a:defRPr/>
              </a:pPr>
              <a:t>97</a:t>
            </a:fld>
            <a:endParaRPr lang="en-US" dirty="0" smtClean="0">
              <a:solidFill>
                <a:schemeClr val="tx1"/>
              </a:solidFill>
            </a:endParaRPr>
          </a:p>
        </p:txBody>
      </p:sp>
      <p:sp>
        <p:nvSpPr>
          <p:cNvPr id="36868" name="Rectangle 2"/>
          <p:cNvSpPr>
            <a:spLocks noGrp="1" noChangeArrowheads="1"/>
          </p:cNvSpPr>
          <p:nvPr>
            <p:ph type="title"/>
          </p:nvPr>
        </p:nvSpPr>
        <p:spPr/>
        <p:txBody>
          <a:bodyPr>
            <a:normAutofit/>
          </a:bodyPr>
          <a:lstStyle/>
          <a:p>
            <a:pPr eaLnBrk="1" hangingPunct="1"/>
            <a:r>
              <a:rPr lang="en-US" altLang="en-US" sz="2400" dirty="0" smtClean="0"/>
              <a:t>Exercise 1 – New Product Introductions</a:t>
            </a:r>
          </a:p>
        </p:txBody>
      </p:sp>
      <p:sp>
        <p:nvSpPr>
          <p:cNvPr id="36869" name="Rectangle 3"/>
          <p:cNvSpPr>
            <a:spLocks noGrp="1" noChangeArrowheads="1"/>
          </p:cNvSpPr>
          <p:nvPr>
            <p:ph type="body" idx="1"/>
          </p:nvPr>
        </p:nvSpPr>
        <p:spPr>
          <a:xfrm>
            <a:off x="609600" y="1524000"/>
            <a:ext cx="7046913" cy="4800600"/>
          </a:xfrm>
        </p:spPr>
        <p:txBody>
          <a:bodyPr/>
          <a:lstStyle/>
          <a:p>
            <a:pPr marL="533400" indent="-533400" eaLnBrk="1" hangingPunct="1">
              <a:lnSpc>
                <a:spcPct val="80000"/>
              </a:lnSpc>
              <a:buFont typeface="Wingdings" pitchFamily="2" charset="2"/>
              <a:buNone/>
            </a:pPr>
            <a:r>
              <a:rPr lang="en-US" altLang="en-US" sz="1600" dirty="0" smtClean="0"/>
              <a:t>	That’s more like it!</a:t>
            </a:r>
          </a:p>
          <a:p>
            <a:pPr marL="533400" indent="-533400" eaLnBrk="1" hangingPunct="1">
              <a:lnSpc>
                <a:spcPct val="80000"/>
              </a:lnSpc>
              <a:buFont typeface="Wingdings" pitchFamily="2" charset="2"/>
              <a:buNone/>
            </a:pPr>
            <a:r>
              <a:rPr lang="en-US" altLang="en-US" sz="1600" dirty="0" smtClean="0"/>
              <a:t>	Now let’s if we can plug in some values that would allow us to replicate the historical behavior of the DVD player market.</a:t>
            </a:r>
          </a:p>
          <a:p>
            <a:pPr marL="533400" indent="-533400" eaLnBrk="1" hangingPunct="1">
              <a:lnSpc>
                <a:spcPct val="80000"/>
              </a:lnSpc>
              <a:buFont typeface="Wingdings" pitchFamily="2" charset="2"/>
              <a:buNone/>
            </a:pPr>
            <a:r>
              <a:rPr lang="en-US" altLang="en-US" sz="1600" dirty="0" smtClean="0"/>
              <a:t>	</a:t>
            </a:r>
            <a:r>
              <a:rPr lang="en-US" altLang="en-US" sz="1600" u="sng" dirty="0" smtClean="0"/>
              <a:t>Assume that: </a:t>
            </a:r>
          </a:p>
          <a:p>
            <a:pPr lvl="1" eaLnBrk="1" hangingPunct="1">
              <a:lnSpc>
                <a:spcPct val="80000"/>
              </a:lnSpc>
              <a:buClr>
                <a:srgbClr val="0070C0"/>
              </a:buClr>
              <a:buSzPct val="100000"/>
              <a:buFont typeface="Arial" panose="020B0604020202020204" pitchFamily="34" charset="0"/>
              <a:buChar char="•"/>
            </a:pPr>
            <a:r>
              <a:rPr lang="en-US" altLang="en-US" sz="1400" dirty="0" smtClean="0"/>
              <a:t>Research indicates that penetration is basically maxed out.  (For simplicity, let’s ignore the growth in the number of US households and instead keep the model in % terms.)</a:t>
            </a:r>
          </a:p>
          <a:p>
            <a:pPr lvl="1" eaLnBrk="1" hangingPunct="1">
              <a:lnSpc>
                <a:spcPct val="80000"/>
              </a:lnSpc>
              <a:buClr>
                <a:srgbClr val="0070C0"/>
              </a:buClr>
              <a:buSzPct val="100000"/>
              <a:buFont typeface="Arial" panose="020B0604020202020204" pitchFamily="34" charset="0"/>
              <a:buChar char="•"/>
            </a:pPr>
            <a:r>
              <a:rPr lang="en-US" altLang="en-US" sz="1400" dirty="0" smtClean="0"/>
              <a:t>Marketing efforts throughout the past 10 years have been relatively constant in dollar terms.  Your colleague, an expert in the effect of advertising, has indicated that such spending levels typical result in an external coefficient (variable </a:t>
            </a:r>
            <a:r>
              <a:rPr lang="en-US" altLang="en-US" sz="1400" i="1" dirty="0" smtClean="0"/>
              <a:t>p</a:t>
            </a:r>
            <a:r>
              <a:rPr lang="en-US" altLang="en-US" sz="1400" dirty="0" smtClean="0"/>
              <a:t>) of about 0.008.</a:t>
            </a:r>
          </a:p>
          <a:p>
            <a:pPr lvl="1" eaLnBrk="1" hangingPunct="1">
              <a:lnSpc>
                <a:spcPct val="80000"/>
              </a:lnSpc>
              <a:buClr>
                <a:srgbClr val="0070C0"/>
              </a:buClr>
              <a:buSzPct val="100000"/>
              <a:buFont typeface="Arial" panose="020B0604020202020204" pitchFamily="34" charset="0"/>
              <a:buChar char="•"/>
            </a:pPr>
            <a:r>
              <a:rPr lang="en-US" altLang="en-US" sz="1400" dirty="0" smtClean="0"/>
              <a:t>Further research shows that values for internal coefficients (variable </a:t>
            </a:r>
            <a:r>
              <a:rPr lang="en-US" altLang="en-US" sz="1400" i="1" dirty="0" smtClean="0"/>
              <a:t>w</a:t>
            </a:r>
            <a:r>
              <a:rPr lang="en-US" altLang="en-US" sz="1400" dirty="0" smtClean="0"/>
              <a:t>) are never more than 1.0.</a:t>
            </a:r>
          </a:p>
          <a:p>
            <a:pPr lvl="1" eaLnBrk="1" hangingPunct="1">
              <a:lnSpc>
                <a:spcPct val="80000"/>
              </a:lnSpc>
              <a:buClr>
                <a:srgbClr val="0070C0"/>
              </a:buClr>
              <a:buSzPct val="100000"/>
              <a:buFont typeface="Arial" panose="020B0604020202020204" pitchFamily="34" charset="0"/>
              <a:buChar char="•"/>
            </a:pPr>
            <a:r>
              <a:rPr lang="en-US" altLang="en-US" sz="1400" dirty="0" smtClean="0"/>
              <a:t>DVD players were launched in 1997, and the data for the adoption of this product relates to end of year (EOY) numbers.</a:t>
            </a:r>
          </a:p>
          <a:p>
            <a:pPr marL="533400" indent="-533400" eaLnBrk="1" hangingPunct="1">
              <a:lnSpc>
                <a:spcPct val="80000"/>
              </a:lnSpc>
              <a:buFont typeface="Wingdings" pitchFamily="2" charset="2"/>
              <a:buNone/>
            </a:pPr>
            <a:endParaRPr lang="en-US" altLang="en-US" sz="1600" dirty="0" smtClean="0"/>
          </a:p>
          <a:p>
            <a:pPr marL="533400" indent="-533400" eaLnBrk="1" hangingPunct="1">
              <a:lnSpc>
                <a:spcPct val="80000"/>
              </a:lnSpc>
              <a:buFont typeface="Wingdings" pitchFamily="2" charset="2"/>
              <a:buNone/>
            </a:pPr>
            <a:r>
              <a:rPr lang="en-US" altLang="en-US" sz="1600" dirty="0" smtClean="0"/>
              <a:t>	Using the STELLA</a:t>
            </a:r>
            <a:r>
              <a:rPr lang="en-US" altLang="en-US" sz="1600" i="1" dirty="0" smtClean="0"/>
              <a:t> </a:t>
            </a:r>
            <a:r>
              <a:rPr lang="en-US" altLang="en-US" sz="1600" dirty="0" smtClean="0"/>
              <a:t>software, create the structure for a Bass Diffusion model and experiment with different parameters of </a:t>
            </a:r>
            <a:r>
              <a:rPr lang="en-US" altLang="en-US" sz="1600" i="1" dirty="0" smtClean="0"/>
              <a:t>w.  </a:t>
            </a:r>
            <a:r>
              <a:rPr lang="en-US" altLang="en-US" sz="1600" dirty="0" smtClean="0"/>
              <a:t>Can you find a value of </a:t>
            </a:r>
            <a:r>
              <a:rPr lang="en-US" altLang="en-US" sz="1600" i="1" dirty="0" smtClean="0"/>
              <a:t>w</a:t>
            </a:r>
            <a:r>
              <a:rPr lang="en-US" altLang="en-US" sz="1600" dirty="0" smtClean="0"/>
              <a:t> such that the simulation results closely approximate the historical data?</a:t>
            </a:r>
          </a:p>
          <a:p>
            <a:pPr marL="533400" indent="-533400" eaLnBrk="1" hangingPunct="1">
              <a:lnSpc>
                <a:spcPct val="80000"/>
              </a:lnSpc>
              <a:buFont typeface="Wingdings" pitchFamily="2" charset="2"/>
              <a:buNone/>
            </a:pPr>
            <a:endParaRPr lang="en-US" altLang="en-US" sz="800" dirty="0" smtClean="0"/>
          </a:p>
          <a:p>
            <a:pPr marL="533400" indent="-533400" eaLnBrk="1" hangingPunct="1">
              <a:lnSpc>
                <a:spcPct val="80000"/>
              </a:lnSpc>
              <a:buFont typeface="Wingdings" pitchFamily="2" charset="2"/>
              <a:buNone/>
            </a:pPr>
            <a:endParaRPr lang="en-US" altLang="en-US" sz="1200" dirty="0" smtClean="0"/>
          </a:p>
        </p:txBody>
      </p:sp>
    </p:spTree>
    <p:extLst>
      <p:ext uri="{BB962C8B-B14F-4D97-AF65-F5344CB8AC3E}">
        <p14:creationId xmlns:p14="http://schemas.microsoft.com/office/powerpoint/2010/main" val="248116035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p:txBody>
          <a:bodyPr/>
          <a:lstStyle/>
          <a:p>
            <a:pPr>
              <a:defRPr/>
            </a:pPr>
            <a:fld id="{0B84C107-BBEE-407B-BC29-B95498C4DDE5}" type="slidenum">
              <a:rPr lang="en-US" smtClean="0">
                <a:solidFill>
                  <a:schemeClr val="tx1"/>
                </a:solidFill>
              </a:rPr>
              <a:pPr>
                <a:defRPr/>
              </a:pPr>
              <a:t>98</a:t>
            </a:fld>
            <a:endParaRPr lang="en-US" dirty="0" smtClean="0">
              <a:solidFill>
                <a:schemeClr val="tx1"/>
              </a:solidFill>
            </a:endParaRPr>
          </a:p>
        </p:txBody>
      </p:sp>
      <p:sp>
        <p:nvSpPr>
          <p:cNvPr id="39941" name="Rectangle 3"/>
          <p:cNvSpPr>
            <a:spLocks noGrp="1" noChangeArrowheads="1"/>
          </p:cNvSpPr>
          <p:nvPr>
            <p:ph type="body" idx="1"/>
          </p:nvPr>
        </p:nvSpPr>
        <p:spPr>
          <a:xfrm>
            <a:off x="609600" y="1447800"/>
            <a:ext cx="2590800" cy="4495800"/>
          </a:xfrm>
        </p:spPr>
        <p:txBody>
          <a:bodyPr/>
          <a:lstStyle/>
          <a:p>
            <a:pPr marL="533400" indent="-533400" eaLnBrk="1" hangingPunct="1">
              <a:buFont typeface="Wingdings" pitchFamily="2" charset="2"/>
              <a:buNone/>
            </a:pPr>
            <a:r>
              <a:rPr lang="en-US" altLang="en-US" sz="2400" dirty="0" smtClean="0"/>
              <a:t>	</a:t>
            </a:r>
            <a:r>
              <a:rPr lang="en-US" altLang="en-US" sz="2000" u="sng" dirty="0" smtClean="0"/>
              <a:t>Wrap Up</a:t>
            </a:r>
          </a:p>
          <a:p>
            <a:pPr marL="533400" indent="-533400" eaLnBrk="1" hangingPunct="1">
              <a:buClr>
                <a:srgbClr val="FF0000"/>
              </a:buClr>
              <a:buFont typeface="Wingdings" pitchFamily="2" charset="2"/>
              <a:buChar char="§"/>
            </a:pPr>
            <a:r>
              <a:rPr lang="en-US" altLang="en-US" sz="1800" dirty="0" smtClean="0"/>
              <a:t>Product/service diffusion curves often display behavior that can be characterized using the Bass formulation.</a:t>
            </a:r>
          </a:p>
          <a:p>
            <a:pPr marL="533400" indent="-533400" eaLnBrk="1" hangingPunct="1">
              <a:buClr>
                <a:srgbClr val="FF0000"/>
              </a:buClr>
              <a:buFont typeface="Wingdings" pitchFamily="2" charset="2"/>
              <a:buChar char="§"/>
            </a:pPr>
            <a:r>
              <a:rPr lang="en-US" altLang="en-US" sz="1800" dirty="0" smtClean="0"/>
              <a:t>Consider the actual iPod data shown here and how such a dynamic could be modeled.</a:t>
            </a:r>
            <a:endParaRPr lang="en-US" altLang="en-US" sz="2400" dirty="0" smtClean="0"/>
          </a:p>
          <a:p>
            <a:pPr marL="533400" indent="-533400" eaLnBrk="1" hangingPunct="1">
              <a:buFont typeface="Wingdings" pitchFamily="2" charset="2"/>
              <a:buNone/>
            </a:pPr>
            <a:endParaRPr lang="en-US" altLang="en-US" sz="2400" dirty="0" smtClean="0"/>
          </a:p>
          <a:p>
            <a:pPr marL="533400" indent="-533400" eaLnBrk="1" hangingPunct="1">
              <a:buFont typeface="Wingdings" pitchFamily="2" charset="2"/>
              <a:buNone/>
            </a:pPr>
            <a:endParaRPr lang="en-US" altLang="en-US" sz="1200" dirty="0" smtClean="0"/>
          </a:p>
          <a:p>
            <a:pPr marL="533400" indent="-533400" eaLnBrk="1" hangingPunct="1">
              <a:buFont typeface="Wingdings" pitchFamily="2" charset="2"/>
              <a:buNone/>
            </a:pPr>
            <a:endParaRPr lang="en-US" altLang="en-US" sz="1800" dirty="0" smtClean="0"/>
          </a:p>
        </p:txBody>
      </p:sp>
      <p:pic>
        <p:nvPicPr>
          <p:cNvPr id="39942" name="Picture 5" descr="iPod Sales Graph.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371600"/>
            <a:ext cx="4876800"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a:spLocks noGrp="1" noChangeArrowheads="1"/>
          </p:cNvSpPr>
          <p:nvPr>
            <p:ph type="title"/>
          </p:nvPr>
        </p:nvSpPr>
        <p:spPr>
          <a:xfrm>
            <a:off x="518160" y="545146"/>
            <a:ext cx="8107680" cy="533404"/>
          </a:xfrm>
        </p:spPr>
        <p:txBody>
          <a:bodyPr>
            <a:normAutofit/>
          </a:bodyPr>
          <a:lstStyle/>
          <a:p>
            <a:pPr eaLnBrk="1" hangingPunct="1"/>
            <a:r>
              <a:rPr lang="en-US" altLang="en-US" sz="2400" dirty="0" smtClean="0"/>
              <a:t>Exercise 1 – New Product Introductions</a:t>
            </a:r>
          </a:p>
        </p:txBody>
      </p:sp>
    </p:spTree>
    <p:extLst>
      <p:ext uri="{BB962C8B-B14F-4D97-AF65-F5344CB8AC3E}">
        <p14:creationId xmlns:p14="http://schemas.microsoft.com/office/powerpoint/2010/main" val="5567088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3"/>
          <p:cNvSpPr>
            <a:spLocks noGrp="1"/>
          </p:cNvSpPr>
          <p:nvPr>
            <p:ph type="sldNum" sz="quarter" idx="10"/>
          </p:nvPr>
        </p:nvSpPr>
        <p:spPr/>
        <p:txBody>
          <a:bodyPr/>
          <a:lstStyle/>
          <a:p>
            <a:pPr>
              <a:defRPr/>
            </a:pPr>
            <a:fld id="{49BF0A63-BC09-4684-8C95-E7C88EF22127}" type="slidenum">
              <a:rPr lang="en-US" smtClean="0">
                <a:solidFill>
                  <a:schemeClr val="tx1"/>
                </a:solidFill>
              </a:rPr>
              <a:pPr>
                <a:defRPr/>
              </a:pPr>
              <a:t>99</a:t>
            </a:fld>
            <a:endParaRPr lang="en-US" dirty="0" smtClean="0">
              <a:solidFill>
                <a:schemeClr val="tx1"/>
              </a:solidFill>
            </a:endParaRPr>
          </a:p>
        </p:txBody>
      </p:sp>
      <p:sp>
        <p:nvSpPr>
          <p:cNvPr id="89092" name="Rectangle 2"/>
          <p:cNvSpPr>
            <a:spLocks noGrp="1" noChangeArrowheads="1"/>
          </p:cNvSpPr>
          <p:nvPr>
            <p:ph type="title"/>
          </p:nvPr>
        </p:nvSpPr>
        <p:spPr/>
        <p:txBody>
          <a:bodyPr>
            <a:normAutofit/>
          </a:bodyPr>
          <a:lstStyle/>
          <a:p>
            <a:pPr eaLnBrk="1" hangingPunct="1"/>
            <a:r>
              <a:rPr lang="en-US" altLang="en-US" sz="2400" dirty="0" smtClean="0"/>
              <a:t>Exercise </a:t>
            </a:r>
            <a:r>
              <a:rPr lang="en-US" altLang="en-US" sz="2400" dirty="0"/>
              <a:t>2</a:t>
            </a:r>
            <a:r>
              <a:rPr lang="en-US" altLang="en-US" sz="2400" dirty="0" smtClean="0"/>
              <a:t> – Feedback and Modules</a:t>
            </a:r>
          </a:p>
        </p:txBody>
      </p:sp>
      <p:sp>
        <p:nvSpPr>
          <p:cNvPr id="89093" name="Rectangle 3"/>
          <p:cNvSpPr>
            <a:spLocks noGrp="1" noChangeArrowheads="1"/>
          </p:cNvSpPr>
          <p:nvPr>
            <p:ph type="body" idx="1"/>
          </p:nvPr>
        </p:nvSpPr>
        <p:spPr>
          <a:xfrm>
            <a:off x="762000" y="1447800"/>
            <a:ext cx="8077200" cy="4876800"/>
          </a:xfrm>
        </p:spPr>
        <p:txBody>
          <a:bodyPr/>
          <a:lstStyle/>
          <a:p>
            <a:pPr eaLnBrk="1" hangingPunct="1">
              <a:lnSpc>
                <a:spcPct val="80000"/>
              </a:lnSpc>
              <a:buFont typeface="Wingdings" pitchFamily="2" charset="2"/>
              <a:buNone/>
            </a:pPr>
            <a:r>
              <a:rPr lang="en-US" altLang="en-US" sz="1400" dirty="0" smtClean="0">
                <a:solidFill>
                  <a:srgbClr val="000066"/>
                </a:solidFill>
              </a:rPr>
              <a:t>	</a:t>
            </a:r>
            <a:r>
              <a:rPr lang="en-US" altLang="en-US" sz="1600" u="sng" dirty="0" smtClean="0"/>
              <a:t>Case Study</a:t>
            </a:r>
            <a:r>
              <a:rPr lang="en-US" altLang="en-US" sz="1600" dirty="0" smtClean="0"/>
              <a:t>:  The Colorado Parks and Wildlife (CPW) division has asked you to build a model of deer and cougar populations in the Routt National Forest to assess the impact of allowing hunting in this region.  The CPW is interested in the natural predator/prey dynamics of the area, as well as having a tool to assess possible outcomes given different intervention strategies.  A Google search has produced an incomplete model (circa 1984 by Newes and Inman) that might serve as a starting point for the project.  Open the model called Predator </a:t>
            </a:r>
            <a:r>
              <a:rPr lang="en-US" altLang="en-US" sz="1600" dirty="0" err="1" smtClean="0"/>
              <a:t>Prey.stmx</a:t>
            </a:r>
            <a:r>
              <a:rPr lang="en-US" altLang="en-US" sz="1600" dirty="0" smtClean="0"/>
              <a:t>.</a:t>
            </a:r>
          </a:p>
          <a:p>
            <a:pPr eaLnBrk="1" hangingPunct="1">
              <a:lnSpc>
                <a:spcPct val="80000"/>
              </a:lnSpc>
              <a:buFont typeface="Wingdings" pitchFamily="2" charset="2"/>
              <a:buNone/>
            </a:pPr>
            <a:endParaRPr lang="en-US" altLang="en-US" sz="1400" dirty="0" smtClean="0"/>
          </a:p>
          <a:p>
            <a:pPr eaLnBrk="1" hangingPunct="1">
              <a:lnSpc>
                <a:spcPct val="80000"/>
              </a:lnSpc>
              <a:buFont typeface="Wingdings" pitchFamily="2" charset="2"/>
              <a:buNone/>
            </a:pPr>
            <a:r>
              <a:rPr lang="en-US" altLang="en-US" sz="1400" dirty="0" smtClean="0"/>
              <a:t>	As a good dynamic modeler, walk through the following steps:</a:t>
            </a:r>
          </a:p>
          <a:p>
            <a:pPr lvl="1" eaLnBrk="1" hangingPunct="1">
              <a:lnSpc>
                <a:spcPct val="80000"/>
              </a:lnSpc>
              <a:buClr>
                <a:srgbClr val="FF0000"/>
              </a:buClr>
              <a:buSzPct val="80000"/>
              <a:buFont typeface="Wingdings" pitchFamily="2" charset="2"/>
              <a:buChar char="§"/>
            </a:pPr>
            <a:r>
              <a:rPr lang="en-US" altLang="en-US" sz="1400" dirty="0" smtClean="0"/>
              <a:t>Understand the existing model structure.</a:t>
            </a:r>
          </a:p>
          <a:p>
            <a:pPr lvl="1" eaLnBrk="1" hangingPunct="1">
              <a:lnSpc>
                <a:spcPct val="80000"/>
              </a:lnSpc>
              <a:buClr>
                <a:srgbClr val="FF0000"/>
              </a:buClr>
              <a:buSzPct val="80000"/>
              <a:buFont typeface="Wingdings" pitchFamily="2" charset="2"/>
              <a:buChar char="§"/>
            </a:pPr>
            <a:r>
              <a:rPr lang="en-US" altLang="en-US" sz="1400" dirty="0" smtClean="0"/>
              <a:t>Eliminate the “?s” by finalizing undefined model variables.</a:t>
            </a:r>
          </a:p>
          <a:p>
            <a:pPr lvl="2" eaLnBrk="1" hangingPunct="1">
              <a:lnSpc>
                <a:spcPct val="80000"/>
              </a:lnSpc>
              <a:buClr>
                <a:srgbClr val="333399"/>
              </a:buClr>
              <a:buSzPct val="80000"/>
              <a:buFont typeface="Wingdings" pitchFamily="2" charset="2"/>
              <a:buChar char="§"/>
            </a:pPr>
            <a:r>
              <a:rPr lang="en-US" altLang="en-US" sz="1200" dirty="0" smtClean="0"/>
              <a:t>Analytic initialization for the starting population of Deer</a:t>
            </a:r>
          </a:p>
          <a:p>
            <a:pPr lvl="2" eaLnBrk="1" hangingPunct="1">
              <a:lnSpc>
                <a:spcPct val="80000"/>
              </a:lnSpc>
              <a:buClr>
                <a:srgbClr val="333399"/>
              </a:buClr>
              <a:buSzPct val="80000"/>
              <a:buFont typeface="Wingdings" pitchFamily="2" charset="2"/>
              <a:buChar char="§"/>
            </a:pPr>
            <a:r>
              <a:rPr lang="en-US" altLang="en-US" sz="1200" dirty="0" smtClean="0"/>
              <a:t>Parameter values for constants that will result in Steady-State</a:t>
            </a:r>
          </a:p>
          <a:p>
            <a:pPr lvl="1" eaLnBrk="1" hangingPunct="1">
              <a:lnSpc>
                <a:spcPct val="80000"/>
              </a:lnSpc>
              <a:buClr>
                <a:srgbClr val="FF0000"/>
              </a:buClr>
              <a:buSzPct val="80000"/>
              <a:buFont typeface="Wingdings" pitchFamily="2" charset="2"/>
              <a:buChar char="§"/>
            </a:pPr>
            <a:r>
              <a:rPr lang="en-US" altLang="en-US" sz="1400" dirty="0" smtClean="0"/>
              <a:t>Run a simulation.</a:t>
            </a:r>
          </a:p>
          <a:p>
            <a:pPr lvl="1" eaLnBrk="1" hangingPunct="1">
              <a:lnSpc>
                <a:spcPct val="80000"/>
              </a:lnSpc>
              <a:buClr>
                <a:srgbClr val="FF0000"/>
              </a:buClr>
              <a:buSzPct val="80000"/>
              <a:buFont typeface="Wingdings" pitchFamily="2" charset="2"/>
              <a:buChar char="§"/>
            </a:pPr>
            <a:r>
              <a:rPr lang="en-US" altLang="en-US" sz="1400" dirty="0" smtClean="0"/>
              <a:t>Question the validity of model structure.  Are there places where feedback exists?</a:t>
            </a:r>
          </a:p>
          <a:p>
            <a:pPr lvl="1" eaLnBrk="1" hangingPunct="1">
              <a:lnSpc>
                <a:spcPct val="80000"/>
              </a:lnSpc>
              <a:buClr>
                <a:srgbClr val="FF0000"/>
              </a:buClr>
              <a:buSzPct val="80000"/>
              <a:buFont typeface="Wingdings" pitchFamily="2" charset="2"/>
              <a:buChar char="§"/>
            </a:pPr>
            <a:r>
              <a:rPr lang="en-US" altLang="en-US" sz="1400" dirty="0" smtClean="0"/>
              <a:t>Close feedback loops, one at a time using graphical functions, retaining Steady-State.</a:t>
            </a:r>
          </a:p>
          <a:p>
            <a:pPr lvl="1" eaLnBrk="1" hangingPunct="1">
              <a:lnSpc>
                <a:spcPct val="80000"/>
              </a:lnSpc>
              <a:buClr>
                <a:srgbClr val="FF0000"/>
              </a:buClr>
              <a:buSzPct val="80000"/>
              <a:buFont typeface="Wingdings" pitchFamily="2" charset="2"/>
              <a:buChar char="§"/>
            </a:pPr>
            <a:r>
              <a:rPr lang="en-US" altLang="en-US" sz="1400" dirty="0" smtClean="0"/>
              <a:t>Change an initial condition, then see the results of a subsequent simulation.</a:t>
            </a:r>
          </a:p>
          <a:p>
            <a:pPr lvl="1" eaLnBrk="1" hangingPunct="1">
              <a:lnSpc>
                <a:spcPct val="80000"/>
              </a:lnSpc>
              <a:buClr>
                <a:srgbClr val="FF0000"/>
              </a:buClr>
              <a:buSzPct val="80000"/>
              <a:buFont typeface="Wingdings" pitchFamily="2" charset="2"/>
              <a:buChar char="§"/>
            </a:pPr>
            <a:r>
              <a:rPr lang="en-US" altLang="en-US" sz="1400" dirty="0" smtClean="0"/>
              <a:t>Assess reasonability of the outputs.  What is causing the simulation behavior?</a:t>
            </a:r>
          </a:p>
        </p:txBody>
      </p:sp>
    </p:spTree>
    <p:extLst>
      <p:ext uri="{BB962C8B-B14F-4D97-AF65-F5344CB8AC3E}">
        <p14:creationId xmlns:p14="http://schemas.microsoft.com/office/powerpoint/2010/main" val="1753686487"/>
      </p:ext>
    </p:extLst>
  </p:cSld>
  <p:clrMapOvr>
    <a:masterClrMapping/>
  </p:clrMapOvr>
  <p:timing>
    <p:tnLst>
      <p:par>
        <p:cTn id="1" dur="indefinite" restart="never" nodeType="tmRoot"/>
      </p:par>
    </p:tnLst>
  </p:timing>
</p:sld>
</file>

<file path=ppt/theme/theme1.xml><?xml version="1.0" encoding="utf-8"?>
<a:theme xmlns:a="http://schemas.openxmlformats.org/drawingml/2006/main" name="Lexidyne - New Logo">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Lexidyne - New Logo" id="{18ABEA30-374F-4953-940E-560CA749C54E}" vid="{E763C616-93B0-440F-A6EC-15C4FCBDCB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Lexidyne - New Logo</Template>
  <TotalTime>41798</TotalTime>
  <Words>5843</Words>
  <Application>Microsoft Office PowerPoint</Application>
  <PresentationFormat>On-screen Show (4:3)</PresentationFormat>
  <Paragraphs>1418</Paragraphs>
  <Slides>100</Slides>
  <Notes>62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100</vt:i4>
      </vt:variant>
    </vt:vector>
  </HeadingPairs>
  <TitlesOfParts>
    <vt:vector size="102" baseType="lpstr">
      <vt:lpstr>Lexidyne - New Logo</vt:lpstr>
      <vt:lpstr>Chart</vt:lpstr>
      <vt:lpstr>System Dynamics: A Brief Intro</vt:lpstr>
      <vt:lpstr>Overview</vt:lpstr>
      <vt:lpstr>What is System Dynamics?  -- History</vt:lpstr>
      <vt:lpstr>What is System Dynamics?</vt:lpstr>
      <vt:lpstr>What is System Dynamics?</vt:lpstr>
      <vt:lpstr>What is System Dynamics?</vt:lpstr>
      <vt:lpstr>System Dynamics – Key Components </vt:lpstr>
      <vt:lpstr>System Dynamics:  Why…</vt:lpstr>
      <vt:lpstr>System Dynamics:  Essential practices and tools</vt:lpstr>
      <vt:lpstr>Potential and Pitfalls</vt:lpstr>
      <vt:lpstr>Reference Behavior Patterns</vt:lpstr>
      <vt:lpstr>RBP Exercises </vt:lpstr>
      <vt:lpstr>Feedback Loops</vt:lpstr>
      <vt:lpstr>Creating Causal Loop Diagrams—An Illustration</vt:lpstr>
      <vt:lpstr>Creating Causal Loop Diagrams—Guidelines</vt:lpstr>
      <vt:lpstr>CLD Exercises – Label the Loops</vt:lpstr>
      <vt:lpstr>CLD Exercises – Label the Loops</vt:lpstr>
      <vt:lpstr>CLD Exercises</vt:lpstr>
      <vt:lpstr>CLD Exercises</vt:lpstr>
      <vt:lpstr>CLD Exercises</vt:lpstr>
      <vt:lpstr>CLD Exercises</vt:lpstr>
      <vt:lpstr>(Potentially) practical advice on CLDs</vt:lpstr>
      <vt:lpstr>Types of SD Frameworks</vt:lpstr>
      <vt:lpstr>Archetype Behavior Focus</vt:lpstr>
      <vt:lpstr>Archetype Behavior Focus – System Archetypes</vt:lpstr>
      <vt:lpstr>Causal Loop Diagram Focus</vt:lpstr>
      <vt:lpstr>Stock/Flow Diagram Focus</vt:lpstr>
      <vt:lpstr>SD Frameworks – Conclusion</vt:lpstr>
      <vt:lpstr>Thinking operationally</vt:lpstr>
      <vt:lpstr>Identifying Stocks and Flows</vt:lpstr>
      <vt:lpstr>Simple Structure-Behavior Pairings:  Exercises</vt:lpstr>
      <vt:lpstr>Identifying Stocks and Flows</vt:lpstr>
      <vt:lpstr>Two Rules of Grammar</vt:lpstr>
      <vt:lpstr>Two Rules of Grammar</vt:lpstr>
      <vt:lpstr>Two Rules of Grammar:  Exercises</vt:lpstr>
      <vt:lpstr>Two Rules of Grammar:  Exercises</vt:lpstr>
      <vt:lpstr>Two Rules of Grammar:  Exercises</vt:lpstr>
      <vt:lpstr>Two Rules of Grammar</vt:lpstr>
      <vt:lpstr>Telling only part of the story…</vt:lpstr>
      <vt:lpstr>The connector drives activity generation</vt:lpstr>
      <vt:lpstr>Why care?  Big differences in dynamics!</vt:lpstr>
      <vt:lpstr>Why you need converters!</vt:lpstr>
      <vt:lpstr>Converters:  Adverbs and productivity terms</vt:lpstr>
      <vt:lpstr>Aside:  connectors and converters are also used to knit together model inputs and outputs</vt:lpstr>
      <vt:lpstr>Aside:  connectors and converters are also used to knit together model inputs and outputs</vt:lpstr>
      <vt:lpstr> Representing flows simply:  Generic Activity Templates</vt:lpstr>
      <vt:lpstr> Five Generic Activity Templates</vt:lpstr>
      <vt:lpstr> Generic Activity Templates:  Compounding</vt:lpstr>
      <vt:lpstr> Generic Activity Templates:  Draining</vt:lpstr>
      <vt:lpstr> Generic Activity Templates:  Stock-adjustment</vt:lpstr>
      <vt:lpstr> Generic Activity Templates:  External Resource</vt:lpstr>
      <vt:lpstr> Generic Activity Templates:  Co-flow</vt:lpstr>
      <vt:lpstr>  Generic Activity Templates:  Exercises</vt:lpstr>
      <vt:lpstr>  Generic Activity Templates:  Guidelines</vt:lpstr>
      <vt:lpstr>  Generic Activity Templates:  In-class exercise</vt:lpstr>
      <vt:lpstr>Other roles for the converter</vt:lpstr>
      <vt:lpstr>Other roles for the converter</vt:lpstr>
      <vt:lpstr>Other roles for the converter</vt:lpstr>
      <vt:lpstr>Model Extremes (from A to Z)</vt:lpstr>
      <vt:lpstr>Feedback loops – Stock/Flow Framework</vt:lpstr>
      <vt:lpstr>System Dynamics Modeling Progression</vt:lpstr>
      <vt:lpstr>Potential and Pitfalls</vt:lpstr>
      <vt:lpstr>Potential and Pitfalls</vt:lpstr>
      <vt:lpstr>A Brief Bibliography</vt:lpstr>
      <vt:lpstr>STELLA Specifics</vt:lpstr>
      <vt:lpstr>Conveyor:  A special kind of stock</vt:lpstr>
      <vt:lpstr>Conveyor:  A special kind of stock</vt:lpstr>
      <vt:lpstr>Guidelines for Using Conveyors</vt:lpstr>
      <vt:lpstr>Conveyor Example</vt:lpstr>
      <vt:lpstr>Using Unit Checking in Stella:  Context</vt:lpstr>
      <vt:lpstr>Using Unit Checking in Stella : Basic Approach</vt:lpstr>
      <vt:lpstr>Using Unit Checking in Stella : Basic Approach</vt:lpstr>
      <vt:lpstr>Using Unit Checking in Stella : Basic Approach</vt:lpstr>
      <vt:lpstr>Using Unit Checking in Stella : Basic Approach</vt:lpstr>
      <vt:lpstr>Hints and Tips:</vt:lpstr>
      <vt:lpstr>Creating graphical functions</vt:lpstr>
      <vt:lpstr>Working with arrayed variables</vt:lpstr>
      <vt:lpstr>Sensitivity Analysis</vt:lpstr>
      <vt:lpstr>Case Studies</vt:lpstr>
      <vt:lpstr>SD Case Study 1</vt:lpstr>
      <vt:lpstr>SD Case Study 2</vt:lpstr>
      <vt:lpstr>SD Case Study 2</vt:lpstr>
      <vt:lpstr>Generic Activity Templates Exercise - A</vt:lpstr>
      <vt:lpstr>Generic Activity Templates Exercise - B</vt:lpstr>
      <vt:lpstr>Generic Activity Templates Exercise - C</vt:lpstr>
      <vt:lpstr>Generic Activity Templates Exercise - D</vt:lpstr>
      <vt:lpstr>Generic Activity Templates Exercise - E</vt:lpstr>
      <vt:lpstr>Capstone Exercise 1</vt:lpstr>
      <vt:lpstr>Capstone Exercise 1</vt:lpstr>
      <vt:lpstr>Capstone Exercise 2</vt:lpstr>
      <vt:lpstr>Capstone Exercise 3</vt:lpstr>
      <vt:lpstr>Capstone Exercise 4</vt:lpstr>
      <vt:lpstr>Capstone Exercise 5</vt:lpstr>
      <vt:lpstr>Exercise 1 – New Product Introductions</vt:lpstr>
      <vt:lpstr>Exercise 1 – New Product Introductions</vt:lpstr>
      <vt:lpstr>Exercise 1 – New Product Introductions</vt:lpstr>
      <vt:lpstr>Exercise 1 – New Product Introductions</vt:lpstr>
      <vt:lpstr>Exercise 1 – New Product Introductions</vt:lpstr>
      <vt:lpstr>Exercise 2 – Feedback and Modules</vt:lpstr>
      <vt:lpstr>Exercise 2 – Feedback and Modules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Dynamics &amp; Simulation</dc:title>
  <dc:creator>Jessa Karlberg</dc:creator>
  <cp:lastModifiedBy>cp</cp:lastModifiedBy>
  <cp:revision>287</cp:revision>
  <cp:lastPrinted>2016-11-06T13:14:14Z</cp:lastPrinted>
  <dcterms:created xsi:type="dcterms:W3CDTF">2016-04-07T21:00:34Z</dcterms:created>
  <dcterms:modified xsi:type="dcterms:W3CDTF">2019-10-09T10:45:02Z</dcterms:modified>
</cp:coreProperties>
</file>