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77" r:id="rId4"/>
    <p:sldMasterId id="2147484789" r:id="rId5"/>
    <p:sldMasterId id="2147484842" r:id="rId6"/>
  </p:sldMasterIdLst>
  <p:notesMasterIdLst>
    <p:notesMasterId r:id="rId43"/>
  </p:notesMasterIdLst>
  <p:sldIdLst>
    <p:sldId id="1224" r:id="rId7"/>
    <p:sldId id="1225" r:id="rId8"/>
    <p:sldId id="1240" r:id="rId9"/>
    <p:sldId id="1241" r:id="rId10"/>
    <p:sldId id="1242" r:id="rId11"/>
    <p:sldId id="1243" r:id="rId12"/>
    <p:sldId id="1244" r:id="rId13"/>
    <p:sldId id="1270" r:id="rId14"/>
    <p:sldId id="1271" r:id="rId15"/>
    <p:sldId id="1272" r:id="rId16"/>
    <p:sldId id="1245" r:id="rId17"/>
    <p:sldId id="1246" r:id="rId18"/>
    <p:sldId id="1247" r:id="rId19"/>
    <p:sldId id="1248" r:id="rId20"/>
    <p:sldId id="1249" r:id="rId21"/>
    <p:sldId id="1250" r:id="rId22"/>
    <p:sldId id="1251" r:id="rId23"/>
    <p:sldId id="1252" r:id="rId24"/>
    <p:sldId id="1253" r:id="rId25"/>
    <p:sldId id="1254" r:id="rId26"/>
    <p:sldId id="1255" r:id="rId27"/>
    <p:sldId id="1256" r:id="rId28"/>
    <p:sldId id="1257" r:id="rId29"/>
    <p:sldId id="1268" r:id="rId30"/>
    <p:sldId id="1258" r:id="rId31"/>
    <p:sldId id="1259" r:id="rId32"/>
    <p:sldId id="1260" r:id="rId33"/>
    <p:sldId id="1261" r:id="rId34"/>
    <p:sldId id="1262" r:id="rId35"/>
    <p:sldId id="1263" r:id="rId36"/>
    <p:sldId id="1264" r:id="rId37"/>
    <p:sldId id="1265" r:id="rId38"/>
    <p:sldId id="1266" r:id="rId39"/>
    <p:sldId id="1267" r:id="rId40"/>
    <p:sldId id="1269" r:id="rId41"/>
    <p:sldId id="1206" r:id="rId4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93470C-4786-4D38-90BE-AF14FB3A0120}">
          <p14:sldIdLst>
            <p14:sldId id="1224"/>
            <p14:sldId id="1225"/>
            <p14:sldId id="1240"/>
            <p14:sldId id="1241"/>
            <p14:sldId id="1242"/>
            <p14:sldId id="1243"/>
            <p14:sldId id="1244"/>
            <p14:sldId id="1270"/>
            <p14:sldId id="1271"/>
            <p14:sldId id="1272"/>
            <p14:sldId id="1245"/>
            <p14:sldId id="1246"/>
            <p14:sldId id="1247"/>
            <p14:sldId id="1248"/>
            <p14:sldId id="1249"/>
            <p14:sldId id="1250"/>
            <p14:sldId id="1251"/>
            <p14:sldId id="1252"/>
            <p14:sldId id="1253"/>
            <p14:sldId id="1254"/>
            <p14:sldId id="1255"/>
            <p14:sldId id="1256"/>
            <p14:sldId id="1257"/>
            <p14:sldId id="1268"/>
            <p14:sldId id="1258"/>
            <p14:sldId id="1259"/>
            <p14:sldId id="1260"/>
            <p14:sldId id="1261"/>
            <p14:sldId id="1262"/>
            <p14:sldId id="1263"/>
            <p14:sldId id="1264"/>
            <p14:sldId id="1265"/>
            <p14:sldId id="1266"/>
            <p14:sldId id="1267"/>
            <p14:sldId id="1269"/>
            <p14:sldId id="12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688" userDrawn="1">
          <p15:clr>
            <a:srgbClr val="A4A3A4"/>
          </p15:clr>
        </p15:guide>
        <p15:guide id="3" orient="horz" pos="172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29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iya Shyryayeva" initials="" lastIdx="3" clrIdx="0"/>
  <p:cmAuthor id="2" name="Alona Golopuz" initials="AG" lastIdx="3" clrIdx="1"/>
  <p:cmAuthor id="3" name="Tania Kuz" initials="TK" lastIdx="7" clrIdx="2"/>
  <p:cmAuthor id="4" name="Viktoriya Shyryayeva" initials="VS" lastIdx="29" clrIdx="3"/>
  <p:cmAuthor id="5" name="Shaun Greene" initials="SG" lastIdx="1" clrIdx="4">
    <p:extLst>
      <p:ext uri="{19B8F6BF-5375-455C-9EA6-DF929625EA0E}">
        <p15:presenceInfo xmlns:p15="http://schemas.microsoft.com/office/powerpoint/2012/main" userId="S::sgree@softserveinc.com::aada7fc0-4079-4dff-b590-112c10cd22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2585"/>
    <a:srgbClr val="F26D26"/>
    <a:srgbClr val="BA124A"/>
    <a:srgbClr val="E93BDD"/>
    <a:srgbClr val="F49EEE"/>
    <a:srgbClr val="42D109"/>
    <a:srgbClr val="159B3B"/>
    <a:srgbClr val="0F45B1"/>
    <a:srgbClr val="E3602B"/>
    <a:srgbClr val="F4A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>
        <p:guide orient="horz" pos="1979"/>
        <p:guide pos="688"/>
        <p:guide orient="horz" pos="1729"/>
        <p:guide pos="724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746818D-8EB4-40E0-B412-1AB8722040CC}" type="datetimeFigureOut">
              <a:rPr lang="en-GB"/>
              <a:pPr>
                <a:defRPr/>
              </a:pPr>
              <a:t>26/03/2020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7524555-7A4A-402C-AA8C-9E148724DB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304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919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037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671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24555-7A4A-402C-AA8C-9E148724DB57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784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8165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923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290549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i="0">
                <a:solidFill>
                  <a:prstClr val="black"/>
                </a:solidFill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rPr>
              <a:t>SoftServe Confidential</a:t>
            </a:r>
          </a:p>
        </p:txBody>
      </p:sp>
    </p:spTree>
    <p:extLst>
      <p:ext uri="{BB962C8B-B14F-4D97-AF65-F5344CB8AC3E}">
        <p14:creationId xmlns:p14="http://schemas.microsoft.com/office/powerpoint/2010/main" val="66867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GRADIENT-1">
    <p:bg>
      <p:bgPr>
        <a:gradFill flip="none" rotWithShape="1">
          <a:gsLst>
            <a:gs pos="0">
              <a:srgbClr val="8F2585"/>
            </a:gs>
            <a:gs pos="100000">
              <a:srgbClr val="F26D26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  <p:sp>
        <p:nvSpPr>
          <p:cNvPr id="10" name="Title 8">
            <a:extLst>
              <a:ext uri="{FF2B5EF4-FFF2-40B4-BE49-F238E27FC236}">
                <a16:creationId xmlns:a16="http://schemas.microsoft.com/office/drawing/2014/main" id="{353C5CCE-34CF-4745-B8D7-AF744DB56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</p:spTree>
    <p:extLst>
      <p:ext uri="{BB962C8B-B14F-4D97-AF65-F5344CB8AC3E}">
        <p14:creationId xmlns:p14="http://schemas.microsoft.com/office/powerpoint/2010/main" val="4199888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765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40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044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2273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67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637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GRADIENT-2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2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2389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296732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82367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IDETEXT-PROCESS-GRADIENT">
    <p:bg>
      <p:bgPr>
        <a:gradFill>
          <a:gsLst>
            <a:gs pos="0">
              <a:srgbClr val="8F2585"/>
            </a:gs>
            <a:gs pos="100000">
              <a:srgbClr val="F26D26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1054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2057400"/>
            <a:ext cx="1981200" cy="685801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525000" y="2057401"/>
            <a:ext cx="1981200" cy="6858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B68A2E-49F8-4BDA-BD1A-488169336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</p:spTree>
    <p:extLst>
      <p:ext uri="{BB962C8B-B14F-4D97-AF65-F5344CB8AC3E}">
        <p14:creationId xmlns:p14="http://schemas.microsoft.com/office/powerpoint/2010/main" val="3666243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SLIDE-DARK-1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5459753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0500"/>
              </a:lnSpc>
              <a:defRPr sz="150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</a:t>
            </a:r>
            <a:br>
              <a:rPr lang="uk-UA"/>
            </a:br>
            <a:r>
              <a:rPr lang="en-US"/>
              <a:t>TO</a:t>
            </a:r>
            <a:r>
              <a:rPr lang="uk-UA"/>
              <a:t> </a:t>
            </a:r>
            <a:r>
              <a:rPr lang="en-US"/>
              <a:t>BE</a:t>
            </a:r>
            <a:r>
              <a:rPr lang="uk-UA"/>
              <a:t> </a:t>
            </a:r>
            <a:r>
              <a:rPr lang="en-US"/>
              <a:t>CAPI</a:t>
            </a:r>
            <a:br>
              <a:rPr lang="uk-UA"/>
            </a:br>
            <a:r>
              <a:rPr lang="en-US"/>
              <a:t>TALIZED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F45043-0DF6-7844-A454-194D648F9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706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solidFill>
                  <a:schemeClr val="tx1"/>
                </a:solidFill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by Speaker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6801-963A-2748-A48D-2607EEFEA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85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-ONE-COLUMN-DARK">
    <p:bg>
      <p:bgPr>
        <a:gradFill flip="none" rotWithShape="1">
          <a:gsLst>
            <a:gs pos="0">
              <a:schemeClr val="accent6"/>
            </a:gs>
            <a:gs pos="30000">
              <a:schemeClr val="accent6"/>
            </a:gs>
            <a:gs pos="100000">
              <a:srgbClr val="7030A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DDF5AB6-195E-47F9-91E3-98E599C01E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9531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D1B1E-8401-8049-8729-0C74A6C19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307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R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7206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63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C0A6A9-FB31-4A19-A170-D23A18C938E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30000">
                <a:schemeClr val="accent6"/>
              </a:gs>
              <a:gs pos="100000">
                <a:schemeClr val="accent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Rectangle 2"/>
          <p:cNvSpPr/>
          <p:nvPr userDrawn="1"/>
        </p:nvSpPr>
        <p:spPr>
          <a:xfrm>
            <a:off x="0" y="1744980"/>
            <a:ext cx="12192000" cy="5113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750" y="5906728"/>
            <a:ext cx="154184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44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WO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11217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THREE-COLUMNS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831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-DESCRIPTION-SIDETEXT-GRADIENT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25208856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-LEFT-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885753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bg>
      <p:bgPr>
        <a:gradFill flip="none" rotWithShape="1">
          <a:gsLst>
            <a:gs pos="98000">
              <a:srgbClr val="00BCDE"/>
            </a:gs>
            <a:gs pos="1000">
              <a:srgbClr val="562D7F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  <a:noFill/>
          <a:ln>
            <a:noFill/>
          </a:ln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C70A87-6824-3248-B448-307E7C5BC0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2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ICONS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15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1pPr>
            <a:lvl2pPr marL="457200" indent="0">
              <a:buNone/>
              <a:defRPr sz="18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2pPr>
            <a:lvl3pPr marL="914400" indent="0">
              <a:buNone/>
              <a:defRPr sz="16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3pPr>
            <a:lvl4pPr marL="1371600" indent="0">
              <a:buNone/>
              <a:defRPr sz="14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4pPr>
            <a:lvl5pPr marL="1828800" indent="0">
              <a:buNone/>
              <a:defRPr sz="1200" b="0" i="0">
                <a:latin typeface="Open Sans Regular" panose="020B0606030504020204" pitchFamily="34" charset="0"/>
                <a:ea typeface="Open Sans Regular" panose="020B0606030504020204" pitchFamily="34" charset="0"/>
                <a:cs typeface="Open Sans Regular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04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_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C47469-3B03-E44C-89B5-F697BC220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7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791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 BE CAPITALIZED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74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GRADIENT">
    <p:bg>
      <p:bgPr>
        <a:gradFill>
          <a:gsLst>
            <a:gs pos="0">
              <a:schemeClr val="accent6"/>
            </a:gs>
            <a:gs pos="30000">
              <a:schemeClr val="accent6"/>
            </a:gs>
            <a:gs pos="100000">
              <a:schemeClr val="accent4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/>
              <a:t>TITLE TO</a:t>
            </a:r>
            <a:br>
              <a:rPr lang="uk-UA"/>
            </a:br>
            <a:r>
              <a:rPr lang="en-US"/>
              <a:t>BE CAPITA</a:t>
            </a:r>
            <a:br>
              <a:rPr lang="uk-UA"/>
            </a:br>
            <a:r>
              <a:rPr lang="en-US"/>
              <a:t>LIZED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1799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29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  <p:sldLayoutId id="2147484802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  <p:sldLayoutId id="21474847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0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80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70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44" r:id="rId1"/>
    <p:sldLayoutId id="2147484845" r:id="rId2"/>
    <p:sldLayoutId id="2147484850" r:id="rId3"/>
    <p:sldLayoutId id="2147484849" r:id="rId4"/>
    <p:sldLayoutId id="2147484853" r:id="rId5"/>
    <p:sldLayoutId id="2147484854" r:id="rId6"/>
    <p:sldLayoutId id="2147484855" r:id="rId7"/>
    <p:sldLayoutId id="2147484856" r:id="rId8"/>
    <p:sldLayoutId id="2147484857" r:id="rId9"/>
    <p:sldLayoutId id="2147484858" r:id="rId10"/>
    <p:sldLayoutId id="2147484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5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FCD7C-0C79-467A-9369-0675D4B541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Iryna </a:t>
            </a:r>
            <a:r>
              <a:rPr lang="en-US" dirty="0" err="1"/>
              <a:t>Susiak</a:t>
            </a:r>
            <a:endParaRPr lang="uk-U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14A52-F715-4894-9739-384FC308533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WELCOME TO THE FUTURE</a:t>
            </a:r>
          </a:p>
        </p:txBody>
      </p:sp>
    </p:spTree>
    <p:extLst>
      <p:ext uri="{BB962C8B-B14F-4D97-AF65-F5344CB8AC3E}">
        <p14:creationId xmlns:p14="http://schemas.microsoft.com/office/powerpoint/2010/main" val="4001193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4FBD7-6A51-4EBE-A22F-A9D060E2F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Списки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6639C-3436-4BD8-B3D1-DCED5B3F19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numCol="3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uk-UA" dirty="0"/>
              <a:t>Нумерований список</a:t>
            </a:r>
          </a:p>
          <a:p>
            <a:pPr algn="just"/>
            <a:endParaRPr lang="uk-UA" dirty="0"/>
          </a:p>
          <a:p>
            <a:pPr algn="just"/>
            <a:endParaRPr lang="uk-UA" dirty="0"/>
          </a:p>
          <a:p>
            <a:pPr algn="just"/>
            <a:endParaRPr lang="uk-UA" dirty="0"/>
          </a:p>
          <a:p>
            <a:pPr algn="just"/>
            <a:endParaRPr lang="uk-UA" dirty="0"/>
          </a:p>
          <a:p>
            <a:pPr algn="just"/>
            <a:endParaRPr lang="uk-UA" dirty="0"/>
          </a:p>
          <a:p>
            <a:pPr algn="just"/>
            <a:endParaRPr lang="uk-UA" dirty="0"/>
          </a:p>
          <a:p>
            <a:pPr algn="just"/>
            <a:endParaRPr lang="uk-UA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uk-UA" dirty="0"/>
              <a:t>Не нумерований список</a:t>
            </a:r>
          </a:p>
          <a:p>
            <a:pPr algn="just"/>
            <a:endParaRPr lang="uk-UA" dirty="0"/>
          </a:p>
          <a:p>
            <a:pPr algn="just"/>
            <a:endParaRPr lang="uk-UA" dirty="0"/>
          </a:p>
          <a:p>
            <a:pPr algn="just"/>
            <a:endParaRPr lang="uk-UA" dirty="0"/>
          </a:p>
          <a:p>
            <a:pPr algn="just"/>
            <a:endParaRPr lang="uk-UA" dirty="0"/>
          </a:p>
          <a:p>
            <a:pPr algn="just"/>
            <a:endParaRPr lang="uk-UA" dirty="0"/>
          </a:p>
          <a:p>
            <a:pPr algn="just"/>
            <a:endParaRPr lang="uk-UA" dirty="0"/>
          </a:p>
          <a:p>
            <a:pPr algn="just"/>
            <a:endParaRPr lang="uk-UA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uk-UA" dirty="0"/>
              <a:t>Список визначень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CD7D9C-C9D0-4696-BDB6-11961B8F0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75" y="2861888"/>
            <a:ext cx="2767251" cy="9481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605FC8-AC24-4F9F-929D-33E44321C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12" y="4582160"/>
            <a:ext cx="2913736" cy="9042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9DF541-C165-4A68-BAA2-B2904EBF83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081" y="2720938"/>
            <a:ext cx="2639758" cy="14161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447CD5-B5E9-4AEF-9F4C-70B8EBBC6F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0" y="4582160"/>
            <a:ext cx="2517839" cy="11887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B0A0BC-4915-411A-8E20-A607709B78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186" y="2720938"/>
            <a:ext cx="2743739" cy="14161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7D048B-743A-4BEE-9309-3733FD726D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091" y="4497006"/>
            <a:ext cx="2651834" cy="123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331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C203-81C0-4A3D-BD4A-EE88F07F2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HTML</a:t>
            </a:r>
            <a:r>
              <a:rPr lang="uk-UA" dirty="0"/>
              <a:t> </a:t>
            </a:r>
            <a:r>
              <a:rPr lang="en-US" dirty="0"/>
              <a:t>5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9B9A1-2698-4057-BE5A-5F262882CD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HTML5</a:t>
            </a:r>
            <a:r>
              <a:rPr lang="uk-UA" b="1" dirty="0"/>
              <a:t> - </a:t>
            </a:r>
            <a:r>
              <a:rPr lang="uk-UA" dirty="0"/>
              <a:t>ц</a:t>
            </a:r>
            <a:r>
              <a:rPr lang="ru-RU" dirty="0"/>
              <a:t>е нова версія мови</a:t>
            </a:r>
            <a:r>
              <a:rPr lang="ru-RU" i="1" dirty="0"/>
              <a:t> </a:t>
            </a:r>
            <a:r>
              <a:rPr lang="ru-RU" dirty="0"/>
              <a:t>HTML, з новими елементами, атрибутами і поведінкою.</a:t>
            </a:r>
          </a:p>
          <a:p>
            <a:r>
              <a:rPr lang="ru-RU" dirty="0"/>
              <a:t>Особливості :</a:t>
            </a:r>
            <a:endParaRPr lang="uk-U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dirty="0"/>
              <a:t>Спрощена розмітка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dirty="0"/>
              <a:t>Нові семантичні теги та атрибути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dirty="0"/>
              <a:t>Підтримка аудіо та відео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dirty="0"/>
              <a:t>Нові графічні елементи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dirty="0"/>
              <a:t>Нові атрибути управлення формами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dirty="0"/>
              <a:t>Оффлайн та сховище</a:t>
            </a:r>
          </a:p>
        </p:txBody>
      </p:sp>
    </p:spTree>
    <p:extLst>
      <p:ext uri="{BB962C8B-B14F-4D97-AF65-F5344CB8AC3E}">
        <p14:creationId xmlns:p14="http://schemas.microsoft.com/office/powerpoint/2010/main" val="4006703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2F5CA-DD89-4BCF-890E-369F34A8B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Нові семантичні теги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B1B0C-4BE4-4646-AB4E-646A45D0C0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87880"/>
            <a:ext cx="10820400" cy="3429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dirty="0"/>
              <a:t>Назви тегів є інтуїтивними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dirty="0"/>
              <a:t>Спрощують побудову та модифікацію </a:t>
            </a:r>
            <a:r>
              <a:rPr lang="en-US" dirty="0"/>
              <a:t>HTML </a:t>
            </a:r>
            <a:r>
              <a:rPr lang="uk-UA" dirty="0"/>
              <a:t>документів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dirty="0"/>
              <a:t>Спрощують веб браузерам та іншим програмам інтерпретування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dirty="0"/>
              <a:t>Розробники досі можуть використовувати </a:t>
            </a:r>
            <a:r>
              <a:rPr lang="en-US" dirty="0"/>
              <a:t>&lt;div&gt; in HTML5 </a:t>
            </a:r>
            <a:r>
              <a:rPr lang="uk-UA" dirty="0"/>
              <a:t>документах</a:t>
            </a:r>
            <a:r>
              <a:rPr lang="en-US" dirty="0"/>
              <a:t>; </a:t>
            </a:r>
            <a:r>
              <a:rPr lang="uk-UA" dirty="0"/>
              <a:t>потрібно використовувати нову структуру елементів коли це доцільно </a:t>
            </a:r>
          </a:p>
          <a:p>
            <a:r>
              <a:rPr lang="uk-UA" dirty="0"/>
              <a:t>Нові семантичні теги : </a:t>
            </a:r>
          </a:p>
          <a:p>
            <a:r>
              <a:rPr lang="en-US" dirty="0">
                <a:highlight>
                  <a:srgbClr val="C0C0C0"/>
                </a:highlight>
              </a:rPr>
              <a:t>&lt;article&gt;</a:t>
            </a:r>
            <a:r>
              <a:rPr lang="uk-UA" dirty="0">
                <a:highlight>
                  <a:srgbClr val="C0C0C0"/>
                </a:highlight>
              </a:rPr>
              <a:t>, </a:t>
            </a:r>
            <a:r>
              <a:rPr lang="en-US" dirty="0">
                <a:highlight>
                  <a:srgbClr val="C0C0C0"/>
                </a:highlight>
              </a:rPr>
              <a:t>&lt;section&gt;</a:t>
            </a:r>
            <a:r>
              <a:rPr lang="uk-UA" dirty="0">
                <a:highlight>
                  <a:srgbClr val="C0C0C0"/>
                </a:highlight>
              </a:rPr>
              <a:t>, </a:t>
            </a:r>
            <a:r>
              <a:rPr lang="en-US" dirty="0">
                <a:highlight>
                  <a:srgbClr val="C0C0C0"/>
                </a:highlight>
              </a:rPr>
              <a:t>&lt;aside&gt;</a:t>
            </a:r>
            <a:r>
              <a:rPr lang="uk-UA" dirty="0">
                <a:highlight>
                  <a:srgbClr val="C0C0C0"/>
                </a:highlight>
              </a:rPr>
              <a:t>, </a:t>
            </a:r>
            <a:r>
              <a:rPr lang="en-US" dirty="0">
                <a:highlight>
                  <a:srgbClr val="C0C0C0"/>
                </a:highlight>
              </a:rPr>
              <a:t>&lt;nav&gt;</a:t>
            </a:r>
            <a:r>
              <a:rPr lang="uk-UA" dirty="0">
                <a:highlight>
                  <a:srgbClr val="C0C0C0"/>
                </a:highlight>
              </a:rPr>
              <a:t>, </a:t>
            </a:r>
            <a:r>
              <a:rPr lang="en-US" dirty="0">
                <a:highlight>
                  <a:srgbClr val="C0C0C0"/>
                </a:highlight>
              </a:rPr>
              <a:t>&lt;figure&gt;</a:t>
            </a:r>
            <a:r>
              <a:rPr lang="uk-UA" dirty="0">
                <a:highlight>
                  <a:srgbClr val="C0C0C0"/>
                </a:highlight>
              </a:rPr>
              <a:t>, </a:t>
            </a:r>
            <a:r>
              <a:rPr lang="en-US" dirty="0">
                <a:highlight>
                  <a:srgbClr val="C0C0C0"/>
                </a:highlight>
              </a:rPr>
              <a:t>&lt;</a:t>
            </a:r>
            <a:r>
              <a:rPr lang="en-US" dirty="0" err="1">
                <a:highlight>
                  <a:srgbClr val="C0C0C0"/>
                </a:highlight>
              </a:rPr>
              <a:t>figcaption</a:t>
            </a:r>
            <a:r>
              <a:rPr lang="en-US" dirty="0">
                <a:highlight>
                  <a:srgbClr val="C0C0C0"/>
                </a:highlight>
              </a:rPr>
              <a:t>&gt;</a:t>
            </a:r>
            <a:r>
              <a:rPr lang="uk-UA" dirty="0">
                <a:highlight>
                  <a:srgbClr val="C0C0C0"/>
                </a:highlight>
              </a:rPr>
              <a:t>, </a:t>
            </a:r>
            <a:r>
              <a:rPr lang="en-US" dirty="0">
                <a:highlight>
                  <a:srgbClr val="C0C0C0"/>
                </a:highlight>
              </a:rPr>
              <a:t>&lt;header&gt;</a:t>
            </a:r>
            <a:r>
              <a:rPr lang="uk-UA" dirty="0">
                <a:highlight>
                  <a:srgbClr val="C0C0C0"/>
                </a:highlight>
              </a:rPr>
              <a:t>, </a:t>
            </a:r>
            <a:r>
              <a:rPr lang="en-US" dirty="0">
                <a:highlight>
                  <a:srgbClr val="C0C0C0"/>
                </a:highlight>
              </a:rPr>
              <a:t>&lt;footer&gt;</a:t>
            </a:r>
            <a:endParaRPr lang="uk-UA" dirty="0">
              <a:highlight>
                <a:srgbClr val="C0C0C0"/>
              </a:highlight>
            </a:endParaRPr>
          </a:p>
          <a:p>
            <a:r>
              <a:rPr lang="en-US" dirty="0">
                <a:highlight>
                  <a:srgbClr val="C0C0C0"/>
                </a:highlight>
              </a:rPr>
              <a:t>&lt;mark&gt;</a:t>
            </a:r>
            <a:r>
              <a:rPr lang="uk-UA" dirty="0">
                <a:highlight>
                  <a:srgbClr val="C0C0C0"/>
                </a:highlight>
              </a:rPr>
              <a:t>, </a:t>
            </a:r>
            <a:r>
              <a:rPr lang="en-US" dirty="0">
                <a:highlight>
                  <a:srgbClr val="C0C0C0"/>
                </a:highlight>
              </a:rPr>
              <a:t>&lt;audio&gt;</a:t>
            </a:r>
            <a:r>
              <a:rPr lang="uk-UA" dirty="0">
                <a:highlight>
                  <a:srgbClr val="C0C0C0"/>
                </a:highlight>
              </a:rPr>
              <a:t>, </a:t>
            </a:r>
            <a:r>
              <a:rPr lang="en-US" dirty="0">
                <a:highlight>
                  <a:srgbClr val="C0C0C0"/>
                </a:highlight>
              </a:rPr>
              <a:t>&lt;video&gt;</a:t>
            </a:r>
            <a:r>
              <a:rPr lang="uk-UA" dirty="0">
                <a:highlight>
                  <a:srgbClr val="C0C0C0"/>
                </a:highlight>
              </a:rPr>
              <a:t>, </a:t>
            </a:r>
            <a:r>
              <a:rPr lang="en-US" dirty="0">
                <a:highlight>
                  <a:srgbClr val="C0C0C0"/>
                </a:highlight>
              </a:rPr>
              <a:t>&lt;source&gt;</a:t>
            </a:r>
            <a:r>
              <a:rPr lang="uk-UA" dirty="0">
                <a:highlight>
                  <a:srgbClr val="C0C0C0"/>
                </a:highlight>
              </a:rPr>
              <a:t>, </a:t>
            </a:r>
            <a:r>
              <a:rPr lang="en-US" dirty="0">
                <a:highlight>
                  <a:srgbClr val="C0C0C0"/>
                </a:highlight>
              </a:rPr>
              <a:t>&lt;canvas&gt;</a:t>
            </a:r>
            <a:r>
              <a:rPr lang="uk-UA" dirty="0">
                <a:highlight>
                  <a:srgbClr val="C0C0C0"/>
                </a:highlight>
              </a:rPr>
              <a:t>, </a:t>
            </a:r>
            <a:r>
              <a:rPr lang="en-US" dirty="0">
                <a:highlight>
                  <a:srgbClr val="C0C0C0"/>
                </a:highlight>
              </a:rPr>
              <a:t>&lt;</a:t>
            </a:r>
            <a:r>
              <a:rPr lang="en-US" dirty="0" err="1">
                <a:highlight>
                  <a:srgbClr val="C0C0C0"/>
                </a:highlight>
              </a:rPr>
              <a:t>svg</a:t>
            </a:r>
            <a:r>
              <a:rPr lang="en-US" dirty="0">
                <a:highlight>
                  <a:srgbClr val="C0C0C0"/>
                </a:highlight>
              </a:rPr>
              <a:t>&gt;</a:t>
            </a:r>
            <a:r>
              <a:rPr lang="uk-UA" dirty="0">
                <a:highlight>
                  <a:srgbClr val="C0C0C0"/>
                </a:highlight>
              </a:rPr>
              <a:t>, </a:t>
            </a:r>
            <a:r>
              <a:rPr lang="en-US" dirty="0">
                <a:highlight>
                  <a:srgbClr val="C0C0C0"/>
                </a:highlight>
              </a:rPr>
              <a:t>&lt;</a:t>
            </a:r>
            <a:r>
              <a:rPr lang="en-US" dirty="0" err="1">
                <a:highlight>
                  <a:srgbClr val="C0C0C0"/>
                </a:highlight>
              </a:rPr>
              <a:t>datalist</a:t>
            </a:r>
            <a:r>
              <a:rPr lang="en-US" dirty="0">
                <a:highlight>
                  <a:srgbClr val="C0C0C0"/>
                </a:highlight>
              </a:rPr>
              <a:t>&gt;</a:t>
            </a:r>
            <a:r>
              <a:rPr lang="uk-UA" dirty="0">
                <a:highlight>
                  <a:srgbClr val="C0C0C0"/>
                </a:highlight>
              </a:rPr>
              <a:t>, </a:t>
            </a:r>
            <a:r>
              <a:rPr lang="en-US" dirty="0">
                <a:highlight>
                  <a:srgbClr val="C0C0C0"/>
                </a:highlight>
              </a:rPr>
              <a:t>&lt;progress&gt;</a:t>
            </a:r>
            <a:endParaRPr lang="uk-UA" dirty="0">
              <a:highlight>
                <a:srgbClr val="C0C0C0"/>
              </a:highlight>
            </a:endParaRPr>
          </a:p>
          <a:p>
            <a:endParaRPr lang="en-US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05704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68DD2-39C1-4EF0-B9A5-E7E16035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HTML5 </a:t>
            </a:r>
            <a:r>
              <a:rPr lang="uk-UA" dirty="0"/>
              <a:t>елементи для структури контенту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479CBE-0DE1-4B71-996F-6DBF3739A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290" y="2016760"/>
            <a:ext cx="736142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533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4A4D-3C43-43A7-BB66-54D39F4D9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Елементи </a:t>
            </a:r>
            <a:r>
              <a:rPr lang="en-US" dirty="0"/>
              <a:t>Header </a:t>
            </a:r>
            <a:r>
              <a:rPr lang="uk-UA" dirty="0"/>
              <a:t>та </a:t>
            </a:r>
            <a:r>
              <a:rPr lang="en-US" dirty="0"/>
              <a:t>Footer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B7FE1-4004-4E5F-80F8-4BFDF1EBA2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379476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Header </a:t>
            </a:r>
            <a:r>
              <a:rPr lang="uk-UA" dirty="0"/>
              <a:t>елемент визначає заголовок для документу, секції чи статті.</a:t>
            </a:r>
            <a:r>
              <a:rPr lang="en-US" dirty="0"/>
              <a:t> HTML 4.01 </a:t>
            </a:r>
            <a:r>
              <a:rPr lang="uk-UA" dirty="0"/>
              <a:t>використвує </a:t>
            </a:r>
            <a:r>
              <a:rPr lang="en-US" dirty="0"/>
              <a:t>div (&lt;div id="header"&gt;).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Footer </a:t>
            </a:r>
            <a:r>
              <a:rPr lang="uk-UA" dirty="0"/>
              <a:t>визначає </a:t>
            </a:r>
            <a:r>
              <a:rPr lang="hr-HR" dirty="0"/>
              <a:t> </a:t>
            </a:r>
            <a:r>
              <a:rPr lang="uk-UA" dirty="0"/>
              <a:t>нижній колонтитул для документу чи секції , і зазвичай містить інформацію про документ чи секцію, такі як ім</a:t>
            </a:r>
            <a:r>
              <a:rPr lang="en-US" dirty="0"/>
              <a:t>’</a:t>
            </a:r>
            <a:r>
              <a:rPr lang="uk-UA" dirty="0"/>
              <a:t>я автора, копірайт, лінки чи пов</a:t>
            </a:r>
            <a:r>
              <a:rPr lang="en-US" dirty="0"/>
              <a:t>’</a:t>
            </a:r>
            <a:r>
              <a:rPr lang="uk-UA" dirty="0"/>
              <a:t>язану інформацію.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HTML5 </a:t>
            </a:r>
            <a:r>
              <a:rPr lang="uk-UA" dirty="0"/>
              <a:t>документ може містити кілька хедерів та футерів</a:t>
            </a:r>
            <a:endParaRPr lang="en-US" dirty="0"/>
          </a:p>
          <a:p>
            <a:endParaRPr lang="en-US" dirty="0"/>
          </a:p>
          <a:p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577002-785A-430B-AD9A-ED6793535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720" y="3622133"/>
            <a:ext cx="2143760" cy="19963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F0BD5A-54D2-4342-A011-0C69A2C75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67" y="4318000"/>
            <a:ext cx="4537913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65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86C34-5A88-4D15-9B36-0DD00251A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Елементи </a:t>
            </a:r>
            <a:r>
              <a:rPr lang="en-US" dirty="0"/>
              <a:t>section, article, aside</a:t>
            </a:r>
            <a:endParaRPr lang="uk-UA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4960F4F-37F9-43AB-9A2B-DB4D0B3D9F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788160"/>
            <a:ext cx="10820400" cy="4064000"/>
          </a:xfrm>
        </p:spPr>
        <p:txBody>
          <a:bodyPr/>
          <a:lstStyle/>
          <a:p>
            <a:r>
              <a:rPr lang="en-US" sz="1800" b="1" dirty="0"/>
              <a:t>Section</a:t>
            </a:r>
            <a:endParaRPr lang="uk-UA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800" dirty="0"/>
              <a:t>Визначає секцію в документі</a:t>
            </a:r>
            <a:r>
              <a:rPr lang="en-US" sz="1800" dirty="0"/>
              <a:t>,</a:t>
            </a:r>
            <a:r>
              <a:rPr lang="uk-UA" sz="1800" dirty="0"/>
              <a:t> таку як розділ, частина тезису, або частина веб сторніки, контент якої відрізняється від інших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800" dirty="0"/>
              <a:t>Відповідно до </a:t>
            </a:r>
            <a:r>
              <a:rPr lang="en-US" sz="1800" dirty="0"/>
              <a:t>W3C</a:t>
            </a:r>
            <a:r>
              <a:rPr lang="uk-UA" sz="1800" dirty="0"/>
              <a:t> – має містити хоча б один заголовок</a:t>
            </a:r>
          </a:p>
          <a:p>
            <a:r>
              <a:rPr lang="en-US" sz="1800" b="1" dirty="0"/>
              <a:t>Article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800" dirty="0"/>
              <a:t>Визначає самостійну частину </a:t>
            </a:r>
            <a:r>
              <a:rPr lang="en-US" sz="1800" dirty="0"/>
              <a:t>HTML </a:t>
            </a:r>
            <a:r>
              <a:rPr lang="uk-UA" sz="1800" dirty="0"/>
              <a:t>документу, призначену для незалежного чи повторного використання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800" dirty="0"/>
              <a:t>Цей елемент може представляти статтю на форумі, в журналі, запис в блозі і т.д. Це контент який має сенс сам по собі.</a:t>
            </a:r>
          </a:p>
          <a:p>
            <a:r>
              <a:rPr lang="en-US" sz="1800" b="1" dirty="0"/>
              <a:t>Aside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800" dirty="0"/>
              <a:t>Використовується для сайдбарів та нотаток – контент зазвичай пов</a:t>
            </a:r>
            <a:r>
              <a:rPr lang="en-US" sz="1800" dirty="0"/>
              <a:t>’</a:t>
            </a:r>
            <a:r>
              <a:rPr lang="uk-UA" sz="1800" dirty="0"/>
              <a:t>язаний з основним контентом</a:t>
            </a:r>
            <a:endParaRPr lang="en-US" sz="1800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19177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10FFDF-9AF6-492B-967B-9C90C0CA6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268" y="463245"/>
            <a:ext cx="11162743" cy="11766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FCCABC-AB3E-421E-BB84-AEFDAFCE4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680" y="1945640"/>
            <a:ext cx="7894320" cy="386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304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73D6D-D370-4303-80AE-C2DD6BE6C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Елемент </a:t>
            </a:r>
            <a:r>
              <a:rPr lang="en-US" dirty="0"/>
              <a:t>Nav 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B4248-EBE4-4A33-93B0-E81A7F1F0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dirty="0"/>
              <a:t>Визначає блок навігаційних лінків для навігації про веб сторінці даних та за її межами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dirty="0"/>
              <a:t>Не усі лінки на сторінці повинні бути у навігації – лише основні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dirty="0"/>
              <a:t>Допускається використання декількох елементів </a:t>
            </a:r>
            <a:r>
              <a:rPr lang="en-US" dirty="0"/>
              <a:t>nav </a:t>
            </a:r>
            <a:r>
              <a:rPr lang="uk-UA" dirty="0"/>
              <a:t>на сторінці</a:t>
            </a:r>
            <a:endParaRPr lang="en-US" dirty="0"/>
          </a:p>
          <a:p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0385A2-63FF-4234-85A0-0EF2A05B3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680" y="3561867"/>
            <a:ext cx="4312920" cy="2249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C5867A-8244-4D08-906E-12E866199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439" y="3639140"/>
            <a:ext cx="4577081" cy="209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99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654C8-344C-4914-BC8A-6BF99F11E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Audio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0138C-9DBE-46C1-B0A1-D71A217364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040" y="2037081"/>
            <a:ext cx="10820400" cy="38658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dirty="0"/>
              <a:t>Дозволяє використовувати аудіо на сторінці використовуючи мінімум коду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dirty="0"/>
              <a:t>Всередині аудіо елементу може бути контент. Він не відображається для юзера. Це робиться для того щоб старіші браузери інформували юзера як доступитись до аудіо контенту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99CE4B-229D-4E43-9D9B-DDAA9EB24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" y="3596625"/>
            <a:ext cx="4363722" cy="2042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2CE60C-9720-4734-9730-A7604E96F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480" y="3682984"/>
            <a:ext cx="4363722" cy="195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5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1BA8-5489-423D-B8EB-6E417F6F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Video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DC9A5-5E62-435A-9540-9BD440AA2C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dirty="0"/>
              <a:t>Дозволяє використання відео елементів на сторінці використовуючи мінімум коду </a:t>
            </a:r>
          </a:p>
          <a:p>
            <a:r>
              <a:rPr lang="uk-UA" dirty="0"/>
              <a:t>Атрибути: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/>
              <a:t>poster</a:t>
            </a:r>
            <a:r>
              <a:rPr lang="en-US" dirty="0"/>
              <a:t>: </a:t>
            </a:r>
            <a:r>
              <a:rPr lang="uk-UA" dirty="0"/>
              <a:t>показує статичний фото файл перед тим як загрузиться відео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 err="1"/>
              <a:t>autoplay</a:t>
            </a:r>
            <a:r>
              <a:rPr lang="en-US" dirty="0"/>
              <a:t>: </a:t>
            </a:r>
            <a:r>
              <a:rPr lang="uk-UA" dirty="0"/>
              <a:t>автоматично запускає відео коли сторінка загружена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/>
              <a:t>controls</a:t>
            </a:r>
            <a:r>
              <a:rPr lang="en-US" dirty="0"/>
              <a:t>: </a:t>
            </a:r>
            <a:r>
              <a:rPr lang="uk-UA" dirty="0"/>
              <a:t> відображає кнопки управління для програвання, паузи та зупинки відео, а також контроль гучності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/>
              <a:t>loop</a:t>
            </a:r>
            <a:r>
              <a:rPr lang="en-US" dirty="0"/>
              <a:t>: </a:t>
            </a:r>
            <a:r>
              <a:rPr lang="uk-UA" dirty="0"/>
              <a:t>повторює відтворення відео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2526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6BA086-93B2-44A2-8B1B-22E693D2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HTML - </a:t>
            </a:r>
            <a:r>
              <a:rPr lang="en-US" dirty="0" err="1"/>
              <a:t>HyperText</a:t>
            </a:r>
            <a:r>
              <a:rPr lang="en-US" dirty="0"/>
              <a:t> Markup Language</a:t>
            </a:r>
            <a:br>
              <a:rPr lang="en-US" dirty="0"/>
            </a:b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EDC24C-EE02-4845-99B9-F77A9B3BC1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2160" y="2057400"/>
            <a:ext cx="10734040" cy="3429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/>
              <a:t>HTML </a:t>
            </a:r>
            <a:r>
              <a:rPr lang="ru-RU" dirty="0"/>
              <a:t>— це не мова програмування, це </a:t>
            </a:r>
            <a:r>
              <a:rPr lang="ru-RU" i="1" dirty="0"/>
              <a:t>мова розмітки</a:t>
            </a:r>
            <a:r>
              <a:rPr lang="ru-RU" dirty="0"/>
              <a:t>, яка каже вашому браузеру, як відображати вміст веб-сторінки, яку ви переглядаєте.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b="1" dirty="0"/>
              <a:t>Гіпертекст</a:t>
            </a:r>
            <a:r>
              <a:rPr lang="uk-UA" dirty="0"/>
              <a:t> </a:t>
            </a:r>
            <a:r>
              <a:rPr lang="en-US" dirty="0"/>
              <a:t>— </a:t>
            </a:r>
            <a:r>
              <a:rPr lang="uk-UA" dirty="0"/>
              <a:t>текст для перегляду на комп'ютері чи іншому електронному девайсі, який містить зв'язки з іншими документами (</a:t>
            </a:r>
            <a:r>
              <a:rPr lang="en-US" dirty="0"/>
              <a:t>“</a:t>
            </a:r>
            <a:r>
              <a:rPr lang="uk-UA" dirty="0"/>
              <a:t>гіперзв'язки</a:t>
            </a:r>
            <a:r>
              <a:rPr lang="en-US" dirty="0"/>
              <a:t>”</a:t>
            </a:r>
            <a:r>
              <a:rPr lang="uk-UA" dirty="0"/>
              <a:t> чи </a:t>
            </a:r>
            <a:r>
              <a:rPr lang="en-US" dirty="0"/>
              <a:t>”</a:t>
            </a:r>
            <a:r>
              <a:rPr lang="uk-UA" dirty="0"/>
              <a:t>гіперпосилання</a:t>
            </a:r>
            <a:r>
              <a:rPr lang="en-US" dirty="0"/>
              <a:t>”).</a:t>
            </a:r>
            <a:endParaRPr lang="uk-U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dirty="0"/>
              <a:t>Мова </a:t>
            </a:r>
            <a:r>
              <a:rPr lang="en-US" dirty="0"/>
              <a:t>HTML </a:t>
            </a:r>
            <a:r>
              <a:rPr lang="uk-UA" dirty="0"/>
              <a:t>була запропонована Тімом Бернерсом-Лі у 1989 як один з компонентів технології розробки розподіленої гіпертекстової системи </a:t>
            </a:r>
            <a:r>
              <a:rPr lang="en-US" dirty="0"/>
              <a:t>World Wide Web.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HTML </a:t>
            </a:r>
            <a:r>
              <a:rPr lang="uk-UA" dirty="0"/>
              <a:t>написаний у формі </a:t>
            </a:r>
            <a:r>
              <a:rPr lang="en-US" dirty="0"/>
              <a:t>HTML </a:t>
            </a:r>
            <a:r>
              <a:rPr lang="uk-UA" dirty="0"/>
              <a:t>елементів які складаються з тегів ,</a:t>
            </a:r>
            <a:r>
              <a:rPr lang="en-US" dirty="0"/>
              <a:t> </a:t>
            </a:r>
            <a:r>
              <a:rPr lang="uk-UA" dirty="0"/>
              <a:t>закритих у кутові дужки ( як</a:t>
            </a:r>
            <a:r>
              <a:rPr lang="en-US" dirty="0"/>
              <a:t>&lt;html&gt;). HTML </a:t>
            </a:r>
            <a:r>
              <a:rPr lang="uk-UA" dirty="0"/>
              <a:t>описує структуру веб сторінки семантично, разом з підказками для відображення, що робить його мовою розмітки,  не програмування.</a:t>
            </a:r>
          </a:p>
        </p:txBody>
      </p:sp>
    </p:spTree>
    <p:extLst>
      <p:ext uri="{BB962C8B-B14F-4D97-AF65-F5344CB8AC3E}">
        <p14:creationId xmlns:p14="http://schemas.microsoft.com/office/powerpoint/2010/main" val="759534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1BA8-5489-423D-B8EB-6E417F6F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Video</a:t>
            </a:r>
            <a:endParaRPr lang="uk-U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203963-0382-43D5-9186-049BA52C2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60" y="2721828"/>
            <a:ext cx="6192520" cy="25512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2D2EBE-AEF6-4650-84B7-00A992F4D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634" y="2721828"/>
            <a:ext cx="4073766" cy="255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21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E3276-0C46-423C-9A28-B18268EC8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SVG </a:t>
            </a:r>
            <a:r>
              <a:rPr lang="uk-UA" dirty="0"/>
              <a:t>та</a:t>
            </a:r>
            <a:r>
              <a:rPr lang="en-US" dirty="0"/>
              <a:t> Canvas</a:t>
            </a:r>
            <a:br>
              <a:rPr lang="en-US" dirty="0"/>
            </a:b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9CE76-D9AD-4E72-8673-1D768D3CD2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dirty="0"/>
              <a:t>Забезпечують інтуїтивну функціональність для малювання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dirty="0"/>
              <a:t>Повністю інтегруються у </a:t>
            </a:r>
            <a:r>
              <a:rPr lang="en-US" dirty="0"/>
              <a:t>HTML5 </a:t>
            </a:r>
            <a:r>
              <a:rPr lang="uk-UA" dirty="0"/>
              <a:t>документ</a:t>
            </a:r>
            <a:r>
              <a:rPr lang="en-US" dirty="0"/>
              <a:t> (</a:t>
            </a:r>
            <a:r>
              <a:rPr lang="uk-UA" dirty="0"/>
              <a:t>частина </a:t>
            </a:r>
            <a:r>
              <a:rPr lang="en-US" dirty="0"/>
              <a:t>DOM)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dirty="0"/>
              <a:t>Можуть бути стилізовані за допомогою </a:t>
            </a:r>
            <a:r>
              <a:rPr lang="en-US" dirty="0"/>
              <a:t>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dirty="0"/>
              <a:t>Можеуть контролюватись за допомогою </a:t>
            </a:r>
            <a:r>
              <a:rPr lang="en-US" dirty="0"/>
              <a:t>JavaScript</a:t>
            </a:r>
            <a:endParaRPr lang="uk-U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dirty="0"/>
              <a:t>Використовують анімацію, діаграми, картинки, піксельні паніпуляції, тощо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Canvas </a:t>
            </a:r>
            <a:r>
              <a:rPr lang="uk-UA" dirty="0"/>
              <a:t>підтримують</a:t>
            </a:r>
            <a:r>
              <a:rPr lang="en-US" dirty="0"/>
              <a:t> 2D and 3D</a:t>
            </a:r>
            <a:endParaRPr lang="uk-U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SVG </a:t>
            </a:r>
            <a:r>
              <a:rPr lang="uk-UA" dirty="0"/>
              <a:t>не новий тег, але </a:t>
            </a:r>
            <a:r>
              <a:rPr lang="en-US" dirty="0"/>
              <a:t>HTML5 </a:t>
            </a:r>
            <a:r>
              <a:rPr lang="uk-UA" dirty="0"/>
              <a:t>може вбудовувати </a:t>
            </a:r>
            <a:r>
              <a:rPr lang="en-US" dirty="0"/>
              <a:t>SVG </a:t>
            </a:r>
            <a:r>
              <a:rPr lang="uk-UA" dirty="0"/>
              <a:t>об</a:t>
            </a:r>
            <a:r>
              <a:rPr lang="en-US" dirty="0"/>
              <a:t>’</a:t>
            </a:r>
            <a:r>
              <a:rPr lang="uk-UA" dirty="0"/>
              <a:t>єкти у веб сторінки без використання тегів</a:t>
            </a:r>
            <a:r>
              <a:rPr lang="en-US" dirty="0"/>
              <a:t> &lt;object&gt; </a:t>
            </a:r>
            <a:r>
              <a:rPr lang="uk-UA" dirty="0"/>
              <a:t>чи</a:t>
            </a:r>
            <a:r>
              <a:rPr lang="en-US" dirty="0"/>
              <a:t> &lt;embed&gt;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24750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B48EA-9212-4120-BBA7-37E04C90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SVG</a:t>
            </a:r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E640D4-8498-40BD-9F47-5D052324BF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88" y="2626358"/>
            <a:ext cx="5449311" cy="30293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3D80D6-5D02-40C5-8DE2-875C4D05CF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579" y="2626358"/>
            <a:ext cx="5146621" cy="311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34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83BC0-2B76-4EC6-B538-749D77CCE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Canvas</a:t>
            </a:r>
            <a:endParaRPr lang="uk-U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801132-A5F0-4BFB-926A-90B1289EF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" y="1960774"/>
            <a:ext cx="5042159" cy="41150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DF8A93-CFA5-4CD1-85E2-4E251FC27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848" y="2605353"/>
            <a:ext cx="3766451" cy="254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26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08736-7CBC-4FB5-8E37-0A50D1CDC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75920"/>
            <a:ext cx="10820400" cy="995681"/>
          </a:xfrm>
        </p:spPr>
        <p:txBody>
          <a:bodyPr/>
          <a:lstStyle/>
          <a:p>
            <a:pPr algn="ctr"/>
            <a:r>
              <a:rPr lang="uk-UA" dirty="0"/>
              <a:t>Коли використовувати </a:t>
            </a:r>
            <a:r>
              <a:rPr lang="en-US" dirty="0"/>
              <a:t>Canvas </a:t>
            </a:r>
            <a:r>
              <a:rPr lang="uk-UA" dirty="0"/>
              <a:t>замість </a:t>
            </a:r>
            <a:r>
              <a:rPr lang="en-US" dirty="0"/>
              <a:t>SVG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A9A50-6BF9-421E-96D7-0073AA1176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301240"/>
            <a:ext cx="10820400" cy="3429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dirty="0"/>
              <a:t>Коли малюнок відносно невеликий , використовуйте </a:t>
            </a:r>
            <a:r>
              <a:rPr lang="en-US" dirty="0"/>
              <a:t>canvas.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dirty="0"/>
              <a:t>Коли малюнок потребує великої кількості об</a:t>
            </a:r>
            <a:r>
              <a:rPr lang="en-US" dirty="0"/>
              <a:t>’</a:t>
            </a:r>
            <a:r>
              <a:rPr lang="uk-UA" dirty="0"/>
              <a:t>єктів – використовуйте </a:t>
            </a:r>
            <a:r>
              <a:rPr lang="en-US" dirty="0"/>
              <a:t>canvas; SVG </a:t>
            </a:r>
            <a:r>
              <a:rPr lang="uk-UA" dirty="0"/>
              <a:t>погіршується, так як постійно додає об</a:t>
            </a:r>
            <a:r>
              <a:rPr lang="en-US" dirty="0"/>
              <a:t>’</a:t>
            </a:r>
            <a:r>
              <a:rPr lang="uk-UA" dirty="0"/>
              <a:t>єкти в </a:t>
            </a:r>
            <a:r>
              <a:rPr lang="en-US" dirty="0"/>
              <a:t>DOM</a:t>
            </a:r>
            <a:r>
              <a:rPr lang="uk-UA" dirty="0"/>
              <a:t>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dirty="0"/>
              <a:t>Загалом, використовуйте </a:t>
            </a:r>
            <a:r>
              <a:rPr lang="en-US" dirty="0"/>
              <a:t>canvas </a:t>
            </a:r>
            <a:r>
              <a:rPr lang="uk-UA" dirty="0"/>
              <a:t>для малих екранів та </a:t>
            </a:r>
            <a:r>
              <a:rPr lang="en-US" dirty="0"/>
              <a:t>SVG </a:t>
            </a:r>
            <a:r>
              <a:rPr lang="uk-UA" dirty="0"/>
              <a:t>для великих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dirty="0"/>
              <a:t>Коли вам потрібно створити високо деталізовані векторні дркументи які повинні добре масштабуватись – використовуйте </a:t>
            </a:r>
            <a:r>
              <a:rPr lang="en-US" dirty="0"/>
              <a:t>SVG.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dirty="0"/>
              <a:t>Якщо ви відображаєте поточні об</a:t>
            </a:r>
            <a:r>
              <a:rPr lang="en-US" dirty="0"/>
              <a:t>’</a:t>
            </a:r>
            <a:r>
              <a:rPr lang="uk-UA" dirty="0"/>
              <a:t>єкти, такі як мапи, погоду та інше – використовуйте </a:t>
            </a:r>
            <a:r>
              <a:rPr lang="en-US" dirty="0"/>
              <a:t> canvas.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68797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28835-6AE2-4448-BC44-726150D41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Forms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10E5D-19CB-4175-ACC8-66A7B44CC1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39674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HTML </a:t>
            </a:r>
            <a:r>
              <a:rPr lang="uk-UA" dirty="0"/>
              <a:t>форми використовуються для створення примітивних форм на веб сторінці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dirty="0"/>
              <a:t>Зазвичаю використовують для отримання інформації від користувача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dirty="0"/>
              <a:t>Інформація відсилається назад на сервер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dirty="0"/>
              <a:t>Форма - це область де використовуються елементи форми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dirty="0"/>
              <a:t>Ситаксис такий</a:t>
            </a:r>
            <a:r>
              <a:rPr lang="en-US" dirty="0"/>
              <a:t>: </a:t>
            </a:r>
            <a:r>
              <a:rPr lang="en-US" dirty="0">
                <a:highlight>
                  <a:srgbClr val="C0C0C0"/>
                </a:highlight>
              </a:rPr>
              <a:t>&lt;form&gt; ...form elements... &lt;/form&gt;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dirty="0"/>
              <a:t>Елементи форми включають </a:t>
            </a:r>
            <a:r>
              <a:rPr lang="en-US" dirty="0"/>
              <a:t>: </a:t>
            </a:r>
            <a:r>
              <a:rPr lang="en-US" dirty="0">
                <a:highlight>
                  <a:srgbClr val="C0C0C0"/>
                </a:highlight>
              </a:rPr>
              <a:t>buttons, checkboxes, text fields, radio buttons, drop-down menus, </a:t>
            </a:r>
            <a:r>
              <a:rPr lang="uk-UA" dirty="0">
                <a:highlight>
                  <a:srgbClr val="C0C0C0"/>
                </a:highlight>
              </a:rPr>
              <a:t>і т.д.</a:t>
            </a:r>
            <a:endParaRPr lang="en-US" dirty="0">
              <a:highlight>
                <a:srgbClr val="C0C0C0"/>
              </a:highligh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dirty="0"/>
              <a:t>Інші </a:t>
            </a:r>
            <a:r>
              <a:rPr lang="en-US" dirty="0"/>
              <a:t>HTML </a:t>
            </a:r>
            <a:r>
              <a:rPr lang="uk-UA" dirty="0"/>
              <a:t>можуть використовуватись у формі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dirty="0"/>
              <a:t>Форма зазвичай містить кнопку </a:t>
            </a:r>
            <a:r>
              <a:rPr lang="en-US" dirty="0">
                <a:highlight>
                  <a:srgbClr val="C0C0C0"/>
                </a:highlight>
              </a:rPr>
              <a:t>Submit</a:t>
            </a:r>
            <a:r>
              <a:rPr lang="en-US" dirty="0"/>
              <a:t> </a:t>
            </a:r>
            <a:r>
              <a:rPr lang="uk-UA" dirty="0"/>
              <a:t>для відсилання інформації з форми на сервер</a:t>
            </a:r>
          </a:p>
        </p:txBody>
      </p:sp>
    </p:spTree>
    <p:extLst>
      <p:ext uri="{BB962C8B-B14F-4D97-AF65-F5344CB8AC3E}">
        <p14:creationId xmlns:p14="http://schemas.microsoft.com/office/powerpoint/2010/main" val="745124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F3490-754E-4AD7-B33C-906894B9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Forms</a:t>
            </a:r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FD4FE9-A1E0-4D93-A539-39408ED80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760" y="2319336"/>
            <a:ext cx="5679440" cy="35125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EDA274-ED4D-43BC-BBBF-68B9EEFB2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19336"/>
            <a:ext cx="4719320" cy="344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026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22DBF-4BCB-4270-9434-33CB721B6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Тег </a:t>
            </a:r>
            <a:r>
              <a:rPr lang="en-US" dirty="0"/>
              <a:t>form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D97F2-8AA2-462A-917E-9B861BC4E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3855720"/>
          </a:xfrm>
        </p:spPr>
        <p:txBody>
          <a:bodyPr numCol="2"/>
          <a:lstStyle/>
          <a:p>
            <a:r>
              <a:rPr lang="uk-UA" sz="1800" dirty="0"/>
              <a:t>Весь контент форми повинен бути між тегами </a:t>
            </a:r>
            <a:r>
              <a:rPr lang="en-US" sz="1800" dirty="0"/>
              <a:t>&lt;form&gt;&lt;/form&gt;</a:t>
            </a:r>
          </a:p>
          <a:p>
            <a:r>
              <a:rPr lang="uk-UA" sz="1800" dirty="0"/>
              <a:t>Атрибути говорять формі що робити з інформацією від користувача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action="</a:t>
            </a:r>
            <a:r>
              <a:rPr lang="en-US" sz="1800" b="1" dirty="0" err="1"/>
              <a:t>url</a:t>
            </a:r>
            <a:r>
              <a:rPr lang="en-US" sz="1800" b="1" dirty="0"/>
              <a:t>" </a:t>
            </a:r>
            <a:r>
              <a:rPr lang="uk-UA" sz="1800" dirty="0"/>
              <a:t>Показує куди відсилати інформацію коли кнопка натиснена</a:t>
            </a:r>
            <a:r>
              <a:rPr lang="en-US" sz="18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method="get</a:t>
            </a:r>
            <a:r>
              <a:rPr lang="en-US" sz="1800" dirty="0"/>
              <a:t>"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sz="1800" dirty="0"/>
              <a:t>Інформація з форми відсилається як </a:t>
            </a:r>
            <a:r>
              <a:rPr lang="en-US" sz="1800" dirty="0"/>
              <a:t>URL </a:t>
            </a:r>
            <a:r>
              <a:rPr lang="uk-UA" sz="1800" dirty="0"/>
              <a:t>з</a:t>
            </a:r>
            <a:r>
              <a:rPr lang="en-US" sz="1800" dirty="0"/>
              <a:t> ?</a:t>
            </a:r>
            <a:r>
              <a:rPr lang="en-US" sz="1800" dirty="0" err="1"/>
              <a:t>form_data</a:t>
            </a:r>
            <a:r>
              <a:rPr lang="en-US" sz="1800" dirty="0"/>
              <a:t> </a:t>
            </a:r>
            <a:r>
              <a:rPr lang="uk-UA" sz="1800" dirty="0"/>
              <a:t>інфо доданою вкінці</a:t>
            </a:r>
            <a:r>
              <a:rPr lang="en-US" sz="1800" dirty="0"/>
              <a:t>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sz="1800" dirty="0"/>
              <a:t>Може бути використана лише якщо інфо у вигляді </a:t>
            </a:r>
            <a:r>
              <a:rPr lang="en-US" sz="1800" dirty="0"/>
              <a:t>ASCII </a:t>
            </a:r>
            <a:r>
              <a:rPr lang="uk-UA" sz="1800" dirty="0"/>
              <a:t>та не більше 100 знаків</a:t>
            </a:r>
            <a:r>
              <a:rPr lang="en-US" sz="1800" dirty="0"/>
              <a:t>;</a:t>
            </a:r>
          </a:p>
          <a:p>
            <a:r>
              <a:rPr lang="en-US" sz="1800" b="1" dirty="0"/>
              <a:t>method="post"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sz="1800" dirty="0"/>
              <a:t>Інормація з форми надсилається як </a:t>
            </a:r>
            <a:r>
              <a:rPr lang="en-US" sz="1800" dirty="0"/>
              <a:t>URL </a:t>
            </a:r>
            <a:r>
              <a:rPr lang="uk-UA" sz="1800" dirty="0"/>
              <a:t>запиту</a:t>
            </a:r>
            <a:r>
              <a:rPr lang="en-US" sz="1800" dirty="0"/>
              <a:t>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uk-UA" sz="1800" dirty="0"/>
              <a:t>Не може бути помічена більшістю браузерів</a:t>
            </a:r>
            <a:r>
              <a:rPr lang="en-US" sz="1800" dirty="0"/>
              <a:t>;</a:t>
            </a:r>
          </a:p>
          <a:p>
            <a:r>
              <a:rPr lang="en-US" sz="1800" b="1" dirty="0"/>
              <a:t>target="target" </a:t>
            </a:r>
            <a:r>
              <a:rPr lang="en-US" sz="1800" dirty="0"/>
              <a:t>– </a:t>
            </a:r>
            <a:r>
              <a:rPr lang="uk-UA" sz="1800" dirty="0"/>
              <a:t>Говорить де відкривати сторінку, відправлену в результаті запиту</a:t>
            </a:r>
            <a:r>
              <a:rPr lang="en-US" sz="1800" dirty="0"/>
              <a:t>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target="_blank" </a:t>
            </a:r>
            <a:r>
              <a:rPr lang="uk-UA" sz="1800" dirty="0"/>
              <a:t>одначає відкривати у новому вікні</a:t>
            </a:r>
            <a:r>
              <a:rPr lang="en-US" sz="1800" dirty="0"/>
              <a:t>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target="_top" </a:t>
            </a:r>
            <a:r>
              <a:rPr lang="uk-UA" sz="1800" dirty="0"/>
              <a:t>означає використати те саме вікно</a:t>
            </a:r>
            <a:r>
              <a:rPr lang="en-US" sz="1800" dirty="0"/>
              <a:t>.</a:t>
            </a:r>
            <a:endParaRPr lang="uk-UA" sz="1800" dirty="0"/>
          </a:p>
        </p:txBody>
      </p:sp>
    </p:spTree>
    <p:extLst>
      <p:ext uri="{BB962C8B-B14F-4D97-AF65-F5344CB8AC3E}">
        <p14:creationId xmlns:p14="http://schemas.microsoft.com/office/powerpoint/2010/main" val="996829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6BB7-7237-4F18-A913-C56DD1288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Теги </a:t>
            </a:r>
            <a:r>
              <a:rPr lang="en-US" dirty="0" err="1"/>
              <a:t>fieldset</a:t>
            </a:r>
            <a:r>
              <a:rPr lang="en-US" dirty="0"/>
              <a:t>, legend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2BDB5-D66F-40B7-A6E1-E86278DB7F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uk-UA" dirty="0"/>
              <a:t>Тег </a:t>
            </a:r>
            <a:r>
              <a:rPr lang="en-US" dirty="0" err="1"/>
              <a:t>fieldset</a:t>
            </a:r>
            <a:r>
              <a:rPr lang="en-US" dirty="0"/>
              <a:t> </a:t>
            </a:r>
            <a:r>
              <a:rPr lang="uk-UA" dirty="0"/>
              <a:t> корисний інструмент для організації та групування пов</a:t>
            </a:r>
            <a:r>
              <a:rPr lang="en-US" dirty="0"/>
              <a:t>’</a:t>
            </a:r>
            <a:r>
              <a:rPr lang="uk-UA" dirty="0"/>
              <a:t>язаних елементів в межах форми</a:t>
            </a:r>
            <a:r>
              <a:rPr lang="en-US" dirty="0"/>
              <a:t>.</a:t>
            </a:r>
            <a:endParaRPr lang="uk-U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1BDC22-24AD-49E0-8EAD-BAAACD8A5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09" y="3066333"/>
            <a:ext cx="4414973" cy="28117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5EF19A-34A8-4422-87AA-582C5D39B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399" y="3178250"/>
            <a:ext cx="3804769" cy="258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67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703E4-7186-409F-8519-DBF5C941D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Тег </a:t>
            </a:r>
            <a:r>
              <a:rPr lang="en-US" dirty="0"/>
              <a:t>input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1C1A5-3F86-46D3-BA85-6D27E30340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3825240"/>
          </a:xfrm>
        </p:spPr>
        <p:txBody>
          <a:bodyPr/>
          <a:lstStyle/>
          <a:p>
            <a:r>
              <a:rPr lang="uk-UA" sz="1800" dirty="0"/>
              <a:t>Елемент </a:t>
            </a:r>
            <a:r>
              <a:rPr lang="en-US" sz="1800" dirty="0"/>
              <a:t>input </a:t>
            </a:r>
            <a:r>
              <a:rPr lang="uk-UA" sz="1800" dirty="0"/>
              <a:t>являє собою поле вводу для інформації</a:t>
            </a:r>
            <a:r>
              <a:rPr lang="en-US" sz="1800" dirty="0"/>
              <a:t>,</a:t>
            </a:r>
            <a:r>
              <a:rPr lang="uk-UA" sz="1800" dirty="0"/>
              <a:t> зазвичай з контролерами які дозволяють користувачу змінювати інформацію яка вводиться.</a:t>
            </a:r>
          </a:p>
          <a:p>
            <a:r>
              <a:rPr lang="uk-UA" sz="1800" dirty="0"/>
              <a:t>Найголовніше, елементи форми використовують тег </a:t>
            </a:r>
            <a:r>
              <a:rPr lang="en-US" sz="1800" dirty="0"/>
              <a:t>input </a:t>
            </a:r>
            <a:r>
              <a:rPr lang="uk-UA" sz="1800" dirty="0"/>
              <a:t>, з атрибутом </a:t>
            </a:r>
            <a:r>
              <a:rPr lang="en-US" sz="1800" dirty="0"/>
              <a:t>type="..." </a:t>
            </a:r>
            <a:r>
              <a:rPr lang="uk-UA" sz="1800" dirty="0"/>
              <a:t>, який вказує якого типу цей елемент. Найбільш поширегі це </a:t>
            </a:r>
            <a:r>
              <a:rPr lang="en-US" sz="1800" dirty="0"/>
              <a:t>text, checkbox, radio, password, hidden, submit, reset, button, file, or image.</a:t>
            </a:r>
          </a:p>
          <a:p>
            <a:r>
              <a:rPr lang="uk-UA" sz="1800" dirty="0"/>
              <a:t> Атрибути тегу і</a:t>
            </a:r>
            <a:r>
              <a:rPr lang="en-US" sz="1800" dirty="0" err="1"/>
              <a:t>nput</a:t>
            </a:r>
            <a:r>
              <a:rPr lang="en-US" sz="1800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name</a:t>
            </a:r>
            <a:r>
              <a:rPr lang="en-US" sz="1800" dirty="0"/>
              <a:t>: </a:t>
            </a:r>
            <a:r>
              <a:rPr lang="uk-UA" sz="1800" dirty="0"/>
              <a:t>ім</a:t>
            </a:r>
            <a:r>
              <a:rPr lang="en-US" sz="1800" dirty="0"/>
              <a:t>’</a:t>
            </a:r>
            <a:r>
              <a:rPr lang="uk-UA" sz="1800" dirty="0"/>
              <a:t>я елементу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value</a:t>
            </a:r>
            <a:r>
              <a:rPr lang="en-US" sz="1800" dirty="0"/>
              <a:t>: ‘</a:t>
            </a:r>
            <a:r>
              <a:rPr lang="uk-UA" sz="1800" dirty="0"/>
              <a:t>значення елементу</a:t>
            </a:r>
            <a:r>
              <a:rPr lang="en-US" sz="1800" dirty="0"/>
              <a:t>’</a:t>
            </a:r>
            <a:r>
              <a:rPr lang="uk-UA" sz="1800" dirty="0"/>
              <a:t>, використовується в різних випадках для різних типів значення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/>
              <a:t>readonly</a:t>
            </a:r>
            <a:r>
              <a:rPr lang="en-US" sz="1800" dirty="0"/>
              <a:t>: </a:t>
            </a:r>
            <a:r>
              <a:rPr lang="uk-UA" sz="1800" dirty="0"/>
              <a:t>значення не може бути змінене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disabled</a:t>
            </a:r>
            <a:r>
              <a:rPr lang="en-US" sz="1800" dirty="0"/>
              <a:t>: </a:t>
            </a:r>
            <a:r>
              <a:rPr lang="uk-UA" sz="1800" dirty="0"/>
              <a:t>користувач не може нічого зробити з елементом</a:t>
            </a:r>
          </a:p>
        </p:txBody>
      </p:sp>
    </p:spTree>
    <p:extLst>
      <p:ext uri="{BB962C8B-B14F-4D97-AF65-F5344CB8AC3E}">
        <p14:creationId xmlns:p14="http://schemas.microsoft.com/office/powerpoint/2010/main" val="289829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8E720-44B7-4C98-900E-5ECF7BBE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Теги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BB4DA-D410-41F2-AE3B-1B9406E480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320" y="2057400"/>
            <a:ext cx="11470640" cy="3713480"/>
          </a:xfrm>
        </p:spPr>
        <p:txBody>
          <a:bodyPr numCol="1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b="1" dirty="0"/>
              <a:t>Теги</a:t>
            </a:r>
            <a:r>
              <a:rPr lang="uk-UA" dirty="0"/>
              <a:t> – це ключові слова які визначають структуру </a:t>
            </a:r>
            <a:r>
              <a:rPr lang="en-US" dirty="0"/>
              <a:t>HTML </a:t>
            </a:r>
            <a:r>
              <a:rPr lang="uk-UA" dirty="0"/>
              <a:t>сторінки</a:t>
            </a:r>
          </a:p>
          <a:p>
            <a:r>
              <a:rPr lang="uk-UA" dirty="0"/>
              <a:t>     </a:t>
            </a:r>
            <a:endParaRPr lang="en-US" dirty="0"/>
          </a:p>
          <a:p>
            <a:endParaRPr lang="en-US" dirty="0"/>
          </a:p>
          <a:p>
            <a:endParaRPr lang="uk-UA" dirty="0"/>
          </a:p>
          <a:p>
            <a:r>
              <a:rPr lang="uk-UA" dirty="0"/>
              <a:t>Приклади тегів 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uk-UA" dirty="0"/>
              <a:t>Більшість тегів парні – відкриваючі та закриваючі </a:t>
            </a:r>
            <a:r>
              <a:rPr lang="en-US" dirty="0"/>
              <a:t> </a:t>
            </a:r>
            <a:r>
              <a:rPr lang="uk-UA" dirty="0"/>
              <a:t>   </a:t>
            </a:r>
            <a:r>
              <a:rPr lang="en-US" dirty="0"/>
              <a:t> </a:t>
            </a:r>
            <a:r>
              <a:rPr lang="en-US" dirty="0">
                <a:highlight>
                  <a:srgbClr val="C0C0C0"/>
                </a:highlight>
              </a:rPr>
              <a:t>&lt;tag&gt;Some text&lt;/tag&gt;</a:t>
            </a:r>
            <a:endParaRPr lang="uk-UA" dirty="0">
              <a:highlight>
                <a:srgbClr val="C0C0C0"/>
              </a:highligh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uk-UA" dirty="0"/>
              <a:t>Самозакриваючі теги                                                    </a:t>
            </a:r>
            <a:r>
              <a:rPr lang="en-US" dirty="0"/>
              <a:t> </a:t>
            </a:r>
            <a:r>
              <a:rPr lang="uk-UA" dirty="0"/>
              <a:t> </a:t>
            </a:r>
            <a:r>
              <a:rPr lang="en-US" dirty="0">
                <a:highlight>
                  <a:srgbClr val="C0C0C0"/>
                </a:highlight>
              </a:rPr>
              <a:t>&lt;</a:t>
            </a:r>
            <a:r>
              <a:rPr lang="en-US" dirty="0" err="1">
                <a:highlight>
                  <a:srgbClr val="C0C0C0"/>
                </a:highlight>
              </a:rPr>
              <a:t>br</a:t>
            </a:r>
            <a:r>
              <a:rPr lang="en-US" dirty="0">
                <a:highlight>
                  <a:srgbClr val="C0C0C0"/>
                </a:highlight>
              </a:rPr>
              <a:t>&gt;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uk-UA" dirty="0"/>
              <a:t>Коментарі                                                                     </a:t>
            </a:r>
            <a:r>
              <a:rPr lang="en-US" dirty="0"/>
              <a:t> </a:t>
            </a:r>
            <a:r>
              <a:rPr lang="uk-UA" dirty="0"/>
              <a:t>  </a:t>
            </a:r>
            <a:r>
              <a:rPr lang="en-US" dirty="0">
                <a:highlight>
                  <a:srgbClr val="C0C0C0"/>
                </a:highlight>
              </a:rPr>
              <a:t>&lt;!-- Comment content --&gt;</a:t>
            </a:r>
            <a:endParaRPr lang="uk-UA" dirty="0">
              <a:highlight>
                <a:srgbClr val="C0C0C0"/>
              </a:highligh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uk-U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8705EC-AE65-41E6-A5DF-F838A3ECB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884" y="2473960"/>
            <a:ext cx="3670472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637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D5886-AFB0-4089-BADC-E27FDA5E0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Типи </a:t>
            </a:r>
            <a:r>
              <a:rPr lang="en-US" dirty="0"/>
              <a:t>input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DE585-4B64-4C1E-88C6-7C0F677E2B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4343400"/>
          </a:xfrm>
        </p:spPr>
        <p:txBody>
          <a:bodyPr numCol="2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700" dirty="0"/>
              <a:t>Каже браузеру не приймати форму , доки користувач не введе коректну кмейл адресу</a:t>
            </a:r>
            <a:r>
              <a:rPr lang="en-US" sz="1700" dirty="0"/>
              <a:t>:</a:t>
            </a:r>
            <a:endParaRPr lang="uk-UA" sz="1700" dirty="0"/>
          </a:p>
          <a:p>
            <a:pPr algn="ctr"/>
            <a:r>
              <a:rPr lang="en-US" sz="1700" dirty="0">
                <a:highlight>
                  <a:srgbClr val="C0C0C0"/>
                </a:highlight>
              </a:rPr>
              <a:t>&lt;input type=email&gt;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700" dirty="0"/>
              <a:t>Змушує браузер перевірити чи було введено коректний </a:t>
            </a:r>
            <a:r>
              <a:rPr lang="en-US" sz="1700" dirty="0"/>
              <a:t>URL:</a:t>
            </a:r>
            <a:r>
              <a:rPr lang="uk-UA" sz="1700" dirty="0"/>
              <a:t> </a:t>
            </a:r>
          </a:p>
          <a:p>
            <a:pPr algn="ctr"/>
            <a:r>
              <a:rPr lang="en-US" sz="1700" dirty="0">
                <a:highlight>
                  <a:srgbClr val="C0C0C0"/>
                </a:highlight>
              </a:rPr>
              <a:t>&lt;input type=</a:t>
            </a:r>
            <a:r>
              <a:rPr lang="en-US" sz="1700" dirty="0" err="1">
                <a:highlight>
                  <a:srgbClr val="C0C0C0"/>
                </a:highlight>
              </a:rPr>
              <a:t>url</a:t>
            </a:r>
            <a:r>
              <a:rPr lang="en-US" sz="1700" dirty="0">
                <a:highlight>
                  <a:srgbClr val="C0C0C0"/>
                </a:highlight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700" dirty="0"/>
              <a:t>Браузер буде показувати віджет календаря</a:t>
            </a:r>
            <a:r>
              <a:rPr lang="en-US" sz="1700" dirty="0"/>
              <a:t>:</a:t>
            </a:r>
          </a:p>
          <a:p>
            <a:pPr algn="ctr"/>
            <a:r>
              <a:rPr lang="en-US" sz="1700" dirty="0">
                <a:highlight>
                  <a:srgbClr val="C0C0C0"/>
                </a:highlight>
              </a:rPr>
              <a:t>&lt;input type=date&gt;</a:t>
            </a:r>
          </a:p>
          <a:p>
            <a:pPr algn="ctr"/>
            <a:r>
              <a:rPr lang="en-US" sz="1700" dirty="0">
                <a:highlight>
                  <a:srgbClr val="C0C0C0"/>
                </a:highlight>
              </a:rPr>
              <a:t>&lt;input type="month"&gt;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700" dirty="0"/>
              <a:t>Показує помилку якщо користувач ввів нечислове значення. Працює з атрибутами </a:t>
            </a:r>
            <a:r>
              <a:rPr lang="en-US" sz="1700" dirty="0"/>
              <a:t>min, max </a:t>
            </a:r>
            <a:r>
              <a:rPr lang="uk-UA" sz="1700" dirty="0"/>
              <a:t>та</a:t>
            </a:r>
            <a:r>
              <a:rPr lang="en-US" sz="1700" dirty="0"/>
              <a:t> step:</a:t>
            </a:r>
          </a:p>
          <a:p>
            <a:pPr algn="ctr"/>
            <a:r>
              <a:rPr lang="en-US" sz="1700" dirty="0">
                <a:highlight>
                  <a:srgbClr val="C0C0C0"/>
                </a:highlight>
              </a:rPr>
              <a:t>&lt;input type=number&gt;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700" dirty="0"/>
              <a:t>Рендериться як слайдер</a:t>
            </a:r>
            <a:r>
              <a:rPr lang="en-US" sz="1700" dirty="0"/>
              <a:t>:</a:t>
            </a:r>
          </a:p>
          <a:p>
            <a:pPr algn="ctr"/>
            <a:r>
              <a:rPr lang="en-US" sz="1700" dirty="0">
                <a:highlight>
                  <a:srgbClr val="C0C0C0"/>
                </a:highlight>
              </a:rPr>
              <a:t>&lt;input type=range&gt;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700" dirty="0"/>
              <a:t>Очікує пошуковий термін</a:t>
            </a:r>
            <a:r>
              <a:rPr lang="en-US" sz="1700" dirty="0"/>
              <a:t>:</a:t>
            </a:r>
          </a:p>
          <a:p>
            <a:pPr algn="ctr"/>
            <a:r>
              <a:rPr lang="en-US" sz="1700" dirty="0">
                <a:highlight>
                  <a:srgbClr val="C0C0C0"/>
                </a:highlight>
              </a:rPr>
              <a:t>&lt;input type=search&gt;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700" dirty="0"/>
              <a:t>Очікує телевонний номер. У смартфонів викликає клавіатуру для набору номера телефону</a:t>
            </a:r>
            <a:r>
              <a:rPr lang="en-US" sz="1700" dirty="0"/>
              <a:t>:</a:t>
            </a:r>
          </a:p>
          <a:p>
            <a:pPr algn="ctr"/>
            <a:r>
              <a:rPr lang="en-US" sz="1700" dirty="0">
                <a:highlight>
                  <a:srgbClr val="C0C0C0"/>
                </a:highlight>
              </a:rPr>
              <a:t>&lt;input type=</a:t>
            </a:r>
            <a:r>
              <a:rPr lang="en-US" sz="1700" dirty="0" err="1">
                <a:highlight>
                  <a:srgbClr val="C0C0C0"/>
                </a:highlight>
              </a:rPr>
              <a:t>tel</a:t>
            </a:r>
            <a:r>
              <a:rPr lang="en-US" sz="1700" dirty="0">
                <a:highlight>
                  <a:srgbClr val="C0C0C0"/>
                </a:highlight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700" dirty="0"/>
              <a:t>Дозволяє користувачу вибрати колір у формі</a:t>
            </a:r>
            <a:r>
              <a:rPr lang="en-US" sz="1700" dirty="0"/>
              <a:t>:</a:t>
            </a:r>
          </a:p>
          <a:p>
            <a:pPr algn="ctr"/>
            <a:r>
              <a:rPr lang="en-US" sz="1700" dirty="0">
                <a:highlight>
                  <a:srgbClr val="C0C0C0"/>
                </a:highlight>
              </a:rPr>
              <a:t>&lt;input type=color&gt;</a:t>
            </a:r>
            <a:endParaRPr lang="uk-UA" sz="17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03490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2823B-312C-4D46-A27A-248BA5B2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Атрибути форми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6C5FF-7BAE-4F42-885C-23B206D1A9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b="1" dirty="0"/>
              <a:t>Placeholder</a:t>
            </a:r>
            <a:r>
              <a:rPr lang="en-US" sz="1800" dirty="0"/>
              <a:t> :</a:t>
            </a:r>
          </a:p>
          <a:p>
            <a:pPr algn="ctr"/>
            <a:r>
              <a:rPr lang="en-US" sz="1800" dirty="0">
                <a:highlight>
                  <a:srgbClr val="C0C0C0"/>
                </a:highlight>
              </a:rPr>
              <a:t>&lt;input type="search" placeholder="Place a search term here..." /&gt;</a:t>
            </a:r>
          </a:p>
          <a:p>
            <a:r>
              <a:rPr lang="en-US" sz="1800" b="1" dirty="0"/>
              <a:t>Required</a:t>
            </a:r>
            <a:r>
              <a:rPr lang="en-US" sz="1800" dirty="0"/>
              <a:t> :</a:t>
            </a:r>
          </a:p>
          <a:p>
            <a:pPr algn="ctr"/>
            <a:r>
              <a:rPr lang="en-US" sz="1800" dirty="0">
                <a:highlight>
                  <a:srgbClr val="C0C0C0"/>
                </a:highlight>
              </a:rPr>
              <a:t>&lt;input type="email" required /&gt;</a:t>
            </a:r>
          </a:p>
          <a:p>
            <a:r>
              <a:rPr lang="en-US" sz="1800" b="1" dirty="0"/>
              <a:t>Multiple</a:t>
            </a:r>
            <a:r>
              <a:rPr lang="en-US" sz="1800" dirty="0"/>
              <a:t> </a:t>
            </a:r>
            <a:r>
              <a:rPr lang="uk-UA" sz="1800" dirty="0"/>
              <a:t>– для використання багатьох завантажень чи емейл адрес</a:t>
            </a:r>
            <a:r>
              <a:rPr lang="en-US" sz="1800" dirty="0"/>
              <a:t>:</a:t>
            </a:r>
            <a:r>
              <a:rPr lang="uk-UA" sz="1800" dirty="0"/>
              <a:t> </a:t>
            </a:r>
            <a:r>
              <a:rPr lang="en-US" sz="1800" dirty="0"/>
              <a:t> </a:t>
            </a:r>
            <a:endParaRPr lang="uk-UA" sz="1800" dirty="0"/>
          </a:p>
          <a:p>
            <a:pPr algn="ctr"/>
            <a:r>
              <a:rPr lang="en-US" sz="1800" dirty="0">
                <a:highlight>
                  <a:srgbClr val="C0C0C0"/>
                </a:highlight>
              </a:rPr>
              <a:t>&lt;input type="file" multiple /&gt;</a:t>
            </a:r>
          </a:p>
          <a:p>
            <a:r>
              <a:rPr lang="en-US" sz="1800" b="1" dirty="0"/>
              <a:t>Pattern</a:t>
            </a:r>
            <a:r>
              <a:rPr lang="en-US" sz="1800" dirty="0"/>
              <a:t> </a:t>
            </a:r>
            <a:r>
              <a:rPr lang="uk-UA" sz="1800" dirty="0"/>
              <a:t> - для того щоб дані користувача співпадали з заданим патерном</a:t>
            </a:r>
            <a:r>
              <a:rPr lang="en-US" sz="1800" dirty="0"/>
              <a:t>:</a:t>
            </a:r>
          </a:p>
          <a:p>
            <a:pPr algn="ctr"/>
            <a:r>
              <a:rPr lang="en-US" sz="1800" dirty="0">
                <a:highlight>
                  <a:srgbClr val="C0C0C0"/>
                </a:highlight>
              </a:rPr>
              <a:t>&lt;input pattern="[0-9][A-Z]{3}" title="A digit follow by three uppercase letters" /&gt;</a:t>
            </a:r>
            <a:endParaRPr lang="uk-UA" sz="18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35278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7181-8F46-4500-9640-B3929E96E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Button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68E3A-614E-4C63-9A80-44834FFE31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7240" y="2183629"/>
            <a:ext cx="10820400" cy="38150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dirty="0"/>
              <a:t>Кнопка </a:t>
            </a:r>
            <a:r>
              <a:rPr lang="en-US" b="1" dirty="0"/>
              <a:t>submit</a:t>
            </a:r>
            <a:r>
              <a:rPr lang="en-US" dirty="0"/>
              <a:t>  - </a:t>
            </a:r>
            <a:r>
              <a:rPr lang="uk-UA" dirty="0"/>
              <a:t>Надсилає інформацію</a:t>
            </a:r>
            <a:r>
              <a:rPr lang="en-US" dirty="0"/>
              <a:t>:</a:t>
            </a:r>
          </a:p>
          <a:p>
            <a:pPr algn="ctr"/>
            <a:r>
              <a:rPr lang="en-US" dirty="0">
                <a:highlight>
                  <a:srgbClr val="C0C0C0"/>
                </a:highlight>
              </a:rPr>
              <a:t>&lt;input type="submit" name="Submit" value="Submit"&gt;</a:t>
            </a:r>
            <a:endParaRPr lang="uk-UA" dirty="0">
              <a:highlight>
                <a:srgbClr val="C0C0C0"/>
              </a:highlight>
            </a:endParaRPr>
          </a:p>
          <a:p>
            <a:pPr algn="ctr"/>
            <a:endParaRPr lang="en-US" dirty="0">
              <a:highlight>
                <a:srgbClr val="C0C0C0"/>
              </a:highligh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dirty="0"/>
              <a:t>Кнопка</a:t>
            </a:r>
            <a:r>
              <a:rPr lang="en-US" dirty="0"/>
              <a:t> </a:t>
            </a:r>
            <a:r>
              <a:rPr lang="en-US" b="1" dirty="0"/>
              <a:t>reset</a:t>
            </a:r>
            <a:r>
              <a:rPr lang="en-US" dirty="0"/>
              <a:t> – </a:t>
            </a:r>
            <a:r>
              <a:rPr lang="uk-UA" dirty="0"/>
              <a:t>повертає усі елементи форми у їх початковий стан</a:t>
            </a:r>
            <a:r>
              <a:rPr lang="en-US" dirty="0"/>
              <a:t>:</a:t>
            </a:r>
          </a:p>
          <a:p>
            <a:pPr algn="ctr"/>
            <a:r>
              <a:rPr lang="en-US" dirty="0">
                <a:highlight>
                  <a:srgbClr val="C0C0C0"/>
                </a:highlight>
              </a:rPr>
              <a:t>&lt;input type="reset" name="Submit2" value="Reset"&gt;</a:t>
            </a:r>
            <a:endParaRPr lang="uk-UA" dirty="0">
              <a:highlight>
                <a:srgbClr val="C0C0C0"/>
              </a:highlight>
            </a:endParaRPr>
          </a:p>
          <a:p>
            <a:pPr algn="ctr"/>
            <a:endParaRPr lang="en-US" dirty="0">
              <a:highlight>
                <a:srgbClr val="C0C0C0"/>
              </a:highligh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dirty="0"/>
              <a:t>Прооста кнопка </a:t>
            </a:r>
            <a:r>
              <a:rPr lang="en-US" b="1" dirty="0"/>
              <a:t>button</a:t>
            </a:r>
            <a:r>
              <a:rPr lang="en-US" dirty="0"/>
              <a:t> – </a:t>
            </a:r>
            <a:r>
              <a:rPr lang="uk-UA" dirty="0"/>
              <a:t>виконує якусь дію визначену </a:t>
            </a:r>
            <a:r>
              <a:rPr lang="en-US" dirty="0"/>
              <a:t>JavaScript:</a:t>
            </a:r>
          </a:p>
          <a:p>
            <a:pPr algn="ctr"/>
            <a:r>
              <a:rPr lang="en-US" dirty="0">
                <a:highlight>
                  <a:srgbClr val="C0C0C0"/>
                </a:highlight>
              </a:rPr>
              <a:t>&lt;input type="button" name="Submit3" value="Push Me"&gt;</a:t>
            </a:r>
            <a:endParaRPr lang="uk-UA" dirty="0">
              <a:highlight>
                <a:srgbClr val="C0C0C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B8AC3C-C50B-4C29-A91E-A78B68CB2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039" y="3071268"/>
            <a:ext cx="883920" cy="3496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8BA9EF-EB85-471A-91CC-EDA92A7152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035" y="4342686"/>
            <a:ext cx="747928" cy="3496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5F0144-20CA-4F6E-B14C-8133533305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203" y="5689645"/>
            <a:ext cx="1039593" cy="34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893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68FA2-5958-4748-9138-614983523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Checkboxes, radio buttons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358B6-E325-47E4-9A94-579AD9936A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3815080"/>
          </a:xfrm>
        </p:spPr>
        <p:txBody>
          <a:bodyPr numCol="2"/>
          <a:lstStyle/>
          <a:p>
            <a:r>
              <a:rPr lang="en-US" sz="1700" b="1" dirty="0"/>
              <a:t>Checkbox</a:t>
            </a:r>
            <a:r>
              <a:rPr lang="en-US" sz="1700" dirty="0"/>
              <a:t>:</a:t>
            </a:r>
          </a:p>
          <a:p>
            <a:pPr algn="ctr"/>
            <a:r>
              <a:rPr lang="en-US" sz="1700" dirty="0">
                <a:highlight>
                  <a:srgbClr val="C0C0C0"/>
                </a:highlight>
              </a:rPr>
              <a:t>&lt;input type="checkbox" name="checkbox" value="checkbox" checked&gt;</a:t>
            </a:r>
          </a:p>
          <a:p>
            <a:r>
              <a:rPr lang="uk-UA" sz="1700" dirty="0"/>
              <a:t>Атрибути</a:t>
            </a:r>
            <a:r>
              <a:rPr lang="en-US" sz="1700" dirty="0"/>
              <a:t>:</a:t>
            </a:r>
          </a:p>
          <a:p>
            <a:r>
              <a:rPr lang="en-US" sz="1700" b="1" dirty="0"/>
              <a:t>type</a:t>
            </a:r>
            <a:r>
              <a:rPr lang="en-US" sz="1700" dirty="0"/>
              <a:t>: "checkbox";</a:t>
            </a:r>
          </a:p>
          <a:p>
            <a:r>
              <a:rPr lang="en-US" sz="1700" b="1" dirty="0"/>
              <a:t>name</a:t>
            </a:r>
            <a:r>
              <a:rPr lang="en-US" sz="1700" dirty="0"/>
              <a:t>: </a:t>
            </a:r>
            <a:r>
              <a:rPr lang="uk-UA" sz="1700" dirty="0"/>
              <a:t>використовується для того можна було доступитись до елемента з </a:t>
            </a:r>
            <a:r>
              <a:rPr lang="en-US" sz="1700" dirty="0"/>
              <a:t>JavaScript;</a:t>
            </a:r>
          </a:p>
          <a:p>
            <a:r>
              <a:rPr lang="en-US" sz="1700" b="1" dirty="0"/>
              <a:t>value</a:t>
            </a:r>
            <a:r>
              <a:rPr lang="en-US" sz="1700" dirty="0"/>
              <a:t>: </a:t>
            </a:r>
            <a:r>
              <a:rPr lang="uk-UA" sz="1700" dirty="0"/>
              <a:t>значення яке буде повернуто коли елемент вибрано</a:t>
            </a:r>
            <a:r>
              <a:rPr lang="en-US" sz="1700" dirty="0"/>
              <a:t>;</a:t>
            </a:r>
          </a:p>
          <a:p>
            <a:r>
              <a:rPr lang="uk-UA" sz="1700" dirty="0"/>
              <a:t>Зауважте - немає тексту який асоціюється з чекбоксом – його треба писати</a:t>
            </a:r>
            <a:r>
              <a:rPr lang="en-US" sz="1700" dirty="0"/>
              <a:t> </a:t>
            </a:r>
            <a:r>
              <a:rPr lang="uk-UA" sz="1700" dirty="0"/>
              <a:t>у оточуючому </a:t>
            </a:r>
            <a:r>
              <a:rPr lang="en-US" sz="1700" dirty="0"/>
              <a:t>HTML </a:t>
            </a:r>
            <a:endParaRPr lang="uk-UA" sz="1700" dirty="0"/>
          </a:p>
          <a:p>
            <a:pPr algn="ctr"/>
            <a:r>
              <a:rPr lang="en-US" sz="1700" dirty="0">
                <a:highlight>
                  <a:srgbClr val="C0C0C0"/>
                </a:highlight>
              </a:rPr>
              <a:t>&lt;p&gt;&lt;input type="checkbox" name="a" value="1417"&gt; 1417&lt;/p</a:t>
            </a:r>
            <a:endParaRPr lang="uk-UA" sz="1700" dirty="0">
              <a:highlight>
                <a:srgbClr val="C0C0C0"/>
              </a:highlight>
            </a:endParaRPr>
          </a:p>
          <a:p>
            <a:r>
              <a:rPr lang="en-US" sz="1700" b="1" dirty="0"/>
              <a:t>Radio buttons</a:t>
            </a:r>
            <a:r>
              <a:rPr lang="en-US" sz="1700" dirty="0"/>
              <a:t>:</a:t>
            </a:r>
            <a:endParaRPr lang="uk-UA" sz="1700" dirty="0"/>
          </a:p>
          <a:p>
            <a:pPr algn="ctr" fontAlgn="base"/>
            <a:r>
              <a:rPr lang="en-US" sz="1700" dirty="0">
                <a:highlight>
                  <a:srgbClr val="C0C0C0"/>
                </a:highlight>
              </a:rPr>
              <a:t>&lt;input type="radio" name="sex" value="myValue1"&gt; male&lt;</a:t>
            </a:r>
            <a:r>
              <a:rPr lang="en-US" sz="1700" dirty="0" err="1">
                <a:highlight>
                  <a:srgbClr val="C0C0C0"/>
                </a:highlight>
              </a:rPr>
              <a:t>br</a:t>
            </a:r>
            <a:r>
              <a:rPr lang="en-US" sz="1700" dirty="0">
                <a:highlight>
                  <a:srgbClr val="C0C0C0"/>
                </a:highlight>
              </a:rPr>
              <a:t>&gt;</a:t>
            </a:r>
          </a:p>
          <a:p>
            <a:pPr algn="ctr" fontAlgn="base"/>
            <a:r>
              <a:rPr lang="en-US" sz="1700" dirty="0">
                <a:highlight>
                  <a:srgbClr val="C0C0C0"/>
                </a:highlight>
              </a:rPr>
              <a:t>&lt;input type="radio" name="sex" value="myValue2" checked&gt; female</a:t>
            </a:r>
          </a:p>
          <a:p>
            <a:r>
              <a:rPr lang="uk-UA" sz="1700" dirty="0"/>
              <a:t>Якщо два або більше </a:t>
            </a:r>
            <a:r>
              <a:rPr lang="en-US" sz="1700" dirty="0"/>
              <a:t>radio buttons </a:t>
            </a:r>
            <a:r>
              <a:rPr lang="uk-UA" sz="1700" dirty="0"/>
              <a:t>мають те саме ім</a:t>
            </a:r>
            <a:r>
              <a:rPr lang="en-US" sz="1700" dirty="0"/>
              <a:t>’</a:t>
            </a:r>
            <a:r>
              <a:rPr lang="uk-UA" sz="1700" dirty="0"/>
              <a:t>я, користувач може вибрати лише одне.</a:t>
            </a:r>
          </a:p>
        </p:txBody>
      </p:sp>
    </p:spTree>
    <p:extLst>
      <p:ext uri="{BB962C8B-B14F-4D97-AF65-F5344CB8AC3E}">
        <p14:creationId xmlns:p14="http://schemas.microsoft.com/office/powerpoint/2010/main" val="16307766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97659-69A4-4404-8BE0-6A0EC463B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Спеціальні символи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E165F-37DE-4CCE-9BB5-6DD9C9B17B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uk-UA" dirty="0"/>
              <a:t>Багато математичних, тенічних та грошових символів – не мають представлення на клавіатурі.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uk-UA" dirty="0"/>
              <a:t>Щоб додати ці символи до </a:t>
            </a:r>
            <a:r>
              <a:rPr lang="en-US" dirty="0"/>
              <a:t>HTML </a:t>
            </a:r>
            <a:r>
              <a:rPr lang="uk-UA" dirty="0"/>
              <a:t> можна використати </a:t>
            </a:r>
            <a:r>
              <a:rPr lang="en-US" b="1" dirty="0"/>
              <a:t>entity </a:t>
            </a:r>
            <a:r>
              <a:rPr lang="uk-UA" dirty="0"/>
              <a:t>ім</a:t>
            </a:r>
            <a:r>
              <a:rPr lang="en-US" dirty="0"/>
              <a:t>’</a:t>
            </a:r>
            <a:r>
              <a:rPr lang="uk-UA" dirty="0"/>
              <a:t>я</a:t>
            </a:r>
            <a:r>
              <a:rPr lang="en-US" dirty="0"/>
              <a:t>.</a:t>
            </a:r>
            <a:endParaRPr lang="uk-UA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uk-UA" dirty="0"/>
              <a:t>Якщо </a:t>
            </a:r>
            <a:r>
              <a:rPr lang="en-US" b="1" dirty="0"/>
              <a:t>entity </a:t>
            </a:r>
            <a:r>
              <a:rPr lang="uk-UA" dirty="0"/>
              <a:t>ім</a:t>
            </a:r>
            <a:r>
              <a:rPr lang="en-US" dirty="0"/>
              <a:t>’</a:t>
            </a:r>
            <a:r>
              <a:rPr lang="uk-UA" dirty="0"/>
              <a:t>я існує, можна використати </a:t>
            </a:r>
            <a:r>
              <a:rPr lang="en-US" b="1" dirty="0" err="1"/>
              <a:t>en</a:t>
            </a:r>
            <a:r>
              <a:rPr lang="hr-HR" b="1" dirty="0"/>
              <a:t>tit</a:t>
            </a:r>
            <a:r>
              <a:rPr lang="en-US" b="1" dirty="0"/>
              <a:t>y </a:t>
            </a:r>
            <a:r>
              <a:rPr lang="uk-UA" dirty="0"/>
              <a:t>номер 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uk-UA" dirty="0"/>
          </a:p>
          <a:p>
            <a:pPr fontAlgn="base"/>
            <a:r>
              <a:rPr lang="en-US" sz="1800" dirty="0">
                <a:highlight>
                  <a:srgbClr val="C0C0C0"/>
                </a:highlight>
              </a:rPr>
              <a:t>&lt;p&gt;Euro symbol: &amp;euro; &amp;#8364; &amp;#x20AC;&lt;/p&gt;</a:t>
            </a:r>
          </a:p>
          <a:p>
            <a:pPr fontAlgn="base"/>
            <a:r>
              <a:rPr lang="en-US" sz="1800" dirty="0">
                <a:highlight>
                  <a:srgbClr val="C0C0C0"/>
                </a:highlight>
              </a:rPr>
              <a:t>&lt;p&gt;&amp;copy; &amp;trade; &amp;</a:t>
            </a:r>
            <a:r>
              <a:rPr lang="en-US" sz="1800" dirty="0" err="1">
                <a:highlight>
                  <a:srgbClr val="C0C0C0"/>
                </a:highlight>
              </a:rPr>
              <a:t>laquo</a:t>
            </a:r>
            <a:r>
              <a:rPr lang="en-US" sz="1800" dirty="0">
                <a:highlight>
                  <a:srgbClr val="C0C0C0"/>
                </a:highlight>
              </a:rPr>
              <a:t>; &amp;</a:t>
            </a:r>
            <a:r>
              <a:rPr lang="en-US" sz="1800" dirty="0" err="1">
                <a:highlight>
                  <a:srgbClr val="C0C0C0"/>
                </a:highlight>
              </a:rPr>
              <a:t>raquo</a:t>
            </a:r>
            <a:r>
              <a:rPr lang="en-US" sz="1800" dirty="0">
                <a:highlight>
                  <a:srgbClr val="C0C0C0"/>
                </a:highlight>
              </a:rPr>
              <a:t>;&amp;amp; &amp;</a:t>
            </a:r>
            <a:r>
              <a:rPr lang="en-US" sz="1800" dirty="0" err="1">
                <a:highlight>
                  <a:srgbClr val="C0C0C0"/>
                </a:highlight>
              </a:rPr>
              <a:t>nbsp</a:t>
            </a:r>
            <a:r>
              <a:rPr lang="en-US" sz="1800" dirty="0">
                <a:highlight>
                  <a:srgbClr val="C0C0C0"/>
                </a:highlight>
              </a:rPr>
              <a:t>; &amp;</a:t>
            </a:r>
            <a:r>
              <a:rPr lang="en-US" sz="1800" dirty="0" err="1">
                <a:highlight>
                  <a:srgbClr val="C0C0C0"/>
                </a:highlight>
              </a:rPr>
              <a:t>lt</a:t>
            </a:r>
            <a:r>
              <a:rPr lang="en-US" sz="1800" dirty="0">
                <a:highlight>
                  <a:srgbClr val="C0C0C0"/>
                </a:highlight>
              </a:rPr>
              <a:t>; &amp;</a:t>
            </a:r>
            <a:r>
              <a:rPr lang="en-US" sz="1800" dirty="0" err="1">
                <a:highlight>
                  <a:srgbClr val="C0C0C0"/>
                </a:highlight>
              </a:rPr>
              <a:t>gt</a:t>
            </a:r>
            <a:r>
              <a:rPr lang="en-US" sz="1800" dirty="0">
                <a:highlight>
                  <a:srgbClr val="C0C0C0"/>
                </a:highlight>
              </a:rPr>
              <a:t>;</a:t>
            </a:r>
          </a:p>
          <a:p>
            <a:pPr fontAlgn="base"/>
            <a:r>
              <a:rPr lang="en-US" sz="1800" dirty="0">
                <a:highlight>
                  <a:srgbClr val="C0C0C0"/>
                </a:highlight>
              </a:rPr>
              <a:t>&amp;</a:t>
            </a:r>
            <a:r>
              <a:rPr lang="en-US" sz="1800" dirty="0" err="1">
                <a:highlight>
                  <a:srgbClr val="C0C0C0"/>
                </a:highlight>
              </a:rPr>
              <a:t>ndash</a:t>
            </a:r>
            <a:r>
              <a:rPr lang="en-US" sz="1800" dirty="0">
                <a:highlight>
                  <a:srgbClr val="C0C0C0"/>
                </a:highlight>
              </a:rPr>
              <a:t>; &amp;</a:t>
            </a:r>
            <a:r>
              <a:rPr lang="en-US" sz="1800" dirty="0" err="1">
                <a:highlight>
                  <a:srgbClr val="C0C0C0"/>
                </a:highlight>
              </a:rPr>
              <a:t>mdash</a:t>
            </a:r>
            <a:r>
              <a:rPr lang="en-US" sz="1800" dirty="0">
                <a:highlight>
                  <a:srgbClr val="C0C0C0"/>
                </a:highlight>
              </a:rPr>
              <a:t>;&lt;/p&gt;</a:t>
            </a:r>
          </a:p>
          <a:p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D6C32B-D273-46D6-BAEE-47203096A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601" y="3799807"/>
            <a:ext cx="2926080" cy="166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31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C802-183D-488B-B0FD-CC61202F0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HTML5 Web Storage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4A983-E4CD-4BDB-AE2D-84363E92A4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dirty="0"/>
              <a:t>В HTML5 </a:t>
            </a:r>
            <a:r>
              <a:rPr lang="en-US" sz="1800" dirty="0"/>
              <a:t> </a:t>
            </a:r>
            <a:r>
              <a:rPr lang="uk-UA" sz="1800" dirty="0"/>
              <a:t>з</a:t>
            </a:r>
            <a:r>
              <a:rPr lang="en-US" sz="1800" dirty="0"/>
              <a:t>’</a:t>
            </a:r>
            <a:r>
              <a:rPr lang="uk-UA" sz="1800" dirty="0"/>
              <a:t>являється краща альтернатива файлам </a:t>
            </a:r>
            <a:r>
              <a:rPr lang="ru-RU" sz="1800" dirty="0"/>
              <a:t>cookies, яка дозволяє легко та просто зберігати інформацію на комп</a:t>
            </a:r>
            <a:r>
              <a:rPr lang="en-US" sz="1800" dirty="0"/>
              <a:t>’</a:t>
            </a:r>
            <a:r>
              <a:rPr lang="uk-UA" sz="1800" dirty="0"/>
              <a:t>ютері користувача. Ця інформація може зберігатись необмежену кількість часу, не відправляється на сервер </a:t>
            </a:r>
            <a:r>
              <a:rPr lang="ru-RU" sz="1800" dirty="0"/>
              <a:t>(якщо девелопер не зробить це сам), може мати великий об</a:t>
            </a:r>
            <a:r>
              <a:rPr lang="en-US" sz="1800" dirty="0"/>
              <a:t>’</a:t>
            </a:r>
            <a:r>
              <a:rPr lang="uk-UA" sz="1800" dirty="0"/>
              <a:t>єм і для роботи з нею потрібен лише </a:t>
            </a:r>
            <a:r>
              <a:rPr lang="ru-RU" sz="1800" dirty="0"/>
              <a:t>JavaScript.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1800" dirty="0"/>
              <a:t> </a:t>
            </a:r>
            <a:r>
              <a:rPr lang="ru-RU" sz="1800" b="1" dirty="0"/>
              <a:t>localStorage </a:t>
            </a:r>
            <a:r>
              <a:rPr lang="ru-RU" sz="1800" dirty="0"/>
              <a:t>- для зберігання даних всього веб-сайту на постійній основі. Це означає якщо веб сторінка збереже дані в localStorage – ці дані будуть доступні користувачу навіть якщо він повернеться на цю сторінку через місяць чи рік.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1800" b="1" dirty="0"/>
              <a:t> sessionStorage </a:t>
            </a:r>
            <a:r>
              <a:rPr lang="ru-RU" sz="1800" dirty="0"/>
              <a:t> - для тимсачового зберігання даних одного вікна чи вкладки. Ці дані доступні лише до тих пір, доки користувач не закриє вікно чи вкладку, пвсля чого сефн закінчується і дані видаляються. Аде дані зберігаються коли користувач переходить на інший сайт, а потім повертається, але при умові що це відбувається в тому самому вікні браузера.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127128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5758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D6C2D-72C4-4E00-9242-697635B1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Атрибути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84338-F9DE-4149-9C1B-FD04948F9D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uk-UA" dirty="0"/>
              <a:t>                               </a:t>
            </a:r>
            <a:r>
              <a:rPr lang="en-US" dirty="0">
                <a:highlight>
                  <a:srgbClr val="C0C0C0"/>
                </a:highlight>
              </a:rPr>
              <a:t>&lt;tag attribute1="value" attribute2="value"&gt; ... &lt;/tag&gt;</a:t>
            </a:r>
            <a:endParaRPr lang="uk-UA" dirty="0">
              <a:highlight>
                <a:srgbClr val="C0C0C0"/>
              </a:highlight>
            </a:endParaRPr>
          </a:p>
          <a:p>
            <a:endParaRPr lang="uk-UA" dirty="0">
              <a:highlight>
                <a:srgbClr val="C0C0C0"/>
              </a:highligh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dirty="0"/>
              <a:t>Розширюють можливості тегів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dirty="0"/>
              <a:t>Порядок атрибутів немає значення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dirty="0"/>
              <a:t>Приклади :</a:t>
            </a:r>
            <a:r>
              <a:rPr lang="en-US" dirty="0"/>
              <a:t> </a:t>
            </a:r>
            <a:r>
              <a:rPr lang="en-US" dirty="0">
                <a:highlight>
                  <a:srgbClr val="C0C0C0"/>
                </a:highlight>
              </a:rPr>
              <a:t>id</a:t>
            </a:r>
            <a:r>
              <a:rPr lang="en-US" dirty="0"/>
              <a:t>, </a:t>
            </a:r>
            <a:r>
              <a:rPr lang="en-US" dirty="0">
                <a:highlight>
                  <a:srgbClr val="C0C0C0"/>
                </a:highlight>
              </a:rPr>
              <a:t>class</a:t>
            </a:r>
            <a:r>
              <a:rPr lang="en-US" dirty="0"/>
              <a:t>, </a:t>
            </a:r>
            <a:r>
              <a:rPr lang="en-US" dirty="0">
                <a:highlight>
                  <a:srgbClr val="C0C0C0"/>
                </a:highlight>
              </a:rPr>
              <a:t>name</a:t>
            </a:r>
            <a:r>
              <a:rPr lang="en-US" dirty="0"/>
              <a:t>, </a:t>
            </a:r>
            <a:r>
              <a:rPr lang="en-US" dirty="0">
                <a:highlight>
                  <a:srgbClr val="C0C0C0"/>
                </a:highlight>
              </a:rPr>
              <a:t>title</a:t>
            </a:r>
            <a:r>
              <a:rPr lang="en-US" dirty="0"/>
              <a:t>, </a:t>
            </a:r>
            <a:r>
              <a:rPr lang="en-US" dirty="0">
                <a:highlight>
                  <a:srgbClr val="C0C0C0"/>
                </a:highlight>
              </a:rPr>
              <a:t>style</a:t>
            </a:r>
            <a:r>
              <a:rPr lang="en-US" dirty="0"/>
              <a:t>, </a:t>
            </a:r>
            <a:r>
              <a:rPr lang="en-US" dirty="0" err="1">
                <a:highlight>
                  <a:srgbClr val="C0C0C0"/>
                </a:highlight>
              </a:rPr>
              <a:t>src</a:t>
            </a:r>
            <a:r>
              <a:rPr lang="en-US" dirty="0">
                <a:highlight>
                  <a:srgbClr val="C0C0C0"/>
                </a:highlight>
              </a:rPr>
              <a:t>,</a:t>
            </a:r>
            <a:r>
              <a:rPr lang="en-US" dirty="0"/>
              <a:t> </a:t>
            </a:r>
            <a:r>
              <a:rPr lang="en-US" dirty="0">
                <a:highlight>
                  <a:srgbClr val="C0C0C0"/>
                </a:highlight>
              </a:rPr>
              <a:t>type</a:t>
            </a:r>
            <a:endParaRPr lang="uk-UA" dirty="0">
              <a:highlight>
                <a:srgbClr val="C0C0C0"/>
              </a:highligh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1691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F00CB-67A6-4301-B932-59B8E785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&lt;!DOCTYPE&gt;</a:t>
            </a:r>
            <a:br>
              <a:rPr lang="en-US" dirty="0"/>
            </a:b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9AFA6-05FD-4564-8A9E-C5B67BF24A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uk-UA" dirty="0"/>
              <a:t>Елемент</a:t>
            </a:r>
            <a:r>
              <a:rPr lang="en-US" dirty="0"/>
              <a:t>&lt;!DOCTYPE&gt; </a:t>
            </a:r>
            <a:r>
              <a:rPr lang="uk-UA" dirty="0"/>
              <a:t>покликаний ідентифікувати тип документу</a:t>
            </a:r>
            <a:r>
              <a:rPr lang="en-US" dirty="0"/>
              <a:t>- DTD (document type</a:t>
            </a:r>
            <a:r>
              <a:rPr lang="uk-UA" dirty="0"/>
              <a:t>   </a:t>
            </a:r>
            <a:r>
              <a:rPr lang="en-US" dirty="0"/>
              <a:t> </a:t>
            </a:r>
            <a:r>
              <a:rPr lang="uk-UA" dirty="0"/>
              <a:t> </a:t>
            </a:r>
            <a:r>
              <a:rPr lang="en-US" dirty="0"/>
              <a:t>definition), </a:t>
            </a:r>
            <a:r>
              <a:rPr lang="uk-UA" dirty="0"/>
              <a:t>для того щоб браузер знав як інтерпретувати сторінку</a:t>
            </a:r>
            <a:r>
              <a:rPr lang="en-US" dirty="0"/>
              <a:t>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&lt;!DOCTYPE&gt; </a:t>
            </a:r>
            <a:r>
              <a:rPr lang="uk-UA" dirty="0"/>
              <a:t>який зараз використовується  - для всіх документів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dirty="0"/>
              <a:t>Завжди повинен бути першою стрічкою документу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dirty="0"/>
              <a:t>У </a:t>
            </a:r>
            <a:r>
              <a:rPr lang="en-US" dirty="0"/>
              <a:t>HTML &lt;!DOCTYPE&gt; </a:t>
            </a:r>
            <a:r>
              <a:rPr lang="uk-UA" dirty="0"/>
              <a:t> є нечутливим до регістру</a:t>
            </a:r>
          </a:p>
        </p:txBody>
      </p:sp>
    </p:spTree>
    <p:extLst>
      <p:ext uri="{BB962C8B-B14F-4D97-AF65-F5344CB8AC3E}">
        <p14:creationId xmlns:p14="http://schemas.microsoft.com/office/powerpoint/2010/main" val="900788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8C373-2335-406D-B45A-5AF19A6FB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Структура веб – сторінки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9A569-21BE-4EDD-8A36-AFD96E4B56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057400"/>
            <a:ext cx="10820400" cy="3896360"/>
          </a:xfrm>
        </p:spPr>
        <p:txBody>
          <a:bodyPr/>
          <a:lstStyle/>
          <a:p>
            <a:r>
              <a:rPr lang="en-US" sz="1800" b="1" dirty="0">
                <a:highlight>
                  <a:srgbClr val="C0C0C0"/>
                </a:highlight>
              </a:rPr>
              <a:t>&lt;html&gt; </a:t>
            </a:r>
            <a:r>
              <a:rPr lang="en-US" sz="1800" dirty="0"/>
              <a:t>- </a:t>
            </a:r>
            <a:r>
              <a:rPr lang="uk-UA" sz="1800" dirty="0"/>
              <a:t>Це контейнер який включає контент всієї сторінки </a:t>
            </a:r>
            <a:r>
              <a:rPr lang="en-US" sz="1800" dirty="0"/>
              <a:t>. </a:t>
            </a:r>
            <a:r>
              <a:rPr lang="uk-UA" sz="1800" dirty="0"/>
              <a:t>На сторінці завжди є 2 секції </a:t>
            </a:r>
            <a:r>
              <a:rPr lang="en-US" sz="1800" dirty="0"/>
              <a:t> : head </a:t>
            </a:r>
            <a:r>
              <a:rPr lang="uk-UA" sz="1800" dirty="0"/>
              <a:t>та</a:t>
            </a:r>
            <a:r>
              <a:rPr lang="en-US" sz="1800" dirty="0"/>
              <a:t> body.</a:t>
            </a:r>
          </a:p>
          <a:p>
            <a:r>
              <a:rPr lang="en-US" sz="1800" b="1" dirty="0">
                <a:highlight>
                  <a:srgbClr val="C0C0C0"/>
                </a:highlight>
              </a:rPr>
              <a:t>&lt;head&gt; </a:t>
            </a:r>
            <a:r>
              <a:rPr lang="en-US" sz="1800" dirty="0"/>
              <a:t>- </a:t>
            </a:r>
            <a:r>
              <a:rPr lang="uk-UA" sz="1800" dirty="0"/>
              <a:t>вміщує інформацію про </a:t>
            </a:r>
            <a:r>
              <a:rPr lang="en-US" sz="1800" dirty="0"/>
              <a:t>HTML </a:t>
            </a:r>
            <a:r>
              <a:rPr lang="uk-UA" sz="1800" dirty="0"/>
              <a:t>файл</a:t>
            </a:r>
            <a:r>
              <a:rPr lang="en-US" sz="1800" dirty="0"/>
              <a:t>: </a:t>
            </a:r>
            <a:r>
              <a:rPr lang="uk-UA" sz="1800" dirty="0"/>
              <a:t>ім</a:t>
            </a:r>
            <a:r>
              <a:rPr lang="en-US" sz="1800" dirty="0"/>
              <a:t>’</a:t>
            </a:r>
            <a:r>
              <a:rPr lang="uk-UA" sz="1800" dirty="0"/>
              <a:t>я сторінки</a:t>
            </a:r>
            <a:r>
              <a:rPr lang="en-US" sz="1800" dirty="0"/>
              <a:t>,</a:t>
            </a:r>
            <a:r>
              <a:rPr lang="uk-UA" sz="1800" dirty="0"/>
              <a:t> стиль, мета теги та додаткову інформацію.</a:t>
            </a:r>
            <a:endParaRPr lang="en-US" sz="1800" dirty="0"/>
          </a:p>
          <a:p>
            <a:r>
              <a:rPr lang="en-US" sz="1800" b="1" dirty="0">
                <a:highlight>
                  <a:srgbClr val="C0C0C0"/>
                </a:highlight>
              </a:rPr>
              <a:t>&lt;meta&gt; </a:t>
            </a:r>
            <a:r>
              <a:rPr lang="en-US" sz="1800" dirty="0"/>
              <a:t>- </a:t>
            </a:r>
            <a:r>
              <a:rPr lang="uk-UA" sz="1800" dirty="0"/>
              <a:t>мета теги містять інформацію для браузерів та пошукових систем</a:t>
            </a:r>
            <a:r>
              <a:rPr lang="en-US" sz="1800" dirty="0"/>
              <a:t> (charset, description, keywords).</a:t>
            </a:r>
          </a:p>
          <a:p>
            <a:r>
              <a:rPr lang="en-US" sz="1800" b="1" dirty="0">
                <a:highlight>
                  <a:srgbClr val="C0C0C0"/>
                </a:highlight>
              </a:rPr>
              <a:t>&lt;body&gt; </a:t>
            </a:r>
            <a:r>
              <a:rPr lang="en-US" sz="1800" dirty="0"/>
              <a:t>- </a:t>
            </a:r>
            <a:r>
              <a:rPr lang="uk-UA" sz="1800" dirty="0"/>
              <a:t>містить весь текст та теги які відображені на сторінці </a:t>
            </a:r>
            <a:r>
              <a:rPr lang="en-US" sz="1800" dirty="0"/>
              <a:t>.</a:t>
            </a:r>
            <a:endParaRPr lang="uk-UA" sz="1800" dirty="0"/>
          </a:p>
          <a:p>
            <a:endParaRPr lang="uk-UA" sz="1700" dirty="0"/>
          </a:p>
          <a:p>
            <a:endParaRPr lang="uk-UA" sz="1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1D3299-F0C2-49FF-9CB2-2BBDE7186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440" y="4490719"/>
            <a:ext cx="2265680" cy="168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408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C67CC-E7C8-4C0B-8AEC-398129561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Блочні та рядкові елементи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78529-A6CC-4285-BC6B-4EECA63AF2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dirty="0"/>
              <a:t>Блочні елементи займають всю доступну ширину контейнера, висота цих елементів визначається їх контентом і вони завжди починаються з нового рядка</a:t>
            </a:r>
            <a:r>
              <a:rPr lang="en-US" dirty="0"/>
              <a:t>.</a:t>
            </a:r>
            <a:endParaRPr lang="uk-UA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uk-UA" dirty="0"/>
              <a:t>Деякі блочні елементи:  </a:t>
            </a:r>
            <a:r>
              <a:rPr lang="en-US" dirty="0">
                <a:highlight>
                  <a:srgbClr val="C0C0C0"/>
                </a:highlight>
              </a:rPr>
              <a:t>&lt;div&gt;,</a:t>
            </a:r>
            <a:r>
              <a:rPr lang="uk-UA" dirty="0">
                <a:highlight>
                  <a:srgbClr val="C0C0C0"/>
                </a:highlight>
              </a:rPr>
              <a:t> </a:t>
            </a:r>
            <a:r>
              <a:rPr lang="en-US" dirty="0">
                <a:highlight>
                  <a:srgbClr val="C0C0C0"/>
                </a:highlight>
              </a:rPr>
              <a:t>&lt;p&gt;, &lt;pre&gt;, &lt;address&gt;, &lt;blockquote&gt;</a:t>
            </a:r>
            <a:endParaRPr lang="uk-UA" dirty="0">
              <a:highlight>
                <a:srgbClr val="C0C0C0"/>
              </a:highligh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dirty="0"/>
              <a:t>Рядкові елементи є частинами інших елементів, таких як текст параграфу. Здебільшого вони використовуються щоби змінити зовнішній вигляд тексту або логічного виділення тексту.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uk-UA" dirty="0"/>
              <a:t>Деякі рядкові елементи: </a:t>
            </a:r>
            <a:r>
              <a:rPr lang="en-US" dirty="0">
                <a:highlight>
                  <a:srgbClr val="C0C0C0"/>
                </a:highlight>
              </a:rPr>
              <a:t>&lt;sub&gt;, &lt;sup&gt;, &lt;del&gt;, &lt;ins&gt;, &lt;code&gt;, &lt;q&gt;, &lt;cite&gt;, &lt;big&gt;, &lt;small&gt;, &lt;b&gt;, &lt;strong&gt;, &lt;</a:t>
            </a:r>
            <a:r>
              <a:rPr lang="en-US" dirty="0" err="1">
                <a:highlight>
                  <a:srgbClr val="C0C0C0"/>
                </a:highlight>
              </a:rPr>
              <a:t>i</a:t>
            </a:r>
            <a:r>
              <a:rPr lang="en-US" dirty="0">
                <a:highlight>
                  <a:srgbClr val="C0C0C0"/>
                </a:highlight>
              </a:rPr>
              <a:t>&gt;, &lt;</a:t>
            </a:r>
            <a:r>
              <a:rPr lang="en-US" dirty="0" err="1">
                <a:highlight>
                  <a:srgbClr val="C0C0C0"/>
                </a:highlight>
              </a:rPr>
              <a:t>em</a:t>
            </a:r>
            <a:r>
              <a:rPr lang="en-US" dirty="0">
                <a:highlight>
                  <a:srgbClr val="C0C0C0"/>
                </a:highlight>
              </a:rPr>
              <a:t>&gt;, &lt;</a:t>
            </a:r>
            <a:r>
              <a:rPr lang="en-US" dirty="0" err="1">
                <a:highlight>
                  <a:srgbClr val="C0C0C0"/>
                </a:highlight>
              </a:rPr>
              <a:t>br</a:t>
            </a:r>
            <a:r>
              <a:rPr lang="en-US" dirty="0">
                <a:highlight>
                  <a:srgbClr val="C0C0C0"/>
                </a:highlight>
              </a:rPr>
              <a:t>&gt;, &lt;</a:t>
            </a:r>
            <a:r>
              <a:rPr lang="en-US" dirty="0" err="1">
                <a:highlight>
                  <a:srgbClr val="C0C0C0"/>
                </a:highlight>
              </a:rPr>
              <a:t>hr</a:t>
            </a:r>
            <a:r>
              <a:rPr lang="en-US" dirty="0">
                <a:highlight>
                  <a:srgbClr val="C0C0C0"/>
                </a:highlight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33404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1B209-F5B2-48EB-B4B1-63C9450F5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B29A6-4E4A-4ED3-A226-24D1C01355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&lt;table&gt;</a:t>
            </a:r>
            <a:r>
              <a:rPr lang="uk-UA" b="1" dirty="0"/>
              <a:t> </a:t>
            </a:r>
            <a:r>
              <a:rPr lang="uk-UA" dirty="0"/>
              <a:t>Використовується як контейнер для елементів які визначають контент для таблиці. Кожна таблиця має рядки та колонки які задаються тегами </a:t>
            </a:r>
            <a:r>
              <a:rPr lang="en-US" b="1" dirty="0"/>
              <a:t>&lt;tr&gt; </a:t>
            </a:r>
            <a:r>
              <a:rPr lang="uk-UA" dirty="0"/>
              <a:t>та</a:t>
            </a:r>
            <a:r>
              <a:rPr lang="en-US" b="1" dirty="0"/>
              <a:t>&lt;td&gt;. </a:t>
            </a:r>
            <a:r>
              <a:rPr lang="uk-UA" dirty="0"/>
              <a:t>Всередині</a:t>
            </a:r>
            <a:r>
              <a:rPr lang="en-US" dirty="0"/>
              <a:t>&lt;table&gt;</a:t>
            </a:r>
            <a:r>
              <a:rPr lang="uk-UA" dirty="0"/>
              <a:t> дозволено використовувати такі елементи </a:t>
            </a:r>
            <a:r>
              <a:rPr lang="en-US" dirty="0"/>
              <a:t>: </a:t>
            </a:r>
            <a:r>
              <a:rPr lang="en-US" dirty="0">
                <a:highlight>
                  <a:srgbClr val="C0C0C0"/>
                </a:highlight>
              </a:rPr>
              <a:t>&lt;caption&gt;, &lt;col&gt;, &lt;</a:t>
            </a:r>
            <a:r>
              <a:rPr lang="en-US" dirty="0" err="1">
                <a:highlight>
                  <a:srgbClr val="C0C0C0"/>
                </a:highlight>
              </a:rPr>
              <a:t>colgroup</a:t>
            </a:r>
            <a:r>
              <a:rPr lang="en-US" dirty="0">
                <a:highlight>
                  <a:srgbClr val="C0C0C0"/>
                </a:highlight>
              </a:rPr>
              <a:t>&gt;, &lt;</a:t>
            </a:r>
            <a:r>
              <a:rPr lang="en-US" dirty="0" err="1">
                <a:highlight>
                  <a:srgbClr val="C0C0C0"/>
                </a:highlight>
              </a:rPr>
              <a:t>tbody</a:t>
            </a:r>
            <a:r>
              <a:rPr lang="en-US" dirty="0">
                <a:highlight>
                  <a:srgbClr val="C0C0C0"/>
                </a:highlight>
              </a:rPr>
              <a:t>&gt;, &lt;td&gt;, &lt;</a:t>
            </a:r>
            <a:r>
              <a:rPr lang="en-US" dirty="0" err="1">
                <a:highlight>
                  <a:srgbClr val="C0C0C0"/>
                </a:highlight>
              </a:rPr>
              <a:t>tfoot</a:t>
            </a:r>
            <a:r>
              <a:rPr lang="en-US" dirty="0">
                <a:highlight>
                  <a:srgbClr val="C0C0C0"/>
                </a:highlight>
              </a:rPr>
              <a:t>&gt;, &lt;</a:t>
            </a:r>
            <a:r>
              <a:rPr lang="en-US" dirty="0" err="1">
                <a:highlight>
                  <a:srgbClr val="C0C0C0"/>
                </a:highlight>
              </a:rPr>
              <a:t>th</a:t>
            </a:r>
            <a:r>
              <a:rPr lang="en-US" dirty="0">
                <a:highlight>
                  <a:srgbClr val="C0C0C0"/>
                </a:highlight>
              </a:rPr>
              <a:t>&gt;, &lt;</a:t>
            </a:r>
            <a:r>
              <a:rPr lang="en-US" dirty="0" err="1">
                <a:highlight>
                  <a:srgbClr val="C0C0C0"/>
                </a:highlight>
              </a:rPr>
              <a:t>thead</a:t>
            </a:r>
            <a:r>
              <a:rPr lang="en-US" dirty="0">
                <a:highlight>
                  <a:srgbClr val="C0C0C0"/>
                </a:highlight>
              </a:rPr>
              <a:t>&gt; </a:t>
            </a:r>
            <a:r>
              <a:rPr lang="uk-UA" dirty="0">
                <a:highlight>
                  <a:srgbClr val="C0C0C0"/>
                </a:highlight>
              </a:rPr>
              <a:t>та</a:t>
            </a:r>
            <a:r>
              <a:rPr lang="en-US" dirty="0">
                <a:highlight>
                  <a:srgbClr val="C0C0C0"/>
                </a:highlight>
              </a:rPr>
              <a:t> &lt;tr&gt;.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dirty="0"/>
              <a:t>Атрибут </a:t>
            </a:r>
            <a:r>
              <a:rPr lang="en-US" b="1" dirty="0" err="1"/>
              <a:t>colspan</a:t>
            </a:r>
            <a:r>
              <a:rPr lang="uk-UA" dirty="0"/>
              <a:t> використовують щоб об</a:t>
            </a:r>
            <a:r>
              <a:rPr lang="en-US" dirty="0"/>
              <a:t>’</a:t>
            </a:r>
            <a:r>
              <a:rPr lang="uk-UA" dirty="0"/>
              <a:t>єднати сусідні колонки у таблиці, </a:t>
            </a:r>
            <a:r>
              <a:rPr lang="en-US" dirty="0"/>
              <a:t> </a:t>
            </a:r>
            <a:r>
              <a:rPr lang="uk-UA" dirty="0"/>
              <a:t>а</a:t>
            </a:r>
            <a:r>
              <a:rPr lang="en-US" dirty="0"/>
              <a:t> </a:t>
            </a:r>
            <a:r>
              <a:rPr lang="en-US" b="1" dirty="0" err="1"/>
              <a:t>rowspan</a:t>
            </a:r>
            <a:r>
              <a:rPr lang="en-US" dirty="0"/>
              <a:t> – </a:t>
            </a:r>
            <a:r>
              <a:rPr lang="uk-UA" dirty="0"/>
              <a:t>щоби об</a:t>
            </a:r>
            <a:r>
              <a:rPr lang="en-US" dirty="0"/>
              <a:t>’</a:t>
            </a:r>
            <a:r>
              <a:rPr lang="uk-UA" dirty="0"/>
              <a:t>єднувати рядки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dirty="0"/>
              <a:t>Також доступні різні атрибути для стилізації таблиці, такі як </a:t>
            </a:r>
            <a:r>
              <a:rPr lang="en-US" dirty="0"/>
              <a:t>background, </a:t>
            </a:r>
            <a:r>
              <a:rPr lang="en-US" dirty="0" err="1"/>
              <a:t>bgcolor</a:t>
            </a:r>
            <a:r>
              <a:rPr lang="en-US" dirty="0"/>
              <a:t>, border, </a:t>
            </a:r>
            <a:r>
              <a:rPr lang="en-US" dirty="0" err="1"/>
              <a:t>bordercolor</a:t>
            </a:r>
            <a:r>
              <a:rPr lang="en-US" dirty="0"/>
              <a:t>, height </a:t>
            </a:r>
            <a:r>
              <a:rPr lang="uk-UA" dirty="0"/>
              <a:t>і т.д.</a:t>
            </a:r>
          </a:p>
        </p:txBody>
      </p:sp>
    </p:spTree>
    <p:extLst>
      <p:ext uri="{BB962C8B-B14F-4D97-AF65-F5344CB8AC3E}">
        <p14:creationId xmlns:p14="http://schemas.microsoft.com/office/powerpoint/2010/main" val="3619019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817E5-034D-4C7A-97DB-D2356C904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</a:t>
            </a:r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8716FE-07C1-41AE-9B27-97A102387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360" y="1975229"/>
            <a:ext cx="3587800" cy="41969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449CCC-C5B8-4F72-B689-11B60BD4A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1" y="1975229"/>
            <a:ext cx="3241040" cy="375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972803"/>
      </p:ext>
    </p:extLst>
  </p:cSld>
  <p:clrMapOvr>
    <a:masterClrMapping/>
  </p:clrMapOvr>
</p:sld>
</file>

<file path=ppt/theme/theme1.xml><?xml version="1.0" encoding="utf-8"?>
<a:theme xmlns:a="http://schemas.openxmlformats.org/drawingml/2006/main" name="1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2.xml><?xml version="1.0" encoding="utf-8"?>
<a:theme xmlns:a="http://schemas.openxmlformats.org/drawingml/2006/main" name="2_GRADIENT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3.xml><?xml version="1.0" encoding="utf-8"?>
<a:theme xmlns:a="http://schemas.openxmlformats.org/drawingml/2006/main" name="2_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DBDD289-3946-6C44-95DC-76383EF7028A}" vid="{6D763B00-EF50-F542-BB8F-59F84E5659F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95FC54A15F344D83577B1CDDD67A5D" ma:contentTypeVersion="13" ma:contentTypeDescription="Create a new document." ma:contentTypeScope="" ma:versionID="30ded57c9b2156718eb8cc7b0e4246dc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a0d1831635397921c92a19e568dfc949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033E08-7FE9-4F6D-B155-A8777B4A5A57}">
  <ds:schemaRefs>
    <ds:schemaRef ds:uri="341e6018-ac0a-4dfb-8409-db9e0d25502e"/>
    <ds:schemaRef ds:uri="835f28f2-30f1-4728-84d2-86d96e14348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BCFD5A9-9FF3-42E0-89D7-BF5BFC61DD60}">
  <ds:schemaRefs>
    <ds:schemaRef ds:uri="341e6018-ac0a-4dfb-8409-db9e0d25502e"/>
    <ds:schemaRef ds:uri="835f28f2-30f1-4728-84d2-86d96e1434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608</TotalTime>
  <Words>2201</Words>
  <Application>Microsoft Office PowerPoint</Application>
  <PresentationFormat>Widescreen</PresentationFormat>
  <Paragraphs>223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Open Sans</vt:lpstr>
      <vt:lpstr>Open Sans Regular</vt:lpstr>
      <vt:lpstr>Proxima Nova Black</vt:lpstr>
      <vt:lpstr>Wingdings</vt:lpstr>
      <vt:lpstr>1_GRADIENT THEME</vt:lpstr>
      <vt:lpstr>2_GRADIENT THEME</vt:lpstr>
      <vt:lpstr>2_DARK THEME</vt:lpstr>
      <vt:lpstr>WELCOME TO THE FUTURE</vt:lpstr>
      <vt:lpstr>HTML - HyperText Markup Language </vt:lpstr>
      <vt:lpstr>Теги</vt:lpstr>
      <vt:lpstr>Атрибути</vt:lpstr>
      <vt:lpstr>&lt;!DOCTYPE&gt; </vt:lpstr>
      <vt:lpstr>Структура веб – сторінки </vt:lpstr>
      <vt:lpstr>Блочні та рядкові елементи</vt:lpstr>
      <vt:lpstr>Table</vt:lpstr>
      <vt:lpstr>Table</vt:lpstr>
      <vt:lpstr>Списки</vt:lpstr>
      <vt:lpstr>HTML 5</vt:lpstr>
      <vt:lpstr>Нові семантичні теги</vt:lpstr>
      <vt:lpstr>HTML5 елементи для структури контенту</vt:lpstr>
      <vt:lpstr>Елементи Header та Footer</vt:lpstr>
      <vt:lpstr>Елементи section, article, aside</vt:lpstr>
      <vt:lpstr>PowerPoint Presentation</vt:lpstr>
      <vt:lpstr>Елемент Nav </vt:lpstr>
      <vt:lpstr>Audio</vt:lpstr>
      <vt:lpstr>Video</vt:lpstr>
      <vt:lpstr>Video</vt:lpstr>
      <vt:lpstr>SVG та Canvas </vt:lpstr>
      <vt:lpstr>SVG</vt:lpstr>
      <vt:lpstr>Canvas</vt:lpstr>
      <vt:lpstr>Коли використовувати Canvas замість SVG</vt:lpstr>
      <vt:lpstr>Forms</vt:lpstr>
      <vt:lpstr>Forms</vt:lpstr>
      <vt:lpstr>Тег form</vt:lpstr>
      <vt:lpstr>Теги fieldset, legend</vt:lpstr>
      <vt:lpstr>Тег input</vt:lpstr>
      <vt:lpstr>Типи input</vt:lpstr>
      <vt:lpstr>Атрибути форми</vt:lpstr>
      <vt:lpstr>Button</vt:lpstr>
      <vt:lpstr>Checkboxes, radio buttons</vt:lpstr>
      <vt:lpstr>Спеціальні символи</vt:lpstr>
      <vt:lpstr>HTML5 Web Storage</vt:lpstr>
      <vt:lpstr>PowerPoint Presentation</vt:lpstr>
    </vt:vector>
  </TitlesOfParts>
  <Company>Verint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508/WCAG SERVICE</dc:title>
  <dc:creator>Strutynska, Viktoriya</dc:creator>
  <cp:lastModifiedBy>Iryna Susyak</cp:lastModifiedBy>
  <cp:revision>69</cp:revision>
  <dcterms:created xsi:type="dcterms:W3CDTF">2018-11-02T13:55:27Z</dcterms:created>
  <dcterms:modified xsi:type="dcterms:W3CDTF">2020-03-26T20:12:44Z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