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7"/>
  </p:notesMasterIdLst>
  <p:sldIdLst>
    <p:sldId id="1229" r:id="rId7"/>
    <p:sldId id="1231" r:id="rId8"/>
    <p:sldId id="1234" r:id="rId9"/>
    <p:sldId id="1235" r:id="rId10"/>
    <p:sldId id="1236" r:id="rId11"/>
    <p:sldId id="1237" r:id="rId12"/>
    <p:sldId id="1238" r:id="rId13"/>
    <p:sldId id="1239" r:id="rId14"/>
    <p:sldId id="1240" r:id="rId15"/>
    <p:sldId id="1249" r:id="rId16"/>
    <p:sldId id="1250" r:id="rId17"/>
    <p:sldId id="1241" r:id="rId18"/>
    <p:sldId id="1242" r:id="rId19"/>
    <p:sldId id="1244" r:id="rId20"/>
    <p:sldId id="1245" r:id="rId21"/>
    <p:sldId id="1246" r:id="rId22"/>
    <p:sldId id="1247" r:id="rId23"/>
    <p:sldId id="1248" r:id="rId24"/>
    <p:sldId id="1243"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1"/>
            <p14:sldId id="1234"/>
            <p14:sldId id="1235"/>
            <p14:sldId id="1236"/>
            <p14:sldId id="1237"/>
            <p14:sldId id="1238"/>
            <p14:sldId id="1239"/>
            <p14:sldId id="1240"/>
            <p14:sldId id="1249"/>
            <p14:sldId id="1250"/>
            <p14:sldId id="1241"/>
            <p14:sldId id="1242"/>
            <p14:sldId id="1244"/>
            <p14:sldId id="1245"/>
            <p14:sldId id="1246"/>
            <p14:sldId id="1247"/>
            <p14:sldId id="1248"/>
            <p14:sldId id="124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robinwieruch.de/conditional-rendering-react" TargetMode="External"/><Relationship Id="rId2" Type="http://schemas.openxmlformats.org/officeDocument/2006/relationships/hyperlink" Target="https://uk.reactjs.org/docs/conditional-rendering.html" TargetMode="External"/><Relationship Id="rId1" Type="http://schemas.openxmlformats.org/officeDocument/2006/relationships/slideLayout" Target="../slideLayouts/slideLayout3.xml"/><Relationship Id="rId6" Type="http://schemas.openxmlformats.org/officeDocument/2006/relationships/hyperlink" Target="https://mxstbr.blog/2017/02/react-children-deepdive/#function-as-a-child" TargetMode="External"/><Relationship Id="rId5" Type="http://schemas.openxmlformats.org/officeDocument/2006/relationships/hyperlink" Target="https://devhints.io/react" TargetMode="External"/><Relationship Id="rId4" Type="http://schemas.openxmlformats.org/officeDocument/2006/relationships/hyperlink" Target="https://blog.logrocket.com/conditional-rendering-in-react-c6b0e5af381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p:txBody>
          <a:bodyPr/>
          <a:lstStyle/>
          <a:p>
            <a:r>
              <a:rPr lang="en-US" dirty="0"/>
              <a:t>     </a:t>
            </a:r>
            <a:r>
              <a:rPr lang="hr-HR" dirty="0"/>
              <a:t> </a:t>
            </a:r>
            <a:r>
              <a:rPr lang="en-US" dirty="0"/>
              <a:t>React.</a:t>
            </a:r>
            <a:br>
              <a:rPr lang="en-US" dirty="0"/>
            </a:br>
            <a:r>
              <a:rPr lang="en-US" dirty="0"/>
              <a:t>  </a:t>
            </a:r>
            <a:r>
              <a:rPr lang="hr-HR" dirty="0"/>
              <a:t> </a:t>
            </a:r>
            <a:r>
              <a:rPr lang="en-US" sz="4000" dirty="0"/>
              <a:t>Conditional rendering. Children types.</a:t>
            </a:r>
            <a:br>
              <a:rPr lang="en-US" sz="4000" dirty="0"/>
            </a:br>
            <a:r>
              <a:rPr lang="en-US" sz="4000" dirty="0"/>
              <a:t>       </a:t>
            </a:r>
            <a:r>
              <a:rPr lang="hr-HR" sz="4000" dirty="0"/>
              <a:t> </a:t>
            </a:r>
            <a:r>
              <a:rPr lang="en-US" sz="4000" dirty="0"/>
              <a:t> Array as children, Function as children</a:t>
            </a:r>
            <a:br>
              <a:rPr lang="en-US" sz="4000" dirty="0"/>
            </a:br>
            <a:endParaRPr lang="uk-UA" sz="4000" dirty="0"/>
          </a:p>
        </p:txBody>
      </p:sp>
      <p:sp>
        <p:nvSpPr>
          <p:cNvPr id="5" name="Text Placeholder 4">
            <a:extLst>
              <a:ext uri="{FF2B5EF4-FFF2-40B4-BE49-F238E27FC236}">
                <a16:creationId xmlns:a16="http://schemas.microsoft.com/office/drawing/2014/main" id="{548BC74F-B18A-4578-98FC-BCE7C88CA179}"/>
              </a:ext>
            </a:extLst>
          </p:cNvPr>
          <p:cNvSpPr>
            <a:spLocks noGrp="1"/>
          </p:cNvSpPr>
          <p:nvPr>
            <p:ph type="body" sz="quarter" idx="10"/>
          </p:nvPr>
        </p:nvSpPr>
        <p:spPr/>
        <p:txBody>
          <a:bodyPr/>
          <a:lstStyle/>
          <a:p>
            <a:r>
              <a:rPr lang="en-US" dirty="0"/>
              <a:t>By Iryna </a:t>
            </a:r>
            <a:r>
              <a:rPr lang="en-US" dirty="0" err="1"/>
              <a:t>Susiak</a:t>
            </a:r>
            <a:endParaRPr lang="uk-UA" dirty="0"/>
          </a:p>
        </p:txBody>
      </p:sp>
    </p:spTree>
    <p:extLst>
      <p:ext uri="{BB962C8B-B14F-4D97-AF65-F5344CB8AC3E}">
        <p14:creationId xmlns:p14="http://schemas.microsoft.com/office/powerpoint/2010/main" val="79695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D322-EE6C-4BB8-B69C-9B3D5633C7CD}"/>
              </a:ext>
            </a:extLst>
          </p:cNvPr>
          <p:cNvSpPr>
            <a:spLocks noGrp="1"/>
          </p:cNvSpPr>
          <p:nvPr>
            <p:ph type="title"/>
          </p:nvPr>
        </p:nvSpPr>
        <p:spPr/>
        <p:txBody>
          <a:bodyPr/>
          <a:lstStyle/>
          <a:p>
            <a:pPr algn="ctr"/>
            <a:r>
              <a:rPr lang="hr-HR" dirty="0"/>
              <a:t>Enums</a:t>
            </a:r>
            <a:endParaRPr lang="uk-UA" dirty="0"/>
          </a:p>
        </p:txBody>
      </p:sp>
      <p:sp>
        <p:nvSpPr>
          <p:cNvPr id="3" name="Text Placeholder 2">
            <a:extLst>
              <a:ext uri="{FF2B5EF4-FFF2-40B4-BE49-F238E27FC236}">
                <a16:creationId xmlns:a16="http://schemas.microsoft.com/office/drawing/2014/main" id="{57CC53A7-336E-49A6-99B0-DFB603402CE0}"/>
              </a:ext>
            </a:extLst>
          </p:cNvPr>
          <p:cNvSpPr>
            <a:spLocks noGrp="1"/>
          </p:cNvSpPr>
          <p:nvPr>
            <p:ph type="body" sz="quarter" idx="10"/>
          </p:nvPr>
        </p:nvSpPr>
        <p:spPr>
          <a:xfrm>
            <a:off x="685800" y="2057400"/>
            <a:ext cx="10820400" cy="4455160"/>
          </a:xfrm>
        </p:spPr>
        <p:txBody>
          <a:bodyPr numCol="3"/>
          <a:lstStyle/>
          <a:p>
            <a:pPr marL="342900" indent="-342900">
              <a:buFont typeface="Arial" panose="020B0604020202020204" pitchFamily="34" charset="0"/>
              <a:buChar char="•"/>
            </a:pPr>
            <a:r>
              <a:rPr lang="en-US" sz="1800" dirty="0"/>
              <a:t>In JavaScript, an object can be used as an </a:t>
            </a:r>
            <a:r>
              <a:rPr lang="en-US" sz="1800" dirty="0" err="1"/>
              <a:t>enum</a:t>
            </a:r>
            <a:r>
              <a:rPr lang="en-US" sz="1800" dirty="0"/>
              <a:t> when it is used as a map of key-value pairs.</a:t>
            </a: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r>
              <a:rPr lang="en-US" sz="1800" dirty="0"/>
              <a:t>Let’s now create a function that will take state as a parameter and return components based on “state”.</a:t>
            </a: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r>
              <a:rPr lang="en-US" sz="1800" dirty="0"/>
              <a:t>Let’s create an </a:t>
            </a:r>
            <a:r>
              <a:rPr lang="en-US" sz="1800" dirty="0" err="1"/>
              <a:t>Enum</a:t>
            </a:r>
            <a:r>
              <a:rPr lang="en-US" sz="1800" dirty="0"/>
              <a:t> component, which will pass the values of “state” to the function “</a:t>
            </a:r>
            <a:r>
              <a:rPr lang="en-US" sz="1800" dirty="0" err="1"/>
              <a:t>EnumState</a:t>
            </a:r>
            <a:r>
              <a:rPr lang="en-US" sz="1800" dirty="0"/>
              <a:t>”.</a:t>
            </a: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endParaRPr lang="uk-UA" dirty="0"/>
          </a:p>
        </p:txBody>
      </p:sp>
      <p:pic>
        <p:nvPicPr>
          <p:cNvPr id="5" name="Picture 4">
            <a:extLst>
              <a:ext uri="{FF2B5EF4-FFF2-40B4-BE49-F238E27FC236}">
                <a16:creationId xmlns:a16="http://schemas.microsoft.com/office/drawing/2014/main" id="{AE8ACDB7-7F01-48F1-BFE3-9DF039000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69" y="3687677"/>
            <a:ext cx="2505851" cy="1457155"/>
          </a:xfrm>
          <a:prstGeom prst="rect">
            <a:avLst/>
          </a:prstGeom>
        </p:spPr>
      </p:pic>
      <p:pic>
        <p:nvPicPr>
          <p:cNvPr id="7" name="Picture 6">
            <a:extLst>
              <a:ext uri="{FF2B5EF4-FFF2-40B4-BE49-F238E27FC236}">
                <a16:creationId xmlns:a16="http://schemas.microsoft.com/office/drawing/2014/main" id="{3CF41D15-E5F6-4637-8C4B-6A2E399E1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514" y="3958777"/>
            <a:ext cx="3084972" cy="996205"/>
          </a:xfrm>
          <a:prstGeom prst="rect">
            <a:avLst/>
          </a:prstGeom>
        </p:spPr>
      </p:pic>
      <p:pic>
        <p:nvPicPr>
          <p:cNvPr id="11" name="Picture 10">
            <a:extLst>
              <a:ext uri="{FF2B5EF4-FFF2-40B4-BE49-F238E27FC236}">
                <a16:creationId xmlns:a16="http://schemas.microsoft.com/office/drawing/2014/main" id="{C76D067A-E272-4997-90F6-DA9DA48BA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480" y="3429000"/>
            <a:ext cx="3347720" cy="2362200"/>
          </a:xfrm>
          <a:prstGeom prst="rect">
            <a:avLst/>
          </a:prstGeom>
        </p:spPr>
      </p:pic>
    </p:spTree>
    <p:extLst>
      <p:ext uri="{BB962C8B-B14F-4D97-AF65-F5344CB8AC3E}">
        <p14:creationId xmlns:p14="http://schemas.microsoft.com/office/powerpoint/2010/main" val="235548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D322-EE6C-4BB8-B69C-9B3D5633C7CD}"/>
              </a:ext>
            </a:extLst>
          </p:cNvPr>
          <p:cNvSpPr>
            <a:spLocks noGrp="1"/>
          </p:cNvSpPr>
          <p:nvPr>
            <p:ph type="title"/>
          </p:nvPr>
        </p:nvSpPr>
        <p:spPr/>
        <p:txBody>
          <a:bodyPr/>
          <a:lstStyle/>
          <a:p>
            <a:pPr algn="ctr"/>
            <a:r>
              <a:rPr lang="hr-HR" dirty="0"/>
              <a:t>Enums</a:t>
            </a:r>
            <a:endParaRPr lang="uk-UA" dirty="0"/>
          </a:p>
        </p:txBody>
      </p:sp>
      <p:sp>
        <p:nvSpPr>
          <p:cNvPr id="3" name="Text Placeholder 2">
            <a:extLst>
              <a:ext uri="{FF2B5EF4-FFF2-40B4-BE49-F238E27FC236}">
                <a16:creationId xmlns:a16="http://schemas.microsoft.com/office/drawing/2014/main" id="{57CC53A7-336E-49A6-99B0-DFB603402CE0}"/>
              </a:ext>
            </a:extLst>
          </p:cNvPr>
          <p:cNvSpPr>
            <a:spLocks noGrp="1"/>
          </p:cNvSpPr>
          <p:nvPr>
            <p:ph type="body" sz="quarter" idx="10"/>
          </p:nvPr>
        </p:nvSpPr>
        <p:spPr>
          <a:xfrm>
            <a:off x="685800" y="2057400"/>
            <a:ext cx="10820400" cy="4455160"/>
          </a:xfrm>
        </p:spPr>
        <p:txBody>
          <a:bodyPr numCol="2"/>
          <a:lstStyle/>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r>
              <a:rPr lang="en-US" sz="1800" dirty="0"/>
              <a:t>Let’s create an </a:t>
            </a:r>
            <a:r>
              <a:rPr lang="en-US" sz="1800" dirty="0" err="1"/>
              <a:t>Enum</a:t>
            </a:r>
            <a:r>
              <a:rPr lang="hr-HR" sz="1800" dirty="0"/>
              <a:t> </a:t>
            </a:r>
            <a:r>
              <a:rPr lang="en-US" sz="1800" dirty="0"/>
              <a:t>component, which will pass the values of “state” to the function “</a:t>
            </a:r>
            <a:r>
              <a:rPr lang="en-US" sz="1800" dirty="0" err="1"/>
              <a:t>EnumState</a:t>
            </a:r>
            <a:r>
              <a:rPr lang="en-US" sz="1800" dirty="0"/>
              <a:t>”.</a:t>
            </a: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r>
              <a:rPr lang="en-US" sz="1800" dirty="0"/>
              <a:t>That’s it! We have conditional rendering implemented smoothly with </a:t>
            </a:r>
            <a:r>
              <a:rPr lang="en-US" sz="1800" dirty="0" err="1"/>
              <a:t>enums</a:t>
            </a:r>
            <a:r>
              <a:rPr lang="en-US" sz="1800" dirty="0"/>
              <a:t>.</a:t>
            </a:r>
            <a:endParaRPr lang="hr-HR" sz="1800" dirty="0"/>
          </a:p>
          <a:p>
            <a:pPr marL="342900" indent="-342900">
              <a:buFont typeface="Arial" panose="020B0604020202020204" pitchFamily="34" charset="0"/>
              <a:buChar char="•"/>
            </a:pPr>
            <a:endParaRPr lang="hr-HR" sz="1800" dirty="0"/>
          </a:p>
          <a:p>
            <a:pPr marL="342900" indent="-342900">
              <a:buFont typeface="Arial" panose="020B0604020202020204" pitchFamily="34" charset="0"/>
              <a:buChar char="•"/>
            </a:pPr>
            <a:r>
              <a:rPr lang="en-US" sz="1800" dirty="0"/>
              <a:t>As we saw, the </a:t>
            </a:r>
            <a:r>
              <a:rPr lang="en-US" sz="1800" dirty="0" err="1"/>
              <a:t>enum</a:t>
            </a:r>
            <a:r>
              <a:rPr lang="en-US" sz="1800" dirty="0"/>
              <a:t> approach is more readable in comparison to the switch case statement. Objects as </a:t>
            </a:r>
            <a:r>
              <a:rPr lang="en-US" sz="1800" dirty="0" err="1"/>
              <a:t>enum</a:t>
            </a:r>
            <a:r>
              <a:rPr lang="en-US" sz="1800" dirty="0"/>
              <a:t> open up a plethora of options to have multiple conditional renderings.</a:t>
            </a:r>
            <a:endParaRPr lang="hr-HR" sz="1800" dirty="0"/>
          </a:p>
          <a:p>
            <a:pPr marL="342900" indent="-342900">
              <a:buFont typeface="Arial" panose="020B0604020202020204" pitchFamily="34" charset="0"/>
              <a:buChar char="•"/>
            </a:pPr>
            <a:endParaRPr lang="uk-UA" dirty="0"/>
          </a:p>
        </p:txBody>
      </p:sp>
      <p:pic>
        <p:nvPicPr>
          <p:cNvPr id="11" name="Picture 10">
            <a:extLst>
              <a:ext uri="{FF2B5EF4-FFF2-40B4-BE49-F238E27FC236}">
                <a16:creationId xmlns:a16="http://schemas.microsoft.com/office/drawing/2014/main" id="{C76D067A-E272-4997-90F6-DA9DA48B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2529840"/>
            <a:ext cx="4815840" cy="3129280"/>
          </a:xfrm>
          <a:prstGeom prst="rect">
            <a:avLst/>
          </a:prstGeom>
        </p:spPr>
      </p:pic>
    </p:spTree>
    <p:extLst>
      <p:ext uri="{BB962C8B-B14F-4D97-AF65-F5344CB8AC3E}">
        <p14:creationId xmlns:p14="http://schemas.microsoft.com/office/powerpoint/2010/main" val="280645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0EC1-3631-4269-A9A7-0B47CA9436BB}"/>
              </a:ext>
            </a:extLst>
          </p:cNvPr>
          <p:cNvSpPr>
            <a:spLocks noGrp="1"/>
          </p:cNvSpPr>
          <p:nvPr>
            <p:ph type="title"/>
          </p:nvPr>
        </p:nvSpPr>
        <p:spPr>
          <a:xfrm>
            <a:off x="685800" y="665481"/>
            <a:ext cx="10820400" cy="685800"/>
          </a:xfrm>
        </p:spPr>
        <p:txBody>
          <a:bodyPr numCol="1"/>
          <a:lstStyle/>
          <a:p>
            <a:pPr algn="ctr"/>
            <a:r>
              <a:rPr lang="en-US" dirty="0" err="1"/>
              <a:t>Cheatsheet</a:t>
            </a:r>
            <a:endParaRPr lang="uk-UA" dirty="0"/>
          </a:p>
        </p:txBody>
      </p:sp>
      <p:sp>
        <p:nvSpPr>
          <p:cNvPr id="3" name="Text Placeholder 2">
            <a:extLst>
              <a:ext uri="{FF2B5EF4-FFF2-40B4-BE49-F238E27FC236}">
                <a16:creationId xmlns:a16="http://schemas.microsoft.com/office/drawing/2014/main" id="{B82A2B54-9F22-47A1-B313-51FB3255D097}"/>
              </a:ext>
            </a:extLst>
          </p:cNvPr>
          <p:cNvSpPr>
            <a:spLocks noGrp="1"/>
          </p:cNvSpPr>
          <p:nvPr>
            <p:ph type="body" sz="quarter" idx="10"/>
          </p:nvPr>
        </p:nvSpPr>
        <p:spPr>
          <a:xfrm>
            <a:off x="685800" y="1950720"/>
            <a:ext cx="10820400" cy="3962400"/>
          </a:xfrm>
        </p:spPr>
        <p:txBody>
          <a:bodyPr numCol="3"/>
          <a:lstStyle/>
          <a:p>
            <a:pPr marL="285750" indent="-285750">
              <a:buFont typeface="Arial" panose="020B0604020202020204" pitchFamily="34" charset="0"/>
              <a:buChar char="•"/>
            </a:pPr>
            <a:r>
              <a:rPr lang="en-US" sz="1700" b="1" dirty="0"/>
              <a:t>if</a:t>
            </a:r>
          </a:p>
          <a:p>
            <a:r>
              <a:rPr lang="en-US" sz="1700" dirty="0"/>
              <a:t>most basic conditional rendering</a:t>
            </a:r>
          </a:p>
          <a:p>
            <a:r>
              <a:rPr lang="en-US" sz="1700" dirty="0"/>
              <a:t>use to opt-out early from a rendering </a:t>
            </a:r>
          </a:p>
          <a:p>
            <a:r>
              <a:rPr lang="en-US" sz="1700" dirty="0"/>
              <a:t>cannot be used within return statement and JSX (except self invoking function)</a:t>
            </a:r>
          </a:p>
          <a:p>
            <a:pPr marL="285750" indent="-285750">
              <a:buFont typeface="Arial" panose="020B0604020202020204" pitchFamily="34" charset="0"/>
              <a:buChar char="•"/>
            </a:pPr>
            <a:r>
              <a:rPr lang="en-US" sz="1700" b="1" dirty="0"/>
              <a:t>if-else</a:t>
            </a:r>
          </a:p>
          <a:p>
            <a:r>
              <a:rPr lang="en-US" sz="1700" dirty="0"/>
              <a:t>use it rarely, because it's verbose</a:t>
            </a:r>
          </a:p>
          <a:p>
            <a:r>
              <a:rPr lang="en-US" sz="1700" dirty="0"/>
              <a:t>instead, use ternary operator or logical &amp;&amp; operator</a:t>
            </a:r>
          </a:p>
          <a:p>
            <a:r>
              <a:rPr lang="en-US" sz="1700" dirty="0"/>
              <a:t>cannot be used inside return statement and JSX (except self invoking function)</a:t>
            </a:r>
          </a:p>
          <a:p>
            <a:pPr marL="285750" indent="-285750">
              <a:buFont typeface="Arial" panose="020B0604020202020204" pitchFamily="34" charset="0"/>
              <a:buChar char="•"/>
            </a:pPr>
            <a:r>
              <a:rPr lang="en-US" sz="1700" b="1" dirty="0"/>
              <a:t>ternary operator</a:t>
            </a:r>
          </a:p>
          <a:p>
            <a:r>
              <a:rPr lang="en-US" sz="1700" dirty="0"/>
              <a:t>use it instead of an if-else statement</a:t>
            </a:r>
          </a:p>
          <a:p>
            <a:r>
              <a:rPr lang="en-US" sz="1700" dirty="0"/>
              <a:t>it can be used within JSX and return statement</a:t>
            </a:r>
          </a:p>
          <a:p>
            <a:pPr marL="285750" indent="-285750">
              <a:buFont typeface="Arial" panose="020B0604020202020204" pitchFamily="34" charset="0"/>
              <a:buChar char="•"/>
            </a:pPr>
            <a:r>
              <a:rPr lang="en-US" sz="1700" b="1" dirty="0"/>
              <a:t>logical &amp;&amp; operator</a:t>
            </a:r>
          </a:p>
          <a:p>
            <a:r>
              <a:rPr lang="en-US" sz="1700" dirty="0"/>
              <a:t>use it when one side of the ternary operation would return null</a:t>
            </a:r>
          </a:p>
          <a:p>
            <a:r>
              <a:rPr lang="en-US" sz="1700" dirty="0"/>
              <a:t>it can be used inside JSX and return statement</a:t>
            </a:r>
          </a:p>
          <a:p>
            <a:pPr marL="285750" indent="-285750">
              <a:buFont typeface="Arial" panose="020B0604020202020204" pitchFamily="34" charset="0"/>
              <a:buChar char="•"/>
            </a:pPr>
            <a:r>
              <a:rPr lang="en-US" sz="1700" b="1" dirty="0"/>
              <a:t>switch case</a:t>
            </a:r>
          </a:p>
          <a:p>
            <a:r>
              <a:rPr lang="en-US" sz="1700" dirty="0"/>
              <a:t>avoid using it, because it's too verbose</a:t>
            </a:r>
          </a:p>
          <a:p>
            <a:r>
              <a:rPr lang="en-US" sz="1700" dirty="0"/>
              <a:t>cannot be used within JSX and return (except self invoking function)</a:t>
            </a:r>
          </a:p>
          <a:p>
            <a:r>
              <a:rPr lang="en-US" sz="1700" dirty="0"/>
              <a:t>instead use </a:t>
            </a:r>
            <a:r>
              <a:rPr lang="en-US" sz="1700" dirty="0" err="1"/>
              <a:t>enums</a:t>
            </a:r>
            <a:endParaRPr lang="en-US" sz="1700" dirty="0"/>
          </a:p>
          <a:p>
            <a:pPr marL="285750" indent="-285750">
              <a:buFont typeface="Arial" panose="020B0604020202020204" pitchFamily="34" charset="0"/>
              <a:buChar char="•"/>
            </a:pPr>
            <a:r>
              <a:rPr lang="en-US" sz="1700" b="1" dirty="0" err="1"/>
              <a:t>enums</a:t>
            </a:r>
            <a:endParaRPr lang="en-US" sz="1700" b="1" dirty="0"/>
          </a:p>
          <a:p>
            <a:r>
              <a:rPr lang="en-US" sz="1700" dirty="0"/>
              <a:t>use it for conditional rendering based on multiple states</a:t>
            </a:r>
          </a:p>
          <a:p>
            <a:r>
              <a:rPr lang="en-US" sz="1700" dirty="0"/>
              <a:t>perfect to map more than one condition</a:t>
            </a:r>
            <a:endParaRPr lang="uk-UA" sz="1700" dirty="0"/>
          </a:p>
        </p:txBody>
      </p:sp>
    </p:spTree>
    <p:extLst>
      <p:ext uri="{BB962C8B-B14F-4D97-AF65-F5344CB8AC3E}">
        <p14:creationId xmlns:p14="http://schemas.microsoft.com/office/powerpoint/2010/main" val="107144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6678-D5EF-4702-A784-4AC103A7A735}"/>
              </a:ext>
            </a:extLst>
          </p:cNvPr>
          <p:cNvSpPr>
            <a:spLocks noGrp="1"/>
          </p:cNvSpPr>
          <p:nvPr>
            <p:ph type="title"/>
          </p:nvPr>
        </p:nvSpPr>
        <p:spPr/>
        <p:txBody>
          <a:bodyPr/>
          <a:lstStyle/>
          <a:p>
            <a:pPr algn="ctr"/>
            <a:r>
              <a:rPr lang="en-US" dirty="0"/>
              <a:t>Children types</a:t>
            </a:r>
            <a:br>
              <a:rPr lang="en-US" b="1" dirty="0"/>
            </a:br>
            <a:endParaRPr lang="uk-UA" dirty="0"/>
          </a:p>
        </p:txBody>
      </p:sp>
      <p:sp>
        <p:nvSpPr>
          <p:cNvPr id="3" name="Text Placeholder 2">
            <a:extLst>
              <a:ext uri="{FF2B5EF4-FFF2-40B4-BE49-F238E27FC236}">
                <a16:creationId xmlns:a16="http://schemas.microsoft.com/office/drawing/2014/main" id="{FF837E22-3218-41F8-B0ED-B8EB0F41F27E}"/>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Children in React don’t have to be components, they can be anything.</a:t>
            </a:r>
            <a:r>
              <a:rPr lang="uk-UA" dirty="0"/>
              <a:t> </a:t>
            </a:r>
          </a:p>
          <a:p>
            <a:pPr marL="342900" indent="-342900">
              <a:buFont typeface="Arial" panose="020B0604020202020204" pitchFamily="34" charset="0"/>
              <a:buChar char="•"/>
            </a:pPr>
            <a:r>
              <a:rPr lang="en-US" dirty="0"/>
              <a:t>For example, we can pass our &lt;Grid /&gt; component from above some text as children and it’ll work perfectly fine:</a:t>
            </a:r>
            <a:endParaRPr lang="uk-UA" dirty="0"/>
          </a:p>
          <a:p>
            <a:pPr marL="342900" indent="-342900">
              <a:buFont typeface="Arial" panose="020B0604020202020204" pitchFamily="34" charset="0"/>
              <a:buChar char="•"/>
            </a:pPr>
            <a:endParaRPr lang="uk-UA" dirty="0"/>
          </a:p>
          <a:p>
            <a:pPr marL="342900" indent="-342900">
              <a:buFont typeface="Arial" panose="020B0604020202020204" pitchFamily="34" charset="0"/>
              <a:buChar char="•"/>
            </a:pPr>
            <a:endParaRPr lang="uk-UA" dirty="0"/>
          </a:p>
        </p:txBody>
      </p:sp>
      <p:pic>
        <p:nvPicPr>
          <p:cNvPr id="7" name="Picture 6">
            <a:extLst>
              <a:ext uri="{FF2B5EF4-FFF2-40B4-BE49-F238E27FC236}">
                <a16:creationId xmlns:a16="http://schemas.microsoft.com/office/drawing/2014/main" id="{A9EC4295-6075-4698-A5DC-2BA7C4A8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574" y="3970724"/>
            <a:ext cx="6054851" cy="1515676"/>
          </a:xfrm>
          <a:prstGeom prst="rect">
            <a:avLst/>
          </a:prstGeom>
        </p:spPr>
      </p:pic>
    </p:spTree>
    <p:extLst>
      <p:ext uri="{BB962C8B-B14F-4D97-AF65-F5344CB8AC3E}">
        <p14:creationId xmlns:p14="http://schemas.microsoft.com/office/powerpoint/2010/main" val="247993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6678-D5EF-4702-A784-4AC103A7A735}"/>
              </a:ext>
            </a:extLst>
          </p:cNvPr>
          <p:cNvSpPr>
            <a:spLocks noGrp="1"/>
          </p:cNvSpPr>
          <p:nvPr>
            <p:ph type="title"/>
          </p:nvPr>
        </p:nvSpPr>
        <p:spPr/>
        <p:txBody>
          <a:bodyPr/>
          <a:lstStyle/>
          <a:p>
            <a:pPr algn="ctr"/>
            <a:r>
              <a:rPr lang="en-US" dirty="0"/>
              <a:t>Children types</a:t>
            </a:r>
            <a:br>
              <a:rPr lang="en-US" b="1" dirty="0"/>
            </a:br>
            <a:endParaRPr lang="uk-UA" dirty="0"/>
          </a:p>
        </p:txBody>
      </p:sp>
      <p:sp>
        <p:nvSpPr>
          <p:cNvPr id="3" name="Text Placeholder 2">
            <a:extLst>
              <a:ext uri="{FF2B5EF4-FFF2-40B4-BE49-F238E27FC236}">
                <a16:creationId xmlns:a16="http://schemas.microsoft.com/office/drawing/2014/main" id="{FF837E22-3218-41F8-B0ED-B8EB0F41F27E}"/>
              </a:ext>
            </a:extLst>
          </p:cNvPr>
          <p:cNvSpPr>
            <a:spLocks noGrp="1"/>
          </p:cNvSpPr>
          <p:nvPr>
            <p:ph type="body" sz="quarter" idx="10"/>
          </p:nvPr>
        </p:nvSpPr>
        <p:spPr/>
        <p:txBody>
          <a:bodyPr/>
          <a:lstStyle/>
          <a:p>
            <a:pPr marL="342900" indent="-342900">
              <a:buFont typeface="Arial" panose="020B0604020202020204" pitchFamily="34" charset="0"/>
              <a:buChar char="•"/>
            </a:pPr>
            <a:r>
              <a:rPr lang="en-US" sz="1800" dirty="0"/>
              <a:t>JSX will automatically remove whitespace on the beginning and ending of a line as well as blank lines. It also condenses blank lines in the middle of string literals into one space.</a:t>
            </a:r>
            <a:r>
              <a:rPr lang="uk-UA" sz="1800" dirty="0"/>
              <a:t> </a:t>
            </a:r>
            <a:r>
              <a:rPr lang="en-US" sz="1800" dirty="0"/>
              <a:t>This means all of these examples will render the same thing:</a:t>
            </a:r>
            <a:endParaRPr lang="uk-UA" sz="1800" dirty="0">
              <a:highlight>
                <a:srgbClr val="C0C0C0"/>
              </a:highlight>
            </a:endParaRPr>
          </a:p>
        </p:txBody>
      </p:sp>
      <p:pic>
        <p:nvPicPr>
          <p:cNvPr id="5" name="Picture 4">
            <a:extLst>
              <a:ext uri="{FF2B5EF4-FFF2-40B4-BE49-F238E27FC236}">
                <a16:creationId xmlns:a16="http://schemas.microsoft.com/office/drawing/2014/main" id="{427815E0-CDB5-44EF-B0A4-648C721A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60" y="3215480"/>
            <a:ext cx="2730640" cy="2880520"/>
          </a:xfrm>
          <a:prstGeom prst="rect">
            <a:avLst/>
          </a:prstGeom>
        </p:spPr>
      </p:pic>
      <p:sp>
        <p:nvSpPr>
          <p:cNvPr id="6" name="TextBox 5">
            <a:extLst>
              <a:ext uri="{FF2B5EF4-FFF2-40B4-BE49-F238E27FC236}">
                <a16:creationId xmlns:a16="http://schemas.microsoft.com/office/drawing/2014/main" id="{0342BEC8-44A6-4DA2-AE03-2DF4B9826F63}"/>
              </a:ext>
            </a:extLst>
          </p:cNvPr>
          <p:cNvSpPr txBox="1"/>
          <p:nvPr/>
        </p:nvSpPr>
        <p:spPr>
          <a:xfrm>
            <a:off x="5638800" y="2971800"/>
            <a:ext cx="555124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also mix and match multiple types of children perfectly fine:</a:t>
            </a:r>
            <a:endParaRPr lang="uk-UA" dirty="0">
              <a:solidFill>
                <a:schemeClr val="bg1"/>
              </a:solidFill>
            </a:endParaRPr>
          </a:p>
        </p:txBody>
      </p:sp>
      <p:pic>
        <p:nvPicPr>
          <p:cNvPr id="8" name="Picture 7">
            <a:extLst>
              <a:ext uri="{FF2B5EF4-FFF2-40B4-BE49-F238E27FC236}">
                <a16:creationId xmlns:a16="http://schemas.microsoft.com/office/drawing/2014/main" id="{505B7F4D-6204-4414-BE02-5227579E9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925" y="3689261"/>
            <a:ext cx="3451350" cy="2406739"/>
          </a:xfrm>
          <a:prstGeom prst="rect">
            <a:avLst/>
          </a:prstGeom>
        </p:spPr>
      </p:pic>
    </p:spTree>
    <p:extLst>
      <p:ext uri="{BB962C8B-B14F-4D97-AF65-F5344CB8AC3E}">
        <p14:creationId xmlns:p14="http://schemas.microsoft.com/office/powerpoint/2010/main" val="362811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6539-5DA9-4B55-A41D-D58D3A3F8D62}"/>
              </a:ext>
            </a:extLst>
          </p:cNvPr>
          <p:cNvSpPr>
            <a:spLocks noGrp="1"/>
          </p:cNvSpPr>
          <p:nvPr>
            <p:ph type="title"/>
          </p:nvPr>
        </p:nvSpPr>
        <p:spPr/>
        <p:txBody>
          <a:bodyPr/>
          <a:lstStyle/>
          <a:p>
            <a:pPr algn="ctr"/>
            <a:r>
              <a:rPr lang="en-US" dirty="0"/>
              <a:t>Array as children</a:t>
            </a:r>
            <a:endParaRPr lang="uk-UA" dirty="0"/>
          </a:p>
        </p:txBody>
      </p:sp>
      <p:sp>
        <p:nvSpPr>
          <p:cNvPr id="3" name="Text Placeholder 2">
            <a:extLst>
              <a:ext uri="{FF2B5EF4-FFF2-40B4-BE49-F238E27FC236}">
                <a16:creationId xmlns:a16="http://schemas.microsoft.com/office/drawing/2014/main" id="{86E203FC-A034-4C95-8A35-D886AA6EA299}"/>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Providing an array as children is a very common.</a:t>
            </a:r>
          </a:p>
          <a:p>
            <a:pPr marL="342900" indent="-342900">
              <a:buFont typeface="Arial" panose="020B0604020202020204" pitchFamily="34" charset="0"/>
              <a:buChar char="•"/>
            </a:pPr>
            <a:r>
              <a:rPr lang="en-US" dirty="0"/>
              <a:t>It's how lists are drawn in React.</a:t>
            </a:r>
            <a:endParaRPr lang="uk-UA" dirty="0"/>
          </a:p>
          <a:p>
            <a:pPr marL="342900" indent="-342900">
              <a:buFont typeface="Arial" panose="020B0604020202020204" pitchFamily="34" charset="0"/>
              <a:buChar char="•"/>
            </a:pPr>
            <a:r>
              <a:rPr lang="en-US" dirty="0"/>
              <a:t>We use map() to create an array of React Elements for every value in the array.</a:t>
            </a:r>
            <a:endParaRPr lang="uk-UA" dirty="0"/>
          </a:p>
          <a:p>
            <a:pPr marL="342900" indent="-342900">
              <a:buFont typeface="Arial" panose="020B0604020202020204" pitchFamily="34" charset="0"/>
              <a:buChar char="•"/>
            </a:pPr>
            <a:endParaRPr lang="uk-UA" dirty="0"/>
          </a:p>
          <a:p>
            <a:pPr marL="342900" indent="-342900">
              <a:buFont typeface="Arial" panose="020B0604020202020204" pitchFamily="34" charset="0"/>
              <a:buChar char="•"/>
            </a:pPr>
            <a:endParaRPr lang="uk-UA" dirty="0"/>
          </a:p>
          <a:p>
            <a:pPr marL="342900" indent="-342900">
              <a:buFont typeface="Arial" panose="020B0604020202020204" pitchFamily="34" charset="0"/>
              <a:buChar char="•"/>
            </a:pPr>
            <a:endParaRPr lang="uk-UA" dirty="0"/>
          </a:p>
          <a:p>
            <a:pPr marL="342900" indent="-342900">
              <a:buFont typeface="Arial" panose="020B0604020202020204" pitchFamily="34" charset="0"/>
              <a:buChar char="•"/>
            </a:pPr>
            <a:r>
              <a:rPr lang="en-US" dirty="0"/>
              <a:t>That's equivalent to providing a literal array.</a:t>
            </a:r>
            <a:endParaRPr lang="uk-UA" dirty="0"/>
          </a:p>
          <a:p>
            <a:pPr marL="342900" indent="-342900">
              <a:buFont typeface="Arial" panose="020B0604020202020204" pitchFamily="34" charset="0"/>
              <a:buChar char="•"/>
            </a:pPr>
            <a:endParaRPr lang="uk-UA" dirty="0"/>
          </a:p>
        </p:txBody>
      </p:sp>
      <p:pic>
        <p:nvPicPr>
          <p:cNvPr id="6" name="Picture 5">
            <a:extLst>
              <a:ext uri="{FF2B5EF4-FFF2-40B4-BE49-F238E27FC236}">
                <a16:creationId xmlns:a16="http://schemas.microsoft.com/office/drawing/2014/main" id="{D2EC9B5C-8A68-4A74-B15F-83150638D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20" y="3352759"/>
            <a:ext cx="3495144" cy="1188761"/>
          </a:xfrm>
          <a:prstGeom prst="rect">
            <a:avLst/>
          </a:prstGeom>
        </p:spPr>
      </p:pic>
      <p:pic>
        <p:nvPicPr>
          <p:cNvPr id="8" name="Picture 7">
            <a:extLst>
              <a:ext uri="{FF2B5EF4-FFF2-40B4-BE49-F238E27FC236}">
                <a16:creationId xmlns:a16="http://schemas.microsoft.com/office/drawing/2014/main" id="{5E807B77-2EB0-4BF8-85F9-BA5F8F287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20" y="5008880"/>
            <a:ext cx="3769360" cy="477520"/>
          </a:xfrm>
          <a:prstGeom prst="rect">
            <a:avLst/>
          </a:prstGeom>
        </p:spPr>
      </p:pic>
    </p:spTree>
    <p:extLst>
      <p:ext uri="{BB962C8B-B14F-4D97-AF65-F5344CB8AC3E}">
        <p14:creationId xmlns:p14="http://schemas.microsoft.com/office/powerpoint/2010/main" val="27986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05EB-6D2A-4874-9ADE-6C29CD3853C6}"/>
              </a:ext>
            </a:extLst>
          </p:cNvPr>
          <p:cNvSpPr>
            <a:spLocks noGrp="1"/>
          </p:cNvSpPr>
          <p:nvPr>
            <p:ph type="title"/>
          </p:nvPr>
        </p:nvSpPr>
        <p:spPr/>
        <p:txBody>
          <a:bodyPr/>
          <a:lstStyle/>
          <a:p>
            <a:pPr algn="ctr"/>
            <a:r>
              <a:rPr lang="en-US" dirty="0"/>
              <a:t>Array as children</a:t>
            </a:r>
            <a:endParaRPr lang="uk-UA" dirty="0"/>
          </a:p>
        </p:txBody>
      </p:sp>
      <p:sp>
        <p:nvSpPr>
          <p:cNvPr id="3" name="Text Placeholder 2">
            <a:extLst>
              <a:ext uri="{FF2B5EF4-FFF2-40B4-BE49-F238E27FC236}">
                <a16:creationId xmlns:a16="http://schemas.microsoft.com/office/drawing/2014/main" id="{6FCE189F-3FDD-4E5D-8608-6933D40CB92F}"/>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This pattern can be combined with </a:t>
            </a:r>
            <a:r>
              <a:rPr lang="en-US" dirty="0" err="1"/>
              <a:t>destructuring</a:t>
            </a:r>
            <a:r>
              <a:rPr lang="en-US" dirty="0"/>
              <a:t>, JSX Spread Attributes, and other components, for some serious terseness.</a:t>
            </a:r>
            <a:endParaRPr lang="uk-UA" dirty="0"/>
          </a:p>
          <a:p>
            <a:pPr marL="342900" indent="-342900">
              <a:buFont typeface="Arial" panose="020B0604020202020204" pitchFamily="34" charset="0"/>
              <a:buChar char="•"/>
            </a:pPr>
            <a:endParaRPr lang="uk-UA" dirty="0"/>
          </a:p>
        </p:txBody>
      </p:sp>
      <p:pic>
        <p:nvPicPr>
          <p:cNvPr id="5" name="Picture 4">
            <a:extLst>
              <a:ext uri="{FF2B5EF4-FFF2-40B4-BE49-F238E27FC236}">
                <a16:creationId xmlns:a16="http://schemas.microsoft.com/office/drawing/2014/main" id="{E92FE2C0-D378-4618-A90D-3256854A0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854" y="3218778"/>
            <a:ext cx="5874052" cy="1416123"/>
          </a:xfrm>
          <a:prstGeom prst="rect">
            <a:avLst/>
          </a:prstGeom>
        </p:spPr>
      </p:pic>
    </p:spTree>
    <p:extLst>
      <p:ext uri="{BB962C8B-B14F-4D97-AF65-F5344CB8AC3E}">
        <p14:creationId xmlns:p14="http://schemas.microsoft.com/office/powerpoint/2010/main" val="318039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09A1-B056-40D9-ACA8-338E6789F9CF}"/>
              </a:ext>
            </a:extLst>
          </p:cNvPr>
          <p:cNvSpPr>
            <a:spLocks noGrp="1"/>
          </p:cNvSpPr>
          <p:nvPr>
            <p:ph type="title"/>
          </p:nvPr>
        </p:nvSpPr>
        <p:spPr/>
        <p:txBody>
          <a:bodyPr/>
          <a:lstStyle/>
          <a:p>
            <a:pPr algn="ctr"/>
            <a:r>
              <a:rPr lang="en-US" dirty="0"/>
              <a:t>Function as a child</a:t>
            </a:r>
            <a:br>
              <a:rPr lang="en-US" b="1" dirty="0"/>
            </a:br>
            <a:endParaRPr lang="uk-UA" dirty="0"/>
          </a:p>
        </p:txBody>
      </p:sp>
      <p:sp>
        <p:nvSpPr>
          <p:cNvPr id="3" name="Text Placeholder 2">
            <a:extLst>
              <a:ext uri="{FF2B5EF4-FFF2-40B4-BE49-F238E27FC236}">
                <a16:creationId xmlns:a16="http://schemas.microsoft.com/office/drawing/2014/main" id="{EA413522-7D42-4E0B-AE7E-E99B84DE12FA}"/>
              </a:ext>
            </a:extLst>
          </p:cNvPr>
          <p:cNvSpPr>
            <a:spLocks noGrp="1"/>
          </p:cNvSpPr>
          <p:nvPr>
            <p:ph type="body" sz="quarter" idx="10"/>
          </p:nvPr>
        </p:nvSpPr>
        <p:spPr>
          <a:xfrm>
            <a:off x="685800" y="2057400"/>
            <a:ext cx="10820400" cy="4282440"/>
          </a:xfrm>
        </p:spPr>
        <p:txBody>
          <a:bodyPr/>
          <a:lstStyle/>
          <a:p>
            <a:pPr marL="342900" indent="-342900">
              <a:buFont typeface="Arial" panose="020B0604020202020204" pitchFamily="34" charset="0"/>
              <a:buChar char="•"/>
            </a:pPr>
            <a:r>
              <a:rPr lang="en-US" sz="1800" dirty="0"/>
              <a:t>“Function as Child </a:t>
            </a:r>
            <a:r>
              <a:rPr lang="en-US" sz="1800" dirty="0" err="1"/>
              <a:t>Component”s</a:t>
            </a:r>
            <a:r>
              <a:rPr lang="en-US" sz="1800" dirty="0"/>
              <a:t> are components that receive a function as their child. The pattern is simply implemented and enforced thanks to </a:t>
            </a:r>
            <a:r>
              <a:rPr lang="en-US" sz="1800" dirty="0" err="1"/>
              <a:t>React’s</a:t>
            </a:r>
            <a:r>
              <a:rPr lang="en-US" sz="1800" dirty="0"/>
              <a:t> property types.</a:t>
            </a:r>
          </a:p>
          <a:p>
            <a:pPr marL="342900" indent="-342900">
              <a:buFont typeface="Arial" panose="020B0604020202020204" pitchFamily="34" charset="0"/>
              <a:buChar char="•"/>
            </a:pPr>
            <a:r>
              <a:rPr lang="en-US" sz="1800" dirty="0"/>
              <a:t>Here's a component that uses a render callback.</a:t>
            </a:r>
            <a:r>
              <a:rPr lang="hr-HR" sz="1800" dirty="0"/>
              <a:t> </a:t>
            </a:r>
            <a:r>
              <a:rPr lang="en-US" sz="1800" dirty="0"/>
              <a:t>It's not useful, but it's an easy illustration to start with</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 component calls children as a function, with some number of arguments. Here, it's the number 500. To use this component, we give it a function as children.</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We get this output.</a:t>
            </a:r>
            <a:endParaRPr lang="uk-UA" sz="1800" dirty="0"/>
          </a:p>
        </p:txBody>
      </p:sp>
      <p:pic>
        <p:nvPicPr>
          <p:cNvPr id="9" name="Picture 8">
            <a:extLst>
              <a:ext uri="{FF2B5EF4-FFF2-40B4-BE49-F238E27FC236}">
                <a16:creationId xmlns:a16="http://schemas.microsoft.com/office/drawing/2014/main" id="{08FA4ECC-44DE-417D-88B1-3F1E416A0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679" y="3088640"/>
            <a:ext cx="4400641" cy="477520"/>
          </a:xfrm>
          <a:prstGeom prst="rect">
            <a:avLst/>
          </a:prstGeom>
        </p:spPr>
      </p:pic>
      <p:pic>
        <p:nvPicPr>
          <p:cNvPr id="11" name="Picture 10">
            <a:extLst>
              <a:ext uri="{FF2B5EF4-FFF2-40B4-BE49-F238E27FC236}">
                <a16:creationId xmlns:a16="http://schemas.microsoft.com/office/drawing/2014/main" id="{6DAF19AB-827C-4393-B2C2-AD2C873C5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760" y="4251959"/>
            <a:ext cx="4070478" cy="781090"/>
          </a:xfrm>
          <a:prstGeom prst="rect">
            <a:avLst/>
          </a:prstGeom>
        </p:spPr>
      </p:pic>
      <p:pic>
        <p:nvPicPr>
          <p:cNvPr id="13" name="Picture 12">
            <a:extLst>
              <a:ext uri="{FF2B5EF4-FFF2-40B4-BE49-F238E27FC236}">
                <a16:creationId xmlns:a16="http://schemas.microsoft.com/office/drawing/2014/main" id="{E1E258A4-58AA-43D9-A7F3-164235313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601" y="5387048"/>
            <a:ext cx="3646795" cy="598792"/>
          </a:xfrm>
          <a:prstGeom prst="rect">
            <a:avLst/>
          </a:prstGeom>
        </p:spPr>
      </p:pic>
    </p:spTree>
    <p:extLst>
      <p:ext uri="{BB962C8B-B14F-4D97-AF65-F5344CB8AC3E}">
        <p14:creationId xmlns:p14="http://schemas.microsoft.com/office/powerpoint/2010/main" val="339847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E1B9-B698-413B-9698-DCF8E167BE60}"/>
              </a:ext>
            </a:extLst>
          </p:cNvPr>
          <p:cNvSpPr>
            <a:spLocks noGrp="1"/>
          </p:cNvSpPr>
          <p:nvPr>
            <p:ph type="title"/>
          </p:nvPr>
        </p:nvSpPr>
        <p:spPr/>
        <p:txBody>
          <a:bodyPr/>
          <a:lstStyle/>
          <a:p>
            <a:pPr algn="ctr"/>
            <a:r>
              <a:rPr lang="en-US" dirty="0"/>
              <a:t>Function as a child</a:t>
            </a:r>
            <a:endParaRPr lang="uk-UA" dirty="0"/>
          </a:p>
        </p:txBody>
      </p:sp>
      <p:sp>
        <p:nvSpPr>
          <p:cNvPr id="3" name="Text Placeholder 2">
            <a:extLst>
              <a:ext uri="{FF2B5EF4-FFF2-40B4-BE49-F238E27FC236}">
                <a16:creationId xmlns:a16="http://schemas.microsoft.com/office/drawing/2014/main" id="{C219C8BD-626B-4A8A-BE9E-986F9413CDDD}"/>
              </a:ext>
            </a:extLst>
          </p:cNvPr>
          <p:cNvSpPr>
            <a:spLocks noGrp="1"/>
          </p:cNvSpPr>
          <p:nvPr>
            <p:ph type="body" sz="quarter" idx="10"/>
          </p:nvPr>
        </p:nvSpPr>
        <p:spPr>
          <a:xfrm>
            <a:off x="685800" y="2057400"/>
            <a:ext cx="10820400" cy="4526280"/>
          </a:xfrm>
        </p:spPr>
        <p:txBody>
          <a:bodyPr/>
          <a:lstStyle/>
          <a:p>
            <a:pPr marL="342900" indent="-342900">
              <a:buFont typeface="Arial" panose="020B0604020202020204" pitchFamily="34" charset="0"/>
              <a:buChar char="•"/>
            </a:pPr>
            <a:r>
              <a:rPr lang="en-US" dirty="0"/>
              <a:t>With this setup, we can use this width to make rendering decisions.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we plan to use this condition a lot, we can define another components to encapsulate the reused logic.</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uk-UA" dirty="0"/>
          </a:p>
        </p:txBody>
      </p:sp>
      <p:pic>
        <p:nvPicPr>
          <p:cNvPr id="5" name="Picture 4">
            <a:extLst>
              <a:ext uri="{FF2B5EF4-FFF2-40B4-BE49-F238E27FC236}">
                <a16:creationId xmlns:a16="http://schemas.microsoft.com/office/drawing/2014/main" id="{096E87F5-8ACE-4F72-A0A5-92FDF802A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056" y="2610882"/>
            <a:ext cx="3843744" cy="1636236"/>
          </a:xfrm>
          <a:prstGeom prst="rect">
            <a:avLst/>
          </a:prstGeom>
        </p:spPr>
      </p:pic>
      <p:pic>
        <p:nvPicPr>
          <p:cNvPr id="7" name="Picture 6">
            <a:extLst>
              <a:ext uri="{FF2B5EF4-FFF2-40B4-BE49-F238E27FC236}">
                <a16:creationId xmlns:a16="http://schemas.microsoft.com/office/drawing/2014/main" id="{6ECAD0C8-73AE-4358-AFFD-297CA944C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057" y="4800600"/>
            <a:ext cx="3843743" cy="1708238"/>
          </a:xfrm>
          <a:prstGeom prst="rect">
            <a:avLst/>
          </a:prstGeom>
        </p:spPr>
      </p:pic>
    </p:spTree>
    <p:extLst>
      <p:ext uri="{BB962C8B-B14F-4D97-AF65-F5344CB8AC3E}">
        <p14:creationId xmlns:p14="http://schemas.microsoft.com/office/powerpoint/2010/main" val="265565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DEB4-B20B-4FFD-8B89-37C5E88A0AA8}"/>
              </a:ext>
            </a:extLst>
          </p:cNvPr>
          <p:cNvSpPr>
            <a:spLocks noGrp="1"/>
          </p:cNvSpPr>
          <p:nvPr>
            <p:ph type="title"/>
          </p:nvPr>
        </p:nvSpPr>
        <p:spPr/>
        <p:txBody>
          <a:bodyPr/>
          <a:lstStyle/>
          <a:p>
            <a:pPr algn="ctr"/>
            <a:r>
              <a:rPr lang="en-US" dirty="0"/>
              <a:t>Useful links</a:t>
            </a:r>
            <a:endParaRPr lang="uk-UA" dirty="0"/>
          </a:p>
        </p:txBody>
      </p:sp>
      <p:sp>
        <p:nvSpPr>
          <p:cNvPr id="3" name="Text Placeholder 2">
            <a:extLst>
              <a:ext uri="{FF2B5EF4-FFF2-40B4-BE49-F238E27FC236}">
                <a16:creationId xmlns:a16="http://schemas.microsoft.com/office/drawing/2014/main" id="{93AB43CB-8E17-47D3-8FF3-FDD295CFF28D}"/>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https://uk.reactjs.org/docs/conditional-rendering.html</a:t>
            </a:r>
            <a:endParaRPr lang="en-US" dirty="0"/>
          </a:p>
          <a:p>
            <a:pPr marL="342900" indent="-342900">
              <a:buFont typeface="Arial" panose="020B0604020202020204" pitchFamily="34" charset="0"/>
              <a:buChar char="•"/>
            </a:pPr>
            <a:r>
              <a:rPr lang="en-US" dirty="0">
                <a:hlinkClick r:id="rId3"/>
              </a:rPr>
              <a:t>https://www.robinwieruch.de/conditional-rendering-react</a:t>
            </a:r>
            <a:endParaRPr lang="en-US" dirty="0"/>
          </a:p>
          <a:p>
            <a:pPr marL="342900" indent="-342900">
              <a:buFont typeface="Arial" panose="020B0604020202020204" pitchFamily="34" charset="0"/>
              <a:buChar char="•"/>
            </a:pPr>
            <a:r>
              <a:rPr lang="en-US" dirty="0">
                <a:hlinkClick r:id="rId4"/>
              </a:rPr>
              <a:t>https://blog.logrocket.com/conditional-rendering-in-react-c6b0e5af381e/</a:t>
            </a:r>
            <a:endParaRPr lang="en-US" dirty="0"/>
          </a:p>
          <a:p>
            <a:pPr marL="342900" indent="-342900">
              <a:buFont typeface="Arial" panose="020B0604020202020204" pitchFamily="34" charset="0"/>
              <a:buChar char="•"/>
            </a:pPr>
            <a:r>
              <a:rPr lang="en-US" dirty="0">
                <a:hlinkClick r:id="rId5"/>
              </a:rPr>
              <a:t>https://devhints.io/react</a:t>
            </a:r>
            <a:endParaRPr lang="hr-HR" dirty="0"/>
          </a:p>
          <a:p>
            <a:pPr marL="342900" indent="-342900">
              <a:buFont typeface="Arial" panose="020B0604020202020204" pitchFamily="34" charset="0"/>
              <a:buChar char="•"/>
            </a:pPr>
            <a:r>
              <a:rPr lang="en-US" dirty="0">
                <a:hlinkClick r:id="rId6"/>
              </a:rPr>
              <a:t>https://mxstbr.blog/2017/02/react-children-deepdive/#function-as-a-child</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uk-UA" dirty="0"/>
          </a:p>
        </p:txBody>
      </p:sp>
    </p:spTree>
    <p:extLst>
      <p:ext uri="{BB962C8B-B14F-4D97-AF65-F5344CB8AC3E}">
        <p14:creationId xmlns:p14="http://schemas.microsoft.com/office/powerpoint/2010/main" val="188875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pPr algn="ctr"/>
            <a:r>
              <a:rPr lang="en-US" dirty="0"/>
              <a:t>React Patterns</a:t>
            </a:r>
            <a:endParaRPr lang="uk-UA" dirty="0"/>
          </a:p>
        </p:txBody>
      </p:sp>
      <p:sp>
        <p:nvSpPr>
          <p:cNvPr id="5" name="Text Placeholder 4">
            <a:extLst>
              <a:ext uri="{FF2B5EF4-FFF2-40B4-BE49-F238E27FC236}">
                <a16:creationId xmlns:a16="http://schemas.microsoft.com/office/drawing/2014/main" id="{8FA807B4-AFD7-4059-940E-031033A6C169}"/>
              </a:ext>
            </a:extLst>
          </p:cNvPr>
          <p:cNvSpPr>
            <a:spLocks noGrp="1"/>
          </p:cNvSpPr>
          <p:nvPr>
            <p:ph type="body" sz="quarter" idx="10"/>
          </p:nvPr>
        </p:nvSpPr>
        <p:spPr>
          <a:xfrm>
            <a:off x="685800" y="2057400"/>
            <a:ext cx="10820400" cy="3947160"/>
          </a:xfrm>
        </p:spPr>
        <p:txBody>
          <a:bodyPr numCol="2"/>
          <a:lstStyle/>
          <a:p>
            <a:pPr marL="342900" indent="-342900" algn="just">
              <a:buFont typeface="Arial" panose="020B0604020202020204" pitchFamily="34" charset="0"/>
              <a:buChar char="•"/>
            </a:pPr>
            <a:r>
              <a:rPr lang="en-US" sz="2400" dirty="0">
                <a:latin typeface="Proxima Nova Black" panose="02000506030000020004"/>
              </a:rPr>
              <a:t>Stateless function</a:t>
            </a:r>
          </a:p>
          <a:p>
            <a:pPr marL="342900" indent="-342900" algn="just">
              <a:buFont typeface="Arial" panose="020B0604020202020204" pitchFamily="34" charset="0"/>
              <a:buChar char="•"/>
            </a:pPr>
            <a:r>
              <a:rPr lang="en-US" sz="2400" dirty="0">
                <a:latin typeface="Proxima Nova Black" panose="02000506030000020004"/>
              </a:rPr>
              <a:t>JSX Spread Attributes</a:t>
            </a:r>
          </a:p>
          <a:p>
            <a:pPr marL="342900" indent="-342900" algn="just">
              <a:buFont typeface="Arial" panose="020B0604020202020204" pitchFamily="34" charset="0"/>
              <a:buChar char="•"/>
            </a:pPr>
            <a:r>
              <a:rPr lang="en-US" sz="2400" dirty="0" err="1">
                <a:latin typeface="Proxima Nova Black" panose="02000506030000020004"/>
              </a:rPr>
              <a:t>Destructuring</a:t>
            </a:r>
            <a:r>
              <a:rPr lang="en-US" sz="2400" dirty="0">
                <a:latin typeface="Proxima Nova Black" panose="02000506030000020004"/>
              </a:rPr>
              <a:t> Arguments</a:t>
            </a:r>
          </a:p>
          <a:p>
            <a:pPr marL="342900" indent="-342900" algn="just">
              <a:buFont typeface="Arial" panose="020B0604020202020204" pitchFamily="34" charset="0"/>
              <a:buChar char="•"/>
            </a:pPr>
            <a:r>
              <a:rPr lang="en-US" sz="2400" b="1" dirty="0">
                <a:latin typeface="Proxima Nova Black" panose="02000506030000020004"/>
              </a:rPr>
              <a:t>Conditional Rendering</a:t>
            </a:r>
          </a:p>
          <a:p>
            <a:pPr marL="342900" indent="-342900" algn="just">
              <a:buFont typeface="Arial" panose="020B0604020202020204" pitchFamily="34" charset="0"/>
              <a:buChar char="•"/>
            </a:pPr>
            <a:r>
              <a:rPr lang="en-US" sz="2400" b="1" dirty="0">
                <a:latin typeface="Proxima Nova Black" panose="02000506030000020004"/>
              </a:rPr>
              <a:t>Children Types</a:t>
            </a:r>
          </a:p>
          <a:p>
            <a:pPr marL="342900" indent="-342900" algn="just">
              <a:buFont typeface="Arial" panose="020B0604020202020204" pitchFamily="34" charset="0"/>
              <a:buChar char="•"/>
            </a:pPr>
            <a:r>
              <a:rPr lang="en-US" sz="2400" b="1" dirty="0">
                <a:latin typeface="Proxima Nova Black" panose="02000506030000020004"/>
              </a:rPr>
              <a:t>Array as children</a:t>
            </a:r>
          </a:p>
          <a:p>
            <a:pPr marL="342900" indent="-342900" algn="just">
              <a:buFont typeface="Arial" panose="020B0604020202020204" pitchFamily="34" charset="0"/>
              <a:buChar char="•"/>
            </a:pPr>
            <a:r>
              <a:rPr lang="en-US" sz="2400" b="1" dirty="0">
                <a:latin typeface="Proxima Nova Black" panose="02000506030000020004"/>
              </a:rPr>
              <a:t>Function as children</a:t>
            </a:r>
          </a:p>
          <a:p>
            <a:pPr marL="342900" indent="-342900" algn="just">
              <a:buFont typeface="Arial" panose="020B0604020202020204" pitchFamily="34" charset="0"/>
              <a:buChar char="•"/>
            </a:pPr>
            <a:r>
              <a:rPr lang="en-US" sz="2400" dirty="0">
                <a:latin typeface="Proxima Nova Black" panose="02000506030000020004"/>
              </a:rPr>
              <a:t>Render callback</a:t>
            </a:r>
          </a:p>
          <a:p>
            <a:pPr marL="342900" indent="-342900" algn="just">
              <a:buFont typeface="Arial" panose="020B0604020202020204" pitchFamily="34" charset="0"/>
              <a:buChar char="•"/>
            </a:pPr>
            <a:r>
              <a:rPr lang="en-US" sz="2400" dirty="0">
                <a:latin typeface="Proxima Nova Black" panose="02000506030000020004"/>
              </a:rPr>
              <a:t>Children pass-through</a:t>
            </a:r>
          </a:p>
          <a:p>
            <a:pPr marL="342900" indent="-342900" algn="just">
              <a:buFont typeface="Arial" panose="020B0604020202020204" pitchFamily="34" charset="0"/>
              <a:buChar char="•"/>
            </a:pPr>
            <a:r>
              <a:rPr lang="en-US" sz="2400" dirty="0">
                <a:latin typeface="Proxima Nova Black" panose="02000506030000020004"/>
              </a:rPr>
              <a:t>Proxy component</a:t>
            </a:r>
          </a:p>
          <a:p>
            <a:pPr marL="342900" indent="-342900" algn="just">
              <a:buFont typeface="Arial" panose="020B0604020202020204" pitchFamily="34" charset="0"/>
              <a:buChar char="•"/>
            </a:pPr>
            <a:r>
              <a:rPr lang="en-US" sz="2400" dirty="0">
                <a:latin typeface="Proxima Nova Black" panose="02000506030000020004"/>
              </a:rPr>
              <a:t>Style component</a:t>
            </a:r>
          </a:p>
          <a:p>
            <a:pPr marL="342900" indent="-342900" algn="just">
              <a:buFont typeface="Arial" panose="020B0604020202020204" pitchFamily="34" charset="0"/>
              <a:buChar char="•"/>
            </a:pPr>
            <a:r>
              <a:rPr lang="en-US" sz="2400" dirty="0">
                <a:latin typeface="Proxima Nova Black" panose="02000506030000020004"/>
              </a:rPr>
              <a:t>Event switch</a:t>
            </a:r>
          </a:p>
          <a:p>
            <a:pPr marL="342900" indent="-342900" algn="just">
              <a:buFont typeface="Arial" panose="020B0604020202020204" pitchFamily="34" charset="0"/>
              <a:buChar char="•"/>
            </a:pPr>
            <a:r>
              <a:rPr lang="en-US" sz="2400" dirty="0">
                <a:latin typeface="Proxima Nova Black" panose="02000506030000020004"/>
              </a:rPr>
              <a:t>Layout component</a:t>
            </a:r>
          </a:p>
          <a:p>
            <a:pPr marL="342900" indent="-342900" algn="just">
              <a:buFont typeface="Arial" panose="020B0604020202020204" pitchFamily="34" charset="0"/>
              <a:buChar char="•"/>
            </a:pPr>
            <a:r>
              <a:rPr lang="en-US" sz="2400" dirty="0">
                <a:latin typeface="Proxima Nova Black" panose="02000506030000020004"/>
              </a:rPr>
              <a:t>Container component</a:t>
            </a:r>
          </a:p>
          <a:p>
            <a:pPr marL="342900" indent="-342900" algn="just">
              <a:buFont typeface="Arial" panose="020B0604020202020204" pitchFamily="34" charset="0"/>
              <a:buChar char="•"/>
            </a:pPr>
            <a:r>
              <a:rPr lang="en-US" sz="2400" dirty="0">
                <a:latin typeface="Proxima Nova Black" panose="02000506030000020004"/>
              </a:rPr>
              <a:t>Higher-order component</a:t>
            </a:r>
            <a:endParaRPr lang="uk-UA" sz="2400" dirty="0"/>
          </a:p>
        </p:txBody>
      </p:sp>
    </p:spTree>
    <p:extLst>
      <p:ext uri="{BB962C8B-B14F-4D97-AF65-F5344CB8AC3E}">
        <p14:creationId xmlns:p14="http://schemas.microsoft.com/office/powerpoint/2010/main" val="344077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6562-DB7A-45F5-9AC2-D2A991285E84}"/>
              </a:ext>
            </a:extLst>
          </p:cNvPr>
          <p:cNvSpPr>
            <a:spLocks noGrp="1"/>
          </p:cNvSpPr>
          <p:nvPr>
            <p:ph type="title"/>
          </p:nvPr>
        </p:nvSpPr>
        <p:spPr/>
        <p:txBody>
          <a:bodyPr/>
          <a:lstStyle/>
          <a:p>
            <a:pPr algn="ctr"/>
            <a:r>
              <a:rPr lang="en-US" dirty="0"/>
              <a:t>Conditional Rendering</a:t>
            </a:r>
            <a:br>
              <a:rPr lang="en-US" b="1" dirty="0"/>
            </a:br>
            <a:endParaRPr lang="uk-UA" dirty="0"/>
          </a:p>
        </p:txBody>
      </p:sp>
      <p:sp>
        <p:nvSpPr>
          <p:cNvPr id="3" name="Text Placeholder 2">
            <a:extLst>
              <a:ext uri="{FF2B5EF4-FFF2-40B4-BE49-F238E27FC236}">
                <a16:creationId xmlns:a16="http://schemas.microsoft.com/office/drawing/2014/main" id="{B3969CD8-EC8C-4762-BE88-151F44849F4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In React, you can create distinct components that encapsulate behavior you need. Then, you can render only some of them, depending on the state of your application.</a:t>
            </a:r>
          </a:p>
          <a:p>
            <a:pPr marL="342900" indent="-342900">
              <a:buFont typeface="Arial" panose="020B0604020202020204" pitchFamily="34" charset="0"/>
              <a:buChar char="•"/>
            </a:pPr>
            <a:r>
              <a:rPr lang="en-US" dirty="0"/>
              <a:t>Conditional rendering in React works the same way conditions work in JavaScript. Use JavaScript operators like if or the conditional operator to create elements representing the current state, and let React update the UI to match them.</a:t>
            </a:r>
          </a:p>
          <a:p>
            <a:pPr marL="342900" indent="-342900">
              <a:buFont typeface="Arial" panose="020B0604020202020204" pitchFamily="34" charset="0"/>
              <a:buChar char="•"/>
            </a:pPr>
            <a:r>
              <a:rPr lang="en-US" dirty="0"/>
              <a:t>We can conditionally render items in React components by using regular </a:t>
            </a:r>
            <a:r>
              <a:rPr lang="en-US" b="1" dirty="0"/>
              <a:t>if</a:t>
            </a:r>
            <a:r>
              <a:rPr lang="en-US" dirty="0"/>
              <a:t> or</a:t>
            </a:r>
            <a:r>
              <a:rPr lang="en-US" b="1" dirty="0"/>
              <a:t> switch </a:t>
            </a:r>
            <a:r>
              <a:rPr lang="en-US" dirty="0"/>
              <a:t>statements, or we can use the </a:t>
            </a:r>
            <a:r>
              <a:rPr lang="en-US" b="1" dirty="0"/>
              <a:t>ternary operator</a:t>
            </a:r>
            <a:r>
              <a:rPr lang="en-US" dirty="0"/>
              <a:t> for conditionals that have two cases.</a:t>
            </a:r>
            <a:endParaRPr lang="uk-UA" dirty="0"/>
          </a:p>
        </p:txBody>
      </p:sp>
    </p:spTree>
    <p:extLst>
      <p:ext uri="{BB962C8B-B14F-4D97-AF65-F5344CB8AC3E}">
        <p14:creationId xmlns:p14="http://schemas.microsoft.com/office/powerpoint/2010/main" val="318835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1429-ADEE-4D12-9C43-B5A05F080C9F}"/>
              </a:ext>
            </a:extLst>
          </p:cNvPr>
          <p:cNvSpPr>
            <a:spLocks noGrp="1"/>
          </p:cNvSpPr>
          <p:nvPr>
            <p:ph type="title"/>
          </p:nvPr>
        </p:nvSpPr>
        <p:spPr/>
        <p:txBody>
          <a:bodyPr/>
          <a:lstStyle/>
          <a:p>
            <a:pPr algn="ctr"/>
            <a:r>
              <a:rPr lang="en-US" dirty="0"/>
              <a:t>If/else</a:t>
            </a:r>
            <a:br>
              <a:rPr lang="en-US" dirty="0"/>
            </a:br>
            <a:endParaRPr lang="uk-UA" dirty="0"/>
          </a:p>
        </p:txBody>
      </p:sp>
      <p:sp>
        <p:nvSpPr>
          <p:cNvPr id="3" name="Text Placeholder 2">
            <a:extLst>
              <a:ext uri="{FF2B5EF4-FFF2-40B4-BE49-F238E27FC236}">
                <a16:creationId xmlns:a16="http://schemas.microsoft.com/office/drawing/2014/main" id="{52C243DE-0432-44FF-90C7-D4E6885862A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You </a:t>
            </a:r>
            <a:r>
              <a:rPr lang="en-US" b="1" dirty="0"/>
              <a:t>can't </a:t>
            </a:r>
            <a:r>
              <a:rPr lang="en-US" dirty="0"/>
              <a:t>use if/else statements </a:t>
            </a:r>
            <a:r>
              <a:rPr lang="en-US" b="1" dirty="0"/>
              <a:t>inside JSX</a:t>
            </a:r>
            <a:r>
              <a:rPr lang="en-US" dirty="0"/>
              <a:t>. This is because JSX is just syntactic sugar for function calls and object construction.</a:t>
            </a:r>
            <a:r>
              <a:rPr lang="uk-UA" dirty="0"/>
              <a:t> </a:t>
            </a:r>
          </a:p>
          <a:p>
            <a:r>
              <a:rPr lang="en-US" dirty="0"/>
              <a:t>This means that if statements don't fit in. Take this example:</a:t>
            </a:r>
            <a:endParaRPr lang="uk-UA" dirty="0"/>
          </a:p>
          <a:p>
            <a:endParaRPr lang="en-US" dirty="0"/>
          </a:p>
          <a:p>
            <a:r>
              <a:rPr lang="en-US" dirty="0">
                <a:solidFill>
                  <a:srgbClr val="93A1A1"/>
                </a:solidFill>
                <a:latin typeface="source-code-pro"/>
              </a:rPr>
              <a:t>// This JSX:</a:t>
            </a:r>
            <a:r>
              <a:rPr lang="en-US" dirty="0">
                <a:solidFill>
                  <a:srgbClr val="637C84"/>
                </a:solidFill>
                <a:latin typeface="source-code-pro"/>
              </a:rPr>
              <a:t> </a:t>
            </a:r>
            <a:r>
              <a:rPr lang="en-US" dirty="0">
                <a:solidFill>
                  <a:srgbClr val="859900"/>
                </a:solidFill>
                <a:latin typeface="source-code-pro"/>
              </a:rPr>
              <a:t>&lt;</a:t>
            </a:r>
            <a:r>
              <a:rPr lang="en-US" dirty="0">
                <a:solidFill>
                  <a:srgbClr val="637C84"/>
                </a:solidFill>
                <a:latin typeface="source-code-pro"/>
              </a:rPr>
              <a:t>div id</a:t>
            </a:r>
            <a:r>
              <a:rPr lang="en-US" dirty="0">
                <a:solidFill>
                  <a:srgbClr val="859900"/>
                </a:solidFill>
                <a:latin typeface="source-code-pro"/>
              </a:rPr>
              <a:t>=</a:t>
            </a:r>
            <a:r>
              <a:rPr lang="en-US" dirty="0">
                <a:solidFill>
                  <a:srgbClr val="637C84"/>
                </a:solidFill>
                <a:latin typeface="source-code-pro"/>
              </a:rPr>
              <a:t>{</a:t>
            </a:r>
            <a:r>
              <a:rPr lang="en-US" dirty="0">
                <a:solidFill>
                  <a:srgbClr val="859900"/>
                </a:solidFill>
                <a:latin typeface="source-code-pro"/>
              </a:rPr>
              <a:t>if</a:t>
            </a:r>
            <a:r>
              <a:rPr lang="en-US" dirty="0">
                <a:solidFill>
                  <a:srgbClr val="637C84"/>
                </a:solidFill>
                <a:latin typeface="source-code-pro"/>
              </a:rPr>
              <a:t> (condition) { </a:t>
            </a:r>
            <a:r>
              <a:rPr lang="en-US" dirty="0">
                <a:solidFill>
                  <a:srgbClr val="36958E"/>
                </a:solidFill>
                <a:latin typeface="source-code-pro"/>
              </a:rPr>
              <a:t>'msg'</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Hello World</a:t>
            </a:r>
            <a:r>
              <a:rPr lang="en-US" dirty="0">
                <a:solidFill>
                  <a:srgbClr val="859900"/>
                </a:solidFill>
                <a:latin typeface="source-code-pro"/>
              </a:rPr>
              <a:t>!&lt;</a:t>
            </a:r>
            <a:r>
              <a:rPr lang="en-US" dirty="0">
                <a:solidFill>
                  <a:srgbClr val="637C84"/>
                </a:solidFill>
                <a:latin typeface="source-code-pro"/>
              </a:rPr>
              <a:t>/div&gt;</a:t>
            </a:r>
            <a:endParaRPr lang="uk-UA" dirty="0">
              <a:solidFill>
                <a:srgbClr val="637C84"/>
              </a:solidFill>
              <a:latin typeface="source-code-pro"/>
            </a:endParaRPr>
          </a:p>
          <a:p>
            <a:r>
              <a:rPr lang="en-US" dirty="0">
                <a:solidFill>
                  <a:srgbClr val="93A1A1"/>
                </a:solidFill>
                <a:latin typeface="source-code-pro"/>
              </a:rPr>
              <a:t>// Is transformed to this JS:</a:t>
            </a:r>
            <a:r>
              <a:rPr lang="en-US" dirty="0">
                <a:solidFill>
                  <a:srgbClr val="637C84"/>
                </a:solidFill>
                <a:latin typeface="source-code-pro"/>
              </a:rPr>
              <a:t> </a:t>
            </a:r>
            <a:r>
              <a:rPr lang="en-US" dirty="0" err="1">
                <a:solidFill>
                  <a:srgbClr val="637C84"/>
                </a:solidFill>
                <a:latin typeface="source-code-pro"/>
              </a:rPr>
              <a:t>React.createElement</a:t>
            </a:r>
            <a:r>
              <a:rPr lang="en-US" dirty="0">
                <a:solidFill>
                  <a:srgbClr val="637C84"/>
                </a:solidFill>
                <a:latin typeface="source-code-pro"/>
              </a:rPr>
              <a:t>(</a:t>
            </a:r>
            <a:r>
              <a:rPr lang="en-US" dirty="0">
                <a:solidFill>
                  <a:srgbClr val="36958E"/>
                </a:solidFill>
                <a:latin typeface="source-code-pro"/>
              </a:rPr>
              <a:t>"div"</a:t>
            </a:r>
            <a:r>
              <a:rPr lang="en-US" dirty="0">
                <a:solidFill>
                  <a:srgbClr val="637C84"/>
                </a:solidFill>
                <a:latin typeface="source-code-pro"/>
              </a:rPr>
              <a:t>, {id</a:t>
            </a:r>
            <a:r>
              <a:rPr lang="en-US" dirty="0">
                <a:solidFill>
                  <a:srgbClr val="859900"/>
                </a:solidFill>
                <a:latin typeface="source-code-pro"/>
              </a:rPr>
              <a:t>:</a:t>
            </a:r>
            <a:r>
              <a:rPr lang="en-US" dirty="0">
                <a:solidFill>
                  <a:srgbClr val="637C84"/>
                </a:solidFill>
                <a:latin typeface="source-code-pro"/>
              </a:rPr>
              <a:t> </a:t>
            </a:r>
            <a:r>
              <a:rPr lang="en-US" dirty="0">
                <a:solidFill>
                  <a:srgbClr val="859900"/>
                </a:solidFill>
                <a:latin typeface="source-code-pro"/>
              </a:rPr>
              <a:t>if</a:t>
            </a:r>
            <a:r>
              <a:rPr lang="en-US" dirty="0">
                <a:solidFill>
                  <a:srgbClr val="637C84"/>
                </a:solidFill>
                <a:latin typeface="source-code-pro"/>
              </a:rPr>
              <a:t> (condition) { </a:t>
            </a:r>
            <a:r>
              <a:rPr lang="en-US" dirty="0">
                <a:solidFill>
                  <a:srgbClr val="36958E"/>
                </a:solidFill>
                <a:latin typeface="source-code-pro"/>
              </a:rPr>
              <a:t>'msg'</a:t>
            </a:r>
            <a:r>
              <a:rPr lang="en-US" dirty="0">
                <a:solidFill>
                  <a:srgbClr val="637C84"/>
                </a:solidFill>
                <a:latin typeface="source-code-pro"/>
              </a:rPr>
              <a:t> }}, </a:t>
            </a:r>
            <a:r>
              <a:rPr lang="en-US" dirty="0">
                <a:solidFill>
                  <a:srgbClr val="36958E"/>
                </a:solidFill>
                <a:latin typeface="source-code-pro"/>
              </a:rPr>
              <a:t>"Hello World!"</a:t>
            </a:r>
            <a:r>
              <a:rPr lang="en-US" dirty="0">
                <a:solidFill>
                  <a:srgbClr val="637C84"/>
                </a:solidFill>
                <a:latin typeface="source-code-pro"/>
              </a:rPr>
              <a:t>);</a:t>
            </a:r>
            <a:endParaRPr lang="en-US" dirty="0"/>
          </a:p>
          <a:p>
            <a:pPr marL="342900" indent="-342900">
              <a:buFont typeface="Arial" panose="020B0604020202020204" pitchFamily="34" charset="0"/>
              <a:buChar char="•"/>
            </a:pPr>
            <a:endParaRPr lang="uk-UA" dirty="0"/>
          </a:p>
          <a:p>
            <a:pPr marL="342900" indent="-342900">
              <a:buFont typeface="Arial" panose="020B0604020202020204" pitchFamily="34" charset="0"/>
              <a:buChar char="•"/>
            </a:pPr>
            <a:r>
              <a:rPr lang="en-US" dirty="0"/>
              <a:t>So conditional (ternary) operator and short-circuit evaluation are your friends.</a:t>
            </a:r>
            <a:endParaRPr lang="uk-UA" dirty="0"/>
          </a:p>
          <a:p>
            <a:pPr marL="342900" indent="-342900">
              <a:buFont typeface="Arial" panose="020B0604020202020204" pitchFamily="34" charset="0"/>
              <a:buChar char="•"/>
            </a:pPr>
            <a:endParaRPr lang="en-US" dirty="0"/>
          </a:p>
          <a:p>
            <a:endParaRPr lang="uk-UA" dirty="0"/>
          </a:p>
        </p:txBody>
      </p:sp>
    </p:spTree>
    <p:extLst>
      <p:ext uri="{BB962C8B-B14F-4D97-AF65-F5344CB8AC3E}">
        <p14:creationId xmlns:p14="http://schemas.microsoft.com/office/powerpoint/2010/main" val="150639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A028-64A8-4C4E-848F-92B5B462E127}"/>
              </a:ext>
            </a:extLst>
          </p:cNvPr>
          <p:cNvSpPr>
            <a:spLocks noGrp="1"/>
          </p:cNvSpPr>
          <p:nvPr>
            <p:ph type="title"/>
          </p:nvPr>
        </p:nvSpPr>
        <p:spPr/>
        <p:txBody>
          <a:bodyPr/>
          <a:lstStyle/>
          <a:p>
            <a:pPr algn="ctr"/>
            <a:r>
              <a:rPr lang="en-US" dirty="0"/>
              <a:t>If</a:t>
            </a:r>
            <a:endParaRPr lang="uk-UA" dirty="0"/>
          </a:p>
        </p:txBody>
      </p:sp>
      <p:sp>
        <p:nvSpPr>
          <p:cNvPr id="3" name="Text Placeholder 2">
            <a:extLst>
              <a:ext uri="{FF2B5EF4-FFF2-40B4-BE49-F238E27FC236}">
                <a16:creationId xmlns:a16="http://schemas.microsoft.com/office/drawing/2014/main" id="{3B97FCFE-4934-45E1-B12B-7B6D6D39C286}"/>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IF</a:t>
            </a:r>
            <a:r>
              <a:rPr lang="en-US" dirty="0"/>
              <a:t> is the most basic approach of all and probably the one you will mostly see, but it is restricted to the total block of the component. You use an IF with your condition and return the element to be rendered. Observe the example below:</a:t>
            </a:r>
          </a:p>
          <a:p>
            <a:pPr marL="342900" indent="-342900">
              <a:buFont typeface="Arial" panose="020B0604020202020204" pitchFamily="34" charset="0"/>
              <a:buChar char="•"/>
            </a:pPr>
            <a:endParaRPr lang="uk-UA" dirty="0"/>
          </a:p>
        </p:txBody>
      </p:sp>
      <p:pic>
        <p:nvPicPr>
          <p:cNvPr id="5" name="Picture 4">
            <a:extLst>
              <a:ext uri="{FF2B5EF4-FFF2-40B4-BE49-F238E27FC236}">
                <a16:creationId xmlns:a16="http://schemas.microsoft.com/office/drawing/2014/main" id="{37238CCC-ADCF-415F-8C92-F4911F88F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5" y="3244154"/>
            <a:ext cx="4223387" cy="2740086"/>
          </a:xfrm>
          <a:prstGeom prst="rect">
            <a:avLst/>
          </a:prstGeom>
        </p:spPr>
      </p:pic>
      <p:sp>
        <p:nvSpPr>
          <p:cNvPr id="8" name="TextBox 7">
            <a:extLst>
              <a:ext uri="{FF2B5EF4-FFF2-40B4-BE49-F238E27FC236}">
                <a16:creationId xmlns:a16="http://schemas.microsoft.com/office/drawing/2014/main" id="{FBD32648-9F63-4082-9381-78C3B7C9BBD1}"/>
              </a:ext>
            </a:extLst>
          </p:cNvPr>
          <p:cNvSpPr txBox="1"/>
          <p:nvPr/>
        </p:nvSpPr>
        <p:spPr>
          <a:xfrm>
            <a:off x="6197600" y="3244154"/>
            <a:ext cx="490728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Note that we </a:t>
            </a:r>
            <a:r>
              <a:rPr lang="en-US" b="1" dirty="0">
                <a:solidFill>
                  <a:schemeClr val="bg1"/>
                </a:solidFill>
              </a:rPr>
              <a:t>DO NOT </a:t>
            </a:r>
            <a:r>
              <a:rPr lang="en-US" dirty="0">
                <a:solidFill>
                  <a:schemeClr val="bg1"/>
                </a:solidFill>
              </a:rPr>
              <a:t>use </a:t>
            </a:r>
            <a:r>
              <a:rPr lang="en-US" b="1" dirty="0">
                <a:solidFill>
                  <a:schemeClr val="bg1"/>
                </a:solidFill>
              </a:rPr>
              <a:t>ELSE</a:t>
            </a:r>
            <a:r>
              <a:rPr lang="en-US" dirty="0">
                <a:solidFill>
                  <a:schemeClr val="bg1"/>
                </a:solidFill>
              </a:rPr>
              <a:t> since there is no need as we use the return within the first IF. </a:t>
            </a:r>
          </a:p>
          <a:p>
            <a:pPr marL="285750" indent="-285750">
              <a:buFont typeface="Arial" panose="020B0604020202020204" pitchFamily="34" charset="0"/>
              <a:buChar char="•"/>
            </a:pPr>
            <a:r>
              <a:rPr lang="en-US" dirty="0">
                <a:solidFill>
                  <a:schemeClr val="bg1"/>
                </a:solidFill>
              </a:rPr>
              <a:t>There is nothing wrong with the above example, on the contrary, the code is simple and readable. </a:t>
            </a:r>
          </a:p>
          <a:p>
            <a:pPr marL="285750" indent="-285750">
              <a:buFont typeface="Arial" panose="020B0604020202020204" pitchFamily="34" charset="0"/>
              <a:buChar char="•"/>
            </a:pPr>
            <a:r>
              <a:rPr lang="en-US" dirty="0">
                <a:solidFill>
                  <a:schemeClr val="bg1"/>
                </a:solidFill>
              </a:rPr>
              <a:t>However, this approach is restricted to rendering a whole block and in many cases, we can not use it.</a:t>
            </a:r>
          </a:p>
          <a:p>
            <a:pPr marL="285750" indent="-285750">
              <a:buFont typeface="Arial" panose="020B0604020202020204" pitchFamily="34" charset="0"/>
              <a:buChar char="•"/>
            </a:pPr>
            <a:endParaRPr lang="uk-UA" dirty="0"/>
          </a:p>
        </p:txBody>
      </p:sp>
    </p:spTree>
    <p:extLst>
      <p:ext uri="{BB962C8B-B14F-4D97-AF65-F5344CB8AC3E}">
        <p14:creationId xmlns:p14="http://schemas.microsoft.com/office/powerpoint/2010/main" val="385180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8EB-E852-4E5B-8B85-D2DA634DA1AF}"/>
              </a:ext>
            </a:extLst>
          </p:cNvPr>
          <p:cNvSpPr>
            <a:spLocks noGrp="1"/>
          </p:cNvSpPr>
          <p:nvPr>
            <p:ph type="title"/>
          </p:nvPr>
        </p:nvSpPr>
        <p:spPr/>
        <p:txBody>
          <a:bodyPr/>
          <a:lstStyle/>
          <a:p>
            <a:pPr algn="ctr"/>
            <a:r>
              <a:rPr lang="en-US" dirty="0"/>
              <a:t>If/else - inline</a:t>
            </a:r>
            <a:endParaRPr lang="uk-UA" dirty="0"/>
          </a:p>
        </p:txBody>
      </p:sp>
      <p:sp>
        <p:nvSpPr>
          <p:cNvPr id="3" name="Text Placeholder 2">
            <a:extLst>
              <a:ext uri="{FF2B5EF4-FFF2-40B4-BE49-F238E27FC236}">
                <a16:creationId xmlns:a16="http://schemas.microsoft.com/office/drawing/2014/main" id="{C69FE9BA-BAD1-4F13-A5BA-1154810FD2A7}"/>
              </a:ext>
            </a:extLst>
          </p:cNvPr>
          <p:cNvSpPr>
            <a:spLocks noGrp="1"/>
          </p:cNvSpPr>
          <p:nvPr>
            <p:ph type="body" sz="quarter" idx="10"/>
          </p:nvPr>
        </p:nvSpPr>
        <p:spPr>
          <a:xfrm>
            <a:off x="6187440" y="2057400"/>
            <a:ext cx="5318760" cy="3632200"/>
          </a:xfrm>
        </p:spPr>
        <p:txBody>
          <a:bodyPr/>
          <a:lstStyle/>
          <a:p>
            <a:pPr marL="342900" indent="-342900">
              <a:buFont typeface="Arial" panose="020B0604020202020204" pitchFamily="34" charset="0"/>
              <a:buChar char="•"/>
            </a:pPr>
            <a:r>
              <a:rPr lang="en-US" sz="1800" dirty="0"/>
              <a:t>As in the example above, we can use braces ({}) to insert a JS expression inside JSX. </a:t>
            </a:r>
          </a:p>
          <a:p>
            <a:pPr marL="342900" indent="-342900">
              <a:buFont typeface="Arial" panose="020B0604020202020204" pitchFamily="34" charset="0"/>
              <a:buChar char="•"/>
            </a:pPr>
            <a:r>
              <a:rPr lang="en-US" sz="1800" dirty="0"/>
              <a:t>React will get the result of each expression and will render on the screen. </a:t>
            </a:r>
          </a:p>
          <a:p>
            <a:pPr marL="342900" indent="-342900">
              <a:buFont typeface="Arial" panose="020B0604020202020204" pitchFamily="34" charset="0"/>
              <a:buChar char="•"/>
            </a:pPr>
            <a:r>
              <a:rPr lang="en-US" sz="1800" dirty="0"/>
              <a:t>It works because in JavaScript, </a:t>
            </a:r>
            <a:r>
              <a:rPr lang="en-US" sz="1800" b="1" dirty="0"/>
              <a:t>true &amp;&amp; expression </a:t>
            </a:r>
            <a:r>
              <a:rPr lang="en-US" sz="1800" dirty="0"/>
              <a:t>always evaluates to </a:t>
            </a:r>
            <a:r>
              <a:rPr lang="en-US" sz="1800" b="1" dirty="0"/>
              <a:t>expression</a:t>
            </a:r>
            <a:r>
              <a:rPr lang="en-US" sz="1800" dirty="0"/>
              <a:t>, and </a:t>
            </a:r>
            <a:r>
              <a:rPr lang="en-US" sz="1800" b="1" dirty="0"/>
              <a:t>false &amp;&amp; expression </a:t>
            </a:r>
            <a:r>
              <a:rPr lang="en-US" sz="1800" dirty="0"/>
              <a:t>always evaluates to </a:t>
            </a:r>
            <a:r>
              <a:rPr lang="en-US" sz="1800" b="1" dirty="0"/>
              <a:t>false</a:t>
            </a:r>
            <a:r>
              <a:rPr lang="en-US" sz="1800" dirty="0"/>
              <a:t>.</a:t>
            </a:r>
          </a:p>
          <a:p>
            <a:pPr marL="342900" indent="-342900">
              <a:buFont typeface="Arial" panose="020B0604020202020204" pitchFamily="34" charset="0"/>
              <a:buChar char="•"/>
            </a:pPr>
            <a:r>
              <a:rPr lang="en-US" sz="1800" dirty="0"/>
              <a:t>Therefore, if the condition is true, the element right after &amp;&amp; will appear in the output. If it is false, React will ignore and skip it.</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uk-UA" sz="1800" dirty="0"/>
          </a:p>
        </p:txBody>
      </p:sp>
      <p:pic>
        <p:nvPicPr>
          <p:cNvPr id="5" name="Picture 4">
            <a:extLst>
              <a:ext uri="{FF2B5EF4-FFF2-40B4-BE49-F238E27FC236}">
                <a16:creationId xmlns:a16="http://schemas.microsoft.com/office/drawing/2014/main" id="{602E5B0D-2F02-4875-A816-B127361BD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60" y="2057400"/>
            <a:ext cx="4373880" cy="4146862"/>
          </a:xfrm>
          <a:prstGeom prst="rect">
            <a:avLst/>
          </a:prstGeom>
        </p:spPr>
      </p:pic>
    </p:spTree>
    <p:extLst>
      <p:ext uri="{BB962C8B-B14F-4D97-AF65-F5344CB8AC3E}">
        <p14:creationId xmlns:p14="http://schemas.microsoft.com/office/powerpoint/2010/main" val="249281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E4E9-7231-43B7-B38D-89E681DF9842}"/>
              </a:ext>
            </a:extLst>
          </p:cNvPr>
          <p:cNvSpPr>
            <a:spLocks noGrp="1"/>
          </p:cNvSpPr>
          <p:nvPr>
            <p:ph type="title"/>
          </p:nvPr>
        </p:nvSpPr>
        <p:spPr/>
        <p:txBody>
          <a:bodyPr/>
          <a:lstStyle/>
          <a:p>
            <a:pPr algn="ctr"/>
            <a:r>
              <a:rPr lang="en-US" dirty="0"/>
              <a:t>If/else inline</a:t>
            </a:r>
            <a:endParaRPr lang="uk-UA" dirty="0"/>
          </a:p>
        </p:txBody>
      </p:sp>
      <p:pic>
        <p:nvPicPr>
          <p:cNvPr id="5" name="Picture 4">
            <a:extLst>
              <a:ext uri="{FF2B5EF4-FFF2-40B4-BE49-F238E27FC236}">
                <a16:creationId xmlns:a16="http://schemas.microsoft.com/office/drawing/2014/main" id="{DDBAF852-DAAE-4413-BF2F-CDE65A1A7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657" y="1831924"/>
            <a:ext cx="7899806" cy="1974951"/>
          </a:xfrm>
          <a:prstGeom prst="rect">
            <a:avLst/>
          </a:prstGeom>
        </p:spPr>
      </p:pic>
      <p:pic>
        <p:nvPicPr>
          <p:cNvPr id="7" name="Picture 6">
            <a:extLst>
              <a:ext uri="{FF2B5EF4-FFF2-40B4-BE49-F238E27FC236}">
                <a16:creationId xmlns:a16="http://schemas.microsoft.com/office/drawing/2014/main" id="{91BADA53-B671-43BA-9E67-A1492DCB1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57" y="4102254"/>
            <a:ext cx="7753748" cy="1949550"/>
          </a:xfrm>
          <a:prstGeom prst="rect">
            <a:avLst/>
          </a:prstGeom>
        </p:spPr>
      </p:pic>
    </p:spTree>
    <p:extLst>
      <p:ext uri="{BB962C8B-B14F-4D97-AF65-F5344CB8AC3E}">
        <p14:creationId xmlns:p14="http://schemas.microsoft.com/office/powerpoint/2010/main" val="24321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AA75-762E-4DE6-A50B-326AE080AB86}"/>
              </a:ext>
            </a:extLst>
          </p:cNvPr>
          <p:cNvSpPr>
            <a:spLocks noGrp="1"/>
          </p:cNvSpPr>
          <p:nvPr>
            <p:ph type="title"/>
          </p:nvPr>
        </p:nvSpPr>
        <p:spPr/>
        <p:txBody>
          <a:bodyPr/>
          <a:lstStyle/>
          <a:p>
            <a:pPr algn="ctr"/>
            <a:r>
              <a:rPr lang="en-US" dirty="0"/>
              <a:t>Ternary</a:t>
            </a:r>
            <a:endParaRPr lang="uk-UA" dirty="0"/>
          </a:p>
        </p:txBody>
      </p:sp>
      <p:sp>
        <p:nvSpPr>
          <p:cNvPr id="3" name="Text Placeholder 2">
            <a:extLst>
              <a:ext uri="{FF2B5EF4-FFF2-40B4-BE49-F238E27FC236}">
                <a16:creationId xmlns:a16="http://schemas.microsoft.com/office/drawing/2014/main" id="{9AFF7F12-B1D5-4028-A9A9-713D7D829E47}"/>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Instead of using an if/else block, we can use the ternary conditional operator</a:t>
            </a:r>
          </a:p>
          <a:p>
            <a:pPr marL="342900" indent="-342900">
              <a:buFont typeface="Arial" panose="020B0604020202020204" pitchFamily="34" charset="0"/>
              <a:buChar char="•"/>
            </a:pPr>
            <a:r>
              <a:rPr lang="en-US" dirty="0"/>
              <a:t>The operator is wrapped in curly braces, and the expressions can contain JSX, optionally wrapped in parentheses to improve readability. It can also be applied in different parts of the component.</a:t>
            </a:r>
            <a:endParaRPr lang="uk-UA" dirty="0"/>
          </a:p>
        </p:txBody>
      </p:sp>
      <p:pic>
        <p:nvPicPr>
          <p:cNvPr id="5" name="Picture 4">
            <a:extLst>
              <a:ext uri="{FF2B5EF4-FFF2-40B4-BE49-F238E27FC236}">
                <a16:creationId xmlns:a16="http://schemas.microsoft.com/office/drawing/2014/main" id="{D41B4ED3-0DC7-41EB-85A3-1CA339377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816" y="3547687"/>
            <a:ext cx="3446024" cy="2522912"/>
          </a:xfrm>
          <a:prstGeom prst="rect">
            <a:avLst/>
          </a:prstGeom>
        </p:spPr>
      </p:pic>
    </p:spTree>
    <p:extLst>
      <p:ext uri="{BB962C8B-B14F-4D97-AF65-F5344CB8AC3E}">
        <p14:creationId xmlns:p14="http://schemas.microsoft.com/office/powerpoint/2010/main" val="22667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82CF-D3DF-4C4C-AE46-E5198567DFFB}"/>
              </a:ext>
            </a:extLst>
          </p:cNvPr>
          <p:cNvSpPr>
            <a:spLocks noGrp="1"/>
          </p:cNvSpPr>
          <p:nvPr>
            <p:ph type="title"/>
          </p:nvPr>
        </p:nvSpPr>
        <p:spPr/>
        <p:txBody>
          <a:bodyPr/>
          <a:lstStyle/>
          <a:p>
            <a:pPr algn="ctr"/>
            <a:r>
              <a:rPr lang="en-US" cap="all" dirty="0"/>
              <a:t>Switch</a:t>
            </a:r>
            <a:br>
              <a:rPr lang="en-US" cap="all" dirty="0"/>
            </a:br>
            <a:endParaRPr lang="uk-UA" dirty="0"/>
          </a:p>
        </p:txBody>
      </p:sp>
      <p:sp>
        <p:nvSpPr>
          <p:cNvPr id="3" name="Text Placeholder 2">
            <a:extLst>
              <a:ext uri="{FF2B5EF4-FFF2-40B4-BE49-F238E27FC236}">
                <a16:creationId xmlns:a16="http://schemas.microsoft.com/office/drawing/2014/main" id="{083C8209-334F-4BEF-83EA-50C62ABEECB2}"/>
              </a:ext>
            </a:extLst>
          </p:cNvPr>
          <p:cNvSpPr>
            <a:spLocks noGrp="1"/>
          </p:cNvSpPr>
          <p:nvPr>
            <p:ph type="body" sz="quarter" idx="10"/>
          </p:nvPr>
        </p:nvSpPr>
        <p:spPr/>
        <p:txBody>
          <a:bodyPr numCol="2"/>
          <a:lstStyle/>
          <a:p>
            <a:pPr marL="342900" indent="-342900">
              <a:buFont typeface="Arial" panose="020B0604020202020204" pitchFamily="34" charset="0"/>
              <a:buChar char="•"/>
            </a:pPr>
            <a:r>
              <a:rPr lang="en-US" sz="1600" dirty="0"/>
              <a:t>Now there might be cases where you have multiple conditional renderings. You can use a </a:t>
            </a:r>
            <a:r>
              <a:rPr lang="en-US" sz="1600" b="1" dirty="0"/>
              <a:t>switch case operator</a:t>
            </a:r>
            <a:r>
              <a:rPr lang="en-US" sz="1600" dirty="0"/>
              <a:t> for </a:t>
            </a:r>
            <a:r>
              <a:rPr lang="en-US" sz="1600" i="1" dirty="0"/>
              <a:t>multiple conditional renderings.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A switch case is a good start for multiple conditional renderings. But switch case cannot be used within JSX; can it? Actually it's possible with a conditional rendering function which </a:t>
            </a:r>
            <a:r>
              <a:rPr lang="en-US" sz="1600" b="1" dirty="0"/>
              <a:t>is self invoking</a:t>
            </a:r>
            <a:r>
              <a:rPr lang="en-US" sz="1600" dirty="0"/>
              <a:t>:</a:t>
            </a:r>
          </a:p>
          <a:p>
            <a:pPr marL="342900" indent="-342900">
              <a:buFont typeface="Arial" panose="020B0604020202020204" pitchFamily="34" charset="0"/>
              <a:buChar char="•"/>
            </a:pPr>
            <a:endParaRPr lang="uk-UA" dirty="0"/>
          </a:p>
        </p:txBody>
      </p:sp>
      <p:pic>
        <p:nvPicPr>
          <p:cNvPr id="5" name="Picture 4">
            <a:extLst>
              <a:ext uri="{FF2B5EF4-FFF2-40B4-BE49-F238E27FC236}">
                <a16:creationId xmlns:a16="http://schemas.microsoft.com/office/drawing/2014/main" id="{F7D511CC-4E45-466E-86E3-1FA319BE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19" y="3429000"/>
            <a:ext cx="4362139" cy="2667692"/>
          </a:xfrm>
          <a:prstGeom prst="rect">
            <a:avLst/>
          </a:prstGeom>
        </p:spPr>
      </p:pic>
      <p:pic>
        <p:nvPicPr>
          <p:cNvPr id="7" name="Picture 6">
            <a:extLst>
              <a:ext uri="{FF2B5EF4-FFF2-40B4-BE49-F238E27FC236}">
                <a16:creationId xmlns:a16="http://schemas.microsoft.com/office/drawing/2014/main" id="{2E07A2AF-4618-4E78-BA5D-C1CFD4C0C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04" y="3337733"/>
            <a:ext cx="3474720" cy="2850226"/>
          </a:xfrm>
          <a:prstGeom prst="rect">
            <a:avLst/>
          </a:prstGeom>
        </p:spPr>
      </p:pic>
    </p:spTree>
    <p:extLst>
      <p:ext uri="{BB962C8B-B14F-4D97-AF65-F5344CB8AC3E}">
        <p14:creationId xmlns:p14="http://schemas.microsoft.com/office/powerpoint/2010/main" val="1049127466"/>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1762</TotalTime>
  <Words>1227</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Open Sans</vt:lpstr>
      <vt:lpstr>Open Sans Regular</vt:lpstr>
      <vt:lpstr>Proxima Nova Black</vt:lpstr>
      <vt:lpstr>source-code-pro</vt:lpstr>
      <vt:lpstr>1_GRADIENT THEME</vt:lpstr>
      <vt:lpstr>2_GRADIENT THEME</vt:lpstr>
      <vt:lpstr>2_DARK THEME</vt:lpstr>
      <vt:lpstr>      React.    Conditional rendering. Children types.          Array as children, Function as children </vt:lpstr>
      <vt:lpstr>React Patterns</vt:lpstr>
      <vt:lpstr>Conditional Rendering </vt:lpstr>
      <vt:lpstr>If/else </vt:lpstr>
      <vt:lpstr>If</vt:lpstr>
      <vt:lpstr>If/else - inline</vt:lpstr>
      <vt:lpstr>If/else inline</vt:lpstr>
      <vt:lpstr>Ternary</vt:lpstr>
      <vt:lpstr>Switch </vt:lpstr>
      <vt:lpstr>Enums</vt:lpstr>
      <vt:lpstr>Enums</vt:lpstr>
      <vt:lpstr>Cheatsheet</vt:lpstr>
      <vt:lpstr>Children types </vt:lpstr>
      <vt:lpstr>Children types </vt:lpstr>
      <vt:lpstr>Array as children</vt:lpstr>
      <vt:lpstr>Array as children</vt:lpstr>
      <vt:lpstr>Function as a child </vt:lpstr>
      <vt:lpstr>Function as a child</vt:lpstr>
      <vt:lpstr>Useful links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Irinka S</cp:lastModifiedBy>
  <cp:revision>39</cp:revision>
  <dcterms:created xsi:type="dcterms:W3CDTF">2018-11-02T13:55:27Z</dcterms:created>
  <dcterms:modified xsi:type="dcterms:W3CDTF">2020-04-04T20:29:25Z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