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31"/>
  </p:notesMasterIdLst>
  <p:sldIdLst>
    <p:sldId id="366" r:id="rId2"/>
    <p:sldId id="361" r:id="rId3"/>
    <p:sldId id="343" r:id="rId4"/>
    <p:sldId id="365" r:id="rId5"/>
    <p:sldId id="344" r:id="rId6"/>
    <p:sldId id="345" r:id="rId7"/>
    <p:sldId id="346" r:id="rId8"/>
    <p:sldId id="347" r:id="rId9"/>
    <p:sldId id="368" r:id="rId10"/>
    <p:sldId id="350" r:id="rId11"/>
    <p:sldId id="370" r:id="rId12"/>
    <p:sldId id="353" r:id="rId13"/>
    <p:sldId id="369" r:id="rId14"/>
    <p:sldId id="358" r:id="rId15"/>
    <p:sldId id="351" r:id="rId16"/>
    <p:sldId id="371" r:id="rId17"/>
    <p:sldId id="364" r:id="rId18"/>
    <p:sldId id="372" r:id="rId19"/>
    <p:sldId id="355" r:id="rId20"/>
    <p:sldId id="373" r:id="rId21"/>
    <p:sldId id="356" r:id="rId22"/>
    <p:sldId id="357" r:id="rId23"/>
    <p:sldId id="374" r:id="rId24"/>
    <p:sldId id="359" r:id="rId25"/>
    <p:sldId id="367" r:id="rId26"/>
    <p:sldId id="375" r:id="rId27"/>
    <p:sldId id="352" r:id="rId28"/>
    <p:sldId id="362" r:id="rId29"/>
    <p:sldId id="360" r:id="rId30"/>
  </p:sldIdLst>
  <p:sldSz cx="9144000" cy="6858000" type="screen4x3"/>
  <p:notesSz cx="6858000" cy="9144000"/>
  <p:custDataLst>
    <p:tags r:id="rId32"/>
  </p:custDataLst>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11" autoAdjust="0"/>
    <p:restoredTop sz="94628" autoAdjust="0"/>
  </p:normalViewPr>
  <p:slideViewPr>
    <p:cSldViewPr>
      <p:cViewPr>
        <p:scale>
          <a:sx n="80" d="100"/>
          <a:sy n="80" d="100"/>
        </p:scale>
        <p:origin x="-936" y="270"/>
      </p:cViewPr>
      <p:guideLst>
        <p:guide orient="horz" pos="2160"/>
        <p:guide pos="2880"/>
      </p:guideLst>
    </p:cSldViewPr>
  </p:slideViewPr>
  <p:outlineViewPr>
    <p:cViewPr>
      <p:scale>
        <a:sx n="33" d="100"/>
        <a:sy n="33" d="100"/>
      </p:scale>
      <p:origin x="0" y="160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4D036D6-9445-4A75-8DC8-3A3F90213D27}" type="datetimeFigureOut">
              <a:rPr lang="ru-RU"/>
              <a:pPr>
                <a:defRPr/>
              </a:pPr>
              <a:t>26.12.2014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smtClean="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2893A5B-EB9B-46DE-AF8F-38AC2763FD03}" type="slidenum">
              <a:rPr lang="ru-RU"/>
              <a:pPr>
                <a:defRPr/>
              </a:pPr>
              <a:t>‹#›</a:t>
            </a:fld>
            <a:endParaRPr lang="ru-RU"/>
          </a:p>
        </p:txBody>
      </p:sp>
    </p:spTree>
    <p:extLst>
      <p:ext uri="{BB962C8B-B14F-4D97-AF65-F5344CB8AC3E}">
        <p14:creationId xmlns:p14="http://schemas.microsoft.com/office/powerpoint/2010/main" val="559501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4" name="Дата 9"/>
          <p:cNvSpPr>
            <a:spLocks noGrp="1"/>
          </p:cNvSpPr>
          <p:nvPr>
            <p:ph type="dt" sz="half" idx="10"/>
          </p:nvPr>
        </p:nvSpPr>
        <p:spPr/>
        <p:txBody>
          <a:bodyPr/>
          <a:lstStyle>
            <a:lvl1pPr>
              <a:defRPr/>
            </a:lvl1pPr>
          </a:lstStyle>
          <a:p>
            <a:pPr>
              <a:defRPr/>
            </a:pPr>
            <a:fld id="{4415344B-CE54-43D3-901E-0C6D5074B7C4}" type="datetimeFigureOut">
              <a:rPr lang="ru-RU"/>
              <a:pPr>
                <a:defRPr/>
              </a:pPr>
              <a:t>26.12.2014</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E05E01B7-23EE-4F84-9972-9D1143BF9E01}" type="slidenum">
              <a:rPr lang="ru-RU"/>
              <a:pPr>
                <a:defRPr/>
              </a:pPr>
              <a:t>‹#›</a:t>
            </a:fld>
            <a:endParaRPr lang="ru-RU"/>
          </a:p>
        </p:txBody>
      </p:sp>
    </p:spTree>
    <p:extLst>
      <p:ext uri="{BB962C8B-B14F-4D97-AF65-F5344CB8AC3E}">
        <p14:creationId xmlns:p14="http://schemas.microsoft.com/office/powerpoint/2010/main" val="145992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E88F12D6-B20F-476D-94F7-F286B5CCA09A}" type="datetimeFigureOut">
              <a:rPr lang="ru-RU"/>
              <a:pPr>
                <a:defRPr/>
              </a:pPr>
              <a:t>26.12.2014</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72858AE8-67CE-4879-91CC-9177540782AB}" type="slidenum">
              <a:rPr lang="ru-RU"/>
              <a:pPr>
                <a:defRPr/>
              </a:pPr>
              <a:t>‹#›</a:t>
            </a:fld>
            <a:endParaRPr lang="ru-RU"/>
          </a:p>
        </p:txBody>
      </p:sp>
    </p:spTree>
    <p:extLst>
      <p:ext uri="{BB962C8B-B14F-4D97-AF65-F5344CB8AC3E}">
        <p14:creationId xmlns:p14="http://schemas.microsoft.com/office/powerpoint/2010/main" val="226645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2F9E57B9-1950-4D7E-866A-42DA37653B69}" type="datetimeFigureOut">
              <a:rPr lang="ru-RU"/>
              <a:pPr>
                <a:defRPr/>
              </a:pPr>
              <a:t>26.12.2014</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E57AEA00-6C67-489B-91F4-1D7026E25224}" type="slidenum">
              <a:rPr lang="ru-RU"/>
              <a:pPr>
                <a:defRPr/>
              </a:pPr>
              <a:t>‹#›</a:t>
            </a:fld>
            <a:endParaRPr lang="ru-RU"/>
          </a:p>
        </p:txBody>
      </p:sp>
    </p:spTree>
    <p:extLst>
      <p:ext uri="{BB962C8B-B14F-4D97-AF65-F5344CB8AC3E}">
        <p14:creationId xmlns:p14="http://schemas.microsoft.com/office/powerpoint/2010/main" val="127745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9"/>
          <p:cNvSpPr>
            <a:spLocks noGrp="1"/>
          </p:cNvSpPr>
          <p:nvPr>
            <p:ph type="dt" sz="half" idx="10"/>
          </p:nvPr>
        </p:nvSpPr>
        <p:spPr/>
        <p:txBody>
          <a:bodyPr/>
          <a:lstStyle>
            <a:lvl1pPr>
              <a:defRPr/>
            </a:lvl1pPr>
          </a:lstStyle>
          <a:p>
            <a:pPr>
              <a:defRPr/>
            </a:pPr>
            <a:fld id="{23686609-F630-4800-AA16-1AAAFD3244FB}" type="datetimeFigureOut">
              <a:rPr lang="ru-RU"/>
              <a:pPr>
                <a:defRPr/>
              </a:pPr>
              <a:t>26.12.2014</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47000722-8115-44F0-A33B-50BC2752E37A}" type="slidenum">
              <a:rPr lang="ru-RU"/>
              <a:pPr>
                <a:defRPr/>
              </a:pPr>
              <a:t>‹#›</a:t>
            </a:fld>
            <a:endParaRPr lang="ru-RU"/>
          </a:p>
        </p:txBody>
      </p:sp>
    </p:spTree>
    <p:extLst>
      <p:ext uri="{BB962C8B-B14F-4D97-AF65-F5344CB8AC3E}">
        <p14:creationId xmlns:p14="http://schemas.microsoft.com/office/powerpoint/2010/main" val="424064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4" name="Дата 9"/>
          <p:cNvSpPr>
            <a:spLocks noGrp="1"/>
          </p:cNvSpPr>
          <p:nvPr>
            <p:ph type="dt" sz="half" idx="10"/>
          </p:nvPr>
        </p:nvSpPr>
        <p:spPr/>
        <p:txBody>
          <a:bodyPr/>
          <a:lstStyle>
            <a:lvl1pPr>
              <a:defRPr/>
            </a:lvl1pPr>
          </a:lstStyle>
          <a:p>
            <a:pPr>
              <a:defRPr/>
            </a:pPr>
            <a:fld id="{D004F534-6FA4-482B-8C72-363171667E65}" type="datetimeFigureOut">
              <a:rPr lang="ru-RU"/>
              <a:pPr>
                <a:defRPr/>
              </a:pPr>
              <a:t>26.12.2014</a:t>
            </a:fld>
            <a:endParaRPr lang="ru-RU"/>
          </a:p>
        </p:txBody>
      </p:sp>
      <p:sp>
        <p:nvSpPr>
          <p:cNvPr id="5" name="Нижний колонтитул 21"/>
          <p:cNvSpPr>
            <a:spLocks noGrp="1"/>
          </p:cNvSpPr>
          <p:nvPr>
            <p:ph type="ftr" sz="quarter" idx="11"/>
          </p:nvPr>
        </p:nvSpPr>
        <p:spPr/>
        <p:txBody>
          <a:bodyPr/>
          <a:lstStyle>
            <a:lvl1pPr>
              <a:defRPr/>
            </a:lvl1pPr>
          </a:lstStyle>
          <a:p>
            <a:pPr>
              <a:defRPr/>
            </a:pPr>
            <a:endParaRPr lang="ru-RU"/>
          </a:p>
        </p:txBody>
      </p:sp>
      <p:sp>
        <p:nvSpPr>
          <p:cNvPr id="6" name="Номер слайда 17"/>
          <p:cNvSpPr>
            <a:spLocks noGrp="1"/>
          </p:cNvSpPr>
          <p:nvPr>
            <p:ph type="sldNum" sz="quarter" idx="12"/>
          </p:nvPr>
        </p:nvSpPr>
        <p:spPr/>
        <p:txBody>
          <a:bodyPr/>
          <a:lstStyle>
            <a:lvl1pPr>
              <a:defRPr/>
            </a:lvl1pPr>
          </a:lstStyle>
          <a:p>
            <a:pPr>
              <a:defRPr/>
            </a:pPr>
            <a:fld id="{E25D116D-3751-474A-83EC-D4435A1E049C}" type="slidenum">
              <a:rPr lang="ru-RU"/>
              <a:pPr>
                <a:defRPr/>
              </a:pPr>
              <a:t>‹#›</a:t>
            </a:fld>
            <a:endParaRPr lang="ru-RU"/>
          </a:p>
        </p:txBody>
      </p:sp>
    </p:spTree>
    <p:extLst>
      <p:ext uri="{BB962C8B-B14F-4D97-AF65-F5344CB8AC3E}">
        <p14:creationId xmlns:p14="http://schemas.microsoft.com/office/powerpoint/2010/main" val="2440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lang="ru-RU" smtClean="0"/>
              <a:t>Образец заголовка</a:t>
            </a:r>
            <a:endParaRPr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DE2436BD-70B9-4281-8DE7-E002FE528E03}" type="datetimeFigureOut">
              <a:rPr lang="ru-RU"/>
              <a:pPr>
                <a:defRPr/>
              </a:pPr>
              <a:t>26.12.2014</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F39687B9-86A6-4DFD-B533-38F1FADB4872}" type="slidenum">
              <a:rPr lang="ru-RU"/>
              <a:pPr>
                <a:defRPr/>
              </a:pPr>
              <a:t>‹#›</a:t>
            </a:fld>
            <a:endParaRPr lang="ru-RU"/>
          </a:p>
        </p:txBody>
      </p:sp>
    </p:spTree>
    <p:extLst>
      <p:ext uri="{BB962C8B-B14F-4D97-AF65-F5344CB8AC3E}">
        <p14:creationId xmlns:p14="http://schemas.microsoft.com/office/powerpoint/2010/main" val="303595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9"/>
          <p:cNvSpPr>
            <a:spLocks noGrp="1"/>
          </p:cNvSpPr>
          <p:nvPr>
            <p:ph type="dt" sz="half" idx="10"/>
          </p:nvPr>
        </p:nvSpPr>
        <p:spPr/>
        <p:txBody>
          <a:bodyPr/>
          <a:lstStyle>
            <a:lvl1pPr>
              <a:defRPr/>
            </a:lvl1pPr>
          </a:lstStyle>
          <a:p>
            <a:pPr>
              <a:defRPr/>
            </a:pPr>
            <a:fld id="{5D5DDBB5-B38B-4006-8242-7349270998EE}" type="datetimeFigureOut">
              <a:rPr lang="ru-RU"/>
              <a:pPr>
                <a:defRPr/>
              </a:pPr>
              <a:t>26.12.2014</a:t>
            </a:fld>
            <a:endParaRPr lang="ru-RU"/>
          </a:p>
        </p:txBody>
      </p:sp>
      <p:sp>
        <p:nvSpPr>
          <p:cNvPr id="8" name="Нижний колонтитул 21"/>
          <p:cNvSpPr>
            <a:spLocks noGrp="1"/>
          </p:cNvSpPr>
          <p:nvPr>
            <p:ph type="ftr" sz="quarter" idx="11"/>
          </p:nvPr>
        </p:nvSpPr>
        <p:spPr/>
        <p:txBody>
          <a:bodyPr/>
          <a:lstStyle>
            <a:lvl1pPr>
              <a:defRPr/>
            </a:lvl1pPr>
          </a:lstStyle>
          <a:p>
            <a:pPr>
              <a:defRPr/>
            </a:pPr>
            <a:endParaRPr lang="ru-RU"/>
          </a:p>
        </p:txBody>
      </p:sp>
      <p:sp>
        <p:nvSpPr>
          <p:cNvPr id="9" name="Номер слайда 17"/>
          <p:cNvSpPr>
            <a:spLocks noGrp="1"/>
          </p:cNvSpPr>
          <p:nvPr>
            <p:ph type="sldNum" sz="quarter" idx="12"/>
          </p:nvPr>
        </p:nvSpPr>
        <p:spPr/>
        <p:txBody>
          <a:bodyPr/>
          <a:lstStyle>
            <a:lvl1pPr>
              <a:defRPr/>
            </a:lvl1pPr>
          </a:lstStyle>
          <a:p>
            <a:pPr>
              <a:defRPr/>
            </a:pPr>
            <a:fld id="{8C2687D6-88A8-4A3E-9499-E4CE16FA1576}" type="slidenum">
              <a:rPr lang="ru-RU"/>
              <a:pPr>
                <a:defRPr/>
              </a:pPr>
              <a:t>‹#›</a:t>
            </a:fld>
            <a:endParaRPr lang="ru-RU"/>
          </a:p>
        </p:txBody>
      </p:sp>
    </p:spTree>
    <p:extLst>
      <p:ext uri="{BB962C8B-B14F-4D97-AF65-F5344CB8AC3E}">
        <p14:creationId xmlns:p14="http://schemas.microsoft.com/office/powerpoint/2010/main" val="163904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Дата 9"/>
          <p:cNvSpPr>
            <a:spLocks noGrp="1"/>
          </p:cNvSpPr>
          <p:nvPr>
            <p:ph type="dt" sz="half" idx="10"/>
          </p:nvPr>
        </p:nvSpPr>
        <p:spPr/>
        <p:txBody>
          <a:bodyPr/>
          <a:lstStyle>
            <a:lvl1pPr>
              <a:defRPr/>
            </a:lvl1pPr>
          </a:lstStyle>
          <a:p>
            <a:pPr>
              <a:defRPr/>
            </a:pPr>
            <a:fld id="{AF58F157-A40C-4314-9797-6854F02677A2}" type="datetimeFigureOut">
              <a:rPr lang="ru-RU"/>
              <a:pPr>
                <a:defRPr/>
              </a:pPr>
              <a:t>26.12.2014</a:t>
            </a:fld>
            <a:endParaRPr lang="ru-RU"/>
          </a:p>
        </p:txBody>
      </p:sp>
      <p:sp>
        <p:nvSpPr>
          <p:cNvPr id="4" name="Нижний колонтитул 21"/>
          <p:cNvSpPr>
            <a:spLocks noGrp="1"/>
          </p:cNvSpPr>
          <p:nvPr>
            <p:ph type="ftr" sz="quarter" idx="11"/>
          </p:nvPr>
        </p:nvSpPr>
        <p:spPr/>
        <p:txBody>
          <a:bodyPr/>
          <a:lstStyle>
            <a:lvl1pPr>
              <a:defRPr/>
            </a:lvl1pPr>
          </a:lstStyle>
          <a:p>
            <a:pPr>
              <a:defRPr/>
            </a:pPr>
            <a:endParaRPr lang="ru-RU"/>
          </a:p>
        </p:txBody>
      </p:sp>
      <p:sp>
        <p:nvSpPr>
          <p:cNvPr id="5" name="Номер слайда 17"/>
          <p:cNvSpPr>
            <a:spLocks noGrp="1"/>
          </p:cNvSpPr>
          <p:nvPr>
            <p:ph type="sldNum" sz="quarter" idx="12"/>
          </p:nvPr>
        </p:nvSpPr>
        <p:spPr/>
        <p:txBody>
          <a:bodyPr/>
          <a:lstStyle>
            <a:lvl1pPr>
              <a:defRPr/>
            </a:lvl1pPr>
          </a:lstStyle>
          <a:p>
            <a:pPr>
              <a:defRPr/>
            </a:pPr>
            <a:fld id="{4B45C71A-C603-4D45-B57E-C56C7A958B23}" type="slidenum">
              <a:rPr lang="ru-RU"/>
              <a:pPr>
                <a:defRPr/>
              </a:pPr>
              <a:t>‹#›</a:t>
            </a:fld>
            <a:endParaRPr lang="ru-RU"/>
          </a:p>
        </p:txBody>
      </p:sp>
    </p:spTree>
    <p:extLst>
      <p:ext uri="{BB962C8B-B14F-4D97-AF65-F5344CB8AC3E}">
        <p14:creationId xmlns:p14="http://schemas.microsoft.com/office/powerpoint/2010/main" val="46421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9"/>
          <p:cNvSpPr>
            <a:spLocks noGrp="1"/>
          </p:cNvSpPr>
          <p:nvPr>
            <p:ph type="dt" sz="half" idx="10"/>
          </p:nvPr>
        </p:nvSpPr>
        <p:spPr/>
        <p:txBody>
          <a:bodyPr/>
          <a:lstStyle>
            <a:lvl1pPr>
              <a:defRPr/>
            </a:lvl1pPr>
          </a:lstStyle>
          <a:p>
            <a:pPr>
              <a:defRPr/>
            </a:pPr>
            <a:fld id="{A80FA867-9999-4594-8773-85A6F10AA77C}" type="datetimeFigureOut">
              <a:rPr lang="ru-RU"/>
              <a:pPr>
                <a:defRPr/>
              </a:pPr>
              <a:t>26.12.2014</a:t>
            </a:fld>
            <a:endParaRPr lang="ru-RU"/>
          </a:p>
        </p:txBody>
      </p:sp>
      <p:sp>
        <p:nvSpPr>
          <p:cNvPr id="3" name="Нижний колонтитул 21"/>
          <p:cNvSpPr>
            <a:spLocks noGrp="1"/>
          </p:cNvSpPr>
          <p:nvPr>
            <p:ph type="ftr" sz="quarter" idx="11"/>
          </p:nvPr>
        </p:nvSpPr>
        <p:spPr/>
        <p:txBody>
          <a:bodyPr/>
          <a:lstStyle>
            <a:lvl1pPr>
              <a:defRPr/>
            </a:lvl1pPr>
          </a:lstStyle>
          <a:p>
            <a:pPr>
              <a:defRPr/>
            </a:pPr>
            <a:endParaRPr lang="ru-RU"/>
          </a:p>
        </p:txBody>
      </p:sp>
      <p:sp>
        <p:nvSpPr>
          <p:cNvPr id="4" name="Номер слайда 17"/>
          <p:cNvSpPr>
            <a:spLocks noGrp="1"/>
          </p:cNvSpPr>
          <p:nvPr>
            <p:ph type="sldNum" sz="quarter" idx="12"/>
          </p:nvPr>
        </p:nvSpPr>
        <p:spPr/>
        <p:txBody>
          <a:bodyPr/>
          <a:lstStyle>
            <a:lvl1pPr>
              <a:defRPr/>
            </a:lvl1pPr>
          </a:lstStyle>
          <a:p>
            <a:pPr>
              <a:defRPr/>
            </a:pPr>
            <a:fld id="{A4CA9C7B-8D87-4F82-84AE-B8F5B28AD4C2}" type="slidenum">
              <a:rPr lang="ru-RU"/>
              <a:pPr>
                <a:defRPr/>
              </a:pPr>
              <a:t>‹#›</a:t>
            </a:fld>
            <a:endParaRPr lang="ru-RU"/>
          </a:p>
        </p:txBody>
      </p:sp>
    </p:spTree>
    <p:extLst>
      <p:ext uri="{BB962C8B-B14F-4D97-AF65-F5344CB8AC3E}">
        <p14:creationId xmlns:p14="http://schemas.microsoft.com/office/powerpoint/2010/main" val="335847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ru-RU" smtClean="0"/>
              <a:t>Образец заголовка</a:t>
            </a:r>
            <a:endParaRPr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9"/>
          <p:cNvSpPr>
            <a:spLocks noGrp="1"/>
          </p:cNvSpPr>
          <p:nvPr>
            <p:ph type="dt" sz="half" idx="10"/>
          </p:nvPr>
        </p:nvSpPr>
        <p:spPr/>
        <p:txBody>
          <a:bodyPr/>
          <a:lstStyle>
            <a:lvl1pPr>
              <a:defRPr/>
            </a:lvl1pPr>
          </a:lstStyle>
          <a:p>
            <a:pPr>
              <a:defRPr/>
            </a:pPr>
            <a:fld id="{2BCB1E2D-3550-48F7-8077-406779A735DB}" type="datetimeFigureOut">
              <a:rPr lang="ru-RU"/>
              <a:pPr>
                <a:defRPr/>
              </a:pPr>
              <a:t>26.12.2014</a:t>
            </a:fld>
            <a:endParaRPr lang="ru-RU"/>
          </a:p>
        </p:txBody>
      </p:sp>
      <p:sp>
        <p:nvSpPr>
          <p:cNvPr id="6" name="Нижний колонтитул 21"/>
          <p:cNvSpPr>
            <a:spLocks noGrp="1"/>
          </p:cNvSpPr>
          <p:nvPr>
            <p:ph type="ftr" sz="quarter" idx="11"/>
          </p:nvPr>
        </p:nvSpPr>
        <p:spPr/>
        <p:txBody>
          <a:bodyPr/>
          <a:lstStyle>
            <a:lvl1pPr>
              <a:defRPr/>
            </a:lvl1pPr>
          </a:lstStyle>
          <a:p>
            <a:pPr>
              <a:defRPr/>
            </a:pPr>
            <a:endParaRPr lang="ru-RU"/>
          </a:p>
        </p:txBody>
      </p:sp>
      <p:sp>
        <p:nvSpPr>
          <p:cNvPr id="7" name="Номер слайда 17"/>
          <p:cNvSpPr>
            <a:spLocks noGrp="1"/>
          </p:cNvSpPr>
          <p:nvPr>
            <p:ph type="sldNum" sz="quarter" idx="12"/>
          </p:nvPr>
        </p:nvSpPr>
        <p:spPr/>
        <p:txBody>
          <a:bodyPr/>
          <a:lstStyle>
            <a:lvl1pPr>
              <a:defRPr/>
            </a:lvl1pPr>
          </a:lstStyle>
          <a:p>
            <a:pPr>
              <a:defRPr/>
            </a:pPr>
            <a:fld id="{F93A724D-2F24-45C2-ABEF-74CF241B85E1}" type="slidenum">
              <a:rPr lang="ru-RU"/>
              <a:pPr>
                <a:defRPr/>
              </a:pPr>
              <a:t>‹#›</a:t>
            </a:fld>
            <a:endParaRPr lang="ru-RU"/>
          </a:p>
        </p:txBody>
      </p:sp>
    </p:spTree>
    <p:extLst>
      <p:ext uri="{BB962C8B-B14F-4D97-AF65-F5344CB8AC3E}">
        <p14:creationId xmlns:p14="http://schemas.microsoft.com/office/powerpoint/2010/main" val="276994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5" name="Прямоугольник с одним вырезанным скругленным углом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ый треугольник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олилиния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ru-RU" smtClean="0"/>
              <a:t>Образец заголовка</a:t>
            </a:r>
            <a:endParaRPr lang="en-US"/>
          </a:p>
        </p:txBody>
      </p:sp>
      <p:sp>
        <p:nvSpPr>
          <p:cNvPr id="4" name="Текст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ru-RU" smtClean="0"/>
              <a:t>Образец текста</a:t>
            </a:r>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ru-RU" noProof="0" smtClean="0"/>
              <a:t>Вставка рисунка</a:t>
            </a:r>
            <a:endParaRPr lang="en-US" noProof="0" dirty="0"/>
          </a:p>
        </p:txBody>
      </p:sp>
      <p:sp>
        <p:nvSpPr>
          <p:cNvPr id="9" name="Дата 4"/>
          <p:cNvSpPr>
            <a:spLocks noGrp="1"/>
          </p:cNvSpPr>
          <p:nvPr>
            <p:ph type="dt" sz="half" idx="10"/>
          </p:nvPr>
        </p:nvSpPr>
        <p:spPr/>
        <p:txBody>
          <a:bodyPr/>
          <a:lstStyle>
            <a:lvl1pPr>
              <a:defRPr/>
            </a:lvl1pPr>
          </a:lstStyle>
          <a:p>
            <a:pPr>
              <a:defRPr/>
            </a:pPr>
            <a:fld id="{680A6454-6CDC-4795-A91F-20CE2C71EC77}" type="datetimeFigureOut">
              <a:rPr lang="ru-RU"/>
              <a:pPr>
                <a:defRPr/>
              </a:pPr>
              <a:t>26.12.2014</a:t>
            </a:fld>
            <a:endParaRPr lang="ru-RU"/>
          </a:p>
        </p:txBody>
      </p:sp>
      <p:sp>
        <p:nvSpPr>
          <p:cNvPr id="10" name="Нижний колонтитул 5"/>
          <p:cNvSpPr>
            <a:spLocks noGrp="1"/>
          </p:cNvSpPr>
          <p:nvPr>
            <p:ph type="ftr" sz="quarter" idx="11"/>
          </p:nvPr>
        </p:nvSpPr>
        <p:spPr/>
        <p:txBody>
          <a:bodyPr/>
          <a:lstStyle>
            <a:lvl1pPr>
              <a:defRPr/>
            </a:lvl1pPr>
          </a:lstStyle>
          <a:p>
            <a:pPr>
              <a:defRPr/>
            </a:pPr>
            <a:endParaRPr lang="ru-RU"/>
          </a:p>
        </p:txBody>
      </p:sp>
      <p:sp>
        <p:nvSpPr>
          <p:cNvPr id="11" name="Номер слайда 6"/>
          <p:cNvSpPr>
            <a:spLocks noGrp="1"/>
          </p:cNvSpPr>
          <p:nvPr>
            <p:ph type="sldNum" sz="quarter" idx="12"/>
          </p:nvPr>
        </p:nvSpPr>
        <p:spPr>
          <a:xfrm>
            <a:off x="8077200" y="6356350"/>
            <a:ext cx="609600" cy="365125"/>
          </a:xfrm>
        </p:spPr>
        <p:txBody>
          <a:bodyPr/>
          <a:lstStyle>
            <a:lvl1pPr>
              <a:defRPr/>
            </a:lvl1pPr>
          </a:lstStyle>
          <a:p>
            <a:pPr>
              <a:defRPr/>
            </a:pPr>
            <a:fld id="{E555ABCC-2E9C-4ADC-9F39-DE2235BC7329}" type="slidenum">
              <a:rPr lang="ru-RU"/>
              <a:pPr>
                <a:defRPr/>
              </a:pPr>
              <a:t>‹#›</a:t>
            </a:fld>
            <a:endParaRPr lang="ru-RU"/>
          </a:p>
        </p:txBody>
      </p:sp>
    </p:spTree>
    <p:extLst>
      <p:ext uri="{BB962C8B-B14F-4D97-AF65-F5344CB8AC3E}">
        <p14:creationId xmlns:p14="http://schemas.microsoft.com/office/powerpoint/2010/main" val="22474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chemeClr val="accent3">
                <a:lumMod val="20000"/>
                <a:lumOff val="80000"/>
              </a:schemeClr>
            </a:gs>
            <a:gs pos="25000">
              <a:schemeClr val="bg1">
                <a:tint val="83000"/>
                <a:satMod val="320000"/>
              </a:schemeClr>
            </a:gs>
            <a:gs pos="100000">
              <a:schemeClr val="bg1">
                <a:shade val="15000"/>
                <a:satMod val="320000"/>
              </a:schemeClr>
            </a:gs>
          </a:gsLst>
          <a:lin ang="5400000" scaled="1"/>
          <a:tileRect/>
        </a:gradFill>
        <a:effectLst/>
      </p:bgPr>
    </p:bg>
    <p:spTree>
      <p:nvGrpSpPr>
        <p:cNvPr id="1" name=""/>
        <p:cNvGrpSpPr/>
        <p:nvPr/>
      </p:nvGrpSpPr>
      <p:grpSpPr>
        <a:xfrm>
          <a:off x="0" y="0"/>
          <a:ext cx="0" cy="0"/>
          <a:chOff x="0" y="0"/>
          <a:chExt cx="0" cy="0"/>
        </a:xfrm>
      </p:grpSpPr>
      <p:sp>
        <p:nvSpPr>
          <p:cNvPr id="7" name="Полилиния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олилиния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28" name="Заголовок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ru-RU" smtClean="0"/>
              <a:t>Образец заголовка</a:t>
            </a:r>
            <a:endParaRPr lang="en-US" smtClean="0"/>
          </a:p>
        </p:txBody>
      </p:sp>
      <p:sp>
        <p:nvSpPr>
          <p:cNvPr id="1029" name="Текст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fld id="{5A450823-D13A-4D2B-AB56-63AA20E6D32B}" type="datetimeFigureOut">
              <a:rPr lang="ru-RU"/>
              <a:pPr>
                <a:defRPr/>
              </a:pPr>
              <a:t>26.12.2014</a:t>
            </a:fld>
            <a:endParaRPr lang="ru-RU"/>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defRPr>
            </a:lvl1pPr>
          </a:lstStyle>
          <a:p>
            <a:pPr>
              <a:defRPr/>
            </a:pPr>
            <a:endParaRPr lang="ru-RU"/>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defRPr>
            </a:lvl1pPr>
          </a:lstStyle>
          <a:p>
            <a:pPr>
              <a:defRPr/>
            </a:pPr>
            <a:fld id="{6E55446E-3F3E-40A6-B4D0-7DBC749EA7E6}" type="slidenum">
              <a:rPr lang="ru-RU"/>
              <a:pPr>
                <a:defRPr/>
              </a:pPr>
              <a:t>‹#›</a:t>
            </a:fld>
            <a:endParaRPr lang="ru-RU"/>
          </a:p>
        </p:txBody>
      </p:sp>
      <p:grpSp>
        <p:nvGrpSpPr>
          <p:cNvPr id="1033" name="Группа 1"/>
          <p:cNvGrpSpPr>
            <a:grpSpLocks/>
          </p:cNvGrpSpPr>
          <p:nvPr/>
        </p:nvGrpSpPr>
        <p:grpSpPr bwMode="auto">
          <a:xfrm>
            <a:off x="-19050" y="203200"/>
            <a:ext cx="9180513" cy="647700"/>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gr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5" r:id="rId9"/>
    <p:sldLayoutId id="2147484413" r:id="rId10"/>
    <p:sldLayoutId id="2147484414" r:id="rId11"/>
  </p:sldLayoutIdLst>
  <p:timing>
    <p:tnLst>
      <p:par>
        <p:cTn id="1" dur="indefinite" restart="never" nodeType="tmRoot"/>
      </p:par>
    </p:tnLst>
  </p:timing>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Arial" charset="0"/>
        </a:defRPr>
      </a:lvl2pPr>
      <a:lvl3pPr algn="l" rtl="0" eaLnBrk="0" fontAlgn="base" hangingPunct="0">
        <a:spcBef>
          <a:spcPct val="0"/>
        </a:spcBef>
        <a:spcAft>
          <a:spcPct val="0"/>
        </a:spcAft>
        <a:defRPr sz="5000">
          <a:solidFill>
            <a:schemeClr val="tx2"/>
          </a:solidFill>
          <a:latin typeface="Arial" charset="0"/>
        </a:defRPr>
      </a:lvl3pPr>
      <a:lvl4pPr algn="l" rtl="0" eaLnBrk="0" fontAlgn="base" hangingPunct="0">
        <a:spcBef>
          <a:spcPct val="0"/>
        </a:spcBef>
        <a:spcAft>
          <a:spcPct val="0"/>
        </a:spcAft>
        <a:defRPr sz="5000">
          <a:solidFill>
            <a:schemeClr val="tx2"/>
          </a:solidFill>
          <a:latin typeface="Arial" charset="0"/>
        </a:defRPr>
      </a:lvl4pPr>
      <a:lvl5pPr algn="l" rtl="0" eaLnBrk="0" fontAlgn="base" hangingPunct="0">
        <a:spcBef>
          <a:spcPct val="0"/>
        </a:spcBef>
        <a:spcAft>
          <a:spcPct val="0"/>
        </a:spcAft>
        <a:defRPr sz="5000">
          <a:solidFill>
            <a:schemeClr val="tx2"/>
          </a:solidFill>
          <a:latin typeface="Arial" charset="0"/>
        </a:defRPr>
      </a:lvl5pPr>
      <a:lvl6pPr marL="457200" algn="l" rtl="0" fontAlgn="base">
        <a:spcBef>
          <a:spcPct val="0"/>
        </a:spcBef>
        <a:spcAft>
          <a:spcPct val="0"/>
        </a:spcAft>
        <a:defRPr sz="5000">
          <a:solidFill>
            <a:schemeClr val="tx2"/>
          </a:solidFill>
          <a:latin typeface="Arial" charset="0"/>
        </a:defRPr>
      </a:lvl6pPr>
      <a:lvl7pPr marL="914400" algn="l" rtl="0" fontAlgn="base">
        <a:spcBef>
          <a:spcPct val="0"/>
        </a:spcBef>
        <a:spcAft>
          <a:spcPct val="0"/>
        </a:spcAft>
        <a:defRPr sz="5000">
          <a:solidFill>
            <a:schemeClr val="tx2"/>
          </a:solidFill>
          <a:latin typeface="Arial" charset="0"/>
        </a:defRPr>
      </a:lvl7pPr>
      <a:lvl8pPr marL="1371600" algn="l" rtl="0" fontAlgn="base">
        <a:spcBef>
          <a:spcPct val="0"/>
        </a:spcBef>
        <a:spcAft>
          <a:spcPct val="0"/>
        </a:spcAft>
        <a:defRPr sz="5000">
          <a:solidFill>
            <a:schemeClr val="tx2"/>
          </a:solidFill>
          <a:latin typeface="Arial" charset="0"/>
        </a:defRPr>
      </a:lvl8pPr>
      <a:lvl9pPr marL="1828800" algn="l" rtl="0" fontAlgn="base">
        <a:spcBef>
          <a:spcPct val="0"/>
        </a:spcBef>
        <a:spcAft>
          <a:spcPct val="0"/>
        </a:spcAft>
        <a:defRPr sz="5000">
          <a:solidFill>
            <a:schemeClr val="tx2"/>
          </a:solidFill>
          <a:latin typeface="Arial" charset="0"/>
        </a:defRPr>
      </a:lvl9pPr>
    </p:titleStyle>
    <p:bodyStyle>
      <a:lvl1pPr marL="273050" indent="-273050" algn="l" rtl="0" eaLnBrk="0" fontAlgn="base" hangingPunct="0">
        <a:spcBef>
          <a:spcPct val="20000"/>
        </a:spcBef>
        <a:spcAft>
          <a:spcPct val="0"/>
        </a:spcAft>
        <a:buClr>
          <a:srgbClr val="FF6600"/>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FF6600"/>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27130D"/>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620688"/>
            <a:ext cx="8429684" cy="5022320"/>
          </a:xfrm>
          <a:ln>
            <a:miter lim="800000"/>
            <a:headEnd/>
            <a:tailEnd/>
          </a:ln>
          <a:extLst/>
        </p:spPr>
        <p:txBody>
          <a:bodyPr/>
          <a:lstStyle/>
          <a:p>
            <a:pPr algn="ctr" eaLnBrk="1" fontAlgn="auto" hangingPunct="1">
              <a:spcAft>
                <a:spcPts val="0"/>
              </a:spcAft>
              <a:defRPr/>
            </a:pPr>
            <a:r>
              <a:rPr lang="ru-RU" sz="4000" dirty="0" smtClean="0">
                <a:solidFill>
                  <a:schemeClr val="accent3">
                    <a:lumMod val="50000"/>
                  </a:schemeClr>
                </a:solidFill>
              </a:rPr>
              <a:t>Проектирование компьютерных средств обучения</a:t>
            </a:r>
            <a:r>
              <a:rPr lang="ru-RU" dirty="0" smtClean="0">
                <a:solidFill>
                  <a:schemeClr val="accent3">
                    <a:lumMod val="50000"/>
                  </a:schemeClr>
                </a:solidFill>
              </a:rPr>
              <a:t/>
            </a:r>
            <a:br>
              <a:rPr lang="ru-RU" dirty="0" smtClean="0">
                <a:solidFill>
                  <a:schemeClr val="accent3">
                    <a:lumMod val="50000"/>
                  </a:schemeClr>
                </a:solidFill>
              </a:rPr>
            </a:br>
            <a:r>
              <a:rPr lang="ru-RU" dirty="0" smtClean="0">
                <a:solidFill>
                  <a:schemeClr val="accent3">
                    <a:lumMod val="50000"/>
                  </a:schemeClr>
                </a:solidFill>
              </a:rPr>
              <a:t/>
            </a:r>
            <a:br>
              <a:rPr lang="ru-RU" dirty="0" smtClean="0">
                <a:solidFill>
                  <a:schemeClr val="accent3">
                    <a:lumMod val="50000"/>
                  </a:schemeClr>
                </a:solidFill>
              </a:rPr>
            </a:br>
            <a:r>
              <a:rPr lang="ru-RU" sz="4000" dirty="0" smtClean="0"/>
              <a:t>Типизация учебно-тренировочных задач</a:t>
            </a:r>
            <a:r>
              <a:rPr lang="en-US" sz="4400" dirty="0" smtClean="0"/>
              <a:t/>
            </a:r>
            <a:br>
              <a:rPr lang="en-US" sz="4400" dirty="0" smtClean="0"/>
            </a:br>
            <a:endParaRPr lang="ru-RU" dirty="0">
              <a:solidFill>
                <a:schemeClr val="accent3">
                  <a:lumMod val="50000"/>
                </a:schemeClr>
              </a:solidFill>
            </a:endParaRPr>
          </a:p>
        </p:txBody>
      </p:sp>
      <p:sp>
        <p:nvSpPr>
          <p:cNvPr id="4099" name="Подзаголовок 2"/>
          <p:cNvSpPr>
            <a:spLocks noGrp="1"/>
          </p:cNvSpPr>
          <p:nvPr>
            <p:ph type="subTitle" idx="1"/>
          </p:nvPr>
        </p:nvSpPr>
        <p:spPr>
          <a:xfrm>
            <a:off x="571500" y="5500688"/>
            <a:ext cx="7854950" cy="1109662"/>
          </a:xfrm>
        </p:spPr>
        <p:txBody>
          <a:bodyPr/>
          <a:lstStyle/>
          <a:p>
            <a:pPr marR="0" algn="ctr" eaLnBrk="1" hangingPunct="1"/>
            <a:r>
              <a:rPr lang="ru-RU" b="1" smtClean="0">
                <a:solidFill>
                  <a:srgbClr val="FF6600"/>
                </a:solidFill>
                <a:latin typeface="Arial" charset="0"/>
              </a:rPr>
              <a:t>Лекция </a:t>
            </a:r>
            <a:r>
              <a:rPr lang="en-US" b="1" smtClean="0">
                <a:solidFill>
                  <a:srgbClr val="FF6600"/>
                </a:solidFill>
                <a:latin typeface="Arial" charset="0"/>
              </a:rPr>
              <a:t>10</a:t>
            </a:r>
            <a:endParaRPr lang="ru-RU" b="1" smtClean="0">
              <a:solidFill>
                <a:srgbClr val="FF66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Классификация</a:t>
            </a:r>
            <a:r>
              <a:rPr lang="ru-RU" sz="4400" b="1" dirty="0"/>
              <a:t> </a:t>
            </a:r>
            <a:r>
              <a:rPr lang="ru-RU" sz="4800" b="1" dirty="0" smtClean="0"/>
              <a:t>УТЗ</a:t>
            </a:r>
            <a:endParaRPr lang="ru-RU" sz="4800" b="1" dirty="0"/>
          </a:p>
        </p:txBody>
      </p:sp>
      <p:sp>
        <p:nvSpPr>
          <p:cNvPr id="5123" name="Содержимое 2"/>
          <p:cNvSpPr>
            <a:spLocks noGrp="1"/>
          </p:cNvSpPr>
          <p:nvPr>
            <p:ph idx="1"/>
          </p:nvPr>
        </p:nvSpPr>
        <p:spPr>
          <a:xfrm>
            <a:off x="323850" y="1844675"/>
            <a:ext cx="8640763" cy="4389438"/>
          </a:xfrm>
        </p:spPr>
        <p:txBody>
          <a:bodyPr>
            <a:normAutofit/>
          </a:bodyPr>
          <a:lstStyle/>
          <a:p>
            <a:pPr marL="0" indent="355600" algn="just">
              <a:buFont typeface="+mj-lt"/>
              <a:buAutoNum type="romanUcPeriod"/>
              <a:defRPr/>
            </a:pPr>
            <a:r>
              <a:rPr lang="ru-RU" sz="2800" b="1" dirty="0"/>
              <a:t>По охвату учебного материала</a:t>
            </a:r>
            <a:endParaRPr lang="ru-RU" sz="2400" dirty="0"/>
          </a:p>
          <a:p>
            <a:pPr marL="355600" lvl="1" indent="0">
              <a:buClr>
                <a:schemeClr val="accent4">
                  <a:lumMod val="90000"/>
                  <a:lumOff val="10000"/>
                </a:schemeClr>
              </a:buClr>
              <a:buSzPct val="100000"/>
              <a:buNone/>
              <a:defRPr/>
            </a:pPr>
            <a:r>
              <a:rPr lang="ru-RU" sz="2900" dirty="0" smtClean="0"/>
              <a:t>1.1. Локальные</a:t>
            </a:r>
            <a:endParaRPr lang="ru-RU" sz="2900" dirty="0"/>
          </a:p>
          <a:p>
            <a:pPr marL="355600" lvl="1" indent="0">
              <a:buClr>
                <a:schemeClr val="accent4">
                  <a:lumMod val="90000"/>
                  <a:lumOff val="10000"/>
                </a:schemeClr>
              </a:buClr>
              <a:buSzPct val="100000"/>
              <a:buNone/>
              <a:defRPr/>
            </a:pPr>
            <a:r>
              <a:rPr lang="ru-RU" sz="2900" dirty="0" smtClean="0"/>
              <a:t>1.2. Интегральные</a:t>
            </a:r>
            <a:endParaRPr lang="ru-RU" sz="2900" dirty="0"/>
          </a:p>
          <a:p>
            <a:pPr marL="0" indent="355600">
              <a:defRPr/>
            </a:pPr>
            <a:endParaRPr lang="ru-RU" dirty="0"/>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2023"/>
          <a:stretch/>
        </p:blipFill>
        <p:spPr bwMode="auto">
          <a:xfrm>
            <a:off x="2051720" y="4077072"/>
            <a:ext cx="4896544" cy="2287346"/>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Классификация</a:t>
            </a:r>
            <a:r>
              <a:rPr lang="ru-RU" sz="4400" b="1" dirty="0"/>
              <a:t> </a:t>
            </a:r>
            <a:r>
              <a:rPr lang="ru-RU" sz="4800" b="1" dirty="0" smtClean="0"/>
              <a:t>УТЗ</a:t>
            </a:r>
            <a:endParaRPr lang="ru-RU" sz="4800" b="1" dirty="0"/>
          </a:p>
        </p:txBody>
      </p:sp>
      <p:sp>
        <p:nvSpPr>
          <p:cNvPr id="5123" name="Содержимое 2"/>
          <p:cNvSpPr>
            <a:spLocks noGrp="1"/>
          </p:cNvSpPr>
          <p:nvPr>
            <p:ph idx="1"/>
          </p:nvPr>
        </p:nvSpPr>
        <p:spPr>
          <a:xfrm>
            <a:off x="323850" y="1844675"/>
            <a:ext cx="8640763" cy="4389438"/>
          </a:xfrm>
        </p:spPr>
        <p:txBody>
          <a:bodyPr>
            <a:noAutofit/>
          </a:bodyPr>
          <a:lstStyle/>
          <a:p>
            <a:pPr marL="571500" indent="-571500">
              <a:buFont typeface="+mj-lt"/>
              <a:buAutoNum type="romanUcPeriod" startAt="2"/>
              <a:defRPr/>
            </a:pPr>
            <a:r>
              <a:rPr lang="ru-RU" sz="2800" b="1" dirty="0" smtClean="0"/>
              <a:t>В зависимости от отражения в диалоге этапов выполнения УТЗ</a:t>
            </a:r>
            <a:endParaRPr lang="ru-RU" sz="2400" dirty="0" smtClean="0"/>
          </a:p>
          <a:p>
            <a:pPr marL="355600" indent="0">
              <a:buClr>
                <a:schemeClr val="accent4">
                  <a:lumMod val="90000"/>
                  <a:lumOff val="10000"/>
                </a:schemeClr>
              </a:buClr>
              <a:buSzPct val="100000"/>
              <a:buNone/>
              <a:defRPr/>
            </a:pPr>
            <a:r>
              <a:rPr lang="ru-RU" sz="2100" dirty="0" smtClean="0"/>
              <a:t>2.1. </a:t>
            </a:r>
            <a:r>
              <a:rPr lang="ru-RU" sz="2100" dirty="0" smtClean="0"/>
              <a:t>УТЗ</a:t>
            </a:r>
            <a:r>
              <a:rPr lang="ru-RU" sz="2100" dirty="0"/>
              <a:t>, недекомпозируемые на </a:t>
            </a:r>
            <a:r>
              <a:rPr lang="ru-RU" sz="2100" dirty="0" smtClean="0"/>
              <a:t>этапы (не разделенные</a:t>
            </a:r>
            <a:r>
              <a:rPr lang="ru-RU" sz="2100" dirty="0" smtClean="0"/>
              <a:t>)</a:t>
            </a:r>
          </a:p>
          <a:p>
            <a:pPr marL="355600" indent="0">
              <a:buClr>
                <a:schemeClr val="accent4">
                  <a:lumMod val="90000"/>
                  <a:lumOff val="10000"/>
                </a:schemeClr>
              </a:buClr>
              <a:buSzPct val="100000"/>
              <a:buNone/>
              <a:defRPr/>
            </a:pPr>
            <a:endParaRPr lang="ru-RU" sz="1000" dirty="0"/>
          </a:p>
          <a:p>
            <a:pPr marL="355600" indent="0">
              <a:buClr>
                <a:schemeClr val="accent4">
                  <a:lumMod val="90000"/>
                  <a:lumOff val="10000"/>
                </a:schemeClr>
              </a:buClr>
              <a:buSzPct val="100000"/>
              <a:buNone/>
              <a:defRPr/>
            </a:pPr>
            <a:r>
              <a:rPr lang="ru-RU" sz="2100" dirty="0" smtClean="0"/>
              <a:t>2.2. УТЗ</a:t>
            </a:r>
            <a:r>
              <a:rPr lang="ru-RU" sz="2100" dirty="0"/>
              <a:t>, декомпозируемые на </a:t>
            </a:r>
            <a:r>
              <a:rPr lang="ru-RU" sz="2100" dirty="0" smtClean="0"/>
              <a:t>этапы (разделенные)</a:t>
            </a:r>
            <a:endParaRPr lang="ru-RU" sz="2100" dirty="0"/>
          </a:p>
          <a:p>
            <a:pPr marL="722313" indent="355600">
              <a:spcBef>
                <a:spcPts val="1200"/>
              </a:spcBef>
              <a:buFont typeface="Wingdings" pitchFamily="2" charset="2"/>
              <a:buChar char="Ø"/>
              <a:defRPr/>
            </a:pPr>
            <a:r>
              <a:rPr lang="ru-RU" sz="2100" dirty="0" smtClean="0"/>
              <a:t>Задачи </a:t>
            </a:r>
            <a:r>
              <a:rPr lang="ru-RU" sz="2100" dirty="0"/>
              <a:t>на </a:t>
            </a:r>
            <a:r>
              <a:rPr lang="ru-RU" sz="2100" dirty="0" smtClean="0"/>
              <a:t>деятельность</a:t>
            </a:r>
            <a:endParaRPr lang="ru-RU" sz="2100" dirty="0"/>
          </a:p>
          <a:p>
            <a:pPr marL="722313" indent="528638">
              <a:buFont typeface="Wingdings 2" pitchFamily="18" charset="2"/>
              <a:buNone/>
              <a:defRPr/>
            </a:pPr>
            <a:r>
              <a:rPr lang="ru-RU" sz="2000" i="1" dirty="0" smtClean="0"/>
              <a:t>а</a:t>
            </a:r>
            <a:r>
              <a:rPr lang="ru-RU" sz="2000" i="1" dirty="0"/>
              <a:t>) с пошаговым контролем</a:t>
            </a:r>
          </a:p>
          <a:p>
            <a:pPr marL="722313" indent="528638">
              <a:buFont typeface="Wingdings 2" pitchFamily="18" charset="2"/>
              <a:buNone/>
              <a:defRPr/>
            </a:pPr>
            <a:r>
              <a:rPr lang="ru-RU" sz="2000" i="1" dirty="0" smtClean="0"/>
              <a:t>б</a:t>
            </a:r>
            <a:r>
              <a:rPr lang="ru-RU" sz="2000" i="1" dirty="0"/>
              <a:t>) с итоговым контролем</a:t>
            </a:r>
          </a:p>
          <a:p>
            <a:pPr marL="722313" indent="355600">
              <a:spcBef>
                <a:spcPts val="1200"/>
              </a:spcBef>
              <a:buFont typeface="Wingdings" pitchFamily="2" charset="2"/>
              <a:buChar char="Ø"/>
              <a:defRPr/>
            </a:pPr>
            <a:r>
              <a:rPr lang="ru-RU" sz="2100" dirty="0" smtClean="0"/>
              <a:t>Задачи </a:t>
            </a:r>
            <a:r>
              <a:rPr lang="ru-RU" sz="2100" dirty="0"/>
              <a:t>на поэтапное получение результата</a:t>
            </a:r>
          </a:p>
          <a:p>
            <a:pPr marL="722313" indent="355600">
              <a:spcBef>
                <a:spcPts val="1200"/>
              </a:spcBef>
              <a:buFont typeface="Wingdings" pitchFamily="2" charset="2"/>
              <a:buChar char="Ø"/>
              <a:defRPr/>
            </a:pPr>
            <a:r>
              <a:rPr lang="ru-RU" sz="2100" dirty="0" smtClean="0"/>
              <a:t>Комплексные </a:t>
            </a:r>
            <a:r>
              <a:rPr lang="ru-RU" sz="2100" dirty="0"/>
              <a:t>задачи</a:t>
            </a:r>
          </a:p>
          <a:p>
            <a:pPr marL="722313" indent="528638">
              <a:buFont typeface="Wingdings 2" pitchFamily="18" charset="2"/>
              <a:buNone/>
              <a:defRPr/>
            </a:pPr>
            <a:r>
              <a:rPr lang="ru-RU" sz="2000" i="1" dirty="0" smtClean="0"/>
              <a:t>а</a:t>
            </a:r>
            <a:r>
              <a:rPr lang="ru-RU" sz="2000" i="1" dirty="0"/>
              <a:t>) без контроля действия</a:t>
            </a:r>
          </a:p>
          <a:p>
            <a:pPr marL="722313" indent="528638">
              <a:buFont typeface="Wingdings 2" pitchFamily="18" charset="2"/>
              <a:buNone/>
              <a:defRPr/>
            </a:pPr>
            <a:r>
              <a:rPr lang="ru-RU" sz="2000" i="1" dirty="0" smtClean="0"/>
              <a:t>б</a:t>
            </a:r>
            <a:r>
              <a:rPr lang="ru-RU" sz="2000" i="1" dirty="0"/>
              <a:t>) с контролем действия</a:t>
            </a:r>
          </a:p>
          <a:p>
            <a:pPr marL="0" indent="355600">
              <a:defRPr/>
            </a:pPr>
            <a:endParaRPr lang="ru-RU" dirty="0"/>
          </a:p>
        </p:txBody>
      </p:sp>
      <p:pic>
        <p:nvPicPr>
          <p:cNvPr id="389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3789040"/>
            <a:ext cx="1594094" cy="1230753"/>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315" y="5301208"/>
            <a:ext cx="1900039" cy="1435282"/>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613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Классификация</a:t>
            </a:r>
            <a:r>
              <a:rPr lang="ru-RU" sz="4400" b="1" dirty="0"/>
              <a:t> </a:t>
            </a:r>
            <a:r>
              <a:rPr lang="ru-RU" sz="4800" b="1" dirty="0" smtClean="0"/>
              <a:t>УТЗ</a:t>
            </a:r>
            <a:endParaRPr lang="ru-RU" sz="4800" b="1" dirty="0"/>
          </a:p>
        </p:txBody>
      </p:sp>
      <p:sp>
        <p:nvSpPr>
          <p:cNvPr id="5123" name="Содержимое 2"/>
          <p:cNvSpPr>
            <a:spLocks noGrp="1"/>
          </p:cNvSpPr>
          <p:nvPr>
            <p:ph idx="1"/>
          </p:nvPr>
        </p:nvSpPr>
        <p:spPr>
          <a:xfrm>
            <a:off x="323850" y="1700213"/>
            <a:ext cx="8640763" cy="4533900"/>
          </a:xfrm>
        </p:spPr>
        <p:txBody>
          <a:bodyPr>
            <a:noAutofit/>
          </a:bodyPr>
          <a:lstStyle/>
          <a:p>
            <a:pPr marL="0" indent="539750">
              <a:buFont typeface="+mj-lt"/>
              <a:buAutoNum type="romanUcPeriod" startAt="3"/>
              <a:defRPr/>
            </a:pPr>
            <a:r>
              <a:rPr lang="ru-RU" sz="2800" b="1" dirty="0" smtClean="0"/>
              <a:t> В </a:t>
            </a:r>
            <a:r>
              <a:rPr lang="ru-RU" sz="2800" b="1" dirty="0" smtClean="0"/>
              <a:t>зависимости от наличия в учебном материале готового </a:t>
            </a:r>
            <a:r>
              <a:rPr lang="ru-RU" sz="2800" b="1" dirty="0" smtClean="0"/>
              <a:t>решения</a:t>
            </a:r>
            <a:endParaRPr lang="ru-RU" sz="2400" dirty="0" smtClean="0"/>
          </a:p>
          <a:p>
            <a:pPr marL="277813" lvl="1" indent="0">
              <a:buClr>
                <a:schemeClr val="accent4">
                  <a:lumMod val="90000"/>
                  <a:lumOff val="10000"/>
                </a:schemeClr>
              </a:buClr>
              <a:buSzPct val="100000"/>
              <a:buNone/>
              <a:defRPr/>
            </a:pPr>
            <a:r>
              <a:rPr lang="ru-RU" sz="2000" dirty="0" smtClean="0"/>
              <a:t>3.1. Задачи на запоминание</a:t>
            </a:r>
          </a:p>
          <a:p>
            <a:pPr marL="539750" lvl="1" indent="355600">
              <a:buSzPct val="100000"/>
              <a:buFont typeface="Wingdings" pitchFamily="2" charset="2"/>
              <a:buChar char="Ø"/>
              <a:defRPr/>
            </a:pPr>
            <a:r>
              <a:rPr lang="ru-RU" sz="2000" i="1" dirty="0" smtClean="0"/>
              <a:t>текстовой </a:t>
            </a:r>
            <a:r>
              <a:rPr lang="ru-RU" sz="2000" i="1" dirty="0" smtClean="0"/>
              <a:t>информации</a:t>
            </a:r>
          </a:p>
          <a:p>
            <a:pPr marL="539750" lvl="1" indent="355600">
              <a:buSzPct val="100000"/>
              <a:buFont typeface="Wingdings" pitchFamily="2" charset="2"/>
              <a:buChar char="Ø"/>
              <a:defRPr/>
            </a:pPr>
            <a:r>
              <a:rPr lang="ru-RU" sz="2000" i="1" dirty="0" smtClean="0"/>
              <a:t>цифровых значений</a:t>
            </a:r>
          </a:p>
          <a:p>
            <a:pPr marL="539750" lvl="1" indent="355600">
              <a:buSzPct val="100000"/>
              <a:buFont typeface="Wingdings" pitchFamily="2" charset="2"/>
              <a:buChar char="Ø"/>
              <a:defRPr/>
            </a:pPr>
            <a:r>
              <a:rPr lang="ru-RU" sz="2000" i="1" dirty="0" smtClean="0"/>
              <a:t>символьной информации</a:t>
            </a:r>
          </a:p>
          <a:p>
            <a:pPr marL="539750" lvl="1" indent="355600">
              <a:buSzPct val="100000"/>
              <a:buFont typeface="Wingdings" pitchFamily="2" charset="2"/>
              <a:buChar char="Ø"/>
              <a:defRPr/>
            </a:pPr>
            <a:r>
              <a:rPr lang="ru-RU" sz="2000" i="1" dirty="0" smtClean="0"/>
              <a:t>образной информации</a:t>
            </a:r>
          </a:p>
          <a:p>
            <a:pPr marL="539750" lvl="1" indent="355600">
              <a:buSzPct val="100000"/>
              <a:buFont typeface="Wingdings" pitchFamily="2" charset="2"/>
              <a:buChar char="Ø"/>
              <a:defRPr/>
            </a:pPr>
            <a:r>
              <a:rPr lang="ru-RU" sz="2000" i="1" dirty="0" smtClean="0"/>
              <a:t>звуковой информации</a:t>
            </a:r>
          </a:p>
          <a:p>
            <a:pPr marL="539750" lvl="1" indent="355600">
              <a:buSzPct val="100000"/>
              <a:buFont typeface="Wingdings" pitchFamily="2" charset="2"/>
              <a:buChar char="Ø"/>
              <a:defRPr/>
            </a:pPr>
            <a:r>
              <a:rPr lang="ru-RU" sz="2000" i="1" dirty="0" smtClean="0"/>
              <a:t>видео информации</a:t>
            </a:r>
          </a:p>
          <a:p>
            <a:pPr marL="360363" lvl="1" indent="0">
              <a:spcBef>
                <a:spcPts val="1200"/>
              </a:spcBef>
              <a:buClr>
                <a:schemeClr val="accent4">
                  <a:lumMod val="90000"/>
                  <a:lumOff val="10000"/>
                </a:schemeClr>
              </a:buClr>
              <a:buSzPct val="100000"/>
              <a:buNone/>
              <a:defRPr/>
            </a:pPr>
            <a:r>
              <a:rPr lang="ru-RU" sz="2000" dirty="0" smtClean="0"/>
              <a:t>3.2. Задачи </a:t>
            </a:r>
            <a:r>
              <a:rPr lang="ru-RU" sz="2000" dirty="0"/>
              <a:t>на </a:t>
            </a:r>
            <a:r>
              <a:rPr lang="ru-RU" sz="2000" dirty="0" smtClean="0"/>
              <a:t>понимание</a:t>
            </a:r>
          </a:p>
          <a:p>
            <a:pPr marL="534988" lvl="1" indent="368300">
              <a:buSzPct val="100000"/>
              <a:buFont typeface="Wingdings" pitchFamily="2" charset="2"/>
              <a:buChar char="Ø"/>
              <a:defRPr/>
            </a:pPr>
            <a:r>
              <a:rPr lang="ru-RU" sz="2000" i="1" dirty="0" smtClean="0"/>
              <a:t>по логико-прагматическому характеру</a:t>
            </a:r>
          </a:p>
          <a:p>
            <a:pPr marL="534988" lvl="1" indent="368300">
              <a:buSzPct val="100000"/>
              <a:buFont typeface="Wingdings" pitchFamily="2" charset="2"/>
              <a:buChar char="Ø"/>
              <a:defRPr/>
            </a:pPr>
            <a:r>
              <a:rPr lang="ru-RU" sz="2000" i="1" dirty="0" smtClean="0"/>
              <a:t>по типу условия и </a:t>
            </a:r>
            <a:r>
              <a:rPr lang="ru-RU" sz="2000" i="1" dirty="0"/>
              <a:t>логическому </a:t>
            </a:r>
            <a:r>
              <a:rPr lang="ru-RU" sz="2000" i="1" dirty="0" smtClean="0"/>
              <a:t/>
            </a:r>
            <a:br>
              <a:rPr lang="ru-RU" sz="2000" i="1" dirty="0" smtClean="0"/>
            </a:br>
            <a:r>
              <a:rPr lang="ru-RU" sz="2000" i="1" dirty="0" smtClean="0"/>
              <a:t>характеру</a:t>
            </a:r>
            <a:endParaRPr lang="ru-RU" sz="2000" i="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0888"/>
            <a:ext cx="2464181" cy="4155285"/>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Классификация</a:t>
            </a:r>
            <a:r>
              <a:rPr lang="ru-RU" sz="4400" b="1" dirty="0"/>
              <a:t> </a:t>
            </a:r>
            <a:r>
              <a:rPr lang="ru-RU" sz="4800" b="1" dirty="0" smtClean="0"/>
              <a:t>УТЗ</a:t>
            </a:r>
            <a:endParaRPr lang="ru-RU" sz="4800" b="1" dirty="0"/>
          </a:p>
        </p:txBody>
      </p:sp>
      <p:sp>
        <p:nvSpPr>
          <p:cNvPr id="5123" name="Содержимое 2"/>
          <p:cNvSpPr>
            <a:spLocks noGrp="1"/>
          </p:cNvSpPr>
          <p:nvPr>
            <p:ph idx="1"/>
          </p:nvPr>
        </p:nvSpPr>
        <p:spPr>
          <a:xfrm>
            <a:off x="323850" y="1700213"/>
            <a:ext cx="8640763" cy="4533900"/>
          </a:xfrm>
        </p:spPr>
        <p:txBody>
          <a:bodyPr>
            <a:normAutofit/>
          </a:bodyPr>
          <a:lstStyle/>
          <a:p>
            <a:pPr marL="571500" indent="-571500" algn="just">
              <a:buFont typeface="+mj-lt"/>
              <a:buAutoNum type="romanUcPeriod" startAt="4"/>
              <a:defRPr/>
            </a:pPr>
            <a:endParaRPr lang="en-US" sz="2800" b="1" dirty="0" smtClean="0"/>
          </a:p>
          <a:p>
            <a:pPr marL="571500" indent="-571500" algn="just">
              <a:buFont typeface="+mj-lt"/>
              <a:buAutoNum type="romanUcPeriod" startAt="4"/>
              <a:defRPr/>
            </a:pPr>
            <a:r>
              <a:rPr lang="ru-RU" sz="2800" b="1" dirty="0" smtClean="0"/>
              <a:t>По способу формирования условий</a:t>
            </a:r>
            <a:endParaRPr lang="ru-RU" sz="2400" dirty="0" smtClean="0"/>
          </a:p>
          <a:p>
            <a:pPr marL="539750" indent="0">
              <a:spcBef>
                <a:spcPts val="1200"/>
              </a:spcBef>
              <a:buClr>
                <a:schemeClr val="accent4">
                  <a:lumMod val="90000"/>
                  <a:lumOff val="10000"/>
                </a:schemeClr>
              </a:buClr>
              <a:buSzPct val="100000"/>
              <a:buNone/>
              <a:defRPr/>
            </a:pPr>
            <a:r>
              <a:rPr lang="ru-RU" sz="2900" dirty="0" smtClean="0"/>
              <a:t>4.1. С </a:t>
            </a:r>
            <a:r>
              <a:rPr lang="ru-RU" sz="2900" dirty="0" smtClean="0"/>
              <a:t>фиксированными условиями, определенными автором КСО</a:t>
            </a:r>
            <a:endParaRPr lang="ru-RU" sz="2900" dirty="0"/>
          </a:p>
          <a:p>
            <a:pPr marL="539750" indent="0">
              <a:spcBef>
                <a:spcPts val="1200"/>
              </a:spcBef>
              <a:buClr>
                <a:schemeClr val="accent4">
                  <a:lumMod val="90000"/>
                  <a:lumOff val="10000"/>
                </a:schemeClr>
              </a:buClr>
              <a:buSzPct val="100000"/>
              <a:buNone/>
              <a:defRPr/>
            </a:pPr>
            <a:r>
              <a:rPr lang="ru-RU" sz="2900" dirty="0" smtClean="0"/>
              <a:t>4.2. </a:t>
            </a:r>
            <a:r>
              <a:rPr lang="ru-RU" sz="2900" dirty="0" smtClean="0"/>
              <a:t>С </a:t>
            </a:r>
            <a:r>
              <a:rPr lang="ru-RU" sz="2900" dirty="0" smtClean="0"/>
              <a:t>условиями, </a:t>
            </a:r>
            <a:r>
              <a:rPr lang="ru-RU" sz="2900" dirty="0" smtClean="0"/>
              <a:t>включающими генерируемые </a:t>
            </a:r>
            <a:r>
              <a:rPr lang="ru-RU" sz="2900" dirty="0" smtClean="0"/>
              <a:t>компоненты</a:t>
            </a:r>
            <a:endParaRPr lang="en-US" sz="2900" dirty="0" smtClean="0"/>
          </a:p>
          <a:p>
            <a:pPr marL="539750" indent="366713">
              <a:buClr>
                <a:schemeClr val="accent4">
                  <a:lumMod val="90000"/>
                  <a:lumOff val="10000"/>
                </a:schemeClr>
              </a:buClr>
              <a:buSzPct val="100000"/>
              <a:buFont typeface="+mj-lt"/>
              <a:buAutoNum type="arabicPeriod"/>
              <a:defRPr/>
            </a:pPr>
            <a:endParaRPr lang="ru-RU" sz="29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365104"/>
            <a:ext cx="2518023" cy="2322560"/>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565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Заголовок 1"/>
          <p:cNvSpPr>
            <a:spLocks noGrp="1"/>
          </p:cNvSpPr>
          <p:nvPr>
            <p:ph type="title"/>
          </p:nvPr>
        </p:nvSpPr>
        <p:spPr>
          <a:xfrm>
            <a:off x="428625" y="928688"/>
            <a:ext cx="8229600" cy="704850"/>
          </a:xfrm>
        </p:spPr>
        <p:txBody>
          <a:bodyPr/>
          <a:lstStyle/>
          <a:p>
            <a:pPr eaLnBrk="1" hangingPunct="1"/>
            <a:r>
              <a:rPr lang="ru-RU" sz="3500" b="1" smtClean="0"/>
              <a:t>Описание типовой УТЗ отражает:</a:t>
            </a:r>
          </a:p>
        </p:txBody>
      </p:sp>
      <p:sp>
        <p:nvSpPr>
          <p:cNvPr id="5123" name="Содержимое 2"/>
          <p:cNvSpPr>
            <a:spLocks noGrp="1"/>
          </p:cNvSpPr>
          <p:nvPr>
            <p:ph idx="1"/>
          </p:nvPr>
        </p:nvSpPr>
        <p:spPr>
          <a:xfrm>
            <a:off x="323850" y="1844823"/>
            <a:ext cx="8640763" cy="4389289"/>
          </a:xfrm>
        </p:spPr>
        <p:txBody>
          <a:bodyPr>
            <a:noAutofit/>
          </a:bodyPr>
          <a:lstStyle/>
          <a:p>
            <a:pPr>
              <a:spcBef>
                <a:spcPts val="1200"/>
              </a:spcBef>
              <a:defRPr/>
            </a:pPr>
            <a:r>
              <a:rPr lang="ru-RU" sz="2250" dirty="0"/>
              <a:t>признаки классов, к которым она относится;</a:t>
            </a:r>
          </a:p>
          <a:p>
            <a:pPr>
              <a:spcBef>
                <a:spcPts val="1200"/>
              </a:spcBef>
              <a:defRPr/>
            </a:pPr>
            <a:r>
              <a:rPr lang="ru-RU" sz="2250" dirty="0" smtClean="0"/>
              <a:t>форму </a:t>
            </a:r>
            <a:r>
              <a:rPr lang="ru-RU" sz="2250" dirty="0"/>
              <a:t>представления исходной информации(условия);</a:t>
            </a:r>
          </a:p>
          <a:p>
            <a:pPr>
              <a:spcBef>
                <a:spcPts val="1200"/>
              </a:spcBef>
              <a:defRPr/>
            </a:pPr>
            <a:r>
              <a:rPr lang="ru-RU" sz="2250" dirty="0" smtClean="0"/>
              <a:t>состав </a:t>
            </a:r>
            <a:r>
              <a:rPr lang="ru-RU" sz="2250" dirty="0"/>
              <a:t>используемых моделей и роли, которые они играют;</a:t>
            </a:r>
          </a:p>
          <a:p>
            <a:pPr>
              <a:spcBef>
                <a:spcPts val="1200"/>
              </a:spcBef>
              <a:defRPr/>
            </a:pPr>
            <a:r>
              <a:rPr lang="ru-RU" sz="2250" dirty="0" smtClean="0"/>
              <a:t>форму </a:t>
            </a:r>
            <a:r>
              <a:rPr lang="ru-RU" sz="2250" dirty="0"/>
              <a:t>представления результата(ответа) и способ его ввода;</a:t>
            </a:r>
          </a:p>
          <a:p>
            <a:pPr>
              <a:spcBef>
                <a:spcPts val="1200"/>
              </a:spcBef>
              <a:defRPr/>
            </a:pPr>
            <a:r>
              <a:rPr lang="ru-RU" sz="2250" dirty="0" smtClean="0"/>
              <a:t>схему </a:t>
            </a:r>
            <a:r>
              <a:rPr lang="ru-RU" sz="2250" dirty="0"/>
              <a:t>диалога;</a:t>
            </a:r>
          </a:p>
          <a:p>
            <a:pPr>
              <a:spcBef>
                <a:spcPts val="1200"/>
              </a:spcBef>
              <a:defRPr/>
            </a:pPr>
            <a:r>
              <a:rPr lang="ru-RU" sz="2250" dirty="0" smtClean="0"/>
              <a:t>способ </a:t>
            </a:r>
            <a:r>
              <a:rPr lang="ru-RU" sz="2250" dirty="0"/>
              <a:t>оценивания результата(ответа);</a:t>
            </a:r>
          </a:p>
          <a:p>
            <a:pPr>
              <a:spcBef>
                <a:spcPts val="1200"/>
              </a:spcBef>
              <a:defRPr/>
            </a:pPr>
            <a:r>
              <a:rPr lang="ru-RU" sz="2250" dirty="0" smtClean="0"/>
              <a:t>способ </a:t>
            </a:r>
            <a:r>
              <a:rPr lang="ru-RU" sz="2250" dirty="0"/>
              <a:t>контроля времени выполнения;</a:t>
            </a:r>
          </a:p>
          <a:p>
            <a:pPr>
              <a:spcBef>
                <a:spcPts val="1200"/>
              </a:spcBef>
              <a:defRPr/>
            </a:pPr>
            <a:r>
              <a:rPr lang="ru-RU" sz="2250" dirty="0" smtClean="0"/>
              <a:t>порядок </a:t>
            </a:r>
            <a:r>
              <a:rPr lang="ru-RU" sz="2250" dirty="0"/>
              <a:t>предоставления информационной </a:t>
            </a:r>
            <a:r>
              <a:rPr lang="ru-RU" sz="2250" dirty="0" smtClean="0"/>
              <a:t/>
            </a:r>
            <a:br>
              <a:rPr lang="ru-RU" sz="2250" dirty="0" smtClean="0"/>
            </a:br>
            <a:r>
              <a:rPr lang="ru-RU" sz="2250" dirty="0" smtClean="0"/>
              <a:t>помощи </a:t>
            </a:r>
            <a:r>
              <a:rPr lang="ru-RU" sz="2250" dirty="0"/>
              <a:t>и способ учета ее использования </a:t>
            </a:r>
            <a:r>
              <a:rPr lang="ru-RU" sz="2250" dirty="0" smtClean="0"/>
              <a:t/>
            </a:r>
            <a:br>
              <a:rPr lang="ru-RU" sz="2250" dirty="0" smtClean="0"/>
            </a:br>
            <a:r>
              <a:rPr lang="ru-RU" sz="2250" dirty="0" smtClean="0"/>
              <a:t>при </a:t>
            </a:r>
            <a:r>
              <a:rPr lang="ru-RU" sz="2250" dirty="0"/>
              <a:t>оценивании</a:t>
            </a:r>
            <a:r>
              <a:rPr lang="ru-RU" sz="2250" dirty="0" smtClean="0"/>
              <a:t>.</a:t>
            </a:r>
            <a:endParaRPr lang="ru-RU" sz="225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876256" y="4005064"/>
            <a:ext cx="1884884" cy="2304256"/>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2063898"/>
            <a:ext cx="8640763" cy="4389438"/>
          </a:xfrm>
        </p:spPr>
        <p:txBody>
          <a:bodyPr>
            <a:normAutofit/>
          </a:bodyPr>
          <a:lstStyle/>
          <a:p>
            <a:pPr marL="0" indent="0">
              <a:buFont typeface="Wingdings 2" pitchFamily="18" charset="2"/>
              <a:buNone/>
              <a:defRPr/>
            </a:pPr>
            <a:r>
              <a:rPr lang="ru-RU" sz="2000" b="1" dirty="0" smtClean="0"/>
              <a:t>1. Выбор </a:t>
            </a:r>
            <a:r>
              <a:rPr lang="ru-RU" sz="2000" b="1" dirty="0"/>
              <a:t>варианта </a:t>
            </a:r>
            <a:r>
              <a:rPr lang="ru-RU" sz="2000" b="1" dirty="0" smtClean="0"/>
              <a:t>решения (</a:t>
            </a:r>
            <a:r>
              <a:rPr lang="ru-RU" sz="2000" b="1" dirty="0"/>
              <a:t>ответа) в предложенном </a:t>
            </a:r>
            <a:r>
              <a:rPr lang="ru-RU" sz="2000" b="1" dirty="0" smtClean="0"/>
              <a:t>перечне.</a:t>
            </a:r>
          </a:p>
          <a:p>
            <a:pPr>
              <a:spcBef>
                <a:spcPts val="600"/>
              </a:spcBef>
              <a:defRPr/>
            </a:pPr>
            <a:r>
              <a:rPr lang="ru-RU" sz="2000" dirty="0"/>
              <a:t>Обучаемому предоставляется набор альтернативных вариантов ответов, среди которых </a:t>
            </a:r>
            <a:r>
              <a:rPr lang="ru-RU" sz="2000" dirty="0" smtClean="0"/>
              <a:t>только </a:t>
            </a:r>
            <a:r>
              <a:rPr lang="ru-RU" sz="2000" dirty="0"/>
              <a:t>один может быть </a:t>
            </a:r>
            <a:r>
              <a:rPr lang="ru-RU" sz="2000" dirty="0" smtClean="0"/>
              <a:t>верным. </a:t>
            </a:r>
            <a:endParaRPr lang="en-US" sz="2000" dirty="0"/>
          </a:p>
          <a:p>
            <a:pPr>
              <a:spcBef>
                <a:spcPts val="600"/>
              </a:spcBef>
              <a:defRPr/>
            </a:pPr>
            <a:r>
              <a:rPr lang="ru-RU" sz="2000" dirty="0" smtClean="0"/>
              <a:t>Допускается </a:t>
            </a:r>
            <a:r>
              <a:rPr lang="ru-RU" sz="2000" dirty="0"/>
              <a:t>ситуация, когда все </a:t>
            </a:r>
            <a:r>
              <a:rPr lang="ru-RU" sz="2000" dirty="0" smtClean="0"/>
              <a:t>предложенные </a:t>
            </a:r>
            <a:r>
              <a:rPr lang="ru-RU" sz="2000" dirty="0"/>
              <a:t>ответы неверны, и </a:t>
            </a:r>
            <a:r>
              <a:rPr lang="ru-RU" sz="2000" dirty="0" smtClean="0"/>
              <a:t>правильным </a:t>
            </a:r>
            <a:r>
              <a:rPr lang="ru-RU" sz="2000" dirty="0"/>
              <a:t>результатом считается </a:t>
            </a:r>
            <a:r>
              <a:rPr lang="ru-RU" sz="2000" dirty="0" smtClean="0"/>
              <a:t>отсутствие </a:t>
            </a:r>
            <a:r>
              <a:rPr lang="ru-RU" sz="2000" dirty="0"/>
              <a:t>выбора </a:t>
            </a:r>
            <a:r>
              <a:rPr lang="ru-RU" sz="2000" dirty="0" smtClean="0"/>
              <a:t>варианта.</a:t>
            </a:r>
            <a:endParaRPr lang="en-US" sz="2000" dirty="0"/>
          </a:p>
          <a:p>
            <a:pPr marL="355600" indent="355600">
              <a:tabLst>
                <a:tab pos="87313" algn="l"/>
              </a:tabLst>
              <a:defRPr/>
            </a:pPr>
            <a:endParaRPr lang="ru-RU" sz="2000" dirty="0"/>
          </a:p>
          <a:p>
            <a:pPr marL="355600" indent="355600">
              <a:defRPr/>
            </a:pPr>
            <a:endParaRPr lang="ru-RU" sz="20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2363116" cy="217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4465122"/>
            <a:ext cx="6264696" cy="21496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1991890"/>
            <a:ext cx="8640763" cy="4389438"/>
          </a:xfrm>
        </p:spPr>
        <p:txBody>
          <a:bodyPr>
            <a:normAutofit/>
          </a:bodyPr>
          <a:lstStyle/>
          <a:p>
            <a:pPr marL="0" indent="0">
              <a:buFont typeface="Wingdings 2" pitchFamily="18" charset="2"/>
              <a:buNone/>
              <a:defRPr/>
            </a:pPr>
            <a:r>
              <a:rPr lang="ru-RU" sz="2000" b="1" dirty="0" smtClean="0"/>
              <a:t>2. Формирование </a:t>
            </a:r>
            <a:r>
              <a:rPr lang="ru-RU" sz="2000" b="1" dirty="0" smtClean="0"/>
              <a:t>решения</a:t>
            </a:r>
            <a:r>
              <a:rPr lang="en-US" sz="2000" b="1" dirty="0" smtClean="0"/>
              <a:t> </a:t>
            </a:r>
            <a:r>
              <a:rPr lang="ru-RU" sz="2000" b="1" dirty="0" smtClean="0"/>
              <a:t>(</a:t>
            </a:r>
            <a:r>
              <a:rPr lang="ru-RU" sz="2000" b="1" dirty="0"/>
              <a:t>ответа) путем выбора его компонентов в предложенном </a:t>
            </a:r>
            <a:r>
              <a:rPr lang="ru-RU" sz="2000" b="1" dirty="0" smtClean="0"/>
              <a:t>перечне</a:t>
            </a:r>
            <a:endParaRPr lang="ru-RU" sz="2000" dirty="0"/>
          </a:p>
          <a:p>
            <a:pPr>
              <a:spcBef>
                <a:spcPts val="600"/>
              </a:spcBef>
              <a:tabLst>
                <a:tab pos="355600" algn="l"/>
              </a:tabLst>
              <a:defRPr/>
            </a:pPr>
            <a:r>
              <a:rPr lang="ru-RU" sz="2000" dirty="0"/>
              <a:t>Обучаемому предоставляется набор компонентов ответа, из которых составляется общее решение. Компоненты выбираются независимо друг от друга. Обучаемый может выделить любую их комбинацию(в том числе весь перечень) либо не выбирать ни одного компонента. </a:t>
            </a:r>
            <a:endParaRPr lang="en-US" sz="2000" dirty="0"/>
          </a:p>
          <a:p>
            <a:pPr>
              <a:spcBef>
                <a:spcPts val="600"/>
              </a:spcBef>
              <a:tabLst>
                <a:tab pos="355600" algn="l"/>
              </a:tabLst>
              <a:defRPr/>
            </a:pPr>
            <a:r>
              <a:rPr lang="ru-RU" sz="2000" dirty="0"/>
              <a:t>Для </a:t>
            </a:r>
            <a:r>
              <a:rPr lang="ru-RU" sz="2000" dirty="0"/>
              <a:t>уменьшения привыкания обучаемых к УТЗ элементы перечня, в котором производится в выбор в данном и предыдущем способах, отображаются на экране в случайной последовательности.</a:t>
            </a:r>
          </a:p>
          <a:p>
            <a:pPr marL="355600" indent="355600">
              <a:tabLst>
                <a:tab pos="87313" algn="l"/>
              </a:tabLst>
              <a:defRPr/>
            </a:pPr>
            <a:endParaRPr lang="ru-RU" sz="2000" dirty="0"/>
          </a:p>
          <a:p>
            <a:pPr marL="355600" indent="355600">
              <a:defRPr/>
            </a:pPr>
            <a:endParaRPr lang="ru-RU"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085184"/>
            <a:ext cx="5688632" cy="15760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270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sz="2000" b="1" dirty="0" smtClean="0"/>
                  <a:t>3. Ввод </a:t>
                </a:r>
                <a:r>
                  <a:rPr lang="ru-RU" sz="2000" b="1" dirty="0" smtClean="0"/>
                  <a:t>численного значения или интервала</a:t>
                </a:r>
                <a:endParaRPr lang="ru-RU" sz="2000" dirty="0"/>
              </a:p>
              <a:p>
                <a:pPr>
                  <a:spcBef>
                    <a:spcPts val="600"/>
                  </a:spcBef>
                  <a:defRPr/>
                </a:pPr>
                <a:r>
                  <a:rPr lang="ru-RU" sz="2000" dirty="0" smtClean="0"/>
                  <a:t>Численный </a:t>
                </a:r>
                <a:r>
                  <a:rPr lang="ru-RU" sz="2000" dirty="0"/>
                  <a:t>результат может представляться в виде отдельного значения, пары &lt;&lt;среднее, дисперсия&gt;&gt;( </a:t>
                </a:r>
                <a14:m>
                  <m:oMath xmlns:m="http://schemas.openxmlformats.org/officeDocument/2006/math">
                    <m:acc>
                      <m:accPr>
                        <m:chr m:val="̅"/>
                        <m:ctrlPr>
                          <a:rPr lang="ru-RU" sz="2000"/>
                        </m:ctrlPr>
                      </m:accPr>
                      <m:e>
                        <m:r>
                          <a:rPr lang="en-US" sz="2000"/>
                          <m:t>𝑋</m:t>
                        </m:r>
                      </m:e>
                    </m:acc>
                    <m:r>
                      <a:rPr lang="en-US" sz="2000"/>
                      <m:t>, </m:t>
                    </m:r>
                    <m:sSup>
                      <m:sSupPr>
                        <m:ctrlPr>
                          <a:rPr lang="en-US" sz="2000"/>
                        </m:ctrlPr>
                      </m:sSupPr>
                      <m:e>
                        <m:r>
                          <a:rPr lang="en-US" sz="2000"/>
                          <m:t> </m:t>
                        </m:r>
                        <m:r>
                          <a:rPr lang="en-US" sz="2000"/>
                          <m:t>𝜎</m:t>
                        </m:r>
                      </m:e>
                      <m:sup>
                        <m:r>
                          <a:rPr lang="en-US" sz="2000"/>
                          <m:t>2</m:t>
                        </m:r>
                      </m:sup>
                    </m:sSup>
                  </m:oMath>
                </a14:m>
                <a:r>
                  <a:rPr lang="ru-RU" sz="2000" dirty="0"/>
                  <a:t>) или &lt;&lt;значение, допуск&gt;&gt; (х, ±</a:t>
                </a:r>
                <a:r>
                  <a:rPr lang="ru-RU" sz="2000" dirty="0" err="1"/>
                  <a:t>Δх</a:t>
                </a:r>
                <a:r>
                  <a:rPr lang="ru-RU" sz="2000" dirty="0"/>
                  <a:t>) , интервала &lt;&lt;от….до…..&gt;&gt;, объединения подобных интервалов  и т.д. </a:t>
                </a:r>
                <a:endParaRPr lang="en-US" sz="2000" dirty="0"/>
              </a:p>
              <a:p>
                <a:pPr>
                  <a:spcBef>
                    <a:spcPts val="600"/>
                  </a:spcBef>
                  <a:defRPr/>
                </a:pPr>
                <a:r>
                  <a:rPr lang="ru-RU" sz="2000" dirty="0"/>
                  <a:t>Ответ </a:t>
                </a:r>
                <a:r>
                  <a:rPr lang="ru-RU" sz="2000" dirty="0"/>
                  <a:t>вводится с клавиатуры или формируется с помощью специального конструктора выражений. Помимо численных данных может указываться и проверяться размерность величины</a:t>
                </a:r>
                <a:r>
                  <a:rPr lang="ru-RU" sz="2000" dirty="0"/>
                  <a:t>.</a:t>
                </a:r>
                <a:endParaRPr lang="ru-RU" sz="2000"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l="-741" t="-693"/>
                </a:stretch>
              </a:blipFill>
            </p:spPr>
            <p:txBody>
              <a:bodyPr/>
              <a:lstStyle/>
              <a:p>
                <a:r>
                  <a:rPr lang="ru-RU">
                    <a:noFill/>
                  </a:rPr>
                  <a:t> </a:t>
                </a:r>
              </a:p>
            </p:txBody>
          </p:sp>
        </mc:Fallback>
      </mc:AlternateContent>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5157191"/>
            <a:ext cx="4464496" cy="1369113"/>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3" name="Объект 2"/>
          <p:cNvSpPr>
            <a:spLocks noGrp="1"/>
          </p:cNvSpPr>
          <p:nvPr>
            <p:ph idx="1"/>
          </p:nvPr>
        </p:nvSpPr>
        <p:spPr/>
        <p:txBody>
          <a:bodyPr/>
          <a:lstStyle/>
          <a:p>
            <a:pPr marL="0" indent="0">
              <a:buNone/>
            </a:pPr>
            <a:r>
              <a:rPr lang="ru-RU" sz="2000" b="1" dirty="0" smtClean="0"/>
              <a:t>4. Ввод </a:t>
            </a:r>
            <a:r>
              <a:rPr lang="ru-RU" sz="2000" b="1" dirty="0"/>
              <a:t>ключевых </a:t>
            </a:r>
            <a:r>
              <a:rPr lang="ru-RU" sz="2000" b="1" dirty="0" smtClean="0"/>
              <a:t>слов</a:t>
            </a:r>
            <a:endParaRPr lang="en-US" sz="1800" dirty="0"/>
          </a:p>
          <a:p>
            <a:pPr>
              <a:spcBef>
                <a:spcPts val="1800"/>
              </a:spcBef>
              <a:defRPr/>
            </a:pPr>
            <a:r>
              <a:rPr lang="ru-RU" sz="2000" dirty="0"/>
              <a:t>Ключевые </a:t>
            </a:r>
            <a:r>
              <a:rPr lang="ru-RU" sz="2000" dirty="0"/>
              <a:t>слова вводятся с клавиатуры в отведенное для этого поле. Порядок их следования может иметь значение, определенное условием задачи, либо быть произвольным. Регистр символов, как правило, роли не играет. </a:t>
            </a:r>
            <a:endParaRPr lang="en-US" sz="2000" dirty="0"/>
          </a:p>
          <a:p>
            <a:pPr>
              <a:spcBef>
                <a:spcPts val="600"/>
              </a:spcBef>
              <a:defRPr/>
            </a:pPr>
            <a:r>
              <a:rPr lang="ru-RU" sz="2000" dirty="0"/>
              <a:t>Обучаемый </a:t>
            </a:r>
            <a:r>
              <a:rPr lang="ru-RU" sz="2000" dirty="0"/>
              <a:t>должен располагать </a:t>
            </a:r>
            <a:r>
              <a:rPr lang="ru-RU" sz="2000" dirty="0" smtClean="0"/>
              <a:t/>
            </a:r>
            <a:br>
              <a:rPr lang="ru-RU" sz="2000" dirty="0" smtClean="0"/>
            </a:br>
            <a:r>
              <a:rPr lang="ru-RU" sz="2000" dirty="0" smtClean="0"/>
              <a:t>информацией </a:t>
            </a:r>
            <a:r>
              <a:rPr lang="ru-RU" sz="2000" dirty="0"/>
              <a:t>о правилах </a:t>
            </a:r>
            <a:r>
              <a:rPr lang="ru-RU" sz="2000" dirty="0" smtClean="0"/>
              <a:t>представления </a:t>
            </a:r>
            <a:br>
              <a:rPr lang="ru-RU" sz="2000" dirty="0" smtClean="0"/>
            </a:br>
            <a:r>
              <a:rPr lang="ru-RU" sz="2000" dirty="0" smtClean="0"/>
              <a:t>ответа </a:t>
            </a:r>
            <a:r>
              <a:rPr lang="ru-RU" sz="2000" dirty="0"/>
              <a:t>(как ключевые слова отделяются </a:t>
            </a:r>
            <a:r>
              <a:rPr lang="ru-RU" sz="2000" dirty="0" smtClean="0"/>
              <a:t/>
            </a:r>
            <a:br>
              <a:rPr lang="ru-RU" sz="2000" dirty="0" smtClean="0"/>
            </a:br>
            <a:r>
              <a:rPr lang="ru-RU" sz="2000" dirty="0" smtClean="0"/>
              <a:t>друг </a:t>
            </a:r>
            <a:r>
              <a:rPr lang="ru-RU" sz="2000" dirty="0"/>
              <a:t>от друга, как помечаются </a:t>
            </a:r>
            <a:r>
              <a:rPr lang="ru-RU" sz="2000" dirty="0" smtClean="0"/>
              <a:t/>
            </a:r>
            <a:br>
              <a:rPr lang="ru-RU" sz="2000" dirty="0" smtClean="0"/>
            </a:br>
            <a:r>
              <a:rPr lang="ru-RU" sz="2000" dirty="0" smtClean="0"/>
              <a:t>словосочетания </a:t>
            </a:r>
            <a:r>
              <a:rPr lang="ru-RU" sz="2000" dirty="0"/>
              <a:t>и т.п</a:t>
            </a:r>
            <a:r>
              <a:rPr lang="ru-RU" sz="2000" dirty="0"/>
              <a:t>.).</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110" y="4149080"/>
            <a:ext cx="3030040" cy="2448272"/>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49611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99000">
              <a:schemeClr val="accent3">
                <a:lumMod val="20000"/>
                <a:lumOff val="80000"/>
              </a:schemeClr>
            </a:gs>
            <a:gs pos="25000">
              <a:schemeClr val="bg1">
                <a:tint val="83000"/>
                <a:satMod val="320000"/>
              </a:schemeClr>
            </a:gs>
            <a:gs pos="100000">
              <a:schemeClr val="bg1">
                <a:shade val="15000"/>
                <a:satMod val="320000"/>
              </a:schemeClr>
            </a:gs>
          </a:gsLst>
          <a:lin ang="5400000" scaled="1"/>
          <a:tileRect/>
        </a:gradFill>
        <a:effectLst/>
      </p:bgPr>
    </p:bg>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2063898"/>
            <a:ext cx="8640763" cy="4389438"/>
          </a:xfrm>
        </p:spPr>
        <p:txBody>
          <a:bodyPr>
            <a:normAutofit/>
          </a:bodyPr>
          <a:lstStyle/>
          <a:p>
            <a:pPr marL="0" indent="0">
              <a:buFont typeface="Wingdings 2" pitchFamily="18" charset="2"/>
              <a:buNone/>
              <a:defRPr/>
            </a:pPr>
            <a:r>
              <a:rPr lang="ru-RU" sz="2000" b="1" dirty="0" smtClean="0"/>
              <a:t>5. Заполнение </a:t>
            </a:r>
            <a:r>
              <a:rPr lang="ru-RU" sz="2000" b="1" dirty="0" smtClean="0"/>
              <a:t>пропусков в тексте</a:t>
            </a:r>
            <a:endParaRPr lang="en-US" sz="2000" b="1" dirty="0" smtClean="0"/>
          </a:p>
          <a:p>
            <a:pPr>
              <a:tabLst>
                <a:tab pos="87313" algn="l"/>
              </a:tabLst>
              <a:defRPr/>
            </a:pPr>
            <a:r>
              <a:rPr lang="ru-RU" sz="2000" dirty="0"/>
              <a:t> </a:t>
            </a:r>
            <a:r>
              <a:rPr lang="ru-RU" sz="2000" dirty="0"/>
              <a:t>На экране отображается текст, содержащий обозначенные определенным образом пропуски. </a:t>
            </a:r>
            <a:endParaRPr lang="ru-RU" sz="2000" dirty="0" smtClean="0"/>
          </a:p>
          <a:p>
            <a:pPr>
              <a:tabLst>
                <a:tab pos="87313" algn="l"/>
              </a:tabLst>
              <a:defRPr/>
            </a:pPr>
            <a:r>
              <a:rPr lang="ru-RU" sz="2000" dirty="0" smtClean="0"/>
              <a:t>Данные </a:t>
            </a:r>
            <a:r>
              <a:rPr lang="ru-RU" sz="2000" dirty="0"/>
              <a:t>в них могут вводиться с клавиатуры либо выбираться в связанных с пропусками комбинированных списках или всплывающих меню</a:t>
            </a:r>
            <a:r>
              <a:rPr lang="ru-RU" sz="2000" dirty="0"/>
              <a:t>.</a:t>
            </a:r>
            <a:endParaRPr lang="en-US" sz="2000" dirty="0"/>
          </a:p>
          <a:p>
            <a:pPr>
              <a:tabLst>
                <a:tab pos="87313" algn="l"/>
              </a:tabLst>
              <a:defRPr/>
            </a:pPr>
            <a:endParaRPr lang="ru-RU" sz="2000" dirty="0"/>
          </a:p>
          <a:p>
            <a:pPr>
              <a:defRPr/>
            </a:pPr>
            <a:endParaRPr lang="ru-RU" sz="2000"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0828" b="36459"/>
          <a:stretch/>
        </p:blipFill>
        <p:spPr bwMode="auto">
          <a:xfrm>
            <a:off x="1505306" y="4221088"/>
            <a:ext cx="6091030" cy="2408082"/>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smtClean="0"/>
              <a:t>Цели занятия</a:t>
            </a:r>
            <a:endParaRPr lang="ru-RU" sz="4800" b="1" dirty="0"/>
          </a:p>
        </p:txBody>
      </p:sp>
      <p:sp>
        <p:nvSpPr>
          <p:cNvPr id="4099" name="Содержимое 2"/>
          <p:cNvSpPr>
            <a:spLocks noGrp="1"/>
          </p:cNvSpPr>
          <p:nvPr>
            <p:ph idx="1"/>
          </p:nvPr>
        </p:nvSpPr>
        <p:spPr/>
        <p:txBody>
          <a:bodyPr/>
          <a:lstStyle/>
          <a:p>
            <a:pPr eaLnBrk="1" hangingPunct="1">
              <a:spcBef>
                <a:spcPts val="1200"/>
              </a:spcBef>
              <a:defRPr/>
            </a:pPr>
            <a:r>
              <a:rPr lang="ru-RU" dirty="0" smtClean="0"/>
              <a:t>Дать определение УТЗ</a:t>
            </a:r>
          </a:p>
          <a:p>
            <a:pPr eaLnBrk="1" hangingPunct="1">
              <a:spcBef>
                <a:spcPts val="1200"/>
              </a:spcBef>
              <a:defRPr/>
            </a:pPr>
            <a:r>
              <a:rPr lang="ru-RU" dirty="0" smtClean="0"/>
              <a:t>Описать </a:t>
            </a:r>
            <a:r>
              <a:rPr lang="ru-RU" dirty="0" smtClean="0"/>
              <a:t>тематические классы УТЗ</a:t>
            </a:r>
          </a:p>
          <a:p>
            <a:pPr eaLnBrk="1" hangingPunct="1">
              <a:spcBef>
                <a:spcPts val="1200"/>
              </a:spcBef>
              <a:defRPr/>
            </a:pPr>
            <a:r>
              <a:rPr lang="ru-RU" dirty="0" smtClean="0"/>
              <a:t>Рассмотреть классификацию УТЗ</a:t>
            </a:r>
          </a:p>
          <a:p>
            <a:pPr algn="just" eaLnBrk="1" hangingPunct="1">
              <a:spcBef>
                <a:spcPts val="1200"/>
              </a:spcBef>
              <a:defRPr/>
            </a:pPr>
            <a:r>
              <a:rPr lang="ru-RU" dirty="0" smtClean="0"/>
              <a:t>Описать </a:t>
            </a:r>
            <a:r>
              <a:rPr lang="ru-RU" dirty="0" smtClean="0"/>
              <a:t>основные </a:t>
            </a:r>
            <a:r>
              <a:rPr lang="ru-RU" dirty="0" smtClean="0"/>
              <a:t>способы ввода результата </a:t>
            </a:r>
            <a:r>
              <a:rPr lang="ru-RU" dirty="0" smtClean="0"/>
              <a:t>УТЗ</a:t>
            </a:r>
          </a:p>
          <a:p>
            <a:pPr eaLnBrk="1" hangingPunct="1">
              <a:lnSpc>
                <a:spcPct val="120000"/>
              </a:lnSpc>
              <a:spcBef>
                <a:spcPts val="1200"/>
              </a:spcBef>
              <a:defRPr/>
            </a:pPr>
            <a:r>
              <a:rPr lang="ru-RU" dirty="0" smtClean="0"/>
              <a:t>Рассмотреть критерии </a:t>
            </a:r>
            <a:br>
              <a:rPr lang="ru-RU" dirty="0" smtClean="0"/>
            </a:br>
            <a:r>
              <a:rPr lang="ru-RU" dirty="0" smtClean="0"/>
              <a:t>оценивания результатов </a:t>
            </a:r>
            <a:br>
              <a:rPr lang="ru-RU" dirty="0" smtClean="0"/>
            </a:br>
            <a:r>
              <a:rPr lang="ru-RU" dirty="0" smtClean="0"/>
              <a:t>выполнения УТЗ</a:t>
            </a:r>
            <a:endParaRPr lang="ru-RU" dirty="0" smtClean="0"/>
          </a:p>
          <a:p>
            <a:pPr marL="0" indent="0" eaLnBrk="1" hangingPunct="1">
              <a:buFont typeface="Wingdings 2" pitchFamily="18" charset="2"/>
              <a:buNone/>
              <a:defRPr/>
            </a:pPr>
            <a:endParaRPr lang="ru-RU" dirty="0" smtClean="0"/>
          </a:p>
        </p:txBody>
      </p:sp>
      <p:pic>
        <p:nvPicPr>
          <p:cNvPr id="4100" name="Picture 4"/>
          <p:cNvPicPr>
            <a:picLocks noChangeAspect="1" noChangeArrowheads="1"/>
          </p:cNvPicPr>
          <p:nvPr/>
        </p:nvPicPr>
        <p:blipFill>
          <a:blip r:embed="rId2" cstate="print"/>
          <a:srcRect b="6452"/>
          <a:stretch>
            <a:fillRect/>
          </a:stretch>
        </p:blipFill>
        <p:spPr bwMode="auto">
          <a:xfrm>
            <a:off x="5436096" y="4235285"/>
            <a:ext cx="3268199" cy="2290059"/>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2063898"/>
            <a:ext cx="8640763" cy="4389438"/>
          </a:xfrm>
        </p:spPr>
        <p:txBody>
          <a:bodyPr>
            <a:normAutofit/>
          </a:bodyPr>
          <a:lstStyle/>
          <a:p>
            <a:pPr marL="0" indent="0">
              <a:buFont typeface="Wingdings 2" pitchFamily="18" charset="2"/>
              <a:buNone/>
              <a:tabLst>
                <a:tab pos="87313" algn="l"/>
              </a:tabLst>
              <a:defRPr/>
            </a:pPr>
            <a:r>
              <a:rPr lang="ru-RU" sz="2000" b="1" dirty="0" smtClean="0"/>
              <a:t>6. Корректировка текста</a:t>
            </a:r>
            <a:endParaRPr lang="en-US" sz="2000" b="1" dirty="0" smtClean="0"/>
          </a:p>
          <a:p>
            <a:pPr>
              <a:tabLst>
                <a:tab pos="87313" algn="l"/>
              </a:tabLst>
              <a:defRPr/>
            </a:pPr>
            <a:r>
              <a:rPr lang="ru-RU" sz="2000" dirty="0"/>
              <a:t>Обучаемому предлагается текст, в котором необходимо найти и пометить или исправить определенные </a:t>
            </a:r>
            <a:r>
              <a:rPr lang="ru-RU" sz="2000" dirty="0" smtClean="0"/>
              <a:t>компоненты </a:t>
            </a:r>
            <a:r>
              <a:rPr lang="ru-RU" sz="2000" dirty="0"/>
              <a:t>(символы, слова, предложения, </a:t>
            </a:r>
            <a:r>
              <a:rPr lang="ru-RU" sz="2000" dirty="0" smtClean="0"/>
              <a:t>числа </a:t>
            </a:r>
            <a:r>
              <a:rPr lang="ru-RU" sz="2000" dirty="0"/>
              <a:t>и др.). </a:t>
            </a:r>
            <a:endParaRPr lang="ru-RU" sz="2000" dirty="0" smtClean="0"/>
          </a:p>
          <a:p>
            <a:pPr>
              <a:tabLst>
                <a:tab pos="87313" algn="l"/>
              </a:tabLst>
              <a:defRPr/>
            </a:pPr>
            <a:r>
              <a:rPr lang="ru-RU" sz="2000" dirty="0" smtClean="0"/>
              <a:t>Для </a:t>
            </a:r>
            <a:r>
              <a:rPr lang="ru-RU" sz="2000" dirty="0"/>
              <a:t>маркировки используется </a:t>
            </a:r>
            <a:r>
              <a:rPr lang="ru-RU" sz="2000" dirty="0" smtClean="0"/>
              <a:t>мышь</a:t>
            </a:r>
            <a:r>
              <a:rPr lang="ru-RU" sz="2000" dirty="0"/>
              <a:t>. Корректировка </a:t>
            </a:r>
            <a:r>
              <a:rPr lang="ru-RU" sz="2000" dirty="0" smtClean="0"/>
              <a:t>информации производится </a:t>
            </a:r>
            <a:r>
              <a:rPr lang="ru-RU" sz="2000" dirty="0"/>
              <a:t>аналогично предыдущему </a:t>
            </a:r>
            <a:r>
              <a:rPr lang="ru-RU" sz="2000" dirty="0" smtClean="0"/>
              <a:t>способу</a:t>
            </a:r>
            <a:r>
              <a:rPr lang="ru-RU" sz="2000" dirty="0"/>
              <a:t>.</a:t>
            </a:r>
          </a:p>
          <a:p>
            <a:pPr marL="355600" indent="355600">
              <a:tabLst>
                <a:tab pos="87313" algn="l"/>
              </a:tabLst>
              <a:defRPr/>
            </a:pPr>
            <a:endParaRPr lang="ru-RU" sz="2000" dirty="0"/>
          </a:p>
          <a:p>
            <a:pPr marL="355600" indent="355600">
              <a:defRPr/>
            </a:pPr>
            <a:endParaRPr lang="ru-RU" sz="20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885" y="4509120"/>
            <a:ext cx="64198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90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1991890"/>
            <a:ext cx="8640763" cy="4389438"/>
          </a:xfrm>
        </p:spPr>
        <p:txBody>
          <a:bodyPr>
            <a:normAutofit/>
          </a:bodyPr>
          <a:lstStyle/>
          <a:p>
            <a:pPr marL="3175" indent="0">
              <a:buFont typeface="Wingdings 2" pitchFamily="18" charset="2"/>
              <a:buNone/>
              <a:tabLst>
                <a:tab pos="87313" algn="l"/>
              </a:tabLst>
              <a:defRPr/>
            </a:pPr>
            <a:r>
              <a:rPr lang="ru-RU" sz="2000" b="1" dirty="0" smtClean="0"/>
              <a:t>7. Ввод </a:t>
            </a:r>
            <a:r>
              <a:rPr lang="ru-RU" sz="2000" b="1" dirty="0" smtClean="0"/>
              <a:t>решения (ответа) на формализованном языке</a:t>
            </a:r>
            <a:endParaRPr lang="ru-RU" sz="2000" dirty="0" smtClean="0"/>
          </a:p>
          <a:p>
            <a:pPr>
              <a:tabLst>
                <a:tab pos="87313" algn="l"/>
              </a:tabLst>
              <a:defRPr/>
            </a:pPr>
            <a:r>
              <a:rPr lang="ru-RU" sz="2000" dirty="0" smtClean="0"/>
              <a:t>Способ </a:t>
            </a:r>
            <a:r>
              <a:rPr lang="ru-RU" sz="2000" dirty="0"/>
              <a:t>ориентирован на задачи, в котором результатом является </a:t>
            </a:r>
            <a:r>
              <a:rPr lang="ru-RU" sz="2000" b="1" dirty="0">
                <a:solidFill>
                  <a:srgbClr val="C00000"/>
                </a:solidFill>
              </a:rPr>
              <a:t>формализованное выражение </a:t>
            </a:r>
            <a:r>
              <a:rPr lang="ru-RU" sz="2000" dirty="0"/>
              <a:t>– математическая, логическая, химическая или иная форма, фрагмент программы, описания модели на языке моделирования и т.п. </a:t>
            </a:r>
            <a:endParaRPr lang="en-US" sz="2000" dirty="0"/>
          </a:p>
          <a:p>
            <a:pPr>
              <a:tabLst>
                <a:tab pos="87313" algn="l"/>
              </a:tabLst>
              <a:defRPr/>
            </a:pPr>
            <a:r>
              <a:rPr lang="ru-RU" sz="2000" dirty="0" smtClean="0"/>
              <a:t>Данное </a:t>
            </a:r>
            <a:r>
              <a:rPr lang="ru-RU" sz="2000" dirty="0"/>
              <a:t>представление ответа создает условия для реализации в КСО средств его анализа, позволяющих выявлять лексические, синтаксические, а в некоторых случаях и семантические ошибки. </a:t>
            </a:r>
            <a:endParaRPr lang="ru-RU" sz="2000" dirty="0" smtClean="0"/>
          </a:p>
          <a:p>
            <a:pPr>
              <a:tabLst>
                <a:tab pos="87313" algn="l"/>
              </a:tabLst>
              <a:defRPr/>
            </a:pPr>
            <a:r>
              <a:rPr lang="ru-RU" sz="2000" dirty="0" smtClean="0"/>
              <a:t>Для </a:t>
            </a:r>
            <a:r>
              <a:rPr lang="ru-RU" sz="2000" dirty="0"/>
              <a:t>построения ответа, как правило, </a:t>
            </a:r>
            <a:r>
              <a:rPr lang="ru-RU" sz="2000" dirty="0" smtClean="0"/>
              <a:t/>
            </a:r>
            <a:br>
              <a:rPr lang="ru-RU" sz="2000" dirty="0" smtClean="0"/>
            </a:br>
            <a:r>
              <a:rPr lang="ru-RU" sz="2000" dirty="0" smtClean="0"/>
              <a:t>предусматривается специальный</a:t>
            </a:r>
            <a:br>
              <a:rPr lang="ru-RU" sz="2000" dirty="0" smtClean="0"/>
            </a:br>
            <a:r>
              <a:rPr lang="ru-RU" sz="2000" dirty="0" smtClean="0"/>
              <a:t>конструктор </a:t>
            </a:r>
            <a:r>
              <a:rPr lang="ru-RU" sz="2000" dirty="0"/>
              <a:t>выражений</a:t>
            </a:r>
            <a:r>
              <a:rPr lang="ru-RU" sz="2000" dirty="0"/>
              <a:t>.</a:t>
            </a:r>
            <a:r>
              <a:rPr lang="ru-RU" sz="2000" dirty="0"/>
              <a:t> </a:t>
            </a:r>
          </a:p>
          <a:p>
            <a:pPr>
              <a:tabLst>
                <a:tab pos="87313" algn="l"/>
              </a:tabLst>
              <a:defRPr/>
            </a:pPr>
            <a:endParaRPr lang="ru-RU" sz="2000" dirty="0"/>
          </a:p>
          <a:p>
            <a:pPr marL="355600" indent="355600">
              <a:defRPr/>
            </a:pPr>
            <a:endParaRPr lang="ru-RU" sz="20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759899"/>
            <a:ext cx="3582157" cy="18977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1988841"/>
            <a:ext cx="8640763" cy="4608512"/>
          </a:xfrm>
        </p:spPr>
        <p:txBody>
          <a:bodyPr>
            <a:noAutofit/>
          </a:bodyPr>
          <a:lstStyle/>
          <a:p>
            <a:pPr marL="0" indent="0">
              <a:buFont typeface="Wingdings 2" pitchFamily="18" charset="2"/>
              <a:buNone/>
              <a:defRPr/>
            </a:pPr>
            <a:r>
              <a:rPr lang="ru-RU" sz="2000" b="1" dirty="0" smtClean="0"/>
              <a:t>8. Ввод </a:t>
            </a:r>
            <a:r>
              <a:rPr lang="ru-RU" sz="2000" b="1" dirty="0"/>
              <a:t>решения (ответа) на ограниченном естественном языке</a:t>
            </a:r>
            <a:endParaRPr lang="ru-RU" sz="2000" dirty="0"/>
          </a:p>
          <a:p>
            <a:pPr>
              <a:tabLst>
                <a:tab pos="87313" algn="l"/>
              </a:tabLst>
              <a:defRPr/>
            </a:pPr>
            <a:r>
              <a:rPr lang="ru-RU" sz="2000" dirty="0"/>
              <a:t>Данный способ характерен для интеллектуальных КСО. </a:t>
            </a:r>
            <a:endParaRPr lang="ru-RU" sz="2000" dirty="0" smtClean="0"/>
          </a:p>
          <a:p>
            <a:pPr>
              <a:tabLst>
                <a:tab pos="87313" algn="l"/>
              </a:tabLst>
              <a:defRPr/>
            </a:pPr>
            <a:r>
              <a:rPr lang="ru-RU" sz="2000" dirty="0" smtClean="0"/>
              <a:t>При </a:t>
            </a:r>
            <a:r>
              <a:rPr lang="ru-RU" sz="2000" dirty="0"/>
              <a:t>вводе информации используется словари </a:t>
            </a:r>
            <a:r>
              <a:rPr lang="ru-RU" sz="2000" dirty="0" smtClean="0"/>
              <a:t/>
            </a:r>
            <a:br>
              <a:rPr lang="ru-RU" sz="2000" dirty="0" smtClean="0"/>
            </a:br>
            <a:r>
              <a:rPr lang="ru-RU" sz="2000" dirty="0" smtClean="0"/>
              <a:t>терминов </a:t>
            </a:r>
            <a:r>
              <a:rPr lang="ru-RU" sz="2000" dirty="0"/>
              <a:t>и база правил, отражающие </a:t>
            </a:r>
            <a:r>
              <a:rPr lang="ru-RU" sz="2000" dirty="0" smtClean="0"/>
              <a:t/>
            </a:r>
            <a:br>
              <a:rPr lang="ru-RU" sz="2000" dirty="0" smtClean="0"/>
            </a:br>
            <a:r>
              <a:rPr lang="ru-RU" sz="2000" dirty="0" smtClean="0"/>
              <a:t>ограниченные </a:t>
            </a:r>
            <a:r>
              <a:rPr lang="ru-RU" sz="2000" dirty="0"/>
              <a:t>лексику и грамматику </a:t>
            </a:r>
            <a:r>
              <a:rPr lang="ru-RU" sz="2000" dirty="0" smtClean="0"/>
              <a:t/>
            </a:r>
            <a:br>
              <a:rPr lang="ru-RU" sz="2000" dirty="0" smtClean="0"/>
            </a:br>
            <a:r>
              <a:rPr lang="ru-RU" sz="2000" dirty="0" smtClean="0"/>
              <a:t>естественного </a:t>
            </a:r>
            <a:r>
              <a:rPr lang="ru-RU" sz="2000" dirty="0"/>
              <a:t>языка</a:t>
            </a:r>
            <a:r>
              <a:rPr lang="ru-RU" sz="2000" dirty="0"/>
              <a:t>.</a:t>
            </a:r>
          </a:p>
          <a:p>
            <a:pPr>
              <a:tabLst>
                <a:tab pos="87313" algn="l"/>
              </a:tabLst>
              <a:defRPr/>
            </a:pPr>
            <a:endParaRPr lang="ru-RU" sz="2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199" y="3222326"/>
            <a:ext cx="2510543" cy="35022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446914"/>
            <a:ext cx="4564636" cy="22626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1916832"/>
            <a:ext cx="8640763" cy="4896544"/>
          </a:xfrm>
        </p:spPr>
        <p:txBody>
          <a:bodyPr>
            <a:noAutofit/>
          </a:bodyPr>
          <a:lstStyle/>
          <a:p>
            <a:pPr marL="0" indent="0">
              <a:buFont typeface="Wingdings 2" pitchFamily="18" charset="2"/>
              <a:buNone/>
              <a:defRPr/>
            </a:pPr>
            <a:r>
              <a:rPr lang="ru-RU" sz="2000" b="1" dirty="0" smtClean="0"/>
              <a:t>9. Выбор </a:t>
            </a:r>
            <a:r>
              <a:rPr lang="ru-RU" sz="2000" b="1" dirty="0"/>
              <a:t>фазы видео- или аудиокомпонента, анимации или презентации</a:t>
            </a:r>
            <a:endParaRPr lang="ru-RU" sz="2000" dirty="0"/>
          </a:p>
          <a:p>
            <a:pPr>
              <a:tabLst>
                <a:tab pos="87313" algn="l"/>
              </a:tabLst>
              <a:defRPr/>
            </a:pPr>
            <a:r>
              <a:rPr lang="ru-RU" sz="2000" dirty="0"/>
              <a:t>В </a:t>
            </a:r>
            <a:r>
              <a:rPr lang="ru-RU" sz="2000" dirty="0"/>
              <a:t>распоряжение обучаемого предоставляются средства  управления воспроизведением мультимедийного компонента или презентации. </a:t>
            </a:r>
            <a:endParaRPr lang="en-US" sz="2000" dirty="0"/>
          </a:p>
          <a:p>
            <a:pPr>
              <a:tabLst>
                <a:tab pos="87313" algn="l"/>
              </a:tabLst>
              <a:defRPr/>
            </a:pPr>
            <a:r>
              <a:rPr lang="ru-RU" sz="2000" dirty="0"/>
              <a:t>Оперируя </a:t>
            </a:r>
            <a:r>
              <a:rPr lang="ru-RU" sz="2000" dirty="0"/>
              <a:t>ими, необходимо найти фазу представления, определенную условием УТЗ, </a:t>
            </a:r>
            <a:r>
              <a:rPr lang="ru-RU" sz="2000" dirty="0" smtClean="0"/>
              <a:t>остановить </a:t>
            </a:r>
            <a:r>
              <a:rPr lang="ru-RU" sz="2000" dirty="0"/>
              <a:t>воспроизведение</a:t>
            </a:r>
            <a:r>
              <a:rPr lang="ru-RU" sz="2000" dirty="0"/>
              <a:t>, после чего </a:t>
            </a:r>
            <a:r>
              <a:rPr lang="ru-RU" sz="2000" dirty="0" smtClean="0"/>
              <a:t>подтвердить </a:t>
            </a:r>
            <a:r>
              <a:rPr lang="ru-RU" sz="2000" dirty="0" smtClean="0"/>
              <a:t>выбор </a:t>
            </a:r>
            <a:r>
              <a:rPr lang="ru-RU" sz="2000" dirty="0"/>
              <a:t>нажатием специальной </a:t>
            </a:r>
            <a:r>
              <a:rPr lang="ru-RU" sz="2000" dirty="0" smtClean="0"/>
              <a:t>кнопки</a:t>
            </a:r>
            <a:r>
              <a:rPr lang="ru-RU" sz="2000" dirty="0" smtClean="0"/>
              <a:t>.</a:t>
            </a:r>
            <a:endParaRPr lang="en-US" sz="2000" dirty="0" smtClean="0"/>
          </a:p>
          <a:p>
            <a:pPr marL="355600" indent="355600">
              <a:defRPr/>
            </a:pPr>
            <a:endParaRPr lang="ru-RU" sz="2000" b="1" dirty="0"/>
          </a:p>
        </p:txBody>
      </p:sp>
      <p:pic>
        <p:nvPicPr>
          <p:cNvPr id="1229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4343" b="4801"/>
          <a:stretch/>
        </p:blipFill>
        <p:spPr bwMode="auto">
          <a:xfrm>
            <a:off x="2051720" y="4329289"/>
            <a:ext cx="4896544" cy="24120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600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Заголовок 1"/>
          <p:cNvSpPr>
            <a:spLocks noGrp="1"/>
          </p:cNvSpPr>
          <p:nvPr>
            <p:ph type="title"/>
          </p:nvPr>
        </p:nvSpPr>
        <p:spPr>
          <a:xfrm>
            <a:off x="446088" y="908720"/>
            <a:ext cx="8229600" cy="868362"/>
          </a:xfrm>
        </p:spPr>
        <p:txBody>
          <a:bodyPr/>
          <a:lstStyle/>
          <a:p>
            <a:pPr eaLnBrk="1" hangingPunct="1"/>
            <a:r>
              <a:rPr lang="ru-RU" sz="3500" b="1" dirty="0" smtClean="0"/>
              <a:t>Основные способы ввода результата УТЗ</a:t>
            </a:r>
          </a:p>
        </p:txBody>
      </p:sp>
      <p:sp>
        <p:nvSpPr>
          <p:cNvPr id="5123" name="Содержимое 2"/>
          <p:cNvSpPr>
            <a:spLocks noGrp="1"/>
          </p:cNvSpPr>
          <p:nvPr>
            <p:ph idx="1"/>
          </p:nvPr>
        </p:nvSpPr>
        <p:spPr>
          <a:xfrm>
            <a:off x="179512" y="1844675"/>
            <a:ext cx="8785101" cy="4752975"/>
          </a:xfrm>
        </p:spPr>
        <p:txBody>
          <a:bodyPr>
            <a:noAutofit/>
          </a:bodyPr>
          <a:lstStyle/>
          <a:p>
            <a:pPr marL="0" indent="0">
              <a:buFont typeface="Wingdings 2" pitchFamily="18" charset="2"/>
              <a:buNone/>
              <a:defRPr/>
            </a:pPr>
            <a:r>
              <a:rPr lang="ru-RU" sz="2000" b="1" dirty="0" smtClean="0"/>
              <a:t>10. Построение </a:t>
            </a:r>
            <a:r>
              <a:rPr lang="ru-RU" sz="2000" b="1" dirty="0"/>
              <a:t>связей между элементами графического представления</a:t>
            </a:r>
            <a:endParaRPr lang="ru-RU" sz="2000" dirty="0"/>
          </a:p>
          <a:p>
            <a:pPr>
              <a:tabLst>
                <a:tab pos="87313" algn="l"/>
              </a:tabLst>
              <a:defRPr/>
            </a:pPr>
            <a:r>
              <a:rPr lang="ru-RU" sz="2000" dirty="0"/>
              <a:t>Основой для формирования ответа служит графическое изображение, как правило, схематичного характера. Его аналог может содержатся в курсе, так и не входить в него. </a:t>
            </a:r>
            <a:endParaRPr lang="en-US" sz="2000" dirty="0"/>
          </a:p>
          <a:p>
            <a:pPr>
              <a:tabLst>
                <a:tab pos="87313" algn="l"/>
              </a:tabLst>
              <a:defRPr/>
            </a:pPr>
            <a:r>
              <a:rPr lang="ru-RU" sz="1800" i="1" dirty="0"/>
              <a:t>В </a:t>
            </a:r>
            <a:r>
              <a:rPr lang="ru-RU" sz="1800" i="1" dirty="0"/>
              <a:t>первом случае</a:t>
            </a:r>
            <a:r>
              <a:rPr lang="ru-RU" sz="1800" dirty="0"/>
              <a:t> в УТЗ используется вариант, </a:t>
            </a:r>
            <a:r>
              <a:rPr lang="ru-RU" sz="1800" dirty="0" smtClean="0"/>
              <a:t/>
            </a:r>
            <a:br>
              <a:rPr lang="ru-RU" sz="1800" dirty="0" smtClean="0"/>
            </a:br>
            <a:r>
              <a:rPr lang="ru-RU" sz="1800" dirty="0" smtClean="0"/>
              <a:t>отличающийся </a:t>
            </a:r>
            <a:r>
              <a:rPr lang="ru-RU" sz="1800" dirty="0"/>
              <a:t>от рассмотренного аналога </a:t>
            </a:r>
            <a:r>
              <a:rPr lang="ru-RU" sz="1800" dirty="0" smtClean="0"/>
              <a:t/>
            </a:r>
            <a:br>
              <a:rPr lang="ru-RU" sz="1800" dirty="0" smtClean="0"/>
            </a:br>
            <a:r>
              <a:rPr lang="ru-RU" sz="1800" dirty="0" smtClean="0"/>
              <a:t>отсутствием </a:t>
            </a:r>
            <a:r>
              <a:rPr lang="ru-RU" sz="1800" dirty="0"/>
              <a:t>ряда действительных и наличием </a:t>
            </a:r>
            <a:r>
              <a:rPr lang="ru-RU" sz="1800" dirty="0" smtClean="0"/>
              <a:t/>
            </a:r>
            <a:br>
              <a:rPr lang="ru-RU" sz="1800" dirty="0" smtClean="0"/>
            </a:br>
            <a:r>
              <a:rPr lang="ru-RU" sz="1800" dirty="0" smtClean="0"/>
              <a:t>лишних </a:t>
            </a:r>
            <a:r>
              <a:rPr lang="ru-RU" sz="1800" dirty="0"/>
              <a:t>связей элементов. </a:t>
            </a:r>
            <a:endParaRPr lang="en-US" sz="1800" dirty="0"/>
          </a:p>
          <a:p>
            <a:pPr>
              <a:tabLst>
                <a:tab pos="87313" algn="l"/>
              </a:tabLst>
              <a:defRPr/>
            </a:pPr>
            <a:r>
              <a:rPr lang="ru-RU" sz="1800" i="1" dirty="0"/>
              <a:t>Во </a:t>
            </a:r>
            <a:r>
              <a:rPr lang="ru-RU" sz="1800" i="1" dirty="0"/>
              <a:t>втором случае </a:t>
            </a:r>
            <a:r>
              <a:rPr lang="ru-RU" sz="1800" dirty="0"/>
              <a:t>применяется схема, элементы </a:t>
            </a:r>
            <a:r>
              <a:rPr lang="ru-RU" sz="1800" dirty="0" smtClean="0"/>
              <a:t/>
            </a:r>
            <a:br>
              <a:rPr lang="ru-RU" sz="1800" dirty="0" smtClean="0"/>
            </a:br>
            <a:r>
              <a:rPr lang="ru-RU" sz="1800" dirty="0" smtClean="0"/>
              <a:t>которой </a:t>
            </a:r>
            <a:r>
              <a:rPr lang="ru-RU" sz="1800" dirty="0"/>
              <a:t>ассоциируются с изученными </a:t>
            </a:r>
            <a:r>
              <a:rPr lang="ru-RU" sz="1800" dirty="0" smtClean="0"/>
              <a:t>положениями,</a:t>
            </a:r>
            <a:br>
              <a:rPr lang="ru-RU" sz="1800" dirty="0" smtClean="0"/>
            </a:br>
            <a:r>
              <a:rPr lang="ru-RU" sz="1800" dirty="0" smtClean="0"/>
              <a:t>а </a:t>
            </a:r>
            <a:r>
              <a:rPr lang="ru-RU" sz="1800" dirty="0"/>
              <a:t>их связи отражают отношения между ними. </a:t>
            </a:r>
            <a:endParaRPr lang="en-US" sz="1800" dirty="0"/>
          </a:p>
          <a:p>
            <a:pPr>
              <a:tabLst>
                <a:tab pos="87313" algn="l"/>
              </a:tabLst>
              <a:defRPr/>
            </a:pPr>
            <a:r>
              <a:rPr lang="ru-RU" sz="2000" dirty="0"/>
              <a:t>В </a:t>
            </a:r>
            <a:r>
              <a:rPr lang="ru-RU" sz="2000" dirty="0"/>
              <a:t>обоих случаях обучаемому необходимо оценить корректность представления, исключить лишние и указать недостающие связи. Установка и удаление связей </a:t>
            </a:r>
            <a:r>
              <a:rPr lang="ru-RU" sz="2000" dirty="0"/>
              <a:t>выполняются при помощи мыши</a:t>
            </a:r>
            <a:r>
              <a:rPr lang="ru-RU" sz="2000" dirty="0" smtClean="0"/>
              <a:t>.</a:t>
            </a:r>
            <a:endParaRPr lang="ru-RU" sz="2000" b="1" dirty="0"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501008"/>
            <a:ext cx="2736304" cy="21214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1988542"/>
            <a:ext cx="8640763" cy="4680818"/>
          </a:xfrm>
        </p:spPr>
        <p:txBody>
          <a:bodyPr>
            <a:noAutofit/>
          </a:bodyPr>
          <a:lstStyle/>
          <a:p>
            <a:pPr marL="0" indent="0">
              <a:buFont typeface="Wingdings 2" pitchFamily="18" charset="2"/>
              <a:buNone/>
              <a:defRPr/>
            </a:pPr>
            <a:r>
              <a:rPr lang="ru-RU" sz="2000" b="1" dirty="0" smtClean="0"/>
              <a:t>11. Формирование </a:t>
            </a:r>
            <a:r>
              <a:rPr lang="ru-RU" sz="2000" b="1" dirty="0"/>
              <a:t>графического представления из элементов. Упорядочение графических </a:t>
            </a:r>
            <a:r>
              <a:rPr lang="ru-RU" sz="2000" b="1" dirty="0" smtClean="0"/>
              <a:t>изображений</a:t>
            </a:r>
            <a:endParaRPr lang="ru-RU" sz="2000" dirty="0"/>
          </a:p>
          <a:p>
            <a:pPr>
              <a:tabLst>
                <a:tab pos="87313" algn="l"/>
              </a:tabLst>
              <a:defRPr/>
            </a:pPr>
            <a:r>
              <a:rPr lang="ru-RU" sz="2000" dirty="0"/>
              <a:t>Решение задачи отображаются в виде визуального схематичного представления, составляемого из элементов. </a:t>
            </a:r>
            <a:endParaRPr lang="ru-RU" sz="2000" dirty="0" smtClean="0"/>
          </a:p>
          <a:p>
            <a:pPr>
              <a:tabLst>
                <a:tab pos="87313" algn="l"/>
              </a:tabLst>
              <a:defRPr/>
            </a:pPr>
            <a:r>
              <a:rPr lang="ru-RU" sz="2000" dirty="0" smtClean="0"/>
              <a:t>Процесс </a:t>
            </a:r>
            <a:r>
              <a:rPr lang="ru-RU" sz="2000" dirty="0"/>
              <a:t>его построения напоминает работу с конструктором и складывание мозаичной головоломки (изображения, разбитого на мелкие части). </a:t>
            </a:r>
            <a:endParaRPr lang="ru-RU" sz="2000" dirty="0" smtClean="0"/>
          </a:p>
          <a:p>
            <a:pPr>
              <a:tabLst>
                <a:tab pos="87313" algn="l"/>
              </a:tabLst>
              <a:defRPr/>
            </a:pPr>
            <a:r>
              <a:rPr lang="ru-RU" sz="2000" dirty="0" smtClean="0"/>
              <a:t>Обучаемый </a:t>
            </a:r>
            <a:r>
              <a:rPr lang="ru-RU" sz="2000" dirty="0"/>
              <a:t>мышью выбирает элемент </a:t>
            </a:r>
            <a:r>
              <a:rPr lang="ru-RU" sz="2000" dirty="0" smtClean="0"/>
              <a:t/>
            </a:r>
            <a:br>
              <a:rPr lang="ru-RU" sz="2000" dirty="0" smtClean="0"/>
            </a:br>
            <a:r>
              <a:rPr lang="ru-RU" sz="2000" dirty="0" smtClean="0"/>
              <a:t>из </a:t>
            </a:r>
            <a:r>
              <a:rPr lang="ru-RU" sz="2000" dirty="0"/>
              <a:t>имеющегося набора и размещает </a:t>
            </a:r>
            <a:r>
              <a:rPr lang="ru-RU" sz="2000" dirty="0" smtClean="0"/>
              <a:t/>
            </a:r>
            <a:br>
              <a:rPr lang="ru-RU" sz="2000" dirty="0" smtClean="0"/>
            </a:br>
            <a:r>
              <a:rPr lang="ru-RU" sz="2000" dirty="0" smtClean="0"/>
              <a:t>его </a:t>
            </a:r>
            <a:r>
              <a:rPr lang="ru-RU" sz="2000" dirty="0"/>
              <a:t>в нужной позиции. Между </a:t>
            </a:r>
            <a:r>
              <a:rPr lang="ru-RU" sz="2000" dirty="0" smtClean="0"/>
              <a:t/>
            </a:r>
            <a:br>
              <a:rPr lang="ru-RU" sz="2000" dirty="0" smtClean="0"/>
            </a:br>
            <a:r>
              <a:rPr lang="ru-RU" sz="2000" dirty="0" smtClean="0"/>
              <a:t>элементами </a:t>
            </a:r>
            <a:r>
              <a:rPr lang="ru-RU" sz="2000" dirty="0"/>
              <a:t>могут устанавливаться </a:t>
            </a:r>
            <a:r>
              <a:rPr lang="ru-RU" sz="2000" dirty="0" smtClean="0"/>
              <a:t/>
            </a:r>
            <a:br>
              <a:rPr lang="ru-RU" sz="2000" dirty="0" smtClean="0"/>
            </a:br>
            <a:r>
              <a:rPr lang="ru-RU" sz="2000" dirty="0" smtClean="0"/>
              <a:t>связи.</a:t>
            </a:r>
            <a:endParaRPr lang="ru-RU"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825" y="4077072"/>
            <a:ext cx="3510663" cy="259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1"/>
          <p:cNvSpPr>
            <a:spLocks noGrp="1"/>
          </p:cNvSpPr>
          <p:nvPr>
            <p:ph type="title"/>
          </p:nvPr>
        </p:nvSpPr>
        <p:spPr>
          <a:xfrm>
            <a:off x="446088" y="976313"/>
            <a:ext cx="8229600" cy="868362"/>
          </a:xfrm>
        </p:spPr>
        <p:txBody>
          <a:bodyPr/>
          <a:lstStyle/>
          <a:p>
            <a:pPr eaLnBrk="1" hangingPunct="1"/>
            <a:r>
              <a:rPr lang="ru-RU" sz="3500" b="1" smtClean="0"/>
              <a:t>Основные способы ввода результата УТЗ</a:t>
            </a:r>
          </a:p>
        </p:txBody>
      </p:sp>
      <p:sp>
        <p:nvSpPr>
          <p:cNvPr id="5123" name="Содержимое 2"/>
          <p:cNvSpPr>
            <a:spLocks noGrp="1"/>
          </p:cNvSpPr>
          <p:nvPr>
            <p:ph idx="1"/>
          </p:nvPr>
        </p:nvSpPr>
        <p:spPr>
          <a:xfrm>
            <a:off x="323850" y="2060848"/>
            <a:ext cx="8640763" cy="4536802"/>
          </a:xfrm>
        </p:spPr>
        <p:txBody>
          <a:bodyPr>
            <a:noAutofit/>
          </a:bodyPr>
          <a:lstStyle/>
          <a:p>
            <a:pPr marL="0" indent="0">
              <a:buFont typeface="Wingdings 2" pitchFamily="18" charset="2"/>
              <a:buNone/>
              <a:defRPr/>
            </a:pPr>
            <a:r>
              <a:rPr lang="ru-RU" sz="2000" b="1" dirty="0" smtClean="0"/>
              <a:t>12. Перевод </a:t>
            </a:r>
            <a:r>
              <a:rPr lang="ru-RU" sz="2000" b="1" dirty="0"/>
              <a:t>модели, реализованной в УТЗ, в заданное состояние или достижение требуемых значений ее </a:t>
            </a:r>
            <a:r>
              <a:rPr lang="ru-RU" sz="2000" b="1" dirty="0" smtClean="0"/>
              <a:t>характеристик</a:t>
            </a:r>
            <a:endParaRPr lang="ru-RU" sz="1800" dirty="0"/>
          </a:p>
          <a:p>
            <a:pPr>
              <a:spcBef>
                <a:spcPts val="1200"/>
              </a:spcBef>
              <a:tabLst>
                <a:tab pos="87313" algn="l"/>
              </a:tabLst>
              <a:defRPr/>
            </a:pPr>
            <a:r>
              <a:rPr lang="ru-RU" sz="2000" dirty="0"/>
              <a:t>Способ применяется в задачах на деятельность и комплексных УТЗ, выполнение которых оценивается по итоговому состоянию модели.</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173844"/>
            <a:ext cx="3925558" cy="2448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23" y="4149080"/>
            <a:ext cx="3888432" cy="24527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164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1"/>
          <p:cNvSpPr>
            <a:spLocks noGrp="1"/>
          </p:cNvSpPr>
          <p:nvPr>
            <p:ph type="title"/>
          </p:nvPr>
        </p:nvSpPr>
        <p:spPr>
          <a:xfrm>
            <a:off x="428625" y="928688"/>
            <a:ext cx="8229600" cy="704850"/>
          </a:xfrm>
        </p:spPr>
        <p:txBody>
          <a:bodyPr/>
          <a:lstStyle/>
          <a:p>
            <a:r>
              <a:rPr lang="ru-RU" sz="3600" b="1" dirty="0" smtClean="0"/>
              <a:t>Способы оценивания решений УТЗ</a:t>
            </a:r>
            <a:endParaRPr lang="ru-RU" sz="3600" dirty="0" smtClean="0"/>
          </a:p>
        </p:txBody>
      </p:sp>
      <p:sp>
        <p:nvSpPr>
          <p:cNvPr id="5123" name="Содержимое 2"/>
          <p:cNvSpPr>
            <a:spLocks noGrp="1"/>
          </p:cNvSpPr>
          <p:nvPr>
            <p:ph idx="1"/>
          </p:nvPr>
        </p:nvSpPr>
        <p:spPr>
          <a:xfrm>
            <a:off x="323850" y="1772816"/>
            <a:ext cx="8640763" cy="4389438"/>
          </a:xfrm>
        </p:spPr>
        <p:txBody>
          <a:bodyPr>
            <a:noAutofit/>
          </a:bodyPr>
          <a:lstStyle/>
          <a:p>
            <a:pPr>
              <a:spcBef>
                <a:spcPts val="700"/>
              </a:spcBef>
              <a:defRPr/>
            </a:pPr>
            <a:r>
              <a:rPr lang="ru-RU" sz="2200" dirty="0"/>
              <a:t>к</a:t>
            </a:r>
            <a:r>
              <a:rPr lang="ru-RU" sz="2200" dirty="0" smtClean="0"/>
              <a:t>оличество </a:t>
            </a:r>
            <a:r>
              <a:rPr lang="ru-RU" sz="2200" dirty="0" smtClean="0"/>
              <a:t>ответов (и правильных, и неправильных);</a:t>
            </a:r>
            <a:endParaRPr lang="en-US" sz="2200" dirty="0" smtClean="0"/>
          </a:p>
          <a:p>
            <a:pPr>
              <a:spcBef>
                <a:spcPts val="700"/>
              </a:spcBef>
              <a:defRPr/>
            </a:pPr>
            <a:r>
              <a:rPr lang="ru-RU" sz="2200" dirty="0" smtClean="0"/>
              <a:t>количество правильных ответов;</a:t>
            </a:r>
          </a:p>
          <a:p>
            <a:pPr>
              <a:spcBef>
                <a:spcPts val="700"/>
              </a:spcBef>
              <a:defRPr/>
            </a:pPr>
            <a:r>
              <a:rPr lang="ru-RU" sz="2200" dirty="0" smtClean="0"/>
              <a:t>количество неправильных, некорректных, неточных ответов;</a:t>
            </a:r>
          </a:p>
          <a:p>
            <a:pPr>
              <a:spcBef>
                <a:spcPts val="700"/>
              </a:spcBef>
              <a:defRPr/>
            </a:pPr>
            <a:r>
              <a:rPr lang="ru-RU" sz="2200" dirty="0" smtClean="0"/>
              <a:t>количество баллов;</a:t>
            </a:r>
          </a:p>
          <a:p>
            <a:pPr>
              <a:spcBef>
                <a:spcPts val="700"/>
              </a:spcBef>
              <a:defRPr/>
            </a:pPr>
            <a:r>
              <a:rPr lang="ru-RU" sz="2200" dirty="0" smtClean="0"/>
              <a:t>оценка;</a:t>
            </a:r>
          </a:p>
          <a:p>
            <a:pPr>
              <a:spcBef>
                <a:spcPts val="700"/>
              </a:spcBef>
              <a:defRPr/>
            </a:pPr>
            <a:r>
              <a:rPr lang="ru-RU" sz="2200" dirty="0" smtClean="0"/>
              <a:t>количество затраченного </a:t>
            </a:r>
            <a:r>
              <a:rPr lang="ru-RU" sz="2200" dirty="0" smtClean="0"/>
              <a:t/>
            </a:r>
            <a:br>
              <a:rPr lang="ru-RU" sz="2200" dirty="0" smtClean="0"/>
            </a:br>
            <a:r>
              <a:rPr lang="ru-RU" sz="2200" dirty="0" smtClean="0"/>
              <a:t>времени</a:t>
            </a:r>
            <a:r>
              <a:rPr lang="ru-RU" sz="2200" dirty="0" smtClean="0"/>
              <a:t>;</a:t>
            </a:r>
          </a:p>
          <a:p>
            <a:pPr>
              <a:spcBef>
                <a:spcPts val="700"/>
              </a:spcBef>
              <a:defRPr/>
            </a:pPr>
            <a:r>
              <a:rPr lang="ru-RU" sz="2200" dirty="0" smtClean="0"/>
              <a:t>% соотношение;</a:t>
            </a:r>
          </a:p>
          <a:p>
            <a:pPr>
              <a:spcBef>
                <a:spcPts val="700"/>
              </a:spcBef>
              <a:defRPr/>
            </a:pPr>
            <a:r>
              <a:rPr lang="ru-RU" sz="2200" dirty="0" smtClean="0"/>
              <a:t>рейтинг;</a:t>
            </a:r>
          </a:p>
          <a:p>
            <a:pPr>
              <a:spcBef>
                <a:spcPts val="700"/>
              </a:spcBef>
              <a:defRPr/>
            </a:pPr>
            <a:r>
              <a:rPr lang="ru-RU" sz="2200" dirty="0" smtClean="0"/>
              <a:t>коэффициент автоматизации знаний;</a:t>
            </a:r>
          </a:p>
          <a:p>
            <a:pPr>
              <a:spcBef>
                <a:spcPts val="700"/>
              </a:spcBef>
              <a:defRPr/>
            </a:pPr>
            <a:r>
              <a:rPr lang="ru-RU" sz="2200" dirty="0" smtClean="0"/>
              <a:t>коэффициент усвоения учебного материала;</a:t>
            </a:r>
          </a:p>
          <a:p>
            <a:pPr>
              <a:spcBef>
                <a:spcPts val="700"/>
              </a:spcBef>
              <a:defRPr/>
            </a:pPr>
            <a:r>
              <a:rPr lang="ru-RU" sz="2200" dirty="0" smtClean="0"/>
              <a:t>перечень тем, которые следует повторить.</a:t>
            </a:r>
            <a:endParaRPr lang="ru-RU" sz="22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4653136"/>
            <a:ext cx="1329932" cy="1986148"/>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737" y="3356991"/>
            <a:ext cx="2816636" cy="2016225"/>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57200" y="704850"/>
            <a:ext cx="8229600" cy="938213"/>
          </a:xfrm>
        </p:spPr>
        <p:txBody>
          <a:bodyPr/>
          <a:lstStyle/>
          <a:p>
            <a:r>
              <a:rPr lang="ru-RU" sz="4000" b="1" smtClean="0"/>
              <a:t>Вопросы для повторения</a:t>
            </a:r>
          </a:p>
        </p:txBody>
      </p:sp>
      <p:sp>
        <p:nvSpPr>
          <p:cNvPr id="47107" name="Содержимое 2"/>
          <p:cNvSpPr>
            <a:spLocks noGrp="1"/>
          </p:cNvSpPr>
          <p:nvPr>
            <p:ph type="body" idx="1"/>
          </p:nvPr>
        </p:nvSpPr>
        <p:spPr>
          <a:xfrm>
            <a:off x="214313" y="1754188"/>
            <a:ext cx="8472487" cy="4389437"/>
          </a:xfrm>
        </p:spPr>
        <p:txBody>
          <a:bodyPr/>
          <a:lstStyle/>
          <a:p>
            <a:pPr eaLnBrk="1" hangingPunct="1">
              <a:defRPr/>
            </a:pPr>
            <a:r>
              <a:rPr lang="ru-RU" altLang="ru-RU" dirty="0" smtClean="0"/>
              <a:t>Что </a:t>
            </a:r>
            <a:r>
              <a:rPr lang="ru-RU" altLang="ru-RU" dirty="0"/>
              <a:t>такое </a:t>
            </a:r>
            <a:r>
              <a:rPr lang="ru-RU" dirty="0" smtClean="0"/>
              <a:t>учебно-тренировочная задача</a:t>
            </a:r>
            <a:r>
              <a:rPr lang="ru-RU" altLang="ru-RU" dirty="0" smtClean="0"/>
              <a:t>?</a:t>
            </a:r>
            <a:endParaRPr lang="ru-RU" altLang="ru-RU" dirty="0"/>
          </a:p>
          <a:p>
            <a:pPr eaLnBrk="1" hangingPunct="1">
              <a:defRPr/>
            </a:pPr>
            <a:r>
              <a:rPr lang="ru-RU" altLang="ru-RU" dirty="0" smtClean="0"/>
              <a:t>Какие характеристики УТЗ необходимо определять при проектировании КСО?</a:t>
            </a:r>
          </a:p>
          <a:p>
            <a:pPr eaLnBrk="1" hangingPunct="1">
              <a:defRPr/>
            </a:pPr>
            <a:r>
              <a:rPr lang="ru-RU" altLang="ru-RU" dirty="0" smtClean="0"/>
              <a:t>Приведите классификацию УТЗ.</a:t>
            </a:r>
          </a:p>
          <a:p>
            <a:pPr eaLnBrk="1" hangingPunct="1">
              <a:defRPr/>
            </a:pPr>
            <a:r>
              <a:rPr lang="ru-RU" altLang="ru-RU" dirty="0" smtClean="0"/>
              <a:t>Опишите типы и формы </a:t>
            </a:r>
            <a:br>
              <a:rPr lang="ru-RU" altLang="ru-RU" dirty="0" smtClean="0"/>
            </a:br>
            <a:r>
              <a:rPr lang="ru-RU" altLang="ru-RU" dirty="0" smtClean="0"/>
              <a:t>создания УТЗ.</a:t>
            </a:r>
            <a:endParaRPr lang="en-US" altLang="ru-RU" dirty="0" smtClean="0"/>
          </a:p>
          <a:p>
            <a:pPr eaLnBrk="1" hangingPunct="1">
              <a:defRPr/>
            </a:pPr>
            <a:r>
              <a:rPr lang="ru-RU" altLang="ru-RU" dirty="0" smtClean="0"/>
              <a:t>Какие способы оценивания </a:t>
            </a:r>
            <a:r>
              <a:rPr lang="ru-RU" altLang="ru-RU" dirty="0" smtClean="0"/>
              <a:t>УТЗ </a:t>
            </a:r>
            <a:br>
              <a:rPr lang="ru-RU" altLang="ru-RU" dirty="0" smtClean="0"/>
            </a:br>
            <a:r>
              <a:rPr lang="ru-RU" altLang="ru-RU" dirty="0" smtClean="0"/>
              <a:t>вы </a:t>
            </a:r>
            <a:r>
              <a:rPr lang="ru-RU" altLang="ru-RU" dirty="0" smtClean="0"/>
              <a:t>знаете</a:t>
            </a:r>
            <a:r>
              <a:rPr lang="ru-RU" altLang="ru-RU" dirty="0" smtClean="0"/>
              <a:t>?</a:t>
            </a:r>
          </a:p>
          <a:p>
            <a:pPr eaLnBrk="1" hangingPunct="1">
              <a:defRPr/>
            </a:pPr>
            <a:r>
              <a:rPr lang="ru-RU" altLang="ru-RU" dirty="0" smtClean="0"/>
              <a:t>Опишите способы ввода ответа.</a:t>
            </a:r>
            <a:br>
              <a:rPr lang="ru-RU" altLang="ru-RU" dirty="0" smtClean="0"/>
            </a:br>
            <a:r>
              <a:rPr lang="ru-RU" altLang="ru-RU" dirty="0" smtClean="0"/>
              <a:t>Приведите примеры.</a:t>
            </a:r>
            <a:endParaRPr lang="ru-RU" altLang="ru-RU" dirty="0" smtClean="0"/>
          </a:p>
          <a:p>
            <a:pPr marL="266700" indent="0" eaLnBrk="1" hangingPunct="1">
              <a:buFont typeface="Wingdings 2" pitchFamily="18" charset="2"/>
              <a:buNone/>
              <a:tabLst>
                <a:tab pos="447675" algn="l"/>
              </a:tabLst>
              <a:defRPr/>
            </a:pPr>
            <a:endParaRPr lang="ru-RU" altLang="ru-RU" dirty="0" smtClean="0"/>
          </a:p>
          <a:p>
            <a:pPr eaLnBrk="1" hangingPunct="1">
              <a:defRPr/>
            </a:pPr>
            <a:endParaRPr lang="ru-RU" dirty="0" smtClean="0"/>
          </a:p>
        </p:txBody>
      </p:sp>
      <p:pic>
        <p:nvPicPr>
          <p:cNvPr id="68612" name="Picture 4" descr="F:\Обучающие системы\картинки\051509z1.jpg"/>
          <p:cNvPicPr>
            <a:picLocks noChangeAspect="1" noChangeArrowheads="1"/>
          </p:cNvPicPr>
          <p:nvPr/>
        </p:nvPicPr>
        <p:blipFill>
          <a:blip r:embed="rId2"/>
          <a:srcRect/>
          <a:stretch>
            <a:fillRect/>
          </a:stretch>
        </p:blipFill>
        <p:spPr bwMode="auto">
          <a:xfrm>
            <a:off x="5868144" y="4725144"/>
            <a:ext cx="3084560" cy="1907773"/>
          </a:xfrm>
          <a:prstGeom prst="round2DiagRect">
            <a:avLst>
              <a:gd name="adj1" fmla="val 16667"/>
              <a:gd name="adj2" fmla="val 0"/>
            </a:avLst>
          </a:prstGeom>
          <a:ln w="28575" cap="sq">
            <a:solidFill>
              <a:schemeClr val="accent3">
                <a:lumMod val="75000"/>
              </a:schemeClr>
            </a:solidFill>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1857364"/>
            <a:ext cx="8027014" cy="1828800"/>
          </a:xfrm>
          <a:ln>
            <a:miter lim="800000"/>
            <a:headEnd/>
            <a:tailEnd/>
          </a:ln>
          <a:extLst/>
        </p:spPr>
        <p:txBody>
          <a:bodyPr/>
          <a:lstStyle/>
          <a:p>
            <a:pPr algn="ctr" eaLnBrk="1" fontAlgn="auto" hangingPunct="1">
              <a:spcAft>
                <a:spcPts val="0"/>
              </a:spcAft>
              <a:defRPr/>
            </a:pPr>
            <a:r>
              <a:rPr lang="ru-RU" dirty="0" smtClean="0">
                <a:solidFill>
                  <a:schemeClr val="accent3">
                    <a:lumMod val="50000"/>
                  </a:schemeClr>
                </a:solidFill>
              </a:rPr>
              <a:t>Спасибо за внимание!</a:t>
            </a:r>
            <a:endParaRPr lang="ru-RU"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smtClean="0"/>
              <a:t>Введение</a:t>
            </a:r>
          </a:p>
        </p:txBody>
      </p:sp>
      <p:sp>
        <p:nvSpPr>
          <p:cNvPr id="6147" name="Содержимое 2"/>
          <p:cNvSpPr>
            <a:spLocks noGrp="1"/>
          </p:cNvSpPr>
          <p:nvPr>
            <p:ph idx="1"/>
          </p:nvPr>
        </p:nvSpPr>
        <p:spPr>
          <a:xfrm>
            <a:off x="457200" y="2044849"/>
            <a:ext cx="8229600" cy="4408487"/>
          </a:xfrm>
        </p:spPr>
        <p:txBody>
          <a:bodyPr/>
          <a:lstStyle/>
          <a:p>
            <a:pPr marL="0" indent="355600"/>
            <a:r>
              <a:rPr lang="ru-RU" sz="2800" dirty="0" smtClean="0"/>
              <a:t>Основным средством контроля знаний в КОС служат УТЗ, результаты и ход выполнения которых оцениваются автоматически. </a:t>
            </a:r>
            <a:endParaRPr lang="ru-RU" sz="2800" b="1" dirty="0" smtClean="0"/>
          </a:p>
          <a:p>
            <a:pPr marL="0" indent="355600"/>
            <a:r>
              <a:rPr lang="ru-RU" sz="2800" b="1" dirty="0" smtClean="0"/>
              <a:t>Учебно-тренировочные задачи </a:t>
            </a:r>
            <a:r>
              <a:rPr lang="ru-RU" sz="2800" dirty="0" smtClean="0"/>
              <a:t>- основное средство контроля знаний в КОС, результаты и ход выполнения которых </a:t>
            </a:r>
            <a:br>
              <a:rPr lang="ru-RU" sz="2800" dirty="0" smtClean="0"/>
            </a:br>
            <a:r>
              <a:rPr lang="ru-RU" sz="2800" dirty="0" smtClean="0"/>
              <a:t>оцениваются автоматически. </a:t>
            </a:r>
          </a:p>
          <a:p>
            <a:pPr marL="0" indent="355600"/>
            <a:endParaRPr lang="ru-RU" dirty="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4509120"/>
            <a:ext cx="2666742" cy="2023046"/>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Заголовок 1"/>
          <p:cNvSpPr>
            <a:spLocks noGrp="1"/>
          </p:cNvSpPr>
          <p:nvPr>
            <p:ph type="title"/>
          </p:nvPr>
        </p:nvSpPr>
        <p:spPr/>
        <p:txBody>
          <a:bodyPr/>
          <a:lstStyle/>
          <a:p>
            <a:r>
              <a:rPr lang="ru-RU" smtClean="0"/>
              <a:t>Введение</a:t>
            </a:r>
          </a:p>
        </p:txBody>
      </p:sp>
      <p:sp>
        <p:nvSpPr>
          <p:cNvPr id="7171" name="Содержимое 2"/>
          <p:cNvSpPr>
            <a:spLocks noGrp="1"/>
          </p:cNvSpPr>
          <p:nvPr>
            <p:ph idx="1"/>
          </p:nvPr>
        </p:nvSpPr>
        <p:spPr>
          <a:xfrm>
            <a:off x="457200" y="1916113"/>
            <a:ext cx="8229600" cy="4408487"/>
          </a:xfrm>
        </p:spPr>
        <p:txBody>
          <a:bodyPr/>
          <a:lstStyle/>
          <a:p>
            <a:pPr marL="0" indent="355600">
              <a:spcBef>
                <a:spcPts val="1200"/>
              </a:spcBef>
            </a:pPr>
            <a:r>
              <a:rPr lang="ru-RU" sz="2400" dirty="0" smtClean="0"/>
              <a:t>Целесообразно, чтобы КОС включал единое множество УТЗ, из которого выбирались задачи, используемые в том или ином контрольном блоке в зависимости от представления в ней содержания курса и требований к знаниям обучаемых. </a:t>
            </a:r>
          </a:p>
          <a:p>
            <a:pPr marL="0" indent="355600">
              <a:spcBef>
                <a:spcPts val="1200"/>
              </a:spcBef>
            </a:pPr>
            <a:r>
              <a:rPr lang="ru-RU" sz="2400" dirty="0" smtClean="0"/>
              <a:t>Для этого необходимо, чтобы уровень тематического деления множества УТЗ соответствовал минимальному охвату учебного материала блоком контроля. </a:t>
            </a:r>
          </a:p>
          <a:p>
            <a:pPr marL="0" indent="355600">
              <a:spcBef>
                <a:spcPts val="1200"/>
              </a:spcBef>
            </a:pPr>
            <a:r>
              <a:rPr lang="ru-RU" sz="2400" dirty="0" smtClean="0"/>
              <a:t>Наименьшим по объёму проверяемого материала является промежуточный контроль, соотносящийся с содержанием подраздела или фрагмента раздела</a:t>
            </a:r>
            <a:r>
              <a:rPr lang="ru-RU"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b="2856"/>
          <a:stretch>
            <a:fillRect/>
          </a:stretch>
        </p:blipFill>
        <p:spPr bwMode="auto">
          <a:xfrm>
            <a:off x="0" y="981075"/>
            <a:ext cx="9144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Прямоугольник 2"/>
          <p:cNvSpPr>
            <a:spLocks noChangeArrowheads="1"/>
          </p:cNvSpPr>
          <p:nvPr/>
        </p:nvSpPr>
        <p:spPr bwMode="auto">
          <a:xfrm>
            <a:off x="0" y="6021388"/>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i="1"/>
              <a:t>U</a:t>
            </a:r>
            <a:r>
              <a:rPr lang="en-US" sz="1600" b="1" i="1"/>
              <a:t>ijk</a:t>
            </a:r>
            <a:r>
              <a:rPr lang="en-US"/>
              <a:t>  - </a:t>
            </a:r>
            <a:r>
              <a:rPr lang="ru-RU"/>
              <a:t>класс УТЗ соответствующий </a:t>
            </a:r>
            <a:r>
              <a:rPr lang="en-US" b="1" i="1"/>
              <a:t>k</a:t>
            </a:r>
            <a:r>
              <a:rPr lang="ru-RU"/>
              <a:t>-му подразделу </a:t>
            </a:r>
            <a:r>
              <a:rPr lang="en-US" b="1" i="1"/>
              <a:t>j</a:t>
            </a:r>
            <a:r>
              <a:rPr lang="ru-RU"/>
              <a:t>-ого раздела </a:t>
            </a:r>
            <a:r>
              <a:rPr lang="en-US" b="1" i="1"/>
              <a:t>i</a:t>
            </a:r>
            <a:r>
              <a:rPr lang="ru-RU"/>
              <a:t>-ой главы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Тематические классы УТЗ</a:t>
            </a:r>
          </a:p>
        </p:txBody>
      </p:sp>
      <p:sp>
        <p:nvSpPr>
          <p:cNvPr id="7171" name="Содержимое 2"/>
          <p:cNvSpPr>
            <a:spLocks noGrp="1"/>
          </p:cNvSpPr>
          <p:nvPr>
            <p:ph idx="1"/>
          </p:nvPr>
        </p:nvSpPr>
        <p:spPr>
          <a:xfrm>
            <a:off x="323850" y="1935163"/>
            <a:ext cx="8640763" cy="4389437"/>
          </a:xfrm>
        </p:spPr>
        <p:txBody>
          <a:bodyPr/>
          <a:lstStyle/>
          <a:p>
            <a:pPr marL="0" indent="355600">
              <a:defRPr/>
            </a:pPr>
            <a:r>
              <a:rPr lang="ru-RU" dirty="0" smtClean="0"/>
              <a:t>Из класса </a:t>
            </a:r>
            <a:r>
              <a:rPr lang="en-US" sz="3600" i="1" dirty="0" err="1" smtClean="0"/>
              <a:t>U</a:t>
            </a:r>
            <a:r>
              <a:rPr lang="en-US" sz="1800" b="1" i="1" dirty="0" err="1" smtClean="0">
                <a:latin typeface="Times New Roman" pitchFamily="18" charset="0"/>
                <a:cs typeface="Times New Roman" pitchFamily="18" charset="0"/>
              </a:rPr>
              <a:t>ijk</a:t>
            </a:r>
            <a:r>
              <a:rPr lang="en-US" sz="1800" b="1" i="1" dirty="0" smtClean="0">
                <a:latin typeface="Times New Roman" pitchFamily="18" charset="0"/>
                <a:cs typeface="Times New Roman" pitchFamily="18" charset="0"/>
              </a:rPr>
              <a:t> </a:t>
            </a:r>
            <a:r>
              <a:rPr lang="ru-RU" sz="2800" b="1" i="1" dirty="0" smtClean="0"/>
              <a:t> </a:t>
            </a:r>
            <a:r>
              <a:rPr lang="ru-RU" dirty="0" smtClean="0"/>
              <a:t>выбирается УТЗ, используемые в промежуточном контроле по данному разделу. </a:t>
            </a:r>
          </a:p>
          <a:p>
            <a:pPr marL="0" indent="355600">
              <a:defRPr/>
            </a:pPr>
            <a:r>
              <a:rPr lang="ru-RU" dirty="0" smtClean="0"/>
              <a:t>Множество УТЗ  для рубежного контроля по разделу </a:t>
            </a:r>
            <a:r>
              <a:rPr lang="en-US" i="1" dirty="0" err="1" smtClean="0">
                <a:latin typeface="Times New Roman" pitchFamily="18" charset="0"/>
                <a:cs typeface="Times New Roman" pitchFamily="18" charset="0"/>
              </a:rPr>
              <a:t>ij</a:t>
            </a:r>
            <a:r>
              <a:rPr lang="ru-RU" dirty="0" smtClean="0"/>
              <a:t> формируется как объедение классов, относящимся ко всем подразделам этого раздела: </a:t>
            </a:r>
          </a:p>
          <a:p>
            <a:pPr marL="0" indent="355600">
              <a:defRPr/>
            </a:pPr>
            <a:endParaRPr lang="ru-RU" dirty="0" smtClean="0"/>
          </a:p>
          <a:p>
            <a:pPr marL="0" indent="355600">
              <a:defRPr/>
            </a:pPr>
            <a:endParaRPr lang="ru-RU" dirty="0" smtClean="0"/>
          </a:p>
          <a:p>
            <a:pPr marL="0" indent="0">
              <a:buFont typeface="Wingdings 2" pitchFamily="18" charset="2"/>
              <a:buNone/>
              <a:defRPr/>
            </a:pPr>
            <a:r>
              <a:rPr lang="ru-RU" dirty="0" smtClean="0"/>
              <a:t>где </a:t>
            </a:r>
            <a:r>
              <a:rPr lang="en-US" b="1" dirty="0" smtClean="0"/>
              <a:t>n</a:t>
            </a:r>
            <a:r>
              <a:rPr lang="en-US" sz="2000" b="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ij</a:t>
            </a:r>
            <a:r>
              <a:rPr lang="ru-RU" sz="2000" b="1" dirty="0" smtClean="0">
                <a:latin typeface="Times New Roman" pitchFamily="18" charset="0"/>
                <a:cs typeface="Times New Roman" pitchFamily="18" charset="0"/>
              </a:rPr>
              <a:t>  </a:t>
            </a:r>
            <a:r>
              <a:rPr lang="ru-RU" dirty="0" smtClean="0"/>
              <a:t>- количество подразделов в разделе </a:t>
            </a:r>
            <a:r>
              <a:rPr lang="en-US" dirty="0" smtClean="0"/>
              <a:t>i</a:t>
            </a:r>
            <a:r>
              <a:rPr lang="ru-RU" dirty="0" smtClean="0"/>
              <a:t>.</a:t>
            </a:r>
            <a:r>
              <a:rPr lang="en-US" dirty="0" smtClean="0"/>
              <a:t>j</a:t>
            </a:r>
            <a:r>
              <a:rPr lang="ru-RU" dirty="0" smtClean="0"/>
              <a:t>. </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4365625"/>
            <a:ext cx="16383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Тематические классы УТЗ</a:t>
            </a:r>
          </a:p>
        </p:txBody>
      </p:sp>
      <p:sp>
        <p:nvSpPr>
          <p:cNvPr id="8195" name="Содержимое 2"/>
          <p:cNvSpPr>
            <a:spLocks noGrp="1"/>
          </p:cNvSpPr>
          <p:nvPr>
            <p:ph idx="1"/>
          </p:nvPr>
        </p:nvSpPr>
        <p:spPr>
          <a:xfrm>
            <a:off x="323850" y="1935163"/>
            <a:ext cx="8640763" cy="4389437"/>
          </a:xfrm>
        </p:spPr>
        <p:txBody>
          <a:bodyPr/>
          <a:lstStyle/>
          <a:p>
            <a:pPr marL="0" indent="355600">
              <a:defRPr/>
            </a:pPr>
            <a:r>
              <a:rPr lang="ru-RU" dirty="0" smtClean="0"/>
              <a:t>Аналогично формируется множество УТЗ для рубежного контроля по </a:t>
            </a:r>
            <a:r>
              <a:rPr lang="en-US" sz="2800" b="1" i="1" dirty="0">
                <a:latin typeface="Times New Roman" pitchFamily="18" charset="0"/>
                <a:cs typeface="Times New Roman" pitchFamily="18" charset="0"/>
              </a:rPr>
              <a:t>i</a:t>
            </a:r>
            <a:r>
              <a:rPr lang="ru-RU" dirty="0" smtClean="0"/>
              <a:t>-ой главе: </a:t>
            </a:r>
          </a:p>
          <a:p>
            <a:pPr marL="0" indent="355600">
              <a:defRPr/>
            </a:pPr>
            <a:endParaRPr lang="ru-RU" dirty="0" smtClean="0"/>
          </a:p>
          <a:p>
            <a:pPr marL="0" indent="0">
              <a:buFont typeface="Wingdings 2" pitchFamily="18" charset="2"/>
              <a:buNone/>
              <a:defRPr/>
            </a:pPr>
            <a:endParaRPr lang="ru-RU" sz="1200" dirty="0" smtClean="0"/>
          </a:p>
          <a:p>
            <a:pPr marL="0" indent="0">
              <a:buFont typeface="Wingdings 2" pitchFamily="18" charset="2"/>
              <a:buNone/>
              <a:defRPr/>
            </a:pPr>
            <a:r>
              <a:rPr lang="ru-RU" dirty="0" smtClean="0"/>
              <a:t>где </a:t>
            </a:r>
            <a:r>
              <a:rPr lang="en-US" b="1" dirty="0" err="1" smtClean="0"/>
              <a:t>n</a:t>
            </a:r>
            <a:r>
              <a:rPr lang="en-US" sz="2000" b="1" i="1" dirty="0" err="1" smtClean="0">
                <a:latin typeface="Times New Roman" pitchFamily="18" charset="0"/>
                <a:cs typeface="Times New Roman" pitchFamily="18" charset="0"/>
              </a:rPr>
              <a:t>i</a:t>
            </a:r>
            <a:r>
              <a:rPr lang="ru-RU" sz="2000" dirty="0" smtClean="0"/>
              <a:t> </a:t>
            </a:r>
            <a:r>
              <a:rPr lang="ru-RU" dirty="0" smtClean="0"/>
              <a:t>- количество разделов в </a:t>
            </a:r>
            <a:r>
              <a:rPr lang="en-US" sz="2800" b="1" i="1" dirty="0">
                <a:latin typeface="Times New Roman" pitchFamily="18" charset="0"/>
                <a:cs typeface="Times New Roman" pitchFamily="18" charset="0"/>
              </a:rPr>
              <a:t>i</a:t>
            </a:r>
            <a:r>
              <a:rPr lang="ru-RU" dirty="0" smtClean="0"/>
              <a:t>-ой главе. </a:t>
            </a:r>
          </a:p>
          <a:p>
            <a:pPr>
              <a:defRPr/>
            </a:pPr>
            <a:endParaRPr lang="ru-RU" dirty="0" smtClean="0"/>
          </a:p>
          <a:p>
            <a:pPr>
              <a:defRPr/>
            </a:pPr>
            <a:r>
              <a:rPr lang="ru-RU" dirty="0" smtClean="0"/>
              <a:t>При итоговом контроле задачи выбираются из всего множество УТЗ - </a:t>
            </a:r>
            <a:r>
              <a:rPr lang="en-US" b="1" i="1" dirty="0" smtClean="0"/>
              <a:t>U</a:t>
            </a:r>
            <a:r>
              <a:rPr lang="ru-RU" dirty="0" smtClean="0"/>
              <a:t>.</a:t>
            </a:r>
          </a:p>
          <a:p>
            <a:pPr marL="0" indent="355600">
              <a:defRPr/>
            </a:pPr>
            <a:endParaRPr lang="ru-RU" dirty="0" smtClean="0"/>
          </a:p>
          <a:p>
            <a:pPr marL="0" indent="355600">
              <a:defRPr/>
            </a:pPr>
            <a:endParaRPr lang="ru-RU" dirty="0" smtClean="0"/>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852738"/>
            <a:ext cx="14271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Тематические классы УТЗ</a:t>
            </a:r>
          </a:p>
        </p:txBody>
      </p:sp>
      <mc:AlternateContent xmlns:mc="http://schemas.openxmlformats.org/markup-compatibility/2006" xmlns:a14="http://schemas.microsoft.com/office/drawing/2010/main">
        <mc:Choice Requires="a14">
          <p:sp>
            <p:nvSpPr>
              <p:cNvPr id="5123" name="Содержимое 2"/>
              <p:cNvSpPr>
                <a:spLocks noGrp="1"/>
              </p:cNvSpPr>
              <p:nvPr>
                <p:ph idx="1"/>
              </p:nvPr>
            </p:nvSpPr>
            <p:spPr>
              <a:xfrm>
                <a:off x="323850" y="1844675"/>
                <a:ext cx="8640763" cy="4824413"/>
              </a:xfrm>
            </p:spPr>
            <p:txBody>
              <a:bodyPr>
                <a:noAutofit/>
              </a:bodyPr>
              <a:lstStyle/>
              <a:p>
                <a:pPr marL="0" indent="355600">
                  <a:defRPr/>
                </a:pPr>
                <a:r>
                  <a:rPr lang="ru-RU" sz="2400" dirty="0" smtClean="0"/>
                  <a:t>Если задачи генерируются, то каждой модели УТЗ приписывается показатель частоты её предъявления в контрольном мероприятии</a:t>
                </a:r>
                <a:r>
                  <a:rPr lang="en-US" sz="2400" dirty="0" smtClean="0"/>
                  <a:t> </a:t>
                </a:r>
                <a14:m>
                  <m:oMath xmlns:m="http://schemas.openxmlformats.org/officeDocument/2006/math">
                    <m:sSub>
                      <m:sSubPr>
                        <m:ctrlPr>
                          <a:rPr lang="ru-RU" sz="2400" b="1" i="1" smtClean="0">
                            <a:latin typeface="Cambria Math"/>
                          </a:rPr>
                        </m:ctrlPr>
                      </m:sSubPr>
                      <m:e>
                        <m:r>
                          <a:rPr lang="ru-RU" sz="2400" b="1" i="1" smtClean="0">
                            <a:latin typeface="Cambria Math"/>
                            <a:ea typeface="Cambria Math"/>
                          </a:rPr>
                          <m:t>𝝎</m:t>
                        </m:r>
                      </m:e>
                      <m:sub>
                        <m:r>
                          <a:rPr lang="en-US" sz="2400" b="1" i="1" smtClean="0">
                            <a:latin typeface="Cambria Math"/>
                          </a:rPr>
                          <m:t>𝒊</m:t>
                        </m:r>
                      </m:sub>
                    </m:sSub>
                  </m:oMath>
                </a14:m>
                <a:r>
                  <a:rPr lang="ru-RU" sz="2400" dirty="0" smtClean="0"/>
                  <a:t>. </a:t>
                </a:r>
              </a:p>
              <a:p>
                <a:pPr marL="0" indent="355600">
                  <a:spcBef>
                    <a:spcPts val="1200"/>
                  </a:spcBef>
                  <a:defRPr/>
                </a:pPr>
                <a:r>
                  <a:rPr lang="ru-RU" sz="2400" dirty="0" smtClean="0"/>
                  <a:t>Значения</a:t>
                </a:r>
                <a:r>
                  <a:rPr lang="en-US" sz="2400" dirty="0" smtClean="0"/>
                  <a:t> </a:t>
                </a:r>
                <a14:m>
                  <m:oMath xmlns:m="http://schemas.openxmlformats.org/officeDocument/2006/math">
                    <m:sSub>
                      <m:sSubPr>
                        <m:ctrlPr>
                          <a:rPr lang="ru-RU" sz="2400" b="1" i="1">
                            <a:latin typeface="Cambria Math"/>
                          </a:rPr>
                        </m:ctrlPr>
                      </m:sSubPr>
                      <m:e>
                        <m:r>
                          <a:rPr lang="ru-RU" sz="2400" b="1" i="1">
                            <a:latin typeface="Cambria Math"/>
                            <a:ea typeface="Cambria Math"/>
                          </a:rPr>
                          <m:t>𝝎</m:t>
                        </m:r>
                      </m:e>
                      <m:sub>
                        <m:r>
                          <a:rPr lang="en-US" sz="2400" b="1" i="1">
                            <a:latin typeface="Cambria Math"/>
                          </a:rPr>
                          <m:t>𝒊</m:t>
                        </m:r>
                      </m:sub>
                    </m:sSub>
                  </m:oMath>
                </a14:m>
                <a:r>
                  <a:rPr lang="en-US" sz="2400" dirty="0" smtClean="0"/>
                  <a:t> </a:t>
                </a:r>
                <a:r>
                  <a:rPr lang="ru-RU" sz="2400" dirty="0" smtClean="0"/>
                  <a:t>выбираются </a:t>
                </a:r>
                <a:r>
                  <a:rPr lang="ru-RU" sz="2400" dirty="0"/>
                  <a:t>из некоторого фиксированного числового диапазона. Наиболее простым вариантом является использование целочисленной шкалы от 1 до 10.</a:t>
                </a:r>
              </a:p>
              <a:p>
                <a:pPr marL="0" indent="355600">
                  <a:spcBef>
                    <a:spcPts val="1200"/>
                  </a:spcBef>
                  <a:defRPr/>
                </a:pPr>
                <a:r>
                  <a:rPr lang="ru-RU" sz="2400" dirty="0"/>
                  <a:t>Количество УТЗ, генерируемых на основе </a:t>
                </a:r>
                <a:r>
                  <a:rPr lang="en-US" sz="2400" b="1" i="1" dirty="0">
                    <a:latin typeface="Times New Roman" pitchFamily="18" charset="0"/>
                    <a:cs typeface="Times New Roman" pitchFamily="18" charset="0"/>
                  </a:rPr>
                  <a:t>i</a:t>
                </a:r>
                <a:r>
                  <a:rPr lang="ru-RU" sz="2400" dirty="0"/>
                  <a:t>-ой модели  и включаемых в блок контроля из </a:t>
                </a:r>
                <a:r>
                  <a:rPr lang="en-US" sz="2400" b="1" i="1" dirty="0"/>
                  <a:t>N</a:t>
                </a:r>
                <a:r>
                  <a:rPr lang="ru-RU" sz="2400" dirty="0"/>
                  <a:t> задач, определяется по формуле</a:t>
                </a:r>
                <a:r>
                  <a:rPr lang="ru-RU" sz="2400" dirty="0" smtClean="0"/>
                  <a:t>:</a:t>
                </a:r>
                <a:r>
                  <a:rPr lang="en-US" sz="2400" dirty="0"/>
                  <a:t> </a:t>
                </a:r>
                <a:r>
                  <a:rPr lang="en-US" sz="2400" dirty="0" smtClean="0"/>
                  <a:t> </a:t>
                </a:r>
                <a:r>
                  <a:rPr lang="ru-RU" sz="2400" dirty="0" smtClean="0"/>
                  <a:t> </a:t>
                </a:r>
                <a14:m>
                  <m:oMath xmlns:m="http://schemas.openxmlformats.org/officeDocument/2006/math">
                    <m:sSub>
                      <m:sSubPr>
                        <m:ctrlPr>
                          <a:rPr lang="ru-RU" sz="2400" i="1" smtClean="0">
                            <a:latin typeface="Cambria Math"/>
                          </a:rPr>
                        </m:ctrlPr>
                      </m:sSubPr>
                      <m:e>
                        <m:r>
                          <a:rPr lang="en-US" sz="2400" b="0" i="1" smtClean="0">
                            <a:latin typeface="Cambria Math"/>
                          </a:rPr>
                          <m:t>𝑚</m:t>
                        </m:r>
                      </m:e>
                      <m:sub>
                        <m:r>
                          <a:rPr lang="en-US" sz="2400" b="0" i="1" smtClean="0">
                            <a:latin typeface="Cambria Math"/>
                          </a:rPr>
                          <m:t>𝑖</m:t>
                        </m:r>
                      </m:sub>
                    </m:sSub>
                    <m:r>
                      <a:rPr lang="en-US" sz="2400" b="0" i="1" smtClean="0">
                        <a:latin typeface="Cambria Math"/>
                      </a:rPr>
                      <m:t>=</m:t>
                    </m:r>
                    <m:d>
                      <m:dPr>
                        <m:begChr m:val="["/>
                        <m:endChr m:val="]"/>
                        <m:ctrlPr>
                          <a:rPr lang="en-US" sz="2400" b="0" i="1" smtClean="0">
                            <a:latin typeface="Cambria Math"/>
                          </a:rPr>
                        </m:ctrlPr>
                      </m:dPr>
                      <m:e>
                        <m:f>
                          <m:fPr>
                            <m:ctrlPr>
                              <a:rPr lang="en-US" sz="2400" i="1">
                                <a:latin typeface="Cambria Math"/>
                              </a:rPr>
                            </m:ctrlPr>
                          </m:fPr>
                          <m:num>
                            <m:r>
                              <a:rPr lang="en-US" sz="2400" i="1">
                                <a:latin typeface="Cambria Math"/>
                              </a:rPr>
                              <m:t>𝑁</m:t>
                            </m:r>
                            <m:r>
                              <a:rPr lang="en-US" sz="2400" i="1">
                                <a:latin typeface="Cambria Math"/>
                              </a:rPr>
                              <m:t>∗</m:t>
                            </m:r>
                            <m:sSub>
                              <m:sSubPr>
                                <m:ctrlPr>
                                  <a:rPr lang="ru-RU" sz="2400" b="1" i="1">
                                    <a:latin typeface="Cambria Math"/>
                                  </a:rPr>
                                </m:ctrlPr>
                              </m:sSubPr>
                              <m:e>
                                <m:r>
                                  <a:rPr lang="ru-RU" sz="2400" b="1" i="1">
                                    <a:latin typeface="Cambria Math"/>
                                    <a:ea typeface="Cambria Math"/>
                                  </a:rPr>
                                  <m:t>𝝎</m:t>
                                </m:r>
                              </m:e>
                              <m:sub>
                                <m:r>
                                  <a:rPr lang="en-US" sz="2400" b="1" i="1">
                                    <a:latin typeface="Cambria Math"/>
                                  </a:rPr>
                                  <m:t>𝒊</m:t>
                                </m:r>
                              </m:sub>
                            </m:sSub>
                          </m:num>
                          <m:den>
                            <m:nary>
                              <m:naryPr>
                                <m:chr m:val="∑"/>
                                <m:subHide m:val="on"/>
                                <m:supHide m:val="on"/>
                                <m:ctrlPr>
                                  <a:rPr lang="en-US" sz="2400" i="1">
                                    <a:latin typeface="Cambria Math"/>
                                  </a:rPr>
                                </m:ctrlPr>
                              </m:naryPr>
                              <m:sub/>
                              <m:sup/>
                              <m:e>
                                <m:sSub>
                                  <m:sSubPr>
                                    <m:ctrlPr>
                                      <a:rPr lang="ru-RU" sz="2400" b="1" i="1">
                                        <a:latin typeface="Cambria Math"/>
                                      </a:rPr>
                                    </m:ctrlPr>
                                  </m:sSubPr>
                                  <m:e>
                                    <m:r>
                                      <a:rPr lang="ru-RU" sz="2400" b="1" i="1">
                                        <a:latin typeface="Cambria Math"/>
                                        <a:ea typeface="Cambria Math"/>
                                      </a:rPr>
                                      <m:t>𝝎</m:t>
                                    </m:r>
                                  </m:e>
                                  <m:sub>
                                    <m:r>
                                      <a:rPr lang="en-US" sz="2400" b="1" i="1">
                                        <a:latin typeface="Cambria Math"/>
                                      </a:rPr>
                                      <m:t>𝒊</m:t>
                                    </m:r>
                                  </m:sub>
                                </m:sSub>
                              </m:e>
                            </m:nary>
                          </m:den>
                        </m:f>
                      </m:e>
                    </m:d>
                  </m:oMath>
                </a14:m>
                <a:r>
                  <a:rPr lang="en-US" sz="2400" dirty="0" smtClean="0"/>
                  <a:t>, </a:t>
                </a:r>
                <a14:m>
                  <m:oMath xmlns:m="http://schemas.openxmlformats.org/officeDocument/2006/math">
                    <m:nary>
                      <m:naryPr>
                        <m:chr m:val="∑"/>
                        <m:subHide m:val="on"/>
                        <m:supHide m:val="on"/>
                        <m:ctrlPr>
                          <a:rPr lang="en-US" sz="2400" i="1" dirty="0" smtClean="0">
                            <a:latin typeface="Cambria Math"/>
                          </a:rPr>
                        </m:ctrlPr>
                      </m:naryPr>
                      <m:sub/>
                      <m:sup/>
                      <m:e>
                        <m:sSub>
                          <m:sSubPr>
                            <m:ctrlPr>
                              <a:rPr lang="en-US" sz="2400" i="1" dirty="0" smtClean="0">
                                <a:latin typeface="Cambria Math"/>
                              </a:rPr>
                            </m:ctrlPr>
                          </m:sSubPr>
                          <m:e>
                            <m:r>
                              <a:rPr lang="en-US" sz="2400" b="0" i="1" dirty="0" smtClean="0">
                                <a:latin typeface="Cambria Math"/>
                              </a:rPr>
                              <m:t>𝑚</m:t>
                            </m:r>
                          </m:e>
                          <m:sub>
                            <m:r>
                              <a:rPr lang="en-US" sz="2400" b="0" i="1" dirty="0" smtClean="0">
                                <a:latin typeface="Cambria Math"/>
                              </a:rPr>
                              <m:t>𝑖</m:t>
                            </m:r>
                          </m:sub>
                        </m:sSub>
                        <m:r>
                          <a:rPr lang="en-US" sz="2400" b="0" i="1" dirty="0" smtClean="0">
                            <a:latin typeface="Cambria Math"/>
                          </a:rPr>
                          <m:t>=</m:t>
                        </m:r>
                        <m:r>
                          <a:rPr lang="en-US" sz="2400" b="0" i="1" dirty="0" smtClean="0">
                            <a:latin typeface="Cambria Math"/>
                          </a:rPr>
                          <m:t>𝑁</m:t>
                        </m:r>
                      </m:e>
                    </m:nary>
                  </m:oMath>
                </a14:m>
                <a:r>
                  <a:rPr lang="en-US" sz="2400" dirty="0" smtClean="0"/>
                  <a:t>.</a:t>
                </a:r>
                <a:r>
                  <a:rPr lang="ru-RU" sz="2400" dirty="0" smtClean="0"/>
                  <a:t>               </a:t>
                </a:r>
              </a:p>
              <a:p>
                <a:pPr marL="0" indent="0">
                  <a:buFont typeface="Wingdings 2" pitchFamily="18" charset="2"/>
                  <a:buNone/>
                  <a:defRPr/>
                </a:pPr>
                <a:r>
                  <a:rPr lang="ru-RU" sz="1800" dirty="0" smtClean="0"/>
                  <a:t>(результат </a:t>
                </a:r>
                <a:r>
                  <a:rPr lang="ru-RU" sz="1800" dirty="0"/>
                  <a:t>в скобках округляется до ближайшего целого). </a:t>
                </a:r>
              </a:p>
            </p:txBody>
          </p:sp>
        </mc:Choice>
        <mc:Fallback xmlns="">
          <p:sp>
            <p:nvSpPr>
              <p:cNvPr id="5123" name="Содержимое 2"/>
              <p:cNvSpPr>
                <a:spLocks noGrp="1" noRot="1" noChangeAspect="1" noMove="1" noResize="1" noEditPoints="1" noAdjustHandles="1" noChangeArrowheads="1" noChangeShapeType="1" noTextEdit="1"/>
              </p:cNvSpPr>
              <p:nvPr>
                <p:ph idx="1"/>
              </p:nvPr>
            </p:nvSpPr>
            <p:spPr>
              <a:xfrm>
                <a:off x="323850" y="1844675"/>
                <a:ext cx="8640763" cy="4824413"/>
              </a:xfrm>
              <a:blipFill rotWithShape="1">
                <a:blip r:embed="rId2"/>
                <a:stretch>
                  <a:fillRect l="-1058" t="-1011" r="-1834"/>
                </a:stretch>
              </a:blipFill>
            </p:spPr>
            <p:txBody>
              <a:bodyPr/>
              <a:lstStyle/>
              <a:p>
                <a:r>
                  <a:rPr lang="ru-RU">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625" y="928688"/>
            <a:ext cx="8229600" cy="704850"/>
          </a:xfrm>
        </p:spPr>
        <p:txBody>
          <a:bodyPr>
            <a:normAutofit fontScale="90000"/>
          </a:bodyPr>
          <a:lstStyle/>
          <a:p>
            <a:pPr eaLnBrk="1" fontAlgn="auto" hangingPunct="1">
              <a:spcAft>
                <a:spcPts val="0"/>
              </a:spcAft>
              <a:defRPr/>
            </a:pPr>
            <a:r>
              <a:rPr lang="ru-RU" sz="4800" b="1" dirty="0"/>
              <a:t>Тематические классы УТЗ</a:t>
            </a:r>
          </a:p>
        </p:txBody>
      </p:sp>
      <mc:AlternateContent xmlns:mc="http://schemas.openxmlformats.org/markup-compatibility/2006">
        <mc:Choice xmlns:a14="http://schemas.microsoft.com/office/drawing/2010/main" Requires="a14">
          <p:sp>
            <p:nvSpPr>
              <p:cNvPr id="5123" name="Содержимое 2"/>
              <p:cNvSpPr>
                <a:spLocks noGrp="1"/>
              </p:cNvSpPr>
              <p:nvPr>
                <p:ph idx="1"/>
              </p:nvPr>
            </p:nvSpPr>
            <p:spPr>
              <a:xfrm>
                <a:off x="323528" y="1844824"/>
                <a:ext cx="8640763" cy="4824413"/>
              </a:xfrm>
            </p:spPr>
            <p:txBody>
              <a:bodyPr>
                <a:noAutofit/>
              </a:bodyPr>
              <a:lstStyle/>
              <a:p>
                <a:pPr marL="0" indent="355600">
                  <a:defRPr/>
                </a:pPr>
                <a:r>
                  <a:rPr lang="ru-RU" dirty="0" smtClean="0"/>
                  <a:t>Например, найти 3 модели с показателями частоты </a:t>
                </a:r>
                <a14:m>
                  <m:oMath xmlns:m="http://schemas.openxmlformats.org/officeDocument/2006/math">
                    <m:sSub>
                      <m:sSubPr>
                        <m:ctrlPr>
                          <a:rPr lang="ru-RU" b="1" i="1" smtClean="0">
                            <a:latin typeface="Cambria Math"/>
                            <a:ea typeface="Cambria Math"/>
                          </a:rPr>
                        </m:ctrlPr>
                      </m:sSubPr>
                      <m:e>
                        <m:r>
                          <a:rPr lang="ru-RU" b="1" i="1" smtClean="0">
                            <a:latin typeface="Cambria Math"/>
                            <a:ea typeface="Cambria Math"/>
                          </a:rPr>
                          <m:t>𝝎</m:t>
                        </m:r>
                      </m:e>
                      <m:sub>
                        <m:r>
                          <a:rPr lang="ru-RU" b="1" i="1" smtClean="0">
                            <a:latin typeface="Cambria Math"/>
                            <a:ea typeface="Cambria Math"/>
                          </a:rPr>
                          <m:t>𝟏</m:t>
                        </m:r>
                      </m:sub>
                    </m:sSub>
                    <m:r>
                      <a:rPr lang="ru-RU" b="1" i="1" smtClean="0">
                        <a:latin typeface="Cambria Math"/>
                        <a:ea typeface="Cambria Math"/>
                      </a:rPr>
                      <m:t>=</m:t>
                    </m:r>
                    <m:r>
                      <a:rPr lang="ru-RU" b="1" i="1" smtClean="0">
                        <a:latin typeface="Cambria Math"/>
                        <a:ea typeface="Cambria Math"/>
                      </a:rPr>
                      <m:t>𝟐</m:t>
                    </m:r>
                    <m:r>
                      <a:rPr lang="ru-RU" b="1" i="1" smtClean="0">
                        <a:latin typeface="Cambria Math"/>
                        <a:ea typeface="Cambria Math"/>
                      </a:rPr>
                      <m:t>, </m:t>
                    </m:r>
                    <m:sSub>
                      <m:sSubPr>
                        <m:ctrlPr>
                          <a:rPr lang="ru-RU" b="1" i="1" smtClean="0">
                            <a:latin typeface="Cambria Math"/>
                            <a:ea typeface="Cambria Math"/>
                          </a:rPr>
                        </m:ctrlPr>
                      </m:sSubPr>
                      <m:e>
                        <m:r>
                          <a:rPr lang="ru-RU" b="1" i="1" smtClean="0">
                            <a:latin typeface="Cambria Math"/>
                            <a:ea typeface="Cambria Math"/>
                          </a:rPr>
                          <m:t>  </m:t>
                        </m:r>
                        <m:r>
                          <a:rPr lang="ru-RU" b="1" i="1" smtClean="0">
                            <a:latin typeface="Cambria Math"/>
                            <a:ea typeface="Cambria Math"/>
                          </a:rPr>
                          <m:t>𝝎</m:t>
                        </m:r>
                      </m:e>
                      <m:sub>
                        <m:r>
                          <a:rPr lang="ru-RU" b="1" i="1" smtClean="0">
                            <a:latin typeface="Cambria Math"/>
                            <a:ea typeface="Cambria Math"/>
                          </a:rPr>
                          <m:t>𝟐</m:t>
                        </m:r>
                      </m:sub>
                    </m:sSub>
                    <m:r>
                      <a:rPr lang="ru-RU" b="1" i="1" smtClean="0">
                        <a:latin typeface="Cambria Math"/>
                        <a:ea typeface="Cambria Math"/>
                      </a:rPr>
                      <m:t>=</m:t>
                    </m:r>
                    <m:r>
                      <a:rPr lang="ru-RU" b="1" i="1" smtClean="0">
                        <a:latin typeface="Cambria Math"/>
                        <a:ea typeface="Cambria Math"/>
                      </a:rPr>
                      <m:t>𝟑</m:t>
                    </m:r>
                    <m:r>
                      <a:rPr lang="ru-RU" b="1" i="1" smtClean="0">
                        <a:latin typeface="Cambria Math"/>
                        <a:ea typeface="Cambria Math"/>
                      </a:rPr>
                      <m:t>,  </m:t>
                    </m:r>
                    <m:sSub>
                      <m:sSubPr>
                        <m:ctrlPr>
                          <a:rPr lang="ru-RU" b="1" i="1" smtClean="0">
                            <a:latin typeface="Cambria Math"/>
                            <a:ea typeface="Cambria Math"/>
                          </a:rPr>
                        </m:ctrlPr>
                      </m:sSubPr>
                      <m:e>
                        <m:r>
                          <a:rPr lang="ru-RU" b="1" i="1" smtClean="0">
                            <a:latin typeface="Cambria Math"/>
                            <a:ea typeface="Cambria Math"/>
                          </a:rPr>
                          <m:t>𝝎</m:t>
                        </m:r>
                      </m:e>
                      <m:sub>
                        <m:r>
                          <a:rPr lang="ru-RU" b="1" i="1" smtClean="0">
                            <a:latin typeface="Cambria Math"/>
                            <a:ea typeface="Cambria Math"/>
                          </a:rPr>
                          <m:t>𝟑</m:t>
                        </m:r>
                      </m:sub>
                    </m:sSub>
                    <m:r>
                      <a:rPr lang="ru-RU" b="1" i="1" smtClean="0">
                        <a:latin typeface="Cambria Math"/>
                        <a:ea typeface="Cambria Math"/>
                      </a:rPr>
                      <m:t>=</m:t>
                    </m:r>
                    <m:r>
                      <a:rPr lang="ru-RU" b="1" i="1" smtClean="0">
                        <a:latin typeface="Cambria Math"/>
                        <a:ea typeface="Cambria Math"/>
                      </a:rPr>
                      <m:t>𝟔</m:t>
                    </m:r>
                  </m:oMath>
                </a14:m>
                <a:r>
                  <a:rPr lang="ru-RU" dirty="0" smtClean="0"/>
                  <a:t>, в промежуточном контроле из 15 УТЗ.</a:t>
                </a:r>
              </a:p>
              <a:p>
                <a:pPr marL="534988" indent="546100">
                  <a:defRPr/>
                </a:pPr>
                <a14:m>
                  <m:oMath xmlns:m="http://schemas.openxmlformats.org/officeDocument/2006/math">
                    <m:sSub>
                      <m:sSubPr>
                        <m:ctrlPr>
                          <a:rPr lang="ru-RU" i="1" smtClean="0">
                            <a:latin typeface="Cambria Math"/>
                          </a:rPr>
                        </m:ctrlPr>
                      </m:sSubPr>
                      <m:e>
                        <m:r>
                          <a:rPr lang="en-US" b="0" i="1" smtClean="0">
                            <a:latin typeface="Cambria Math"/>
                          </a:rPr>
                          <m:t>𝑚</m:t>
                        </m:r>
                      </m:e>
                      <m:sub>
                        <m:r>
                          <a:rPr lang="en-US" b="0" i="1" smtClean="0">
                            <a:latin typeface="Cambria Math"/>
                          </a:rPr>
                          <m:t>1</m:t>
                        </m:r>
                      </m:sub>
                    </m:sSub>
                    <m:r>
                      <a:rPr lang="en-US" b="0" i="1" smtClean="0">
                        <a:latin typeface="Cambria Math"/>
                      </a:rPr>
                      <m:t>=</m:t>
                    </m:r>
                    <m:f>
                      <m:fPr>
                        <m:ctrlPr>
                          <a:rPr lang="en-US" i="1" smtClean="0">
                            <a:latin typeface="Cambria Math"/>
                          </a:rPr>
                        </m:ctrlPr>
                      </m:fPr>
                      <m:num>
                        <m:r>
                          <a:rPr lang="en-US" b="0" i="0" smtClean="0">
                            <a:latin typeface="Cambria Math"/>
                          </a:rPr>
                          <m:t>15∗2</m:t>
                        </m:r>
                      </m:num>
                      <m:den>
                        <m:r>
                          <a:rPr lang="en-US" b="0" i="0" smtClean="0">
                            <a:latin typeface="Cambria Math"/>
                          </a:rPr>
                          <m:t>11</m:t>
                        </m:r>
                      </m:den>
                    </m:f>
                    <m:r>
                      <a:rPr lang="en-US" b="0" i="0" smtClean="0">
                        <a:latin typeface="Cambria Math"/>
                      </a:rPr>
                      <m:t>=2,72</m:t>
                    </m:r>
                    <m:r>
                      <a:rPr lang="en-US" b="0" i="1" smtClean="0">
                        <a:latin typeface="Cambria Math"/>
                        <a:ea typeface="Cambria Math"/>
                      </a:rPr>
                      <m:t>≈3</m:t>
                    </m:r>
                  </m:oMath>
                </a14:m>
                <a:endParaRPr lang="en-US" dirty="0" smtClean="0">
                  <a:ea typeface="Cambria Math"/>
                </a:endParaRPr>
              </a:p>
              <a:p>
                <a:pPr marL="534988" indent="546100">
                  <a:defRPr/>
                </a:pPr>
                <a14:m>
                  <m:oMath xmlns:m="http://schemas.openxmlformats.org/officeDocument/2006/math">
                    <m:sSub>
                      <m:sSubPr>
                        <m:ctrlPr>
                          <a:rPr lang="ru-RU" i="1">
                            <a:latin typeface="Cambria Math"/>
                          </a:rPr>
                        </m:ctrlPr>
                      </m:sSubPr>
                      <m:e>
                        <m:r>
                          <a:rPr lang="en-US" b="0" i="1">
                            <a:latin typeface="Cambria Math"/>
                          </a:rPr>
                          <m:t>𝑚</m:t>
                        </m:r>
                      </m:e>
                      <m:sub>
                        <m:r>
                          <a:rPr lang="en-US" b="0" i="1" smtClean="0">
                            <a:latin typeface="Cambria Math"/>
                          </a:rPr>
                          <m:t>2</m:t>
                        </m:r>
                      </m:sub>
                    </m:sSub>
                    <m:r>
                      <a:rPr lang="en-US" b="0" i="1">
                        <a:latin typeface="Cambria Math"/>
                      </a:rPr>
                      <m:t>=</m:t>
                    </m:r>
                    <m:f>
                      <m:fPr>
                        <m:ctrlPr>
                          <a:rPr lang="en-US" i="1">
                            <a:latin typeface="Cambria Math"/>
                          </a:rPr>
                        </m:ctrlPr>
                      </m:fPr>
                      <m:num>
                        <m:r>
                          <a:rPr lang="en-US" b="0" i="1">
                            <a:latin typeface="Cambria Math"/>
                          </a:rPr>
                          <m:t>15</m:t>
                        </m:r>
                        <m:r>
                          <a:rPr lang="en-US" b="0">
                            <a:latin typeface="Cambria Math"/>
                          </a:rPr>
                          <m:t>∗</m:t>
                        </m:r>
                        <m:r>
                          <a:rPr lang="en-US" b="0" i="1" smtClean="0">
                            <a:latin typeface="Cambria Math"/>
                          </a:rPr>
                          <m:t>3</m:t>
                        </m:r>
                      </m:num>
                      <m:den>
                        <m:r>
                          <a:rPr lang="en-US" b="0" i="1">
                            <a:latin typeface="Cambria Math"/>
                          </a:rPr>
                          <m:t>11</m:t>
                        </m:r>
                      </m:den>
                    </m:f>
                    <m:r>
                      <a:rPr lang="en-US" b="0">
                        <a:latin typeface="Cambria Math"/>
                      </a:rPr>
                      <m:t>=</m:t>
                    </m:r>
                    <m:r>
                      <a:rPr lang="en-US" b="0" i="0" smtClean="0">
                        <a:latin typeface="Cambria Math"/>
                      </a:rPr>
                      <m:t>4,09</m:t>
                    </m:r>
                    <m:r>
                      <a:rPr lang="en-US" b="0" i="1">
                        <a:latin typeface="Cambria Math"/>
                        <a:ea typeface="Cambria Math"/>
                      </a:rPr>
                      <m:t>≈</m:t>
                    </m:r>
                    <m:r>
                      <a:rPr lang="en-US" b="0" i="1" smtClean="0">
                        <a:latin typeface="Cambria Math"/>
                        <a:ea typeface="Cambria Math"/>
                      </a:rPr>
                      <m:t>4</m:t>
                    </m:r>
                  </m:oMath>
                </a14:m>
                <a:endParaRPr lang="en-US" dirty="0">
                  <a:ea typeface="Cambria Math"/>
                </a:endParaRPr>
              </a:p>
              <a:p>
                <a:pPr marL="534988" indent="546100">
                  <a:defRPr/>
                </a:pPr>
                <a14:m>
                  <m:oMath xmlns:m="http://schemas.openxmlformats.org/officeDocument/2006/math">
                    <m:sSub>
                      <m:sSubPr>
                        <m:ctrlPr>
                          <a:rPr lang="ru-RU" i="1">
                            <a:latin typeface="Cambria Math"/>
                          </a:rPr>
                        </m:ctrlPr>
                      </m:sSubPr>
                      <m:e>
                        <m:r>
                          <a:rPr lang="en-US" b="0" i="1">
                            <a:latin typeface="Cambria Math"/>
                          </a:rPr>
                          <m:t>𝑚</m:t>
                        </m:r>
                      </m:e>
                      <m:sub>
                        <m:r>
                          <a:rPr lang="en-US" b="0" i="1" smtClean="0">
                            <a:latin typeface="Cambria Math"/>
                          </a:rPr>
                          <m:t>3</m:t>
                        </m:r>
                      </m:sub>
                    </m:sSub>
                    <m:r>
                      <a:rPr lang="en-US" b="0" i="1">
                        <a:latin typeface="Cambria Math"/>
                      </a:rPr>
                      <m:t>=</m:t>
                    </m:r>
                    <m:f>
                      <m:fPr>
                        <m:ctrlPr>
                          <a:rPr lang="en-US" i="1">
                            <a:latin typeface="Cambria Math"/>
                          </a:rPr>
                        </m:ctrlPr>
                      </m:fPr>
                      <m:num>
                        <m:r>
                          <a:rPr lang="en-US" b="0" i="1">
                            <a:latin typeface="Cambria Math"/>
                          </a:rPr>
                          <m:t>15</m:t>
                        </m:r>
                        <m:r>
                          <a:rPr lang="en-US" b="0">
                            <a:latin typeface="Cambria Math"/>
                          </a:rPr>
                          <m:t>∗</m:t>
                        </m:r>
                        <m:r>
                          <a:rPr lang="en-US" b="0" i="1" smtClean="0">
                            <a:latin typeface="Cambria Math"/>
                          </a:rPr>
                          <m:t>6</m:t>
                        </m:r>
                      </m:num>
                      <m:den>
                        <m:r>
                          <a:rPr lang="en-US" b="0" i="1">
                            <a:latin typeface="Cambria Math"/>
                          </a:rPr>
                          <m:t>11</m:t>
                        </m:r>
                      </m:den>
                    </m:f>
                    <m:r>
                      <a:rPr lang="en-US" b="0">
                        <a:latin typeface="Cambria Math"/>
                      </a:rPr>
                      <m:t>=</m:t>
                    </m:r>
                    <m:r>
                      <a:rPr lang="en-US" b="0" i="0" smtClean="0">
                        <a:latin typeface="Cambria Math"/>
                      </a:rPr>
                      <m:t>8</m:t>
                    </m:r>
                    <m:r>
                      <a:rPr lang="en-US" b="0">
                        <a:latin typeface="Cambria Math"/>
                      </a:rPr>
                      <m:t>,</m:t>
                    </m:r>
                    <m:r>
                      <a:rPr lang="en-US" b="0" i="1" smtClean="0">
                        <a:latin typeface="Cambria Math"/>
                      </a:rPr>
                      <m:t>18</m:t>
                    </m:r>
                    <m:r>
                      <a:rPr lang="en-US" b="0" i="1">
                        <a:latin typeface="Cambria Math"/>
                        <a:ea typeface="Cambria Math"/>
                      </a:rPr>
                      <m:t>≈</m:t>
                    </m:r>
                    <m:r>
                      <a:rPr lang="en-US" b="0" i="1" smtClean="0">
                        <a:latin typeface="Cambria Math"/>
                        <a:ea typeface="Cambria Math"/>
                      </a:rPr>
                      <m:t>8</m:t>
                    </m:r>
                  </m:oMath>
                </a14:m>
                <a:endParaRPr lang="en-US" dirty="0">
                  <a:ea typeface="Cambria Math"/>
                </a:endParaRPr>
              </a:p>
              <a:p>
                <a:pPr marL="0" indent="355600">
                  <a:defRPr/>
                </a:pPr>
                <a:endParaRPr lang="ru-RU" sz="2000" dirty="0"/>
              </a:p>
            </p:txBody>
          </p:sp>
        </mc:Choice>
        <mc:Fallback>
          <p:sp>
            <p:nvSpPr>
              <p:cNvPr id="5123" name="Содержимое 2"/>
              <p:cNvSpPr>
                <a:spLocks noGrp="1" noRot="1" noChangeAspect="1" noMove="1" noResize="1" noEditPoints="1" noAdjustHandles="1" noChangeArrowheads="1" noChangeShapeType="1" noTextEdit="1"/>
              </p:cNvSpPr>
              <p:nvPr>
                <p:ph idx="1"/>
              </p:nvPr>
            </p:nvSpPr>
            <p:spPr>
              <a:xfrm>
                <a:off x="323528" y="1844824"/>
                <a:ext cx="8640763" cy="4824413"/>
              </a:xfrm>
              <a:blipFill rotWithShape="1">
                <a:blip r:embed="rId2"/>
                <a:stretch>
                  <a:fillRect l="-1199" t="-1138" r="-1904"/>
                </a:stretch>
              </a:blipFill>
            </p:spPr>
            <p:txBody>
              <a:bodyPr/>
              <a:lstStyle/>
              <a:p>
                <a:r>
                  <a:rPr lang="ru-RU">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293096"/>
            <a:ext cx="3676154" cy="2304256"/>
          </a:xfrm>
          <a:prstGeom prst="round2DiagRect">
            <a:avLst>
              <a:gd name="adj1" fmla="val 16667"/>
              <a:gd name="adj2" fmla="val 0"/>
            </a:avLst>
          </a:prstGeom>
          <a:ln w="38100" cap="sq">
            <a:solidFill>
              <a:schemeClr val="accent5"/>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724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5d16c5f3fbd9cb46dfd52998e723ad1c2b2d0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Другая 13">
      <a:dk1>
        <a:sysClr val="windowText" lastClr="000000"/>
      </a:dk1>
      <a:lt1>
        <a:sysClr val="window" lastClr="FFFFFF"/>
      </a:lt1>
      <a:dk2>
        <a:srgbClr val="4F271C"/>
      </a:dk2>
      <a:lt2>
        <a:srgbClr val="E7DEC9"/>
      </a:lt2>
      <a:accent1>
        <a:srgbClr val="FF6600"/>
      </a:accent1>
      <a:accent2>
        <a:srgbClr val="FF9933"/>
      </a:accent2>
      <a:accent3>
        <a:srgbClr val="FF6600"/>
      </a:accent3>
      <a:accent4>
        <a:srgbClr val="27130D"/>
      </a:accent4>
      <a:accent5>
        <a:srgbClr val="FF6600"/>
      </a:accent5>
      <a:accent6>
        <a:srgbClr val="3B1D14"/>
      </a:accent6>
      <a:hlink>
        <a:srgbClr val="554509"/>
      </a:hlink>
      <a:folHlink>
        <a:srgbClr val="AA8A14"/>
      </a:folHlink>
    </a:clrScheme>
    <a:fontScheme name="Другая 3">
      <a:majorFont>
        <a:latin typeface="Arial"/>
        <a:ea typeface=""/>
        <a:cs typeface=""/>
      </a:majorFont>
      <a:minorFont>
        <a:latin typeface="Tahoma"/>
        <a:ea typeface=""/>
        <a:cs typeface=""/>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Другая 13">
    <a:dk1>
      <a:sysClr val="windowText" lastClr="000000"/>
    </a:dk1>
    <a:lt1>
      <a:sysClr val="window" lastClr="FFFFFF"/>
    </a:lt1>
    <a:dk2>
      <a:srgbClr val="4F271C"/>
    </a:dk2>
    <a:lt2>
      <a:srgbClr val="E7DEC9"/>
    </a:lt2>
    <a:accent1>
      <a:srgbClr val="FF6600"/>
    </a:accent1>
    <a:accent2>
      <a:srgbClr val="FF9933"/>
    </a:accent2>
    <a:accent3>
      <a:srgbClr val="FF6600"/>
    </a:accent3>
    <a:accent4>
      <a:srgbClr val="27130D"/>
    </a:accent4>
    <a:accent5>
      <a:srgbClr val="FF6600"/>
    </a:accent5>
    <a:accent6>
      <a:srgbClr val="3B1D14"/>
    </a:accent6>
    <a:hlink>
      <a:srgbClr val="554509"/>
    </a:hlink>
    <a:folHlink>
      <a:srgbClr val="AA8A14"/>
    </a:folHlink>
  </a:clrScheme>
</a:themeOverride>
</file>

<file path=docProps/app.xml><?xml version="1.0" encoding="utf-8"?>
<Properties xmlns="http://schemas.openxmlformats.org/officeDocument/2006/extended-properties" xmlns:vt="http://schemas.openxmlformats.org/officeDocument/2006/docPropsVTypes">
  <Template/>
  <TotalTime>2242</TotalTime>
  <Words>1322</Words>
  <Application>Microsoft Office PowerPoint</Application>
  <PresentationFormat>Экран (4:3)</PresentationFormat>
  <Paragraphs>152</Paragraphs>
  <Slides>29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Поток</vt:lpstr>
      <vt:lpstr>Проектирование компьютерных средств обучения  Типизация учебно-тренировочных задач </vt:lpstr>
      <vt:lpstr>Цели занятия</vt:lpstr>
      <vt:lpstr>Введение</vt:lpstr>
      <vt:lpstr>Введение</vt:lpstr>
      <vt:lpstr>Презентация PowerPoint</vt:lpstr>
      <vt:lpstr>Тематические классы УТЗ</vt:lpstr>
      <vt:lpstr>Тематические классы УТЗ</vt:lpstr>
      <vt:lpstr>Тематические классы УТЗ</vt:lpstr>
      <vt:lpstr>Тематические классы УТЗ</vt:lpstr>
      <vt:lpstr>Классификация УТЗ</vt:lpstr>
      <vt:lpstr>Классификация УТЗ</vt:lpstr>
      <vt:lpstr>Классификация УТЗ</vt:lpstr>
      <vt:lpstr>Классификация УТЗ</vt:lpstr>
      <vt:lpstr>Описание типовой УТЗ отражает:</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Основные способы ввода результата УТЗ</vt:lpstr>
      <vt:lpstr>Способы оценивания решений УТЗ</vt:lpstr>
      <vt:lpstr>Вопросы для повторения</vt:lpstr>
      <vt:lpstr>Спасибо за внимание!</vt:lpstr>
    </vt:vector>
  </TitlesOfParts>
  <Company>MarSU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Вера</cp:lastModifiedBy>
  <cp:revision>322</cp:revision>
  <dcterms:created xsi:type="dcterms:W3CDTF">2010-09-07T07:03:48Z</dcterms:created>
  <dcterms:modified xsi:type="dcterms:W3CDTF">2014-12-26T06:57:18Z</dcterms:modified>
</cp:coreProperties>
</file>