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24"/>
  </p:notesMasterIdLst>
  <p:sldIdLst>
    <p:sldId id="366" r:id="rId2"/>
    <p:sldId id="361" r:id="rId3"/>
    <p:sldId id="343" r:id="rId4"/>
    <p:sldId id="365" r:id="rId5"/>
    <p:sldId id="375" r:id="rId6"/>
    <p:sldId id="382" r:id="rId7"/>
    <p:sldId id="383" r:id="rId8"/>
    <p:sldId id="384" r:id="rId9"/>
    <p:sldId id="385" r:id="rId10"/>
    <p:sldId id="345" r:id="rId11"/>
    <p:sldId id="346" r:id="rId12"/>
    <p:sldId id="347" r:id="rId13"/>
    <p:sldId id="353" r:id="rId14"/>
    <p:sldId id="369" r:id="rId15"/>
    <p:sldId id="358" r:id="rId16"/>
    <p:sldId id="379" r:id="rId17"/>
    <p:sldId id="380" r:id="rId18"/>
    <p:sldId id="351" r:id="rId19"/>
    <p:sldId id="371" r:id="rId20"/>
    <p:sldId id="381" r:id="rId21"/>
    <p:sldId id="362" r:id="rId22"/>
    <p:sldId id="360" r:id="rId23"/>
  </p:sldIdLst>
  <p:sldSz cx="9144000" cy="6858000" type="screen4x3"/>
  <p:notesSz cx="6858000" cy="9144000"/>
  <p:custDataLst>
    <p:tags r:id="rId25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11" autoAdjust="0"/>
    <p:restoredTop sz="94628" autoAdjust="0"/>
  </p:normalViewPr>
  <p:slideViewPr>
    <p:cSldViewPr>
      <p:cViewPr>
        <p:scale>
          <a:sx n="80" d="100"/>
          <a:sy n="80" d="100"/>
        </p:scale>
        <p:origin x="-936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0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4D036D6-9445-4A75-8DC8-3A3F90213D27}" type="datetimeFigureOut">
              <a:rPr lang="ru-RU"/>
              <a:pPr>
                <a:defRPr/>
              </a:pPr>
              <a:t>28.12.2014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2893A5B-EB9B-46DE-AF8F-38AC2763FD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501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5344B-CE54-43D3-901E-0C6D5074B7C4}" type="datetimeFigureOut">
              <a:rPr lang="ru-RU"/>
              <a:pPr>
                <a:defRPr/>
              </a:pPr>
              <a:t>28.12.2014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E01B7-23EE-4F84-9972-9D1143BF9E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92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F12D6-B20F-476D-94F7-F286B5CCA09A}" type="datetimeFigureOut">
              <a:rPr lang="ru-RU"/>
              <a:pPr>
                <a:defRPr/>
              </a:pPr>
              <a:t>28.12.2014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58AE8-67CE-4879-91CC-9177540782A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45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E57B9-1950-4D7E-866A-42DA37653B69}" type="datetimeFigureOut">
              <a:rPr lang="ru-RU"/>
              <a:pPr>
                <a:defRPr/>
              </a:pPr>
              <a:t>28.12.2014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AEA00-6C67-489B-91F4-1D7026E252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45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86609-F630-4800-AA16-1AAAFD3244FB}" type="datetimeFigureOut">
              <a:rPr lang="ru-RU"/>
              <a:pPr>
                <a:defRPr/>
              </a:pPr>
              <a:t>28.12.2014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00722-8115-44F0-A33B-50BC2752E3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64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4F534-6FA4-482B-8C72-363171667E65}" type="datetimeFigureOut">
              <a:rPr lang="ru-RU"/>
              <a:pPr>
                <a:defRPr/>
              </a:pPr>
              <a:t>28.12.2014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D116D-3751-474A-83EC-D4435A1E04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436BD-70B9-4281-8DE7-E002FE528E03}" type="datetimeFigureOut">
              <a:rPr lang="ru-RU"/>
              <a:pPr>
                <a:defRPr/>
              </a:pPr>
              <a:t>28.12.2014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687B9-86A6-4DFD-B533-38F1FADB48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95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DDBB5-B38B-4006-8242-7349270998EE}" type="datetimeFigureOut">
              <a:rPr lang="ru-RU"/>
              <a:pPr>
                <a:defRPr/>
              </a:pPr>
              <a:t>28.12.2014</a:t>
            </a:fld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687D6-88A8-4A3E-9499-E4CE16FA15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04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8F157-A40C-4314-9797-6854F02677A2}" type="datetimeFigureOut">
              <a:rPr lang="ru-RU"/>
              <a:pPr>
                <a:defRPr/>
              </a:pPr>
              <a:t>28.12.2014</a:t>
            </a:fld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5C71A-C603-4D45-B57E-C56C7A958B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21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FA867-9999-4594-8773-85A6F10AA77C}" type="datetimeFigureOut">
              <a:rPr lang="ru-RU"/>
              <a:pPr>
                <a:defRPr/>
              </a:pPr>
              <a:t>28.12.2014</a:t>
            </a:fld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A9C7B-8D87-4F82-84AE-B8F5B28AD4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47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B1E2D-3550-48F7-8077-406779A735DB}" type="datetimeFigureOut">
              <a:rPr lang="ru-RU"/>
              <a:pPr>
                <a:defRPr/>
              </a:pPr>
              <a:t>28.12.2014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A724D-2F24-45C2-ABEF-74CF241B85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94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A6454-6CDC-4795-A91F-20CE2C71EC77}" type="datetimeFigureOut">
              <a:rPr lang="ru-RU"/>
              <a:pPr>
                <a:defRPr/>
              </a:pPr>
              <a:t>28.12.2014</a:t>
            </a:fld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5ABCC-2E9C-4ADC-9F39-DE2235BC73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4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9000">
              <a:schemeClr val="accent3">
                <a:lumMod val="20000"/>
                <a:lumOff val="80000"/>
              </a:schemeClr>
            </a:gs>
            <a:gs pos="25000">
              <a:schemeClr val="bg1">
                <a:tint val="83000"/>
                <a:satMod val="320000"/>
              </a:schemeClr>
            </a:gs>
            <a:gs pos="100000">
              <a:schemeClr val="bg1">
                <a:shade val="15000"/>
                <a:satMod val="32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450823-D13A-4D2B-AB56-63AA20E6D32B}" type="datetimeFigureOut">
              <a:rPr lang="ru-RU"/>
              <a:pPr>
                <a:defRPr/>
              </a:pPr>
              <a:t>28.12.2014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E55446E-3F3E-40A6-B4D0-7DBC749EA7E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5" r:id="rId9"/>
    <p:sldLayoutId id="2147484413" r:id="rId10"/>
    <p:sldLayoutId id="214748441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27130D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620688"/>
            <a:ext cx="8429684" cy="5022320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000" dirty="0" smtClean="0">
                <a:solidFill>
                  <a:schemeClr val="accent3">
                    <a:lumMod val="50000"/>
                  </a:schemeClr>
                </a:solidFill>
              </a:rPr>
              <a:t>Проектирование компьютерных средств обучения</a:t>
            </a:r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ru-RU" sz="4000" dirty="0" smtClean="0"/>
              <a:t>Выбор инструментальных средств разработки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500" y="5500688"/>
            <a:ext cx="7854950" cy="1109662"/>
          </a:xfrm>
        </p:spPr>
        <p:txBody>
          <a:bodyPr/>
          <a:lstStyle/>
          <a:p>
            <a:pPr marR="0" algn="ctr" eaLnBrk="1" hangingPunct="1"/>
            <a:r>
              <a:rPr lang="ru-RU" b="1" dirty="0" smtClean="0">
                <a:solidFill>
                  <a:srgbClr val="FF6600"/>
                </a:solidFill>
                <a:latin typeface="Arial" charset="0"/>
              </a:rPr>
              <a:t>Лекция </a:t>
            </a:r>
            <a:r>
              <a:rPr lang="en-US" b="1" dirty="0" smtClean="0">
                <a:solidFill>
                  <a:srgbClr val="FF6600"/>
                </a:solidFill>
                <a:latin typeface="Arial" charset="0"/>
              </a:rPr>
              <a:t>1</a:t>
            </a:r>
            <a:r>
              <a:rPr lang="ru-RU" b="1" dirty="0" smtClean="0">
                <a:solidFill>
                  <a:srgbClr val="FF6600"/>
                </a:solidFill>
                <a:latin typeface="Arial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856" y="1144712"/>
            <a:ext cx="8229600" cy="84412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800" b="1" dirty="0" smtClean="0"/>
              <a:t>Инструментальные средства </a:t>
            </a:r>
            <a:br>
              <a:rPr lang="ru-RU" sz="3800" b="1" dirty="0" smtClean="0"/>
            </a:br>
            <a:r>
              <a:rPr lang="ru-RU" sz="3800" b="1" dirty="0" smtClean="0"/>
              <a:t>по широте охвата</a:t>
            </a:r>
            <a:endParaRPr lang="ru-RU" sz="3800" b="1" dirty="0"/>
          </a:p>
        </p:txBody>
      </p:sp>
      <p:sp>
        <p:nvSpPr>
          <p:cNvPr id="7171" name="Содержимое 2"/>
          <p:cNvSpPr>
            <a:spLocks noGrp="1"/>
          </p:cNvSpPr>
          <p:nvPr>
            <p:ph idx="1"/>
          </p:nvPr>
        </p:nvSpPr>
        <p:spPr>
          <a:xfrm>
            <a:off x="323528" y="2204864"/>
            <a:ext cx="8640763" cy="426375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ru-RU" dirty="0"/>
              <a:t>По широте охвата задач инструментальные средства подразделяются на </a:t>
            </a:r>
            <a:r>
              <a:rPr lang="ru-RU" b="1" dirty="0"/>
              <a:t>локальные </a:t>
            </a:r>
            <a:r>
              <a:rPr lang="ru-RU" dirty="0"/>
              <a:t>и </a:t>
            </a:r>
            <a:r>
              <a:rPr lang="ru-RU" b="1" dirty="0"/>
              <a:t>комплексные</a:t>
            </a:r>
            <a:r>
              <a:rPr lang="ru-RU" dirty="0"/>
              <a:t>. </a:t>
            </a:r>
          </a:p>
          <a:p>
            <a:pPr>
              <a:spcBef>
                <a:spcPts val="1200"/>
              </a:spcBef>
            </a:pPr>
            <a:r>
              <a:rPr lang="ru-RU" b="1" dirty="0">
                <a:solidFill>
                  <a:srgbClr val="A50021"/>
                </a:solidFill>
              </a:rPr>
              <a:t>Локальные инструментальные </a:t>
            </a:r>
            <a:r>
              <a:rPr lang="ru-RU" b="1" dirty="0" smtClean="0">
                <a:solidFill>
                  <a:srgbClr val="A50021"/>
                </a:solidFill>
              </a:rPr>
              <a:t/>
            </a:r>
            <a:br>
              <a:rPr lang="ru-RU" b="1" dirty="0" smtClean="0">
                <a:solidFill>
                  <a:srgbClr val="A50021"/>
                </a:solidFill>
              </a:rPr>
            </a:br>
            <a:r>
              <a:rPr lang="ru-RU" b="1" dirty="0" smtClean="0">
                <a:solidFill>
                  <a:srgbClr val="A50021"/>
                </a:solidFill>
              </a:rPr>
              <a:t>средства</a:t>
            </a:r>
            <a:r>
              <a:rPr lang="ru-RU" dirty="0" smtClean="0">
                <a:solidFill>
                  <a:srgbClr val="A50021"/>
                </a:solidFill>
              </a:rPr>
              <a:t> </a:t>
            </a:r>
            <a:r>
              <a:rPr lang="ru-RU" dirty="0"/>
              <a:t>ориентированы </a:t>
            </a:r>
            <a:r>
              <a:rPr lang="ru-RU" dirty="0" smtClean="0"/>
              <a:t>на </a:t>
            </a:r>
            <a:br>
              <a:rPr lang="ru-RU" dirty="0" smtClean="0"/>
            </a:br>
            <a:r>
              <a:rPr lang="ru-RU" dirty="0" smtClean="0"/>
              <a:t>реализацию </a:t>
            </a:r>
            <a:r>
              <a:rPr lang="ru-RU" dirty="0"/>
              <a:t>ограниченного круга работ. </a:t>
            </a:r>
          </a:p>
          <a:p>
            <a:pPr>
              <a:spcBef>
                <a:spcPts val="1200"/>
              </a:spcBef>
            </a:pPr>
            <a:r>
              <a:rPr lang="ru-RU" b="1" dirty="0">
                <a:solidFill>
                  <a:srgbClr val="A50021"/>
                </a:solidFill>
              </a:rPr>
              <a:t>Комплексные средства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dirty="0" smtClean="0"/>
              <a:t>предназначены </a:t>
            </a:r>
            <a:r>
              <a:rPr lang="ru-RU" dirty="0"/>
              <a:t>для решения </a:t>
            </a:r>
            <a:r>
              <a:rPr lang="ru-RU" dirty="0" smtClean="0"/>
              <a:t>широкой</a:t>
            </a:r>
            <a:br>
              <a:rPr lang="ru-RU" dirty="0" smtClean="0"/>
            </a:br>
            <a:r>
              <a:rPr lang="ru-RU" dirty="0" smtClean="0"/>
              <a:t>совокупности </a:t>
            </a:r>
            <a:r>
              <a:rPr lang="ru-RU" dirty="0"/>
              <a:t>взаимосвязанных задач. </a:t>
            </a:r>
          </a:p>
          <a:p>
            <a:pPr marL="0" indent="355600">
              <a:defRPr/>
            </a:pPr>
            <a:endParaRPr lang="ru-RU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621" y="3156441"/>
            <a:ext cx="1334262" cy="1383186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chemeClr val="accent5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491" y="5157192"/>
            <a:ext cx="1836522" cy="1378126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chemeClr val="accent5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928688"/>
            <a:ext cx="8229600" cy="7048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200" b="1" dirty="0" smtClean="0"/>
              <a:t>Комплексный инструментарий</a:t>
            </a:r>
            <a:endParaRPr lang="ru-RU" sz="4200" b="1" dirty="0"/>
          </a:p>
        </p:txBody>
      </p:sp>
      <p:sp>
        <p:nvSpPr>
          <p:cNvPr id="8195" name="Содержимое 2"/>
          <p:cNvSpPr>
            <a:spLocks noGrp="1"/>
          </p:cNvSpPr>
          <p:nvPr>
            <p:ph idx="1"/>
          </p:nvPr>
        </p:nvSpPr>
        <p:spPr>
          <a:xfrm>
            <a:off x="323850" y="1935163"/>
            <a:ext cx="8640763" cy="4389437"/>
          </a:xfrm>
        </p:spPr>
        <p:txBody>
          <a:bodyPr/>
          <a:lstStyle/>
          <a:p>
            <a:pPr marL="0" indent="355600">
              <a:defRPr/>
            </a:pPr>
            <a:r>
              <a:rPr lang="ru-RU" b="1" dirty="0">
                <a:solidFill>
                  <a:srgbClr val="A50021"/>
                </a:solidFill>
              </a:rPr>
              <a:t>Комплексный инструментарий </a:t>
            </a:r>
            <a:r>
              <a:rPr lang="ru-RU" dirty="0"/>
              <a:t>реализуется либо в рамках  инструментальных сред, интегрирующих множество функций, либо в виде пакетов (</a:t>
            </a:r>
            <a:r>
              <a:rPr lang="en-US" dirty="0"/>
              <a:t>authoring suites</a:t>
            </a:r>
            <a:r>
              <a:rPr lang="ru-RU" dirty="0"/>
              <a:t>),  представляющих собой наборы совместимых и дополняющих друг друга систем.</a:t>
            </a:r>
          </a:p>
          <a:p>
            <a:pPr marL="0" indent="355600">
              <a:defRPr/>
            </a:pPr>
            <a:endParaRPr lang="ru-RU" dirty="0" smtClean="0"/>
          </a:p>
          <a:p>
            <a:pPr marL="0" indent="355600">
              <a:defRPr/>
            </a:pPr>
            <a:endParaRPr lang="ru-RU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538" y="4437112"/>
            <a:ext cx="3431478" cy="2144674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chemeClr val="accent5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1283990"/>
            <a:ext cx="8229600" cy="70485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 smtClean="0"/>
              <a:t>Инструментальные средства по проблемной ориентации</a:t>
            </a:r>
            <a:endParaRPr lang="ru-RU" sz="3600" b="1" dirty="0"/>
          </a:p>
        </p:txBody>
      </p:sp>
      <p:sp>
        <p:nvSpPr>
          <p:cNvPr id="5123" name="Содержимое 2"/>
          <p:cNvSpPr>
            <a:spLocks noGrp="1"/>
          </p:cNvSpPr>
          <p:nvPr>
            <p:ph idx="1"/>
          </p:nvPr>
        </p:nvSpPr>
        <p:spPr>
          <a:xfrm>
            <a:off x="323528" y="2317066"/>
            <a:ext cx="8640763" cy="4352294"/>
          </a:xfrm>
        </p:spPr>
        <p:txBody>
          <a:bodyPr>
            <a:noAutofit/>
          </a:bodyPr>
          <a:lstStyle/>
          <a:p>
            <a:pPr marL="0" indent="355600">
              <a:spcBef>
                <a:spcPts val="1200"/>
              </a:spcBef>
              <a:defRPr/>
            </a:pPr>
            <a:r>
              <a:rPr lang="ru-RU" sz="2200" dirty="0"/>
              <a:t>По проблемной ориентации инструментальные средства могут быть декомпозированы на специализированные и универсальные. </a:t>
            </a:r>
            <a:endParaRPr lang="ru-RU" sz="2200" dirty="0" smtClean="0"/>
          </a:p>
          <a:p>
            <a:pPr marL="0" indent="355600">
              <a:spcBef>
                <a:spcPts val="1200"/>
              </a:spcBef>
              <a:defRPr/>
            </a:pPr>
            <a:r>
              <a:rPr lang="ru-RU" sz="2200" b="1" dirty="0" smtClean="0">
                <a:solidFill>
                  <a:srgbClr val="A50021"/>
                </a:solidFill>
              </a:rPr>
              <a:t>Специализированный </a:t>
            </a:r>
            <a:r>
              <a:rPr lang="ru-RU" sz="2200" b="1" dirty="0">
                <a:solidFill>
                  <a:srgbClr val="A50021"/>
                </a:solidFill>
              </a:rPr>
              <a:t>инструментарий</a:t>
            </a:r>
            <a:r>
              <a:rPr lang="ru-RU" sz="2200" dirty="0">
                <a:solidFill>
                  <a:srgbClr val="A50021"/>
                </a:solidFill>
              </a:rPr>
              <a:t> 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ориентирован </a:t>
            </a:r>
            <a:r>
              <a:rPr lang="ru-RU" sz="2200" dirty="0"/>
              <a:t>на задачи, связанные с созданием 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приложений </a:t>
            </a:r>
            <a:r>
              <a:rPr lang="ru-RU" sz="2200" dirty="0"/>
              <a:t>определенного КСО, и учитывает 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их </a:t>
            </a:r>
            <a:r>
              <a:rPr lang="ru-RU" sz="2200" dirty="0"/>
              <a:t>особенности</a:t>
            </a:r>
            <a:r>
              <a:rPr lang="ru-RU" sz="2200" dirty="0" smtClean="0"/>
              <a:t>.</a:t>
            </a:r>
          </a:p>
          <a:p>
            <a:pPr marL="0" indent="355600">
              <a:spcBef>
                <a:spcPts val="1200"/>
              </a:spcBef>
              <a:defRPr/>
            </a:pPr>
            <a:r>
              <a:rPr lang="ru-RU" sz="2200" b="1" dirty="0" smtClean="0">
                <a:solidFill>
                  <a:srgbClr val="A50021"/>
                </a:solidFill>
              </a:rPr>
              <a:t>Универсальные </a:t>
            </a:r>
            <a:r>
              <a:rPr lang="ru-RU" sz="2200" b="1" dirty="0">
                <a:solidFill>
                  <a:srgbClr val="A50021"/>
                </a:solidFill>
              </a:rPr>
              <a:t>средства</a:t>
            </a:r>
            <a:r>
              <a:rPr lang="ru-RU" sz="2200" dirty="0">
                <a:solidFill>
                  <a:srgbClr val="A50021"/>
                </a:solidFill>
              </a:rPr>
              <a:t> </a:t>
            </a:r>
            <a:r>
              <a:rPr lang="ru-RU" sz="2200" dirty="0"/>
              <a:t>позволяют 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решать </a:t>
            </a:r>
            <a:r>
              <a:rPr lang="ru-RU" sz="2200" dirty="0"/>
              <a:t>соответствующие задачи вне 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зависимости </a:t>
            </a:r>
            <a:r>
              <a:rPr lang="ru-RU" sz="2200" dirty="0"/>
              <a:t>от конечных целей, стоящих перед разработчиками.</a:t>
            </a:r>
          </a:p>
          <a:p>
            <a:pPr marL="0" indent="355600">
              <a:defRPr/>
            </a:pPr>
            <a:endParaRPr lang="ru-RU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501008"/>
            <a:ext cx="1543029" cy="1167697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chemeClr val="accent5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085184"/>
            <a:ext cx="1543029" cy="1349061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chemeClr val="accent5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928688"/>
            <a:ext cx="8229600" cy="7048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400" b="1" dirty="0" smtClean="0"/>
              <a:t>Ядро инструментария</a:t>
            </a:r>
            <a:endParaRPr lang="ru-RU" sz="4400" b="1" dirty="0"/>
          </a:p>
        </p:txBody>
      </p:sp>
      <p:sp>
        <p:nvSpPr>
          <p:cNvPr id="5123" name="Содержимое 2"/>
          <p:cNvSpPr>
            <a:spLocks noGrp="1"/>
          </p:cNvSpPr>
          <p:nvPr>
            <p:ph idx="1"/>
          </p:nvPr>
        </p:nvSpPr>
        <p:spPr>
          <a:xfrm>
            <a:off x="323850" y="1700213"/>
            <a:ext cx="5256262" cy="4533900"/>
          </a:xfrm>
        </p:spPr>
        <p:txBody>
          <a:bodyPr>
            <a:noAutofit/>
          </a:bodyPr>
          <a:lstStyle/>
          <a:p>
            <a:pPr marL="0" indent="361950">
              <a:defRPr/>
            </a:pPr>
            <a:endParaRPr lang="ru-RU" sz="2400" dirty="0" smtClean="0"/>
          </a:p>
          <a:p>
            <a:pPr marL="0" indent="361950">
              <a:defRPr/>
            </a:pPr>
            <a:r>
              <a:rPr lang="ru-RU" sz="2400" dirty="0" smtClean="0"/>
              <a:t>Ядро </a:t>
            </a:r>
            <a:r>
              <a:rPr lang="ru-RU" sz="2400" dirty="0"/>
              <a:t>инструментария, оказывающее наибольшее влияние на технологию разработки КСО, составляют </a:t>
            </a:r>
            <a:r>
              <a:rPr lang="ru-RU" sz="2400" b="1" dirty="0">
                <a:solidFill>
                  <a:srgbClr val="A50021"/>
                </a:solidFill>
              </a:rPr>
              <a:t>системы автоматизированного проектирования КСО и авторские системы</a:t>
            </a:r>
            <a:r>
              <a:rPr lang="ru-RU" sz="2400" dirty="0"/>
              <a:t>. </a:t>
            </a:r>
            <a:endParaRPr lang="ru-RU" sz="2000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952786"/>
            <a:ext cx="3312368" cy="1728192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chemeClr val="accent5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24128" y="1988840"/>
            <a:ext cx="2852092" cy="1714500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chemeClr val="accent5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293096"/>
            <a:ext cx="3096344" cy="1972329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chemeClr val="accent5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1283990"/>
            <a:ext cx="8229600" cy="70485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/>
              <a:t>Выбор </a:t>
            </a:r>
            <a:r>
              <a:rPr lang="ru-RU" sz="3600" b="1" dirty="0" smtClean="0"/>
              <a:t>используемого инструментария</a:t>
            </a:r>
            <a:endParaRPr lang="ru-RU" sz="3600" b="1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9" r="8025"/>
          <a:stretch/>
        </p:blipFill>
        <p:spPr>
          <a:xfrm>
            <a:off x="1258784" y="2132856"/>
            <a:ext cx="6553576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428625" y="764704"/>
            <a:ext cx="8229600" cy="936104"/>
          </a:xfrm>
        </p:spPr>
        <p:txBody>
          <a:bodyPr/>
          <a:lstStyle/>
          <a:p>
            <a:pPr eaLnBrk="1" hangingPunct="1"/>
            <a:r>
              <a:rPr lang="ru-RU" sz="2900" b="1" dirty="0"/>
              <a:t>Основные тенденции развития технологий и инструментальных средств </a:t>
            </a:r>
            <a:r>
              <a:rPr lang="ru-RU" sz="2900" b="1" dirty="0" smtClean="0"/>
              <a:t>разработки</a:t>
            </a:r>
          </a:p>
        </p:txBody>
      </p:sp>
      <p:sp>
        <p:nvSpPr>
          <p:cNvPr id="5123" name="Содержимое 2"/>
          <p:cNvSpPr>
            <a:spLocks noGrp="1"/>
          </p:cNvSpPr>
          <p:nvPr>
            <p:ph idx="1"/>
          </p:nvPr>
        </p:nvSpPr>
        <p:spPr>
          <a:xfrm>
            <a:off x="323850" y="1844823"/>
            <a:ext cx="8640763" cy="4389289"/>
          </a:xfrm>
        </p:spPr>
        <p:txBody>
          <a:bodyPr>
            <a:noAutofit/>
          </a:bodyPr>
          <a:lstStyle/>
          <a:p>
            <a:pPr marL="0" lvl="0" indent="361950">
              <a:spcBef>
                <a:spcPts val="1200"/>
              </a:spcBef>
            </a:pPr>
            <a:r>
              <a:rPr lang="ru-RU" sz="2400" dirty="0"/>
              <a:t>обеспечение возможности применения инструментария исполнителями, не являющимися профессиональными программистами и не имеющими специального педагогического образования;</a:t>
            </a:r>
          </a:p>
          <a:p>
            <a:pPr marL="0" lvl="0" indent="361950">
              <a:spcBef>
                <a:spcPts val="1200"/>
              </a:spcBef>
            </a:pPr>
            <a:r>
              <a:rPr lang="ru-RU" sz="2400" dirty="0"/>
              <a:t>использование объектно-ориентированного подхода и принципов, лежащих в основе </a:t>
            </a:r>
            <a:r>
              <a:rPr lang="en-US" sz="2400" dirty="0"/>
              <a:t>CASE</a:t>
            </a:r>
            <a:r>
              <a:rPr lang="ru-RU" sz="2400" dirty="0"/>
              <a:t>-технологий;</a:t>
            </a:r>
          </a:p>
          <a:p>
            <a:pPr marL="0" lvl="0" indent="361950">
              <a:spcBef>
                <a:spcPts val="1200"/>
              </a:spcBef>
            </a:pPr>
            <a:r>
              <a:rPr lang="ru-RU" sz="2400" dirty="0"/>
              <a:t>централизация управления проектом и создание условий для многократного использования ресурсов (программных и информационных компонентов, дидактических, методических и интерфейсных решений</a:t>
            </a:r>
            <a:r>
              <a:rPr lang="ru-RU" sz="2400" dirty="0" smtClean="0"/>
              <a:t>)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428625" y="836712"/>
            <a:ext cx="8229600" cy="936104"/>
          </a:xfrm>
        </p:spPr>
        <p:txBody>
          <a:bodyPr/>
          <a:lstStyle/>
          <a:p>
            <a:pPr eaLnBrk="1" hangingPunct="1"/>
            <a:r>
              <a:rPr lang="ru-RU" sz="2900" b="1" dirty="0"/>
              <a:t>Основные тенденции развития технологий и инструментальных средств </a:t>
            </a:r>
            <a:r>
              <a:rPr lang="ru-RU" sz="2900" b="1" dirty="0" smtClean="0"/>
              <a:t>разработки</a:t>
            </a:r>
          </a:p>
        </p:txBody>
      </p:sp>
      <p:sp>
        <p:nvSpPr>
          <p:cNvPr id="5123" name="Содержимое 2"/>
          <p:cNvSpPr>
            <a:spLocks noGrp="1"/>
          </p:cNvSpPr>
          <p:nvPr>
            <p:ph idx="1"/>
          </p:nvPr>
        </p:nvSpPr>
        <p:spPr>
          <a:xfrm>
            <a:off x="323850" y="1844823"/>
            <a:ext cx="8640763" cy="4389289"/>
          </a:xfrm>
        </p:spPr>
        <p:txBody>
          <a:bodyPr>
            <a:noAutofit/>
          </a:bodyPr>
          <a:lstStyle/>
          <a:p>
            <a:pPr marL="0" lvl="0" indent="361950"/>
            <a:r>
              <a:rPr lang="ru-RU" sz="2400" dirty="0"/>
              <a:t>обеспечение непрерывной (сквозной) поддержки всех этапов разработки;</a:t>
            </a:r>
          </a:p>
          <a:p>
            <a:pPr marL="0" lvl="0" indent="361950"/>
            <a:r>
              <a:rPr lang="ru-RU" sz="2400" dirty="0"/>
              <a:t>воплощение в специализированных инструментальных средствах возможностей автоматизированной реализации в КСО приемов компьютерной дидактики;</a:t>
            </a:r>
          </a:p>
          <a:p>
            <a:pPr marL="0" lvl="0" indent="361950"/>
            <a:r>
              <a:rPr lang="ru-RU" sz="2400" dirty="0"/>
              <a:t>использование визуальных средств разработки, стирающих границы между проектированием и реализацией;</a:t>
            </a:r>
          </a:p>
          <a:p>
            <a:pPr marL="0" lvl="0" indent="361950"/>
            <a:r>
              <a:rPr lang="ru-RU" sz="2400" dirty="0"/>
              <a:t>интеллектуализация инструментария и создаваемых с его помощью продуктов;</a:t>
            </a:r>
          </a:p>
          <a:p>
            <a:pPr lvl="0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227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428625" y="836712"/>
            <a:ext cx="8229600" cy="936104"/>
          </a:xfrm>
        </p:spPr>
        <p:txBody>
          <a:bodyPr/>
          <a:lstStyle/>
          <a:p>
            <a:pPr eaLnBrk="1" hangingPunct="1"/>
            <a:r>
              <a:rPr lang="ru-RU" sz="2900" b="1" dirty="0"/>
              <a:t>Основные тенденции развития технологий и инструментальных средств </a:t>
            </a:r>
            <a:r>
              <a:rPr lang="ru-RU" sz="2900" b="1" dirty="0" smtClean="0"/>
              <a:t>разработки</a:t>
            </a:r>
          </a:p>
        </p:txBody>
      </p:sp>
      <p:sp>
        <p:nvSpPr>
          <p:cNvPr id="5123" name="Содержимое 2"/>
          <p:cNvSpPr>
            <a:spLocks noGrp="1"/>
          </p:cNvSpPr>
          <p:nvPr>
            <p:ph idx="1"/>
          </p:nvPr>
        </p:nvSpPr>
        <p:spPr>
          <a:xfrm>
            <a:off x="323850" y="1844823"/>
            <a:ext cx="8640763" cy="4389289"/>
          </a:xfrm>
        </p:spPr>
        <p:txBody>
          <a:bodyPr>
            <a:noAutofit/>
          </a:bodyPr>
          <a:lstStyle/>
          <a:p>
            <a:pPr marL="0" lvl="0" indent="361950"/>
            <a:r>
              <a:rPr lang="ru-RU" sz="2400" dirty="0"/>
              <a:t>обеспечение возможности быстрого построения прототипа КСО, не дожидаясь завершения разработки всех входящих в него  компонентов;</a:t>
            </a:r>
          </a:p>
          <a:p>
            <a:pPr marL="0" lvl="0" indent="361950"/>
            <a:r>
              <a:rPr lang="ru-RU" sz="2400" dirty="0"/>
              <a:t>обеспечение возможности обновления (наращивания, развития) продукта без него полномасштабного репроектирования;</a:t>
            </a:r>
          </a:p>
          <a:p>
            <a:pPr marL="0" lvl="0" indent="361950"/>
            <a:r>
              <a:rPr lang="ru-RU" sz="2400" dirty="0"/>
              <a:t>обеспечение условий для участия в проектировании специалистов по предметной области (авторов курсов);</a:t>
            </a:r>
          </a:p>
          <a:p>
            <a:pPr marL="0" lvl="0" indent="361950"/>
            <a:r>
              <a:rPr lang="ru-RU" sz="2400" dirty="0"/>
              <a:t>широкая поддержка мультимедийных технологий.</a:t>
            </a:r>
          </a:p>
          <a:p>
            <a:pPr lvl="0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79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446088" y="1048470"/>
            <a:ext cx="8229600" cy="868362"/>
          </a:xfrm>
        </p:spPr>
        <p:txBody>
          <a:bodyPr/>
          <a:lstStyle/>
          <a:p>
            <a:pPr eaLnBrk="1" hangingPunct="1"/>
            <a:r>
              <a:rPr lang="ru-RU" sz="3600" b="1" dirty="0"/>
              <a:t>Выбор форм представления информации</a:t>
            </a:r>
            <a:endParaRPr lang="ru-RU" sz="3500" b="1" dirty="0" smtClean="0"/>
          </a:p>
        </p:txBody>
      </p:sp>
      <p:sp>
        <p:nvSpPr>
          <p:cNvPr id="5123" name="Содержимое 2"/>
          <p:cNvSpPr>
            <a:spLocks noGrp="1"/>
          </p:cNvSpPr>
          <p:nvPr>
            <p:ph idx="1"/>
          </p:nvPr>
        </p:nvSpPr>
        <p:spPr>
          <a:xfrm>
            <a:off x="323850" y="2063898"/>
            <a:ext cx="8640763" cy="438943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2400" dirty="0"/>
              <a:t>В КСО применяются разнообразные </a:t>
            </a:r>
            <a:r>
              <a:rPr lang="ru-RU" sz="2400" b="1" dirty="0">
                <a:solidFill>
                  <a:srgbClr val="A50021"/>
                </a:solidFill>
              </a:rPr>
              <a:t>формы представления информации</a:t>
            </a:r>
            <a:r>
              <a:rPr lang="ru-RU" sz="2400" dirty="0"/>
              <a:t>: </a:t>
            </a:r>
            <a:endParaRPr lang="ru-RU" sz="2400" dirty="0" smtClean="0"/>
          </a:p>
          <a:p>
            <a:pPr marL="0" indent="361950">
              <a:defRPr/>
            </a:pPr>
            <a:r>
              <a:rPr lang="ru-RU" sz="2400" dirty="0" smtClean="0"/>
              <a:t>текст </a:t>
            </a:r>
            <a:r>
              <a:rPr lang="ru-RU" sz="2400" dirty="0"/>
              <a:t>и </a:t>
            </a:r>
            <a:r>
              <a:rPr lang="ru-RU" sz="2400" dirty="0" smtClean="0"/>
              <a:t>гипертекст;</a:t>
            </a:r>
          </a:p>
          <a:p>
            <a:pPr marL="0" indent="361950">
              <a:defRPr/>
            </a:pPr>
            <a:r>
              <a:rPr lang="ru-RU" sz="2400" dirty="0" smtClean="0"/>
              <a:t>графика </a:t>
            </a:r>
            <a:r>
              <a:rPr lang="ru-RU" sz="2400" dirty="0"/>
              <a:t>и </a:t>
            </a:r>
            <a:r>
              <a:rPr lang="ru-RU" sz="2400" dirty="0" smtClean="0"/>
              <a:t>гиперграфика;</a:t>
            </a:r>
          </a:p>
          <a:p>
            <a:pPr marL="0" indent="361950">
              <a:defRPr/>
            </a:pPr>
            <a:r>
              <a:rPr lang="ru-RU" sz="2400" dirty="0" smtClean="0"/>
              <a:t>видео;</a:t>
            </a:r>
          </a:p>
          <a:p>
            <a:pPr marL="0" indent="361950">
              <a:defRPr/>
            </a:pPr>
            <a:r>
              <a:rPr lang="ru-RU" sz="2400" dirty="0" smtClean="0"/>
              <a:t>анимация;</a:t>
            </a:r>
          </a:p>
          <a:p>
            <a:pPr marL="0" indent="361950">
              <a:defRPr/>
            </a:pPr>
            <a:r>
              <a:rPr lang="ru-RU" sz="2400" dirty="0" smtClean="0"/>
              <a:t>звук;</a:t>
            </a:r>
          </a:p>
          <a:p>
            <a:pPr marL="0" indent="361950">
              <a:defRPr/>
            </a:pPr>
            <a:r>
              <a:rPr lang="ru-RU" sz="2400" dirty="0" smtClean="0"/>
              <a:t>интерактивные </a:t>
            </a:r>
            <a:r>
              <a:rPr lang="ru-RU" sz="2400" dirty="0"/>
              <a:t>трехмерные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изображения</a:t>
            </a:r>
            <a:r>
              <a:rPr lang="ru-RU" sz="2400" dirty="0"/>
              <a:t>.</a:t>
            </a:r>
          </a:p>
          <a:p>
            <a:pPr>
              <a:defRPr/>
            </a:pPr>
            <a:endParaRPr lang="ru-RU" sz="2000" dirty="0"/>
          </a:p>
          <a:p>
            <a:pPr marL="355600" indent="355600">
              <a:defRPr/>
            </a:pPr>
            <a:endParaRPr lang="ru-RU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833556"/>
            <a:ext cx="1212553" cy="792088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chemeClr val="accent3">
                <a:lumMod val="75000"/>
              </a:schemeClr>
            </a:solidFill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282" y="4685915"/>
            <a:ext cx="1152128" cy="864096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chemeClr val="accent3">
                <a:lumMod val="75000"/>
              </a:schemeClr>
            </a:solidFill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29000"/>
            <a:ext cx="1188875" cy="792088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chemeClr val="accent3">
                <a:lumMod val="75000"/>
              </a:schemeClr>
            </a:solidFill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994" y="4545124"/>
            <a:ext cx="2352675" cy="2009775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chemeClr val="accent3">
                <a:lumMod val="75000"/>
              </a:schemeClr>
            </a:solidFill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446088" y="976313"/>
            <a:ext cx="8229600" cy="868362"/>
          </a:xfrm>
        </p:spPr>
        <p:txBody>
          <a:bodyPr/>
          <a:lstStyle/>
          <a:p>
            <a:pPr eaLnBrk="1" hangingPunct="1"/>
            <a:r>
              <a:rPr lang="ru-RU" sz="3600" b="1" dirty="0"/>
              <a:t>Факторы выбора используемых форм и </a:t>
            </a:r>
            <a:r>
              <a:rPr lang="ru-RU" sz="3600" b="1" dirty="0" smtClean="0"/>
              <a:t>форматов</a:t>
            </a:r>
            <a:endParaRPr lang="ru-RU" sz="3500" b="1" dirty="0" smtClean="0"/>
          </a:p>
        </p:txBody>
      </p:sp>
      <p:sp>
        <p:nvSpPr>
          <p:cNvPr id="5123" name="Содержимое 2"/>
          <p:cNvSpPr>
            <a:spLocks noGrp="1"/>
          </p:cNvSpPr>
          <p:nvPr>
            <p:ph idx="1"/>
          </p:nvPr>
        </p:nvSpPr>
        <p:spPr>
          <a:xfrm>
            <a:off x="323850" y="1991890"/>
            <a:ext cx="8640763" cy="4389438"/>
          </a:xfrm>
        </p:spPr>
        <p:txBody>
          <a:bodyPr>
            <a:normAutofit/>
          </a:bodyPr>
          <a:lstStyle/>
          <a:p>
            <a:pPr marL="0" lvl="0" indent="361950">
              <a:spcBef>
                <a:spcPts val="1200"/>
              </a:spcBef>
            </a:pPr>
            <a:r>
              <a:rPr lang="ru-RU" sz="2400" dirty="0" smtClean="0"/>
              <a:t>объем </a:t>
            </a:r>
            <a:r>
              <a:rPr lang="ru-RU" sz="2400" dirty="0"/>
              <a:t>и </a:t>
            </a:r>
            <a:r>
              <a:rPr lang="ru-RU" sz="2400" dirty="0" smtClean="0"/>
              <a:t>характер </a:t>
            </a:r>
            <a:r>
              <a:rPr lang="ru-RU" sz="2400" dirty="0"/>
              <a:t>информационных компонентов, входящих в </a:t>
            </a:r>
            <a:r>
              <a:rPr lang="ru-RU" sz="2400" dirty="0" smtClean="0"/>
              <a:t>КСО</a:t>
            </a:r>
            <a:endParaRPr lang="ru-RU" sz="2400" dirty="0"/>
          </a:p>
          <a:p>
            <a:pPr marL="0" lvl="0" indent="361950">
              <a:spcBef>
                <a:spcPts val="1200"/>
              </a:spcBef>
            </a:pPr>
            <a:r>
              <a:rPr lang="ru-RU" sz="2400" dirty="0" smtClean="0"/>
              <a:t>дидактические </a:t>
            </a:r>
            <a:r>
              <a:rPr lang="ru-RU" sz="2400" dirty="0"/>
              <a:t>и </a:t>
            </a:r>
            <a:r>
              <a:rPr lang="ru-RU" sz="2400" dirty="0" smtClean="0"/>
              <a:t>функциональные характеристики </a:t>
            </a:r>
            <a:r>
              <a:rPr lang="ru-RU" sz="2400" dirty="0"/>
              <a:t>продукта, а также </a:t>
            </a:r>
            <a:r>
              <a:rPr lang="ru-RU" sz="2400" dirty="0" smtClean="0"/>
              <a:t>дидактические значения </a:t>
            </a:r>
            <a:r>
              <a:rPr lang="ru-RU" sz="2400" dirty="0"/>
              <a:t>информационных </a:t>
            </a:r>
            <a:r>
              <a:rPr lang="ru-RU" sz="2400" dirty="0" smtClean="0"/>
              <a:t>компонентов</a:t>
            </a:r>
            <a:endParaRPr lang="ru-RU" sz="2400" dirty="0"/>
          </a:p>
          <a:p>
            <a:pPr marL="0" lvl="0" indent="361950">
              <a:spcBef>
                <a:spcPts val="1200"/>
              </a:spcBef>
            </a:pPr>
            <a:r>
              <a:rPr lang="ru-RU" sz="2400" dirty="0" smtClean="0"/>
              <a:t>ограничения </a:t>
            </a:r>
            <a:r>
              <a:rPr lang="ru-RU" sz="2400" dirty="0"/>
              <a:t>на объем продукта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(</a:t>
            </a:r>
            <a:r>
              <a:rPr lang="ru-RU" sz="2400" dirty="0"/>
              <a:t>дистрибутива и компонентов,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устанавливаемых </a:t>
            </a:r>
            <a:r>
              <a:rPr lang="ru-RU" sz="2400" dirty="0"/>
              <a:t>на компьютерах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пользователей)</a:t>
            </a:r>
            <a:endParaRPr lang="ru-RU" sz="2400" dirty="0"/>
          </a:p>
          <a:p>
            <a:pPr marL="355600" indent="355600">
              <a:tabLst>
                <a:tab pos="87313" algn="l"/>
              </a:tabLst>
              <a:defRPr/>
            </a:pPr>
            <a:endParaRPr lang="ru-RU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0111" y="4005064"/>
            <a:ext cx="3168352" cy="2517055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chemeClr val="accent5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27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928688"/>
            <a:ext cx="8229600" cy="7048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800" b="1" dirty="0" smtClean="0"/>
              <a:t>Цели занятия</a:t>
            </a:r>
            <a:endParaRPr lang="ru-RU" sz="4800" b="1" dirty="0"/>
          </a:p>
        </p:txBody>
      </p:sp>
      <p:sp>
        <p:nvSpPr>
          <p:cNvPr id="409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ru-RU" dirty="0" smtClean="0"/>
              <a:t>Дать </a:t>
            </a:r>
            <a:r>
              <a:rPr lang="ru-RU" dirty="0"/>
              <a:t>определение инструментальным </a:t>
            </a:r>
            <a:r>
              <a:rPr lang="ru-RU" dirty="0" smtClean="0"/>
              <a:t>средствам</a:t>
            </a:r>
            <a:endParaRPr lang="ru-RU" dirty="0"/>
          </a:p>
          <a:p>
            <a:pPr lvl="0">
              <a:spcBef>
                <a:spcPts val="1200"/>
              </a:spcBef>
            </a:pPr>
            <a:r>
              <a:rPr lang="ru-RU" dirty="0" smtClean="0"/>
              <a:t>Изучить </a:t>
            </a:r>
            <a:r>
              <a:rPr lang="ru-RU" dirty="0"/>
              <a:t>классы инструментальных </a:t>
            </a:r>
            <a:r>
              <a:rPr lang="ru-RU" dirty="0" smtClean="0"/>
              <a:t>средств</a:t>
            </a:r>
            <a:endParaRPr lang="ru-RU" dirty="0"/>
          </a:p>
          <a:p>
            <a:pPr lvl="0">
              <a:spcBef>
                <a:spcPts val="1200"/>
              </a:spcBef>
            </a:pPr>
            <a:r>
              <a:rPr lang="ru-RU" dirty="0" smtClean="0"/>
              <a:t>Рассмотреть </a:t>
            </a:r>
            <a:r>
              <a:rPr lang="ru-RU" dirty="0"/>
              <a:t>основные тенденции развития технологий и инструментальных </a:t>
            </a:r>
            <a:r>
              <a:rPr lang="ru-RU" dirty="0" smtClean="0"/>
              <a:t>средств</a:t>
            </a:r>
            <a:endParaRPr lang="ru-RU" dirty="0"/>
          </a:p>
          <a:p>
            <a:pPr>
              <a:spcBef>
                <a:spcPts val="1200"/>
              </a:spcBef>
            </a:pPr>
            <a:r>
              <a:rPr lang="ru-RU" dirty="0"/>
              <a:t>Рассмотреть </a:t>
            </a:r>
            <a:r>
              <a:rPr lang="ru-RU" dirty="0"/>
              <a:t>формы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представления </a:t>
            </a:r>
            <a:r>
              <a:rPr lang="ru-RU" dirty="0"/>
              <a:t>информации</a:t>
            </a:r>
            <a:r>
              <a:rPr lang="ru-RU" dirty="0" smtClean="0"/>
              <a:t>, </a:t>
            </a:r>
            <a:br>
              <a:rPr lang="ru-RU" dirty="0" smtClean="0"/>
            </a:br>
            <a:r>
              <a:rPr lang="ru-RU" dirty="0" smtClean="0"/>
              <a:t>определить </a:t>
            </a:r>
            <a:r>
              <a:rPr lang="ru-RU" dirty="0"/>
              <a:t>факторы </a:t>
            </a:r>
            <a:r>
              <a:rPr lang="ru-RU" dirty="0" smtClean="0"/>
              <a:t>выбора</a:t>
            </a:r>
            <a:br>
              <a:rPr lang="ru-RU" dirty="0" smtClean="0"/>
            </a:br>
            <a:r>
              <a:rPr lang="ru-RU" dirty="0" smtClean="0"/>
              <a:t>используемых </a:t>
            </a:r>
            <a:r>
              <a:rPr lang="ru-RU" dirty="0"/>
              <a:t>форм</a:t>
            </a:r>
            <a:endParaRPr lang="ru-RU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ru-RU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 b="6452"/>
          <a:stretch>
            <a:fillRect/>
          </a:stretch>
        </p:blipFill>
        <p:spPr bwMode="auto">
          <a:xfrm>
            <a:off x="5508104" y="4221088"/>
            <a:ext cx="3268199" cy="2290059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chemeClr val="accent5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446088" y="976313"/>
            <a:ext cx="8229600" cy="868362"/>
          </a:xfrm>
        </p:spPr>
        <p:txBody>
          <a:bodyPr/>
          <a:lstStyle/>
          <a:p>
            <a:pPr eaLnBrk="1" hangingPunct="1"/>
            <a:r>
              <a:rPr lang="ru-RU" sz="3600" b="1" dirty="0"/>
              <a:t>Факторы выбора используемых форм и </a:t>
            </a:r>
            <a:r>
              <a:rPr lang="ru-RU" sz="3600" b="1" dirty="0" smtClean="0"/>
              <a:t>форматов</a:t>
            </a:r>
            <a:endParaRPr lang="ru-RU" sz="3500" b="1" dirty="0" smtClean="0"/>
          </a:p>
        </p:txBody>
      </p:sp>
      <p:sp>
        <p:nvSpPr>
          <p:cNvPr id="5123" name="Содержимое 2"/>
          <p:cNvSpPr>
            <a:spLocks noGrp="1"/>
          </p:cNvSpPr>
          <p:nvPr>
            <p:ph idx="1"/>
          </p:nvPr>
        </p:nvSpPr>
        <p:spPr>
          <a:xfrm>
            <a:off x="323850" y="1991890"/>
            <a:ext cx="8640763" cy="4389438"/>
          </a:xfrm>
        </p:spPr>
        <p:txBody>
          <a:bodyPr>
            <a:normAutofit/>
          </a:bodyPr>
          <a:lstStyle/>
          <a:p>
            <a:pPr marL="0" indent="361950">
              <a:spcBef>
                <a:spcPts val="1200"/>
              </a:spcBef>
            </a:pPr>
            <a:r>
              <a:rPr lang="ru-RU" sz="2400" dirty="0" smtClean="0"/>
              <a:t>планируемые программно-технические характеристики </a:t>
            </a:r>
            <a:r>
              <a:rPr lang="ru-RU" sz="2400" dirty="0"/>
              <a:t>продукта (поддерживаемых вычислительных платформ, требований к аппаратному и программному обеспечениям</a:t>
            </a:r>
            <a:r>
              <a:rPr lang="ru-RU" sz="2400" dirty="0" smtClean="0"/>
              <a:t>)</a:t>
            </a:r>
            <a:endParaRPr lang="ru-RU" sz="2400" dirty="0"/>
          </a:p>
          <a:p>
            <a:pPr marL="0" indent="361950">
              <a:spcBef>
                <a:spcPts val="1200"/>
              </a:spcBef>
            </a:pPr>
            <a:r>
              <a:rPr lang="ru-RU" sz="2400" dirty="0" smtClean="0"/>
              <a:t>возможности </a:t>
            </a:r>
            <a:r>
              <a:rPr lang="ru-RU" sz="2400" dirty="0"/>
              <a:t>инструментальных средств, которые планируется использовать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при разработке</a:t>
            </a:r>
            <a:endParaRPr lang="ru-RU" sz="2400" dirty="0"/>
          </a:p>
          <a:p>
            <a:pPr marL="0" indent="361950">
              <a:spcBef>
                <a:spcPts val="1200"/>
              </a:spcBef>
            </a:pPr>
            <a:r>
              <a:rPr lang="ru-RU" sz="2400" dirty="0" smtClean="0"/>
              <a:t>ограничения </a:t>
            </a:r>
            <a:r>
              <a:rPr lang="ru-RU" sz="2400" dirty="0"/>
              <a:t>на применение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тех </a:t>
            </a:r>
            <a:r>
              <a:rPr lang="ru-RU" sz="2400" dirty="0"/>
              <a:t>или иных </a:t>
            </a:r>
            <a:r>
              <a:rPr lang="ru-RU" sz="2400" dirty="0" smtClean="0"/>
              <a:t>форматов</a:t>
            </a:r>
            <a:endParaRPr lang="ru-RU" sz="2400" dirty="0"/>
          </a:p>
          <a:p>
            <a:pPr marL="355600" indent="355600">
              <a:tabLst>
                <a:tab pos="87313" algn="l"/>
              </a:tabLst>
              <a:defRPr/>
            </a:pPr>
            <a:endParaRPr lang="ru-RU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972004"/>
            <a:ext cx="3465959" cy="2670343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chemeClr val="accent5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41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938213"/>
          </a:xfrm>
        </p:spPr>
        <p:txBody>
          <a:bodyPr/>
          <a:lstStyle/>
          <a:p>
            <a:r>
              <a:rPr lang="ru-RU" sz="4000" b="1" smtClean="0"/>
              <a:t>Вопросы для повторения</a:t>
            </a:r>
          </a:p>
        </p:txBody>
      </p:sp>
      <p:sp>
        <p:nvSpPr>
          <p:cNvPr id="47107" name="Содержимое 2"/>
          <p:cNvSpPr>
            <a:spLocks noGrp="1"/>
          </p:cNvSpPr>
          <p:nvPr>
            <p:ph type="body" idx="1"/>
          </p:nvPr>
        </p:nvSpPr>
        <p:spPr>
          <a:xfrm>
            <a:off x="214313" y="1754188"/>
            <a:ext cx="8472487" cy="4878729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Что такое инструментальные средства?</a:t>
            </a:r>
          </a:p>
          <a:p>
            <a:pPr lvl="0"/>
            <a:r>
              <a:rPr lang="ru-RU" dirty="0"/>
              <a:t>Какими бывают инструментальные средства по широте охвата задач?</a:t>
            </a:r>
          </a:p>
          <a:p>
            <a:pPr lvl="0"/>
            <a:r>
              <a:rPr lang="ru-RU" dirty="0"/>
              <a:t>Какими могут быть инструментальные средства по проблемной ориентации? </a:t>
            </a:r>
          </a:p>
          <a:p>
            <a:pPr lvl="0"/>
            <a:r>
              <a:rPr lang="ru-RU" dirty="0"/>
              <a:t>Перечислите основные тенденции развития технологий и инструментальных </a:t>
            </a:r>
            <a:r>
              <a:rPr lang="ru-RU" dirty="0" smtClean="0"/>
              <a:t>средств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Приведите основные </a:t>
            </a:r>
            <a:r>
              <a:rPr lang="ru-RU" dirty="0" smtClean="0"/>
              <a:t>формы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представления </a:t>
            </a:r>
            <a:r>
              <a:rPr lang="ru-RU" dirty="0"/>
              <a:t>информации.</a:t>
            </a:r>
          </a:p>
          <a:p>
            <a:pPr lvl="0"/>
            <a:r>
              <a:rPr lang="ru-RU" dirty="0"/>
              <a:t>Назовите факторы выбора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используемых </a:t>
            </a:r>
            <a:r>
              <a:rPr lang="ru-RU" dirty="0"/>
              <a:t>форм.</a:t>
            </a:r>
          </a:p>
          <a:p>
            <a:pPr marL="266700" indent="0" eaLnBrk="1" hangingPunct="1">
              <a:buFont typeface="Wingdings 2" pitchFamily="18" charset="2"/>
              <a:buNone/>
              <a:tabLst>
                <a:tab pos="447675" algn="l"/>
              </a:tabLst>
              <a:defRPr/>
            </a:pPr>
            <a:endParaRPr lang="ru-RU" altLang="ru-RU" dirty="0" smtClean="0"/>
          </a:p>
          <a:p>
            <a:pPr eaLnBrk="1" hangingPunct="1">
              <a:defRPr/>
            </a:pPr>
            <a:endParaRPr lang="ru-RU" dirty="0" smtClean="0"/>
          </a:p>
        </p:txBody>
      </p:sp>
      <p:pic>
        <p:nvPicPr>
          <p:cNvPr id="68612" name="Picture 4" descr="F:\Обучающие системы\картинки\051509z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6136" y="5013176"/>
            <a:ext cx="2674972" cy="1654446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chemeClr val="accent3">
                <a:lumMod val="75000"/>
              </a:schemeClr>
            </a:solidFill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57364"/>
            <a:ext cx="8027014" cy="1828800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Спасибо за внимание!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 smtClean="0"/>
              <a:t>Определение</a:t>
            </a:r>
          </a:p>
        </p:txBody>
      </p:sp>
      <p:sp>
        <p:nvSpPr>
          <p:cNvPr id="6147" name="Содержимое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248472"/>
          </a:xfrm>
        </p:spPr>
        <p:txBody>
          <a:bodyPr/>
          <a:lstStyle/>
          <a:p>
            <a:pPr marL="0" indent="355600"/>
            <a:r>
              <a:rPr lang="ru-RU" sz="2800" dirty="0" smtClean="0"/>
              <a:t>Под </a:t>
            </a:r>
            <a:r>
              <a:rPr lang="ru-RU" sz="2800" b="1" dirty="0">
                <a:solidFill>
                  <a:srgbClr val="A50021"/>
                </a:solidFill>
              </a:rPr>
              <a:t>инструментальными средствами</a:t>
            </a:r>
            <a:r>
              <a:rPr lang="ru-RU" sz="2800" dirty="0">
                <a:solidFill>
                  <a:srgbClr val="A50021"/>
                </a:solidFill>
              </a:rPr>
              <a:t> </a:t>
            </a:r>
            <a:r>
              <a:rPr lang="ru-RU" sz="2800" dirty="0"/>
              <a:t>понимаются программные системы, используемые для решения задач, связанных с созданием </a:t>
            </a:r>
            <a:r>
              <a:rPr lang="ru-RU" sz="2800" dirty="0" smtClean="0"/>
              <a:t>КСО </a:t>
            </a:r>
            <a:endParaRPr lang="ru-R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1" t="7675" r="13442" b="13069"/>
          <a:stretch/>
        </p:blipFill>
        <p:spPr bwMode="auto">
          <a:xfrm>
            <a:off x="3275856" y="4509119"/>
            <a:ext cx="2167310" cy="1842863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chemeClr val="accent5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53374"/>
            <a:ext cx="1989565" cy="1734703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chemeClr val="accent5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861048"/>
            <a:ext cx="2088232" cy="2088232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chemeClr val="accent5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ru-RU" sz="4400" b="1" dirty="0"/>
              <a:t>Инструментальные средства</a:t>
            </a:r>
            <a:endParaRPr lang="ru-RU" sz="4400" dirty="0" smtClean="0"/>
          </a:p>
        </p:txBody>
      </p:sp>
      <p:sp>
        <p:nvSpPr>
          <p:cNvPr id="7171" name="Содержимое 2"/>
          <p:cNvSpPr>
            <a:spLocks noGrp="1"/>
          </p:cNvSpPr>
          <p:nvPr>
            <p:ph idx="1"/>
          </p:nvPr>
        </p:nvSpPr>
        <p:spPr>
          <a:xfrm>
            <a:off x="457200" y="1772817"/>
            <a:ext cx="8229600" cy="4824536"/>
          </a:xfrm>
        </p:spPr>
        <p:txBody>
          <a:bodyPr>
            <a:normAutofit/>
          </a:bodyPr>
          <a:lstStyle/>
          <a:p>
            <a:pPr marL="0" indent="355600">
              <a:spcBef>
                <a:spcPts val="1200"/>
              </a:spcBef>
            </a:pPr>
            <a:r>
              <a:rPr lang="ru-RU" dirty="0"/>
              <a:t>Набор решаемых задач определяется характеристиками создаваемого продукта. В рамках конкретного проекта какие-то задачи могут не ставиться, что снимает потребность в освоении и применении соответствующих средств. </a:t>
            </a:r>
          </a:p>
          <a:p>
            <a:pPr marL="0" indent="355600">
              <a:spcBef>
                <a:spcPts val="1200"/>
              </a:spcBef>
            </a:pPr>
            <a:r>
              <a:rPr lang="ru-RU" dirty="0"/>
              <a:t>Принадлежность средств набору, ассоциируемому с этапом разработки, не означает, что все они должны быть использованы. </a:t>
            </a:r>
            <a:endParaRPr lang="ru-RU" dirty="0" smtClean="0"/>
          </a:p>
          <a:p>
            <a:pPr marL="0" indent="355600">
              <a:spcBef>
                <a:spcPts val="1200"/>
              </a:spcBef>
            </a:pPr>
            <a:r>
              <a:rPr lang="ru-RU" dirty="0" smtClean="0"/>
              <a:t>Некоторые </a:t>
            </a:r>
            <a:r>
              <a:rPr lang="ru-RU" dirty="0"/>
              <a:t>из них представляют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альтернативные </a:t>
            </a:r>
            <a:r>
              <a:rPr lang="ru-RU" dirty="0"/>
              <a:t>варианты.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941168"/>
            <a:ext cx="1674118" cy="1674118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chemeClr val="accent5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ru-RU" sz="4400" b="1" dirty="0" smtClean="0"/>
              <a:t>Инструментальные средства</a:t>
            </a:r>
          </a:p>
        </p:txBody>
      </p:sp>
      <p:sp>
        <p:nvSpPr>
          <p:cNvPr id="7171" name="Содержимое 2"/>
          <p:cNvSpPr>
            <a:spLocks noGrp="1"/>
          </p:cNvSpPr>
          <p:nvPr>
            <p:ph idx="1"/>
          </p:nvPr>
        </p:nvSpPr>
        <p:spPr>
          <a:xfrm>
            <a:off x="457200" y="1772817"/>
            <a:ext cx="8229600" cy="4824536"/>
          </a:xfrm>
        </p:spPr>
        <p:txBody>
          <a:bodyPr>
            <a:noAutofit/>
          </a:bodyPr>
          <a:lstStyle/>
          <a:p>
            <a:pPr marL="0" indent="361950"/>
            <a:r>
              <a:rPr lang="ru-RU" dirty="0"/>
              <a:t>Задачи, направленные на получение промежуточных результатов, напрямую не включаемых в программные и информационные компоненты продукта, в принципе могут быть решены вообще без применения инструментальных средств. </a:t>
            </a:r>
            <a:endParaRPr lang="ru-RU" dirty="0" smtClean="0"/>
          </a:p>
          <a:p>
            <a:pPr marL="0" indent="361950"/>
            <a:r>
              <a:rPr lang="ru-RU" dirty="0" smtClean="0"/>
              <a:t>Указанный </a:t>
            </a:r>
            <a:r>
              <a:rPr lang="ru-RU" dirty="0"/>
              <a:t>характер присущ задачам концептуального проектирования.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Программный </a:t>
            </a:r>
            <a:r>
              <a:rPr lang="ru-RU" dirty="0"/>
              <a:t>инструментарий на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данных </a:t>
            </a:r>
            <a:r>
              <a:rPr lang="ru-RU" dirty="0"/>
              <a:t>этапах играет </a:t>
            </a:r>
            <a:r>
              <a:rPr lang="ru-RU" dirty="0" smtClean="0"/>
              <a:t>вспомогательную</a:t>
            </a:r>
            <a:br>
              <a:rPr lang="ru-RU" dirty="0" smtClean="0"/>
            </a:br>
            <a:r>
              <a:rPr lang="ru-RU" dirty="0" smtClean="0"/>
              <a:t>роль</a:t>
            </a:r>
            <a:r>
              <a:rPr lang="ru-RU" dirty="0"/>
              <a:t>, способствуя эффективности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разработки</a:t>
            </a:r>
            <a:r>
              <a:rPr lang="ru-RU" dirty="0"/>
              <a:t>. </a:t>
            </a:r>
            <a:endParaRPr lang="ru-RU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437112"/>
            <a:ext cx="1981200" cy="1895475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chemeClr val="accent5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1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831974"/>
            <a:ext cx="8229600" cy="43678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400" b="1" dirty="0"/>
              <a:t>Основные классы инструментальных </a:t>
            </a:r>
            <a:r>
              <a:rPr lang="ru-RU" sz="2400" b="1" dirty="0" smtClean="0"/>
              <a:t>средств</a:t>
            </a:r>
            <a:endParaRPr lang="ru-RU" sz="2400" b="1" dirty="0"/>
          </a:p>
        </p:txBody>
      </p:sp>
      <p:sp>
        <p:nvSpPr>
          <p:cNvPr id="5123" name="Содержимое 2"/>
          <p:cNvSpPr>
            <a:spLocks noGrp="1"/>
          </p:cNvSpPr>
          <p:nvPr>
            <p:ph idx="1"/>
          </p:nvPr>
        </p:nvSpPr>
        <p:spPr>
          <a:xfrm>
            <a:off x="323528" y="1844824"/>
            <a:ext cx="8640763" cy="4824413"/>
          </a:xfrm>
        </p:spPr>
        <p:txBody>
          <a:bodyPr>
            <a:noAutofit/>
          </a:bodyPr>
          <a:lstStyle/>
          <a:p>
            <a:pPr marL="0" indent="355600">
              <a:defRPr/>
            </a:pPr>
            <a:endParaRPr lang="en-US" dirty="0">
              <a:ea typeface="Cambria Math"/>
            </a:endParaRPr>
          </a:p>
          <a:p>
            <a:pPr marL="0" indent="355600">
              <a:defRPr/>
            </a:pPr>
            <a:endParaRPr lang="ru-RU" sz="20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372342"/>
              </p:ext>
            </p:extLst>
          </p:nvPr>
        </p:nvGraphicFramePr>
        <p:xfrm>
          <a:off x="0" y="1373008"/>
          <a:ext cx="9144000" cy="5643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63887"/>
                <a:gridCol w="1080121"/>
                <a:gridCol w="1656184"/>
                <a:gridCol w="691158"/>
                <a:gridCol w="2152650"/>
              </a:tblGrid>
              <a:tr h="1671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Этапы разработки КСО</a:t>
                      </a:r>
                      <a:endParaRPr lang="ru-RU" sz="14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Классы инструментальных средств</a:t>
                      </a:r>
                      <a:endParaRPr lang="ru-RU" sz="14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19333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360" marR="7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2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968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  1.1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. Разработка ТЭО и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технического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задания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</a:rPr>
                        <a:t>системы управления проектами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</a:rPr>
                        <a:t>системы </a:t>
                      </a:r>
                      <a:r>
                        <a:rPr lang="ru-RU" sz="1200" i="1" dirty="0" smtClean="0">
                          <a:effectLst/>
                        </a:rPr>
                        <a:t>автоматизированного </a:t>
                      </a:r>
                      <a:r>
                        <a:rPr lang="ru-RU" sz="1200" i="1" dirty="0">
                          <a:effectLst/>
                        </a:rPr>
                        <a:t>проектирования КСО</a:t>
                      </a:r>
                      <a:endParaRPr lang="ru-RU" sz="12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</a:rPr>
                        <a:t>– текстовые редакторы;</a:t>
                      </a:r>
                    </a:p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</a:rPr>
                        <a:t>– графические редакторы;</a:t>
                      </a:r>
                    </a:p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</a:rPr>
                        <a:t>– редакторы электронных таблиц;</a:t>
                      </a:r>
                    </a:p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</a:rPr>
                        <a:t>– СУБД;</a:t>
                      </a:r>
                    </a:p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</a:rPr>
                        <a:t>– средства формирования отчетов</a:t>
                      </a:r>
                      <a:endParaRPr lang="ru-RU" sz="12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432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  1.2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. Изучение подходов и аналогов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968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  1.3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. Анализ требований к знаниям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и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умениям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968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  1.4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. Детализация программы курса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и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разработка 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структуры КСО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504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  1.5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. Формирование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психолого-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педагогической 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стратегии и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выбор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дидактических 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приемов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968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  1.6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. Выбор форм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представления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информации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968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  1.7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. Выбор инструментальных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средств</a:t>
                      </a:r>
                      <a:endParaRPr lang="ru-RU" sz="1200" baseline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разработки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</a:rPr>
                        <a:t>программы-советчики по выбору технологий разработки и инструментальных средств</a:t>
                      </a:r>
                      <a:endParaRPr lang="ru-RU" sz="12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968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  1.8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. Разработка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информационно-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  логической 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модели учебного материала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</a:rPr>
                        <a:t>системы </a:t>
                      </a:r>
                      <a:r>
                        <a:rPr lang="ru-RU" sz="1200" i="1" dirty="0" smtClean="0">
                          <a:effectLst/>
                        </a:rPr>
                        <a:t>автоматизированного </a:t>
                      </a:r>
                      <a:r>
                        <a:rPr lang="ru-RU" sz="1200" i="1" dirty="0">
                          <a:effectLst/>
                        </a:rPr>
                        <a:t>проектирования КСО</a:t>
                      </a:r>
                      <a:endParaRPr lang="ru-RU" sz="12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</a:rPr>
                        <a:t>– текстовые редакторы;</a:t>
                      </a:r>
                    </a:p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</a:rPr>
                        <a:t>– графические редакторы;</a:t>
                      </a:r>
                    </a:p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</a:rPr>
                        <a:t>– редакторы электронных таблиц;</a:t>
                      </a:r>
                    </a:p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</a:rPr>
                        <a:t>– СУБД;</a:t>
                      </a:r>
                    </a:p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</a:rPr>
                        <a:t>– средства формирования отчетов</a:t>
                      </a:r>
                      <a:endParaRPr lang="ru-RU" sz="12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905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  1.9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. Определение набора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служебных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функций 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и подходов к их реализации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968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  1.10. Разработка схемы программного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интерфейса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ru-RU"/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редакторы компонентов ПИ (меню, кнопок, пиктограмм, диалоговых панелей и др.)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53606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  1.11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. Определение типов УТЗ и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разработка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схемы 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контроля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знаний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982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26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Содержимое 2"/>
          <p:cNvSpPr>
            <a:spLocks noGrp="1"/>
          </p:cNvSpPr>
          <p:nvPr>
            <p:ph idx="1"/>
          </p:nvPr>
        </p:nvSpPr>
        <p:spPr>
          <a:xfrm>
            <a:off x="323528" y="1844824"/>
            <a:ext cx="8640763" cy="4824413"/>
          </a:xfrm>
        </p:spPr>
        <p:txBody>
          <a:bodyPr>
            <a:noAutofit/>
          </a:bodyPr>
          <a:lstStyle/>
          <a:p>
            <a:pPr marL="0" indent="355600">
              <a:defRPr/>
            </a:pPr>
            <a:endParaRPr lang="en-US" dirty="0">
              <a:ea typeface="Cambria Math"/>
            </a:endParaRPr>
          </a:p>
          <a:p>
            <a:pPr marL="0" indent="355600">
              <a:defRPr/>
            </a:pPr>
            <a:endParaRPr lang="ru-RU" sz="20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249984"/>
              </p:ext>
            </p:extLst>
          </p:nvPr>
        </p:nvGraphicFramePr>
        <p:xfrm>
          <a:off x="0" y="1278275"/>
          <a:ext cx="9144000" cy="55903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7864"/>
                <a:gridCol w="1152128"/>
                <a:gridCol w="304020"/>
                <a:gridCol w="1352164"/>
                <a:gridCol w="899717"/>
                <a:gridCol w="2088107"/>
              </a:tblGrid>
              <a:tr h="3693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Этапы разработки КСО</a:t>
                      </a:r>
                      <a:endParaRPr lang="ru-RU" sz="14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Классы инструментальных средств</a:t>
                      </a:r>
                      <a:endParaRPr lang="ru-RU" sz="14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67393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360" marR="7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2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77508">
                <a:tc>
                  <a:txBody>
                    <a:bodyPr/>
                    <a:lstStyle/>
                    <a:p>
                      <a:pPr marL="17780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2.1. Разработка элементов и шаблонов ПИ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системы управления проектами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kumimoji="0" lang="ru-RU" sz="12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авторские системы (средства интеграции информационных компонентов и построения приложения)</a:t>
                      </a:r>
                      <a:endParaRPr kumimoji="0" lang="ru-RU" sz="12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5250" indent="0">
                        <a:tabLst/>
                      </a:pPr>
                      <a:endParaRPr kumimoji="0" lang="ru-RU" sz="12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95250">
                        <a:tabLst/>
                      </a:pPr>
                      <a:r>
                        <a:rPr kumimoji="0" lang="ru-RU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редакторы</a:t>
                      </a:r>
                    </a:p>
                    <a:p>
                      <a:pPr marL="0" indent="95250">
                        <a:tabLst/>
                      </a:pPr>
                      <a:r>
                        <a:rPr kumimoji="0" lang="ru-RU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матричной</a:t>
                      </a:r>
                    </a:p>
                    <a:p>
                      <a:pPr marL="0" indent="95250">
                        <a:tabLst/>
                      </a:pPr>
                      <a:r>
                        <a:rPr kumimoji="0" lang="ru-RU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графики</a:t>
                      </a:r>
                      <a:endParaRPr kumimoji="0" lang="ru-RU" sz="12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редакторы компонентов ПИ; редакторы шрифтов; звуковые редакторы (средства записи и обработки цифрового представления звуковых волн); секвенсеры (средства записи и редактирования информации для синтеза звука)</a:t>
                      </a:r>
                      <a:endParaRPr kumimoji="0" lang="ru-RU" sz="12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633131">
                <a:tc rowSpan="2">
                  <a:txBody>
                    <a:bodyPr/>
                    <a:lstStyle/>
                    <a:p>
                      <a:pPr marL="17780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2.2. Разработка шаблонов типовых</a:t>
                      </a:r>
                    </a:p>
                    <a:p>
                      <a:pPr marL="17780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информационных компонентов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1111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58975">
                <a:tc>
                  <a:txBody>
                    <a:bodyPr/>
                    <a:lstStyle/>
                    <a:p>
                      <a:pPr marL="17780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2.3. Формирование структуры</a:t>
                      </a:r>
                    </a:p>
                    <a:p>
                      <a:pPr marL="17780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информационной базы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177800" indent="0"/>
                      <a:endParaRPr kumimoji="0" lang="ru-RU" sz="12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7800" indent="0"/>
                      <a:r>
                        <a:rPr kumimoji="0" lang="ru-RU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авторские системы</a:t>
                      </a:r>
                      <a:endParaRPr kumimoji="0" lang="ru-RU" sz="12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42143">
                <a:tc>
                  <a:txBody>
                    <a:bodyPr/>
                    <a:lstStyle/>
                    <a:p>
                      <a:pPr marL="17780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chemeClr val="tx1"/>
                          </a:solidFill>
                          <a:effectLst/>
                        </a:rPr>
                        <a:t>2.4. Разработка прототипа приложения</a:t>
                      </a:r>
                      <a:endParaRPr lang="ru-RU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9525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системы автоматизированного проектирования КСО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350963" algn="l"/>
                          <a:tab pos="1609725" algn="l"/>
                        </a:tabLst>
                      </a:pPr>
                      <a:endParaRPr kumimoji="0" lang="ru-RU" sz="12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20092">
                <a:tc>
                  <a:txBody>
                    <a:bodyPr/>
                    <a:lstStyle/>
                    <a:p>
                      <a:pPr marL="17780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2.5. Разработка алгоритмов выполнения</a:t>
                      </a:r>
                      <a:r>
                        <a:rPr lang="ru-RU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функций, не предусматриваемых</a:t>
                      </a:r>
                      <a:r>
                        <a:rPr lang="ru-RU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используемыми авторскими средствами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7800" indent="0">
                        <a:tabLst/>
                      </a:pPr>
                      <a:endParaRPr kumimoji="0" lang="ru-RU" sz="1200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7800" indent="0">
                        <a:tabLst/>
                      </a:pPr>
                      <a:r>
                        <a:rPr kumimoji="0" lang="ru-RU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системы автоматизированного проектирования программных средств</a:t>
                      </a:r>
                      <a:endParaRPr kumimoji="0" lang="ru-RU" sz="12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950912" y="692696"/>
            <a:ext cx="8229600" cy="43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ru-RU" sz="2400" b="1" dirty="0" smtClean="0"/>
              <a:t>Основные классы инструментальных средств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7220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928688"/>
            <a:ext cx="8229600" cy="7048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ru-RU" sz="4800" b="1" dirty="0"/>
          </a:p>
        </p:txBody>
      </p:sp>
      <p:sp>
        <p:nvSpPr>
          <p:cNvPr id="5123" name="Содержимое 2"/>
          <p:cNvSpPr>
            <a:spLocks noGrp="1"/>
          </p:cNvSpPr>
          <p:nvPr>
            <p:ph idx="1"/>
          </p:nvPr>
        </p:nvSpPr>
        <p:spPr>
          <a:xfrm>
            <a:off x="323528" y="1844824"/>
            <a:ext cx="8640763" cy="4824413"/>
          </a:xfrm>
        </p:spPr>
        <p:txBody>
          <a:bodyPr>
            <a:noAutofit/>
          </a:bodyPr>
          <a:lstStyle/>
          <a:p>
            <a:pPr marL="0" indent="355600">
              <a:defRPr/>
            </a:pPr>
            <a:endParaRPr lang="en-US" dirty="0">
              <a:ea typeface="Cambria Math"/>
            </a:endParaRPr>
          </a:p>
          <a:p>
            <a:pPr marL="0" indent="355600">
              <a:defRPr/>
            </a:pPr>
            <a:endParaRPr lang="ru-RU" sz="20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37956"/>
              </p:ext>
            </p:extLst>
          </p:nvPr>
        </p:nvGraphicFramePr>
        <p:xfrm>
          <a:off x="0" y="0"/>
          <a:ext cx="9144000" cy="6858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63887"/>
                <a:gridCol w="936105"/>
                <a:gridCol w="1436784"/>
                <a:gridCol w="651448"/>
                <a:gridCol w="2555776"/>
              </a:tblGrid>
              <a:tr h="4298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Этапы разработки КСО</a:t>
                      </a:r>
                      <a:endParaRPr lang="ru-RU" sz="14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Классы инструментальных средств</a:t>
                      </a:r>
                      <a:endParaRPr lang="ru-RU" sz="14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00472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360" marR="7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2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217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ru-RU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  <a:r>
                        <a:rPr kumimoji="0" lang="ru-RU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Подготовка учебного материала и </a:t>
                      </a:r>
                      <a:r>
                        <a:rPr kumimoji="0" lang="ru-RU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УТЗ</a:t>
                      </a:r>
                      <a:r>
                        <a:rPr kumimoji="0" lang="ru-RU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</a:rPr>
                        <a:t>системы управления проектами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 smtClean="0">
                          <a:effectLst/>
                        </a:rPr>
                        <a:t>–</a:t>
                      </a:r>
                      <a:r>
                        <a:rPr lang="ru-RU" sz="1200" i="0" dirty="0" smtClean="0">
                          <a:effectLst/>
                        </a:rPr>
                        <a:t> </a:t>
                      </a:r>
                      <a:r>
                        <a:rPr lang="ru-RU" sz="1200" i="0" dirty="0">
                          <a:effectLst/>
                        </a:rPr>
                        <a:t>текстовые редакторы</a:t>
                      </a:r>
                      <a:r>
                        <a:rPr lang="ru-RU" sz="1200" i="0" dirty="0" smtClean="0">
                          <a:effectLst/>
                        </a:rPr>
                        <a:t>;</a:t>
                      </a:r>
                    </a:p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0" dirty="0" smtClean="0">
                          <a:effectLst/>
                        </a:rPr>
                        <a:t>– графические редакторы;</a:t>
                      </a:r>
                    </a:p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0" dirty="0" smtClean="0">
                          <a:effectLst/>
                        </a:rPr>
                        <a:t>– редакторы электронных таблиц;</a:t>
                      </a:r>
                    </a:p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0" dirty="0" smtClean="0">
                          <a:effectLst/>
                        </a:rPr>
                        <a:t>– СУБД;</a:t>
                      </a:r>
                    </a:p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0" dirty="0" smtClean="0">
                          <a:effectLst/>
                        </a:rPr>
                        <a:t>– средства формирования отчетов</a:t>
                      </a:r>
                      <a:endParaRPr lang="ru-RU" sz="120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738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3.2. Методическая обработка, согласование и редактирование учебного материала и УТЗ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34941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3.3. Разработка компьютерных графических материалов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95250" indent="0">
                        <a:tabLst>
                          <a:tab pos="95250" algn="l"/>
                        </a:tabLst>
                      </a:pPr>
                      <a:r>
                        <a:rPr kumimoji="0" lang="ru-RU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редакторы матричной графики; редакторы векторной графики; системы геометрического моделирования; средства создания визуальных эффектов</a:t>
                      </a:r>
                      <a:endParaRPr kumimoji="0" lang="ru-RU" sz="12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редакторы гиперграфики</a:t>
                      </a:r>
                      <a:endParaRPr kumimoji="0" lang="ru-RU" sz="12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632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редакторы видеокомпонентов (средства записи и обработки цифрового видео); редакторы анимации; программы компрессии аудио- и видеокомпонентов; средства создания интерактивных трёхмерных представлений (системы разработки панорам и объектов виртуальной реальности, редакторы </a:t>
                      </a:r>
                      <a:r>
                        <a:rPr kumimoji="0" lang="en-US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VRML</a:t>
                      </a:r>
                      <a:r>
                        <a:rPr kumimoji="0" lang="ru-RU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-сцен, аватаров и др.); звуковые редакторы; секвенсеры; средства создания визуальных эффектов (в том числе наложение титров)</a:t>
                      </a:r>
                      <a:endParaRPr kumimoji="0" lang="ru-RU" sz="12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89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3.4. Разработка мультимедийных компонентов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kumimoji="0" lang="ru-RU" sz="12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539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3.5. Формирование и интеграция информационных компонентов (наполнение информационной базы)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95250" indent="0"/>
                      <a:r>
                        <a:rPr kumimoji="0" lang="ru-RU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авторские системы</a:t>
                      </a:r>
                      <a:endParaRPr kumimoji="0" lang="ru-RU" sz="12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217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3.6. Программная реализация и отладка приложения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95250" indent="0"/>
                      <a:endParaRPr kumimoji="0" lang="ru-RU" sz="12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9525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2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525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инструментарий программирования</a:t>
                      </a:r>
                    </a:p>
                    <a:p>
                      <a:pPr marL="95250" indent="0"/>
                      <a:endParaRPr kumimoji="0" lang="ru-RU" sz="12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92169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3.7. Интеграция и комплексная отладка приложения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690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95250" indent="0"/>
                      <a:endParaRPr kumimoji="0" lang="ru-RU" sz="12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0" marR="736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15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928688"/>
            <a:ext cx="8229600" cy="7048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ru-RU" sz="4800" b="1" dirty="0"/>
          </a:p>
        </p:txBody>
      </p:sp>
      <p:sp>
        <p:nvSpPr>
          <p:cNvPr id="5123" name="Содержимое 2"/>
          <p:cNvSpPr>
            <a:spLocks noGrp="1"/>
          </p:cNvSpPr>
          <p:nvPr>
            <p:ph idx="1"/>
          </p:nvPr>
        </p:nvSpPr>
        <p:spPr>
          <a:xfrm>
            <a:off x="323528" y="1844824"/>
            <a:ext cx="8640763" cy="4824413"/>
          </a:xfrm>
        </p:spPr>
        <p:txBody>
          <a:bodyPr>
            <a:noAutofit/>
          </a:bodyPr>
          <a:lstStyle/>
          <a:p>
            <a:pPr marL="0" indent="355600">
              <a:defRPr/>
            </a:pPr>
            <a:endParaRPr lang="en-US" dirty="0">
              <a:ea typeface="Cambria Math"/>
            </a:endParaRPr>
          </a:p>
          <a:p>
            <a:pPr marL="0" indent="355600">
              <a:defRPr/>
            </a:pPr>
            <a:endParaRPr lang="ru-RU" sz="20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738393"/>
              </p:ext>
            </p:extLst>
          </p:nvPr>
        </p:nvGraphicFramePr>
        <p:xfrm>
          <a:off x="0" y="-1"/>
          <a:ext cx="9144000" cy="6858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63887"/>
                <a:gridCol w="1008113"/>
                <a:gridCol w="846161"/>
                <a:gridCol w="1269242"/>
                <a:gridCol w="2456597"/>
              </a:tblGrid>
              <a:tr h="4029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Этапы разработки КСО</a:t>
                      </a:r>
                      <a:endParaRPr lang="ru-RU" sz="14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Классы инструментальных средств</a:t>
                      </a:r>
                      <a:endParaRPr lang="ru-RU" sz="14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7798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360" marR="7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2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7438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ru-RU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3.8. Разработка эксплуатационной документации</a:t>
                      </a:r>
                      <a:endParaRPr kumimoji="0" lang="ru-RU" sz="12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</a:rPr>
                        <a:t>системы управления проектами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0" dirty="0" smtClean="0">
                          <a:effectLst/>
                        </a:rPr>
                        <a:t>текстовые редакторы</a:t>
                      </a:r>
                      <a:endParaRPr lang="ru-RU" sz="1200" i="0" dirty="0">
                        <a:effectLst/>
                      </a:endParaRPr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02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i="0" dirty="0">
                        <a:effectLst/>
                      </a:endParaRPr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0" dirty="0" smtClean="0">
                          <a:effectLst/>
                        </a:rPr>
                        <a:t>графические редакторы</a:t>
                      </a:r>
                      <a:endParaRPr lang="ru-RU" sz="1200" i="0" dirty="0">
                        <a:effectLst/>
                      </a:endParaRPr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0" dirty="0" smtClean="0">
                          <a:effectLst/>
                        </a:rPr>
                        <a:t>– редакторы гиперграфики;</a:t>
                      </a:r>
                    </a:p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0" dirty="0" smtClean="0">
                          <a:effectLst/>
                        </a:rPr>
                        <a:t>– средства создания электронной документации и справочных систем</a:t>
                      </a:r>
                      <a:endParaRPr lang="ru-RU" sz="1200" i="0" dirty="0">
                        <a:effectLst/>
                      </a:endParaRPr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43198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4.1. Разработка демонстрационной версии (презентации) продукта</a:t>
                      </a:r>
                      <a:endParaRPr kumimoji="0" lang="ru-RU" sz="12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138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0" dirty="0" smtClean="0">
                          <a:effectLst/>
                        </a:rPr>
                        <a:t>– авторские системы;</a:t>
                      </a:r>
                    </a:p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0" dirty="0" smtClean="0">
                          <a:effectLst/>
                        </a:rPr>
                        <a:t>– редакторы презентаций;</a:t>
                      </a:r>
                    </a:p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0" dirty="0" smtClean="0">
                          <a:effectLst/>
                        </a:rPr>
                        <a:t>– средства создания электронной документации и справочных систем;</a:t>
                      </a:r>
                    </a:p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0" dirty="0" smtClean="0">
                          <a:effectLst/>
                        </a:rPr>
                        <a:t>– редакторы </a:t>
                      </a:r>
                      <a:r>
                        <a:rPr lang="ru-RU" sz="1200" i="0" dirty="0" err="1" smtClean="0">
                          <a:effectLst/>
                        </a:rPr>
                        <a:t>web</a:t>
                      </a:r>
                      <a:r>
                        <a:rPr lang="ru-RU" sz="1200" i="0" dirty="0" smtClean="0">
                          <a:effectLst/>
                        </a:rPr>
                        <a:t>-страниц (для создания рекламных материалов, размещаемых в Internet)</a:t>
                      </a:r>
                      <a:endParaRPr lang="ru-RU" sz="1200" i="0" dirty="0">
                        <a:effectLst/>
                      </a:endParaRPr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1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4.2. Разработка рекламных материалов</a:t>
                      </a:r>
                      <a:endParaRPr kumimoji="0" lang="ru-RU" sz="12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95250" indent="0">
                        <a:tabLst>
                          <a:tab pos="95250" algn="l"/>
                        </a:tabLst>
                      </a:pPr>
                      <a:endParaRPr kumimoji="0" lang="ru-RU" sz="12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999329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4.3. Разработка лицензионного соглашения</a:t>
                      </a:r>
                      <a:endParaRPr kumimoji="0" lang="ru-RU" sz="12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483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i="0" dirty="0">
                        <a:effectLst/>
                      </a:endParaRPr>
                    </a:p>
                  </a:txBody>
                  <a:tcPr marL="7360" marR="736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885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4.4. Разработка программы инсталляции и формирование дистрибутива продукта</a:t>
                      </a:r>
                      <a:endParaRPr kumimoji="0" lang="ru-RU" sz="12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95250" indent="0"/>
                      <a:endParaRPr kumimoji="0" lang="ru-RU" sz="12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5250" indent="0"/>
                      <a:r>
                        <a:rPr kumimoji="0" lang="ru-RU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авторские системы;</a:t>
                      </a:r>
                    </a:p>
                    <a:p>
                      <a:pPr marL="95250" indent="0"/>
                      <a:r>
                        <a:rPr kumimoji="0" lang="ru-RU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средства формирования дистрибутива продукта и создания программы установки</a:t>
                      </a:r>
                    </a:p>
                    <a:p>
                      <a:pPr marL="95250" indent="0"/>
                      <a:endParaRPr lang="ru-RU" dirty="0"/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4484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4.5. Подготовка материалов для распространения продукта</a:t>
                      </a:r>
                      <a:endParaRPr kumimoji="0" lang="ru-RU" sz="12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95250" indent="0"/>
                      <a:endParaRPr kumimoji="0" lang="ru-RU" sz="12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5250" indent="0"/>
                      <a:r>
                        <a:rPr kumimoji="0" lang="ru-RU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текстовые редакторы;</a:t>
                      </a:r>
                    </a:p>
                    <a:p>
                      <a:pPr marL="95250" indent="0"/>
                      <a:r>
                        <a:rPr kumimoji="0" lang="ru-RU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графические редакторы;</a:t>
                      </a:r>
                    </a:p>
                    <a:p>
                      <a:pPr marL="95250" indent="0"/>
                      <a:r>
                        <a:rPr kumimoji="0" lang="ru-RU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редакторы </a:t>
                      </a:r>
                      <a:r>
                        <a:rPr kumimoji="0" lang="en-US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kumimoji="0" lang="ru-RU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-страниц (для создания средств, обеспечивающих регистрацию пользователей и сопровождение продукта через </a:t>
                      </a:r>
                      <a:r>
                        <a:rPr kumimoji="0" lang="en-US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</a:t>
                      </a:r>
                      <a:r>
                        <a:rPr kumimoji="0" lang="ru-RU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ru-RU" sz="12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0" marR="73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97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d16c5f3fbd9cb46dfd52998e723ad1c2b2d0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Другая 13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FF6600"/>
      </a:accent1>
      <a:accent2>
        <a:srgbClr val="FF9933"/>
      </a:accent2>
      <a:accent3>
        <a:srgbClr val="FF6600"/>
      </a:accent3>
      <a:accent4>
        <a:srgbClr val="27130D"/>
      </a:accent4>
      <a:accent5>
        <a:srgbClr val="FF6600"/>
      </a:accent5>
      <a:accent6>
        <a:srgbClr val="3B1D14"/>
      </a:accent6>
      <a:hlink>
        <a:srgbClr val="554509"/>
      </a:hlink>
      <a:folHlink>
        <a:srgbClr val="AA8A14"/>
      </a:folHlink>
    </a:clrScheme>
    <a:fontScheme name="Другая 3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2647</TotalTime>
  <Words>1123</Words>
  <Application>Microsoft Office PowerPoint</Application>
  <PresentationFormat>Экран (4:3)</PresentationFormat>
  <Paragraphs>193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Поток</vt:lpstr>
      <vt:lpstr>Проектирование компьютерных средств обучения  Выбор инструментальных средств разработки </vt:lpstr>
      <vt:lpstr>Цели занятия</vt:lpstr>
      <vt:lpstr>Определение</vt:lpstr>
      <vt:lpstr>Инструментальные средства</vt:lpstr>
      <vt:lpstr>Инструментальные средства</vt:lpstr>
      <vt:lpstr>Основные классы инструментальных средств</vt:lpstr>
      <vt:lpstr>Презентация PowerPoint</vt:lpstr>
      <vt:lpstr>Презентация PowerPoint</vt:lpstr>
      <vt:lpstr>Презентация PowerPoint</vt:lpstr>
      <vt:lpstr>Инструментальные средства  по широте охвата</vt:lpstr>
      <vt:lpstr>Комплексный инструментарий</vt:lpstr>
      <vt:lpstr>Инструментальные средства по проблемной ориентации</vt:lpstr>
      <vt:lpstr>Ядро инструментария</vt:lpstr>
      <vt:lpstr>Выбор используемого инструментария</vt:lpstr>
      <vt:lpstr>Основные тенденции развития технологий и инструментальных средств разработки</vt:lpstr>
      <vt:lpstr>Основные тенденции развития технологий и инструментальных средств разработки</vt:lpstr>
      <vt:lpstr>Основные тенденции развития технологий и инструментальных средств разработки</vt:lpstr>
      <vt:lpstr>Выбор форм представления информации</vt:lpstr>
      <vt:lpstr>Факторы выбора используемых форм и форматов</vt:lpstr>
      <vt:lpstr>Факторы выбора используемых форм и форматов</vt:lpstr>
      <vt:lpstr>Вопросы для повторения</vt:lpstr>
      <vt:lpstr>Спасибо за внимание!</vt:lpstr>
    </vt:vector>
  </TitlesOfParts>
  <Company>MarSU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Вера</cp:lastModifiedBy>
  <cp:revision>344</cp:revision>
  <dcterms:created xsi:type="dcterms:W3CDTF">2010-09-07T07:03:48Z</dcterms:created>
  <dcterms:modified xsi:type="dcterms:W3CDTF">2014-12-28T14:51:39Z</dcterms:modified>
</cp:coreProperties>
</file>