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06" r:id="rId3"/>
    <p:sldId id="301" r:id="rId4"/>
    <p:sldId id="279" r:id="rId5"/>
    <p:sldId id="305" r:id="rId6"/>
    <p:sldId id="258" r:id="rId7"/>
    <p:sldId id="304" r:id="rId8"/>
    <p:sldId id="303" r:id="rId9"/>
    <p:sldId id="267" r:id="rId10"/>
    <p:sldId id="27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on Silva" initials="IS" lastIdx="1" clrIdx="0">
    <p:extLst>
      <p:ext uri="{19B8F6BF-5375-455C-9EA6-DF929625EA0E}">
        <p15:presenceInfo xmlns:p15="http://schemas.microsoft.com/office/powerpoint/2012/main" userId="f7aeace085da4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000000"/>
    <a:srgbClr val="00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DD9CBE-5EA6-42EB-9120-15323FF295EC}">
  <a:tblStyle styleId="{4FDD9CBE-5EA6-42EB-9120-15323FF29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CB7B6C-6930-4A46-B084-964F255BCD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18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66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62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7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30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3234232"/>
            <a:ext cx="3816000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18700" y="4339175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27099" y="4339163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118" y="4338669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96;p15"/>
          <p:cNvSpPr/>
          <p:nvPr userDrawn="1"/>
        </p:nvSpPr>
        <p:spPr>
          <a:xfrm>
            <a:off x="2274454" y="4339178"/>
            <a:ext cx="571428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6;p15"/>
          <p:cNvSpPr/>
          <p:nvPr userDrawn="1"/>
        </p:nvSpPr>
        <p:spPr>
          <a:xfrm>
            <a:off x="1505254" y="4339178"/>
            <a:ext cx="571428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00FFC5">
              <a:alpha val="670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96;p15"/>
          <p:cNvSpPr/>
          <p:nvPr userDrawn="1"/>
        </p:nvSpPr>
        <p:spPr>
          <a:xfrm>
            <a:off x="736054" y="4338669"/>
            <a:ext cx="571428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00FFC5">
              <a:alpha val="3686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6;p15"/>
          <p:cNvSpPr/>
          <p:nvPr userDrawn="1"/>
        </p:nvSpPr>
        <p:spPr>
          <a:xfrm>
            <a:off x="-115414" y="4338160"/>
            <a:ext cx="571428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00FFC5">
              <a:alpha val="10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2;p15"/>
          <p:cNvSpPr/>
          <p:nvPr userDrawn="1"/>
        </p:nvSpPr>
        <p:spPr>
          <a:xfrm>
            <a:off x="6184800" y="3789832"/>
            <a:ext cx="2959200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2;p15"/>
          <p:cNvSpPr/>
          <p:nvPr userDrawn="1"/>
        </p:nvSpPr>
        <p:spPr>
          <a:xfrm>
            <a:off x="0" y="2370691"/>
            <a:ext cx="554400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12;p9"/>
          <p:cNvSpPr/>
          <p:nvPr userDrawn="1"/>
        </p:nvSpPr>
        <p:spPr>
          <a:xfrm flipH="1">
            <a:off x="0" y="2737064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12;p9"/>
          <p:cNvSpPr/>
          <p:nvPr userDrawn="1"/>
        </p:nvSpPr>
        <p:spPr>
          <a:xfrm flipH="1">
            <a:off x="8409600" y="1268032"/>
            <a:ext cx="734400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12;p9"/>
          <p:cNvSpPr/>
          <p:nvPr userDrawn="1"/>
        </p:nvSpPr>
        <p:spPr>
          <a:xfrm flipH="1">
            <a:off x="7262357" y="3482400"/>
            <a:ext cx="1891006" cy="211184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036850" y="1123050"/>
            <a:ext cx="3391200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236;p18"/>
          <p:cNvSpPr/>
          <p:nvPr userDrawn="1"/>
        </p:nvSpPr>
        <p:spPr>
          <a:xfrm>
            <a:off x="4715855" y="1123050"/>
            <a:ext cx="3391200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59" r:id="rId4"/>
    <p:sldLayoutId id="2147483661" r:id="rId5"/>
    <p:sldLayoutId id="2147483664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template-liter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aniuse.com/arrow-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smtClean="0">
                <a:solidFill>
                  <a:schemeClr val="bg2"/>
                </a:solidFill>
              </a:rPr>
              <a:t>Template Literal </a:t>
            </a:r>
            <a:br>
              <a:rPr lang="pt-BR" sz="5000" dirty="0" smtClean="0">
                <a:solidFill>
                  <a:schemeClr val="bg2"/>
                </a:solidFill>
              </a:rPr>
            </a:br>
            <a:r>
              <a:rPr lang="pt-BR" sz="5000" dirty="0" smtClean="0">
                <a:solidFill>
                  <a:schemeClr val="bg2"/>
                </a:solidFill>
              </a:rPr>
              <a:t>			&amp; </a:t>
            </a:r>
            <a:br>
              <a:rPr lang="pt-BR" sz="5000" dirty="0" smtClean="0">
                <a:solidFill>
                  <a:schemeClr val="bg2"/>
                </a:solidFill>
              </a:rPr>
            </a:br>
            <a:r>
              <a:rPr lang="pt-BR" sz="5000" dirty="0" smtClean="0">
                <a:solidFill>
                  <a:schemeClr val="bg2"/>
                </a:solidFill>
              </a:rPr>
              <a:t>Arrow Functions</a:t>
            </a:r>
            <a:endParaRPr sz="5000" dirty="0">
              <a:solidFill>
                <a:schemeClr val="bg2"/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bg1"/>
                </a:solidFill>
              </a:rPr>
              <a:t>Curso: Programador Web – Senac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Aluno: Irion F. da Silva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Data: 07/11/2022</a:t>
            </a:r>
            <a:endParaRPr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41;p28"/>
          <p:cNvSpPr txBox="1">
            <a:spLocks noGrp="1"/>
          </p:cNvSpPr>
          <p:nvPr>
            <p:ph type="subTitle" idx="4294967295"/>
          </p:nvPr>
        </p:nvSpPr>
        <p:spPr>
          <a:xfrm flipH="1">
            <a:off x="720000" y="1132374"/>
            <a:ext cx="7704000" cy="36484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/>
              <a:t>Template Literal no ES6 são strings que podemos utilizar </a:t>
            </a:r>
            <a:r>
              <a:rPr lang="pt-BR" sz="2400" dirty="0" err="1"/>
              <a:t>multi</a:t>
            </a:r>
            <a:r>
              <a:rPr lang="pt-BR" sz="2400" dirty="0"/>
              <a:t> linhas, permite a concatenação e a interpolação de strings facilitando a interpretação e tornando mais fácil o desenvolvimento de códigos.</a:t>
            </a: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Template Literal (Template Strings)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6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4"/>
            <a:ext cx="7704000" cy="349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Para utilizar Template </a:t>
            </a: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Strings é necessário usar a crase (`) no início e no final de uma determinada string</a:t>
            </a: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lvl="0" indent="0">
              <a:buNone/>
            </a:pPr>
            <a:endParaRPr lang="pt-BR" sz="2400" dirty="0" smtClean="0">
              <a:ln w="3175">
                <a:noFill/>
              </a:ln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buNone/>
            </a:pP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ara a interpolação de variáveis, expressões e funções deve-se utilizar o sinal de sifrão seguido de chaves (${declaração}).</a:t>
            </a:r>
            <a:endParaRPr lang="pt-BR" dirty="0"/>
          </a:p>
          <a:p>
            <a:pPr marL="0" lvl="0" indent="0">
              <a:buNone/>
            </a:pPr>
            <a:endParaRPr lang="pt-BR" sz="2400" dirty="0" smtClean="0">
              <a:ln w="3175">
                <a:noFill/>
              </a:ln>
              <a:solidFill>
                <a:schemeClr val="bg1">
                  <a:lumMod val="95000"/>
                </a:schemeClr>
              </a:solidFill>
            </a:endParaRPr>
          </a:p>
          <a:p>
            <a:pPr marL="0" lvl="0" indent="0">
              <a:buNone/>
            </a:pP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Para saltos de linhas, basta dar Enter onde desejar, sendo desnecessário o uso de \n.</a:t>
            </a:r>
            <a:endParaRPr lang="pt-BR" sz="2400" dirty="0">
              <a:ln w="3175">
                <a:noFill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Como utilizar Template Strings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1044000" y="1113574"/>
            <a:ext cx="3369600" cy="35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Código-fonte:</a:t>
            </a: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instituicao = `Senac`;</a:t>
            </a: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curso = `Programação Web`;</a:t>
            </a: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unidade1 = 5;</a:t>
            </a: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unidade2 = 7;</a:t>
            </a: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unidade3 = 12;</a:t>
            </a:r>
          </a:p>
          <a:p>
            <a:pPr lvl="0"/>
            <a:endParaRPr lang="pt-B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2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encapsulado = </a:t>
            </a:r>
            <a:endParaRPr lang="pt-BR" sz="1200" b="1" dirty="0" smtClean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2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`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Instituição: </a:t>
            </a:r>
            <a:r>
              <a:rPr lang="pt-BR" sz="1200" b="1" dirty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$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{instituicao}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Curso: </a:t>
            </a:r>
            <a:r>
              <a:rPr lang="pt-BR" sz="1200" b="1" dirty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$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{curso}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Carga Horária: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Unidade 1: </a:t>
            </a:r>
            <a:r>
              <a:rPr lang="pt-BR" sz="1200" b="1" dirty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$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{unidade1} 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horas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Unidade 2: </a:t>
            </a:r>
            <a:r>
              <a:rPr lang="pt-BR" sz="1200" b="1" dirty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$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{unidade2} 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horas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Unidade 3: </a:t>
            </a:r>
            <a:r>
              <a:rPr lang="pt-BR" sz="1200" b="1" dirty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$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{unidade3} 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horas</a:t>
            </a: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Total de horas: </a:t>
            </a:r>
            <a:r>
              <a:rPr lang="pt-BR" sz="1200" b="1" dirty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${unidade1 + unidade2 + unidade3}</a:t>
            </a:r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horas`;</a:t>
            </a:r>
          </a:p>
          <a:p>
            <a:pPr lvl="0"/>
            <a:endParaRPr lang="pt-B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console.log(encapsulado);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Template Literal na prática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11" y="1485892"/>
            <a:ext cx="3400589" cy="1684166"/>
          </a:xfrm>
          <a:prstGeom prst="rect">
            <a:avLst/>
          </a:prstGeom>
        </p:spPr>
      </p:pic>
      <p:sp>
        <p:nvSpPr>
          <p:cNvPr id="6" name="Google Shape;855;p50"/>
          <p:cNvSpPr txBox="1"/>
          <p:nvPr/>
        </p:nvSpPr>
        <p:spPr>
          <a:xfrm>
            <a:off x="4706611" y="111357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414630" y="3668126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A compatibilidade do Template Strings com os navegadores é alta.</a:t>
            </a:r>
            <a:endParaRPr dirty="0"/>
          </a:p>
        </p:txBody>
      </p:sp>
      <p:sp>
        <p:nvSpPr>
          <p:cNvPr id="3" name="CaixaDeTexto 2"/>
          <p:cNvSpPr txBox="1"/>
          <p:nvPr/>
        </p:nvSpPr>
        <p:spPr>
          <a:xfrm>
            <a:off x="2773662" y="255595"/>
            <a:ext cx="3179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2"/>
                </a:solidFill>
                <a:latin typeface="Overpass Mono"/>
              </a:rPr>
              <a:t>Compatibilidade</a:t>
            </a:r>
            <a:endParaRPr lang="pt-BR" sz="3000" b="1" dirty="0">
              <a:solidFill>
                <a:schemeClr val="bg2"/>
              </a:solidFill>
              <a:latin typeface="Overpass Mon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96293" y="3559060"/>
            <a:ext cx="74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</a:rPr>
              <a:t>Figura 1. Compatibilidade do Template Strings nos </a:t>
            </a:r>
            <a:r>
              <a:rPr lang="pt-BR" sz="1000" i="1" dirty="0">
                <a:solidFill>
                  <a:schemeClr val="bg1">
                    <a:lumMod val="95000"/>
                  </a:schemeClr>
                </a:solidFill>
              </a:rPr>
              <a:t>browser, </a:t>
            </a:r>
            <a:endParaRPr lang="pt-BR" sz="10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1000" i="1" dirty="0">
                <a:solidFill>
                  <a:schemeClr val="bg1">
                    <a:lumMod val="95000"/>
                  </a:schemeClr>
                </a:solidFill>
                <a:hlinkClick r:id="rId3"/>
              </a:rPr>
              <a:t>https://</a:t>
            </a:r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caniuse.com/template-literals</a:t>
            </a:r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</a:rPr>
              <a:t> Acessado em: 04/11/2022</a:t>
            </a:r>
            <a:endParaRPr lang="pt-BR" sz="1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0" y="817200"/>
            <a:ext cx="7545600" cy="27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41;p28"/>
          <p:cNvSpPr txBox="1">
            <a:spLocks noGrp="1"/>
          </p:cNvSpPr>
          <p:nvPr>
            <p:ph type="subTitle" idx="4294967295"/>
          </p:nvPr>
        </p:nvSpPr>
        <p:spPr>
          <a:xfrm flipH="1">
            <a:off x="720000" y="1011000"/>
            <a:ext cx="7704000" cy="36484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Arrow </a:t>
            </a: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Functions </a:t>
            </a: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é uma alternativa para a função tradicional. </a:t>
            </a:r>
          </a:p>
          <a:p>
            <a:pPr marL="0" lvl="0" indent="0">
              <a:buNone/>
            </a:pP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Com ela, podemos deixar o nosso código menor e é uma maneira </a:t>
            </a: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mais fácil de </a:t>
            </a: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utilizarmos funções, tornando </a:t>
            </a:r>
            <a:r>
              <a:rPr lang="pt-B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tudo mais </a:t>
            </a:r>
            <a:r>
              <a:rPr lang="pt-BR" sz="2400" dirty="0" smtClean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</a:rPr>
              <a:t>simples. </a:t>
            </a:r>
            <a:endParaRPr sz="2400" dirty="0">
              <a:ln w="3175">
                <a:noFill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Arrow Functions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41600" y="1132374"/>
            <a:ext cx="7682400" cy="394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 smtClean="0"/>
              <a:t>Em sua declaração não utilizamos </a:t>
            </a:r>
            <a:r>
              <a:rPr lang="pt-BR" sz="1800" dirty="0"/>
              <a:t>a palavra </a:t>
            </a:r>
            <a:r>
              <a:rPr lang="pt-BR" sz="1800" dirty="0" smtClean="0"/>
              <a:t>“function” começando então pelos parâmetros “()”, logo após temos </a:t>
            </a:r>
            <a:r>
              <a:rPr lang="pt-BR" sz="1800" dirty="0"/>
              <a:t>a presença do elemento </a:t>
            </a:r>
            <a:r>
              <a:rPr lang="pt-BR" sz="1800" dirty="0" smtClean="0"/>
              <a:t>“=&gt;” e </a:t>
            </a:r>
            <a:r>
              <a:rPr lang="pt-BR" sz="1800" dirty="0"/>
              <a:t>em seguida utilizamos chaves e os respectivos comandos para a função executar</a:t>
            </a:r>
            <a:r>
              <a:rPr lang="pt-BR" sz="1800" dirty="0" smtClean="0"/>
              <a:t>.</a:t>
            </a:r>
          </a:p>
          <a:p>
            <a:pPr marL="0" lvl="0" indent="0">
              <a:buNone/>
            </a:pPr>
            <a:endParaRPr lang="pt-BR" sz="1800" dirty="0" smtClean="0"/>
          </a:p>
          <a:p>
            <a:pPr marL="0" lvl="0" indent="0">
              <a:buNone/>
            </a:pPr>
            <a:r>
              <a:rPr lang="pt-BR" sz="1800" dirty="0" smtClean="0"/>
              <a:t>• Se </a:t>
            </a:r>
            <a:r>
              <a:rPr lang="pt-BR" sz="1800" dirty="0"/>
              <a:t>caso a função houver apenas um parâmetro, não é </a:t>
            </a:r>
            <a:r>
              <a:rPr lang="pt-BR" sz="1800" dirty="0" smtClean="0"/>
              <a:t>necessário </a:t>
            </a:r>
            <a:r>
              <a:rPr lang="pt-BR" sz="1800" dirty="0"/>
              <a:t>a utilização dos parêntese.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r>
              <a:rPr lang="pt-BR" sz="1800" dirty="0" smtClean="0"/>
              <a:t>• Se </a:t>
            </a:r>
            <a:r>
              <a:rPr lang="pt-BR" sz="1800" dirty="0"/>
              <a:t>caso a função retorna apenas um valor, não é necessário utilizar as chaves e nem o return.</a:t>
            </a:r>
          </a:p>
          <a:p>
            <a:pPr marL="0" lvl="0" indent="0">
              <a:buNone/>
            </a:pPr>
            <a:endParaRPr lang="pt-BR" sz="1800" dirty="0"/>
          </a:p>
          <a:p>
            <a:pPr marL="0" lvl="0" indent="0">
              <a:buNone/>
            </a:pPr>
            <a:r>
              <a:rPr lang="pt-BR" sz="1800" dirty="0" smtClean="0"/>
              <a:t>• Devemos </a:t>
            </a:r>
            <a:r>
              <a:rPr lang="pt-BR" sz="1800" dirty="0"/>
              <a:t>inicializar uma variável que irá receber a Arrow Function, sendo assim podemos utilizá-la</a:t>
            </a:r>
            <a:endParaRPr lang="pt-BR" sz="1800" dirty="0" smtClean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Sintaxe das Arrow </a:t>
            </a:r>
            <a:r>
              <a:rPr lang="pt-BR" dirty="0"/>
              <a:t>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3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1044000" y="1113574"/>
            <a:ext cx="3369600" cy="402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Código-fonte: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solidFill>
                  <a:srgbClr val="949494"/>
                </a:solidFill>
                <a:latin typeface="Overpass Mono"/>
                <a:ea typeface="Overpass Mono"/>
                <a:cs typeface="Overpass Mono"/>
                <a:sym typeface="Overpass Mono"/>
              </a:rPr>
              <a:t>Sintaxe da função tradicional:</a:t>
            </a:r>
            <a:endParaRPr lang="en" sz="12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6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f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unction </a:t>
            </a:r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dobro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pt-BR" sz="1600" b="1" dirty="0" smtClean="0">
                <a:solidFill>
                  <a:srgbClr val="0070C0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</a:p>
          <a:p>
            <a:pPr lvl="0"/>
            <a:r>
              <a:rPr lang="pt-BR" sz="16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console.log(</a:t>
            </a:r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* </a:t>
            </a:r>
            <a:r>
              <a:rPr lang="pt-BR" sz="1600" b="1" dirty="0" smtClean="0">
                <a:solidFill>
                  <a:srgbClr val="0070C0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r>
              <a:rPr lang="pt-BR" sz="1600" b="1" dirty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endParaRPr lang="pt-BR" sz="1600" b="1" dirty="0" smtClean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lvl="0"/>
            <a:endParaRPr lang="pt-BR" sz="1600" b="1" dirty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dobro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pt-BR" sz="1600" b="1" dirty="0" smtClean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10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</a:p>
          <a:p>
            <a:endParaRPr lang="en" sz="16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r>
              <a:rPr lang="en" sz="1600" b="1" dirty="0" smtClean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Output</a:t>
            </a:r>
            <a:r>
              <a:rPr lang="en" sz="1600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</a:p>
          <a:p>
            <a:pPr lvl="0"/>
            <a:endParaRPr lang="pt-BR" sz="1600" b="1" dirty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pt-BR" sz="1200" b="1" dirty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pt-B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357250" y="3504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Arrow Functions na </a:t>
            </a:r>
            <a:r>
              <a:rPr lang="pt-BR" dirty="0"/>
              <a:t>prática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4719600" y="1113574"/>
            <a:ext cx="33804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Código-fonte:</a:t>
            </a:r>
          </a:p>
          <a:p>
            <a:pPr lvl="0"/>
            <a:endParaRPr lang="en" sz="105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" sz="1050" b="1" dirty="0">
                <a:solidFill>
                  <a:srgbClr val="949494"/>
                </a:solidFill>
                <a:latin typeface="Overpass Mono"/>
                <a:ea typeface="Overpass Mono"/>
                <a:cs typeface="Overpass Mono"/>
                <a:sym typeface="Overpass Mono"/>
              </a:rPr>
              <a:t>Sintaxe </a:t>
            </a:r>
            <a:r>
              <a:rPr lang="en" sz="1050" b="1" dirty="0" smtClean="0">
                <a:solidFill>
                  <a:srgbClr val="949494"/>
                </a:solidFill>
                <a:latin typeface="Overpass Mono"/>
                <a:ea typeface="Overpass Mono"/>
                <a:cs typeface="Overpass Mono"/>
                <a:sym typeface="Overpass Mono"/>
              </a:rPr>
              <a:t>da Arrow Function:</a:t>
            </a:r>
            <a:endParaRPr lang="en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 </a:t>
            </a:r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dobro = </a:t>
            </a:r>
            <a:r>
              <a:rPr lang="pt-BR" sz="1600" b="1" dirty="0" smtClean="0">
                <a:solidFill>
                  <a:srgbClr val="0070C0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pt-BR" sz="1600" b="1" dirty="0" smtClean="0">
                <a:solidFill>
                  <a:srgbClr val="7030A0"/>
                </a:solidFill>
                <a:latin typeface="Overpass Mono"/>
                <a:ea typeface="Overpass Mono"/>
                <a:cs typeface="Overpass Mono"/>
                <a:sym typeface="Overpass Mono"/>
              </a:rPr>
              <a:t>=&gt; 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console.log(</a:t>
            </a:r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pt-BR" sz="1600" b="1" dirty="0" smtClean="0">
                <a:latin typeface="Overpass Mono"/>
                <a:ea typeface="Overpass Mono"/>
                <a:cs typeface="Overpass Mono"/>
                <a:sym typeface="Overpass Mono"/>
              </a:rPr>
              <a:t>*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pt-BR" sz="1600" b="1" dirty="0" smtClean="0">
                <a:solidFill>
                  <a:srgbClr val="0070C0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);	</a:t>
            </a:r>
          </a:p>
          <a:p>
            <a:pPr lvl="0"/>
            <a:endParaRPr lang="pt-BR" sz="1600" b="1" dirty="0" smtClean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pt-BR" sz="1600" b="1" dirty="0" smtClean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dobro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pt-BR" sz="1600" b="1" dirty="0" smtClean="0">
                <a:solidFill>
                  <a:srgbClr val="00B0F0"/>
                </a:solidFill>
                <a:latin typeface="Overpass Mono"/>
                <a:ea typeface="Overpass Mono"/>
                <a:cs typeface="Overpass Mono"/>
                <a:sym typeface="Overpass Mono"/>
              </a:rPr>
              <a:t>10</a:t>
            </a:r>
            <a:r>
              <a:rPr lang="pt-BR" sz="1600" b="1" dirty="0" smtClean="0">
                <a:solidFill>
                  <a:schemeClr val="tx2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</a:p>
          <a:p>
            <a:pPr lvl="0"/>
            <a:endParaRPr lang="pt-BR" sz="1600" b="1" dirty="0" smtClean="0">
              <a:solidFill>
                <a:schemeClr val="tx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r>
              <a:rPr lang="en" sz="1600" b="1" dirty="0" smtClean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Output:</a:t>
            </a:r>
          </a:p>
          <a:p>
            <a:pPr lvl="0"/>
            <a:endParaRPr lang="en" sz="16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 smtClean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lvl="0"/>
            <a:endParaRPr lang="en" sz="16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76" y="3492879"/>
            <a:ext cx="2156647" cy="2438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3492879"/>
            <a:ext cx="215664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405300" y="34436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Sua </a:t>
            </a:r>
            <a:r>
              <a:rPr lang="pt-BR" dirty="0" smtClean="0"/>
              <a:t>compatibilidade </a:t>
            </a:r>
            <a:r>
              <a:rPr lang="pt-BR" dirty="0"/>
              <a:t>com os navegadores é bem alta, então podemos pensar em usá-la.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0" y="817319"/>
            <a:ext cx="7545600" cy="245743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773662" y="255595"/>
            <a:ext cx="3179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2"/>
                </a:solidFill>
                <a:latin typeface="Overpass Mono"/>
              </a:rPr>
              <a:t>Compatibilidade</a:t>
            </a:r>
            <a:endParaRPr lang="pt-BR" sz="3000" b="1" dirty="0">
              <a:solidFill>
                <a:schemeClr val="bg2"/>
              </a:solidFill>
              <a:latin typeface="Overpass Mono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89600" y="3243614"/>
            <a:ext cx="747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</a:rPr>
              <a:t>Figura 2. Compatibilidade das Arrow Functions </a:t>
            </a:r>
            <a:r>
              <a:rPr lang="pt-BR" sz="1000" i="1" dirty="0">
                <a:solidFill>
                  <a:schemeClr val="bg1">
                    <a:lumMod val="95000"/>
                  </a:schemeClr>
                </a:solidFill>
              </a:rPr>
              <a:t>nos browser, </a:t>
            </a:r>
            <a:endParaRPr lang="pt-BR" sz="10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1000" i="1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https://</a:t>
            </a:r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  <a:hlinkClick r:id="rId4"/>
              </a:rPr>
              <a:t>caniuse.com/arrow-functions</a:t>
            </a:r>
            <a:r>
              <a:rPr lang="pt-BR" sz="1000" i="1" dirty="0" smtClean="0">
                <a:solidFill>
                  <a:schemeClr val="bg1">
                    <a:lumMod val="95000"/>
                  </a:schemeClr>
                </a:solidFill>
              </a:rPr>
              <a:t> Acessado em: 04/11/2022</a:t>
            </a:r>
            <a:endParaRPr lang="pt-BR" sz="1000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440</Words>
  <Application>Microsoft Office PowerPoint</Application>
  <PresentationFormat>Apresentação na tela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Anaheim</vt:lpstr>
      <vt:lpstr>Arial</vt:lpstr>
      <vt:lpstr>Overpass Mono</vt:lpstr>
      <vt:lpstr>Roboto</vt:lpstr>
      <vt:lpstr>Roboto Condensed Light</vt:lpstr>
      <vt:lpstr>Programming Lesson by Slidesgo</vt:lpstr>
      <vt:lpstr>Template Literal     &amp;  Arrow Functions</vt:lpstr>
      <vt:lpstr>Template Literal (Template Strings)</vt:lpstr>
      <vt:lpstr>Como utilizar Template Strings</vt:lpstr>
      <vt:lpstr>Template Literal na prática</vt:lpstr>
      <vt:lpstr>Apresentação do PowerPoint</vt:lpstr>
      <vt:lpstr>Arrow Functions</vt:lpstr>
      <vt:lpstr>Sintaxe das Arrow Functions</vt:lpstr>
      <vt:lpstr>Arrow Functions na prática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Literal</dc:title>
  <dc:creator>Irion Silva</dc:creator>
  <cp:lastModifiedBy>Irion Silva</cp:lastModifiedBy>
  <cp:revision>22</cp:revision>
  <dcterms:modified xsi:type="dcterms:W3CDTF">2022-11-06T15:18:07Z</dcterms:modified>
</cp:coreProperties>
</file>