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303" r:id="rId3"/>
    <p:sldId id="304" r:id="rId4"/>
    <p:sldId id="305" r:id="rId5"/>
    <p:sldId id="306" r:id="rId6"/>
    <p:sldId id="307" r:id="rId7"/>
    <p:sldId id="284" r:id="rId8"/>
  </p:sldIdLst>
  <p:sldSz cx="9144000" cy="5143500" type="screen16x9"/>
  <p:notesSz cx="6858000" cy="9144000"/>
  <p:embeddedFontLst>
    <p:embeddedFont>
      <p:font typeface="Poppins" panose="020B0604020202020204" charset="0"/>
      <p:regular r:id="rId10"/>
      <p:bold r:id="rId11"/>
      <p:italic r:id="rId12"/>
      <p:boldItalic r:id="rId13"/>
    </p:embeddedFont>
    <p:embeddedFont>
      <p:font typeface="Bowlby One SC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C6881-31F0-4115-B97B-316BFED53BD4}">
  <a:tblStyle styleId="{616C6881-31F0-4115-B97B-316BFED53B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0eea31b1e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0eea31b1e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7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0eea31b1e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0eea31b1e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83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0eea31b1e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0eea31b1e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9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g14029c42f62_0_2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8" name="Google Shape;3698;g14029c42f62_0_2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4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2731488" y="1770490"/>
            <a:ext cx="38856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 dirty="0"/>
          </a:p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Two column 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967207" y="1756755"/>
            <a:ext cx="3323055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 dirty="0"/>
          </a:p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363;p7"/>
          <p:cNvSpPr txBox="1">
            <a:spLocks noGrp="1"/>
          </p:cNvSpPr>
          <p:nvPr>
            <p:ph type="body" idx="10"/>
          </p:nvPr>
        </p:nvSpPr>
        <p:spPr>
          <a:xfrm>
            <a:off x="4729147" y="1756755"/>
            <a:ext cx="3323055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93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77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070896" y="1809482"/>
            <a:ext cx="7002600" cy="1897494"/>
            <a:chOff x="1070896" y="1809482"/>
            <a:chExt cx="7002600" cy="1897494"/>
          </a:xfrm>
        </p:grpSpPr>
        <p:sp>
          <p:nvSpPr>
            <p:cNvPr id="1503" name="Google Shape;1503;p3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3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30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30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Nome: Irion F. Da Silva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Data: 16/11/22 – Programador Web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Manhã</a:t>
            </a:r>
          </a:p>
        </p:txBody>
      </p:sp>
      <p:sp>
        <p:nvSpPr>
          <p:cNvPr id="1517" name="Google Shape;1517;p30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0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0" name="Google Shape;1560;p30"/>
          <p:cNvSpPr txBox="1">
            <a:spLocks noGrp="1"/>
          </p:cNvSpPr>
          <p:nvPr>
            <p:ph type="title" idx="4294967295"/>
          </p:nvPr>
        </p:nvSpPr>
        <p:spPr>
          <a:xfrm>
            <a:off x="1304739" y="1896081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smtClean="0"/>
              <a:t>NPM E ARQUIVOS JSON</a:t>
            </a:r>
            <a:endParaRPr sz="4800" dirty="0"/>
          </a:p>
        </p:txBody>
      </p:sp>
      <p:grpSp>
        <p:nvGrpSpPr>
          <p:cNvPr id="1561" name="Google Shape;1561;p30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30"/>
          <p:cNvGrpSpPr/>
          <p:nvPr/>
        </p:nvGrpSpPr>
        <p:grpSpPr>
          <a:xfrm>
            <a:off x="1776263" y="1943904"/>
            <a:ext cx="5992907" cy="1237196"/>
            <a:chOff x="1799330" y="1953236"/>
            <a:chExt cx="5992907" cy="1237196"/>
          </a:xfrm>
        </p:grpSpPr>
        <p:sp>
          <p:nvSpPr>
            <p:cNvPr id="1567" name="Google Shape;1567;p30"/>
            <p:cNvSpPr/>
            <p:nvPr/>
          </p:nvSpPr>
          <p:spPr>
            <a:xfrm>
              <a:off x="3610117" y="1953236"/>
              <a:ext cx="2772638" cy="49304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endParaRPr lang="pt-BR" b="1" i="0" dirty="0" smtClean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endParaRPr>
            </a:p>
            <a:p>
              <a:pPr lvl="0" algn="ctr"/>
              <a:r>
                <a:rPr lang="pt-BR" b="1" i="0" dirty="0" smtClean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2"/>
                  </a:solidFill>
                  <a:latin typeface="Bowlby One SC"/>
                </a:rPr>
                <a:t>   </a:t>
              </a:r>
              <a:endParaRPr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endParaRPr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1799330" y="2502047"/>
              <a:ext cx="5992907" cy="68838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endParaRPr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endParaRPr>
            </a:p>
          </p:txBody>
        </p:sp>
      </p:grpSp>
      <p:grpSp>
        <p:nvGrpSpPr>
          <p:cNvPr id="1569" name="Google Shape;1569;p30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70" name="Google Shape;1570;p3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560;p30"/>
          <p:cNvSpPr txBox="1">
            <a:spLocks/>
          </p:cNvSpPr>
          <p:nvPr/>
        </p:nvSpPr>
        <p:spPr>
          <a:xfrm>
            <a:off x="1351136" y="1861621"/>
            <a:ext cx="6971400" cy="1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NPM E ARQUIVOS JSON</a:t>
            </a:r>
            <a:endParaRPr lang="pt-BR" sz="4800" dirty="0">
              <a:ln w="28575"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53"/>
          <p:cNvSpPr/>
          <p:nvPr/>
        </p:nvSpPr>
        <p:spPr>
          <a:xfrm>
            <a:off x="2448310" y="1619168"/>
            <a:ext cx="4216800" cy="2922351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5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570" name="Google Shape;2570;p5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53"/>
          <p:cNvSpPr txBox="1">
            <a:spLocks noGrp="1"/>
          </p:cNvSpPr>
          <p:nvPr>
            <p:ph type="body" idx="1"/>
          </p:nvPr>
        </p:nvSpPr>
        <p:spPr>
          <a:xfrm>
            <a:off x="2629150" y="1705816"/>
            <a:ext cx="3885600" cy="2767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r>
              <a:rPr lang="pt-BR" sz="1200" dirty="0"/>
              <a:t>Node Package Manager (NPM) é uma </a:t>
            </a:r>
            <a:r>
              <a:rPr lang="pt-BR" sz="1200" dirty="0" smtClean="0"/>
              <a:t>ferramenta de </a:t>
            </a:r>
            <a:r>
              <a:rPr lang="pt-BR" sz="1200" dirty="0"/>
              <a:t>linha de comando, que </a:t>
            </a:r>
            <a:r>
              <a:rPr lang="pt-BR" sz="1200" dirty="0" smtClean="0"/>
              <a:t>instala, atualiza</a:t>
            </a:r>
            <a:r>
              <a:rPr lang="pt-BR" sz="1200" dirty="0"/>
              <a:t>, e </a:t>
            </a:r>
            <a:r>
              <a:rPr lang="pt-BR" sz="1200" dirty="0" smtClean="0"/>
              <a:t>desinstala pacotes </a:t>
            </a:r>
            <a:r>
              <a:rPr lang="pt-BR" sz="1200" dirty="0"/>
              <a:t>Node.js na sua aplicação</a:t>
            </a:r>
            <a:r>
              <a:rPr lang="pt-BR" sz="1200" dirty="0" smtClean="0"/>
              <a:t>.</a:t>
            </a:r>
          </a:p>
          <a:p>
            <a:pPr marL="133350" indent="0">
              <a:buNone/>
            </a:pPr>
            <a:endParaRPr lang="pt-BR" sz="1200" dirty="0"/>
          </a:p>
          <a:p>
            <a:pPr marL="133350" indent="0">
              <a:buNone/>
            </a:pPr>
            <a:r>
              <a:rPr lang="pt-BR" sz="1200" dirty="0"/>
              <a:t>Muitas organizações usam o NPM </a:t>
            </a:r>
            <a:r>
              <a:rPr lang="pt-BR" sz="1200" dirty="0" smtClean="0"/>
              <a:t>para gerenciar o desenvolvimento </a:t>
            </a:r>
            <a:r>
              <a:rPr lang="pt-BR" sz="1200" dirty="0"/>
              <a:t>privado</a:t>
            </a:r>
            <a:r>
              <a:rPr lang="pt-BR" sz="1200" dirty="0" smtClean="0"/>
              <a:t>.</a:t>
            </a:r>
          </a:p>
          <a:p>
            <a:pPr marL="133350" indent="0">
              <a:buNone/>
            </a:pPr>
            <a:endParaRPr lang="pt-BR" sz="1200" dirty="0"/>
          </a:p>
          <a:p>
            <a:pPr marL="133350" indent="0">
              <a:buNone/>
            </a:pPr>
            <a:r>
              <a:rPr lang="pt-BR" sz="1200" dirty="0"/>
              <a:t>O NPM também é um </a:t>
            </a:r>
            <a:r>
              <a:rPr lang="pt-BR" sz="1200" dirty="0" smtClean="0"/>
              <a:t>repositório </a:t>
            </a:r>
            <a:r>
              <a:rPr lang="pt-BR" sz="1200" dirty="0"/>
              <a:t>open-</a:t>
            </a:r>
            <a:r>
              <a:rPr lang="pt-BR" sz="1200" dirty="0" err="1"/>
              <a:t>source</a:t>
            </a:r>
            <a:r>
              <a:rPr lang="pt-BR" sz="1200" dirty="0"/>
              <a:t> de </a:t>
            </a:r>
            <a:r>
              <a:rPr lang="pt-BR" sz="1200" dirty="0" smtClean="0"/>
              <a:t>pacotes Node.js</a:t>
            </a:r>
            <a:r>
              <a:rPr lang="pt-BR" sz="1200" dirty="0"/>
              <a:t>. </a:t>
            </a:r>
            <a:endParaRPr lang="pt-BR" sz="1200" dirty="0" smtClean="0"/>
          </a:p>
          <a:p>
            <a:pPr marL="133350" indent="0">
              <a:buNone/>
            </a:pPr>
            <a:endParaRPr lang="pt-BR" sz="1200" dirty="0" smtClean="0"/>
          </a:p>
          <a:p>
            <a:pPr marL="133350" indent="0">
              <a:buNone/>
            </a:pPr>
            <a:r>
              <a:rPr lang="pt-BR" sz="1200" dirty="0" smtClean="0"/>
              <a:t>Toda </a:t>
            </a:r>
            <a:r>
              <a:rPr lang="pt-BR" sz="1200" dirty="0"/>
              <a:t>a comunidade pelo </a:t>
            </a:r>
            <a:r>
              <a:rPr lang="pt-BR" sz="1200" dirty="0" smtClean="0"/>
              <a:t>mundo cria </a:t>
            </a:r>
            <a:r>
              <a:rPr lang="pt-BR" sz="1200" dirty="0"/>
              <a:t>módulos úteis e </a:t>
            </a:r>
            <a:r>
              <a:rPr lang="pt-BR" sz="1200" dirty="0" smtClean="0"/>
              <a:t>publicam </a:t>
            </a:r>
            <a:r>
              <a:rPr lang="pt-BR" sz="1200" dirty="0"/>
              <a:t>eles como pacotes neste repositório.</a:t>
            </a:r>
            <a:endParaRPr sz="1200" dirty="0"/>
          </a:p>
        </p:txBody>
      </p:sp>
      <p:sp>
        <p:nvSpPr>
          <p:cNvPr id="2573" name="Google Shape;2573;p5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NPM - Node Package Manager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3275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53"/>
          <p:cNvSpPr/>
          <p:nvPr/>
        </p:nvSpPr>
        <p:spPr>
          <a:xfrm>
            <a:off x="2448310" y="1619168"/>
            <a:ext cx="4216800" cy="2922351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5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570" name="Google Shape;2570;p5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53"/>
          <p:cNvSpPr txBox="1">
            <a:spLocks noGrp="1"/>
          </p:cNvSpPr>
          <p:nvPr>
            <p:ph type="body" idx="1"/>
          </p:nvPr>
        </p:nvSpPr>
        <p:spPr>
          <a:xfrm>
            <a:off x="2629150" y="1705816"/>
            <a:ext cx="3885600" cy="2767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r>
              <a:rPr lang="pt-BR" sz="1200" dirty="0"/>
              <a:t>Usar o NPM é gratuito</a:t>
            </a:r>
            <a:r>
              <a:rPr lang="pt-BR" sz="1200" dirty="0" smtClean="0"/>
              <a:t>.</a:t>
            </a:r>
          </a:p>
          <a:p>
            <a:pPr marL="133350" indent="0">
              <a:buNone/>
            </a:pPr>
            <a:endParaRPr lang="pt-BR" sz="1200" dirty="0" smtClean="0"/>
          </a:p>
          <a:p>
            <a:pPr marL="133350" indent="0">
              <a:buNone/>
            </a:pPr>
            <a:r>
              <a:rPr lang="pt-BR" sz="1200" dirty="0"/>
              <a:t>O</a:t>
            </a:r>
            <a:r>
              <a:rPr lang="pt-BR" sz="1200" dirty="0" smtClean="0"/>
              <a:t> </a:t>
            </a:r>
            <a:r>
              <a:rPr lang="pt-BR" sz="1200" dirty="0"/>
              <a:t>NPM é incluso na instalação do Node.js, isso</a:t>
            </a:r>
          </a:p>
          <a:p>
            <a:pPr marL="133350" indent="0">
              <a:buNone/>
            </a:pPr>
            <a:r>
              <a:rPr lang="pt-BR" sz="1200" dirty="0"/>
              <a:t>significa que você tem que instalar </a:t>
            </a:r>
            <a:r>
              <a:rPr lang="pt-BR" sz="1200" dirty="0" smtClean="0"/>
              <a:t>o Node.js </a:t>
            </a:r>
            <a:r>
              <a:rPr lang="pt-BR" sz="1200" dirty="0"/>
              <a:t>para instalar o </a:t>
            </a:r>
            <a:r>
              <a:rPr lang="pt-BR" sz="1200" dirty="0" err="1"/>
              <a:t>npm</a:t>
            </a:r>
            <a:r>
              <a:rPr lang="pt-BR" sz="1200" dirty="0" smtClean="0"/>
              <a:t>.</a:t>
            </a:r>
          </a:p>
          <a:p>
            <a:pPr marL="133350" indent="0">
              <a:buNone/>
            </a:pPr>
            <a:endParaRPr lang="pt-BR" sz="1200" dirty="0"/>
          </a:p>
          <a:p>
            <a:pPr marL="133350" indent="0">
              <a:buNone/>
            </a:pPr>
            <a:r>
              <a:rPr lang="pt-BR" sz="1200" dirty="0"/>
              <a:t>Você pode baixar todos os pacotes de software públicos </a:t>
            </a:r>
            <a:r>
              <a:rPr lang="pt-BR" sz="1200" dirty="0" smtClean="0"/>
              <a:t>sem realizar </a:t>
            </a:r>
            <a:r>
              <a:rPr lang="pt-BR" sz="1200" dirty="0" err="1"/>
              <a:t>logon</a:t>
            </a:r>
            <a:r>
              <a:rPr lang="pt-BR" sz="1200" dirty="0"/>
              <a:t> ou qualquer cadastro.</a:t>
            </a:r>
          </a:p>
          <a:p>
            <a:pPr marL="133350" indent="0">
              <a:buNone/>
            </a:pPr>
            <a:r>
              <a:rPr lang="pt-BR" sz="1200" dirty="0"/>
              <a:t/>
            </a:r>
            <a:br>
              <a:rPr lang="pt-BR" sz="1200" dirty="0"/>
            </a:br>
            <a:endParaRPr sz="1200" dirty="0"/>
          </a:p>
        </p:txBody>
      </p:sp>
      <p:sp>
        <p:nvSpPr>
          <p:cNvPr id="2573" name="Google Shape;2573;p5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O NPM é gratuito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4570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569;p53"/>
          <p:cNvGrpSpPr/>
          <p:nvPr/>
        </p:nvGrpSpPr>
        <p:grpSpPr>
          <a:xfrm>
            <a:off x="1956582" y="350904"/>
            <a:ext cx="5306936" cy="1198496"/>
            <a:chOff x="1979225" y="358525"/>
            <a:chExt cx="5186100" cy="1198496"/>
          </a:xfrm>
        </p:grpSpPr>
        <p:sp>
          <p:nvSpPr>
            <p:cNvPr id="8" name="Google Shape;2570;p5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71;p5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9914" y="422604"/>
            <a:ext cx="4020300" cy="906300"/>
          </a:xfrm>
        </p:spPr>
        <p:txBody>
          <a:bodyPr/>
          <a:lstStyle/>
          <a:p>
            <a:r>
              <a:rPr lang="pt-BR" sz="2400" dirty="0"/>
              <a:t>Gerenciador de Pacotes de Software</a:t>
            </a:r>
          </a:p>
        </p:txBody>
      </p:sp>
      <p:sp>
        <p:nvSpPr>
          <p:cNvPr id="5" name="Google Shape;2568;p53"/>
          <p:cNvSpPr>
            <a:spLocks noGrp="1"/>
          </p:cNvSpPr>
          <p:nvPr>
            <p:ph type="body" idx="1"/>
          </p:nvPr>
        </p:nvSpPr>
        <p:spPr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r>
              <a:rPr lang="pt-BR" dirty="0"/>
              <a:t>Todos os pacotes </a:t>
            </a:r>
            <a:r>
              <a:rPr lang="pt-BR" dirty="0" err="1"/>
              <a:t>npm</a:t>
            </a:r>
            <a:r>
              <a:rPr lang="pt-BR" dirty="0"/>
              <a:t> são definidos em arquivos </a:t>
            </a:r>
            <a:r>
              <a:rPr lang="pt-BR" dirty="0" smtClean="0"/>
              <a:t>chamados </a:t>
            </a:r>
            <a:r>
              <a:rPr lang="pt-BR" dirty="0" err="1" smtClean="0"/>
              <a:t>package.json</a:t>
            </a:r>
            <a:r>
              <a:rPr lang="pt-BR" dirty="0" smtClean="0"/>
              <a:t>.</a:t>
            </a:r>
          </a:p>
          <a:p>
            <a:pPr marL="133350" indent="0">
              <a:buNone/>
            </a:pPr>
            <a:endParaRPr lang="pt-BR" dirty="0"/>
          </a:p>
          <a:p>
            <a:pPr marL="133350" indent="0">
              <a:buNone/>
            </a:pPr>
            <a:r>
              <a:rPr lang="pt-BR" dirty="0"/>
              <a:t>O </a:t>
            </a:r>
            <a:r>
              <a:rPr lang="pt-BR" dirty="0" err="1"/>
              <a:t>contéudo</a:t>
            </a:r>
            <a:r>
              <a:rPr lang="pt-BR" dirty="0"/>
              <a:t> do </a:t>
            </a:r>
            <a:r>
              <a:rPr lang="pt-BR" dirty="0" err="1"/>
              <a:t>package.json</a:t>
            </a:r>
            <a:r>
              <a:rPr lang="pt-BR" dirty="0"/>
              <a:t> deve ser escrito em JSON.</a:t>
            </a:r>
          </a:p>
        </p:txBody>
      </p:sp>
      <p:sp>
        <p:nvSpPr>
          <p:cNvPr id="6" name="Google Shape;2568;p53"/>
          <p:cNvSpPr>
            <a:spLocks noGrp="1"/>
          </p:cNvSpPr>
          <p:nvPr>
            <p:ph type="body" idx="10"/>
          </p:nvPr>
        </p:nvSpPr>
        <p:spPr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r>
              <a:rPr lang="pt-BR" dirty="0" smtClean="0"/>
              <a:t>Você </a:t>
            </a:r>
            <a:r>
              <a:rPr lang="pt-BR" dirty="0"/>
              <a:t>pode publicar qualquer diretório do seu computador</a:t>
            </a:r>
          </a:p>
          <a:p>
            <a:pPr marL="133350" indent="0">
              <a:buNone/>
            </a:pPr>
            <a:r>
              <a:rPr lang="pt-BR" dirty="0"/>
              <a:t>caso o diretório tenha um arquivo </a:t>
            </a:r>
            <a:r>
              <a:rPr lang="pt-BR" dirty="0" err="1"/>
              <a:t>package.json</a:t>
            </a:r>
            <a:endParaRPr lang="pt-BR" dirty="0"/>
          </a:p>
          <a:p>
            <a:pPr marL="133350" indent="0">
              <a:buNone/>
            </a:pPr>
            <a:endParaRPr lang="pt-BR" dirty="0"/>
          </a:p>
          <a:p>
            <a:pPr marL="133350" indent="0">
              <a:buNone/>
            </a:pPr>
            <a:r>
              <a:rPr lang="pt-BR" dirty="0"/>
              <a:t>Após instalar</a:t>
            </a:r>
            <a:r>
              <a:rPr lang="pt-BR" dirty="0" smtClean="0"/>
              <a:t>, e </a:t>
            </a:r>
            <a:r>
              <a:rPr lang="pt-BR" dirty="0"/>
              <a:t>ter realizado o </a:t>
            </a:r>
            <a:r>
              <a:rPr lang="pt-BR" dirty="0" err="1"/>
              <a:t>login</a:t>
            </a:r>
            <a:r>
              <a:rPr lang="pt-BR" dirty="0"/>
              <a:t> no NPM, basta usar o comando:</a:t>
            </a:r>
          </a:p>
          <a:p>
            <a:pPr marL="133350" indent="0">
              <a:buNone/>
            </a:pPr>
            <a:r>
              <a:rPr lang="pt-BR" sz="800" dirty="0" smtClean="0"/>
              <a:t>“C</a:t>
            </a:r>
            <a:r>
              <a:rPr lang="pt-BR" sz="800" dirty="0"/>
              <a:t>:\</a:t>
            </a:r>
            <a:r>
              <a:rPr lang="pt-BR" sz="800" dirty="0" err="1"/>
              <a:t>Usuario</a:t>
            </a:r>
            <a:r>
              <a:rPr lang="pt-BR" sz="800" dirty="0"/>
              <a:t>\</a:t>
            </a:r>
            <a:r>
              <a:rPr lang="pt-BR" sz="800" dirty="0" err="1"/>
              <a:t>meuusuario</a:t>
            </a:r>
            <a:r>
              <a:rPr lang="pt-BR" sz="800" dirty="0"/>
              <a:t>\</a:t>
            </a:r>
            <a:r>
              <a:rPr lang="pt-BR" sz="800" dirty="0" err="1"/>
              <a:t>meuprojeto</a:t>
            </a:r>
            <a:r>
              <a:rPr lang="pt-BR" sz="800" dirty="0"/>
              <a:t>\</a:t>
            </a:r>
            <a:r>
              <a:rPr lang="pt-BR" sz="800" dirty="0" err="1"/>
              <a:t>npm</a:t>
            </a:r>
            <a:r>
              <a:rPr lang="pt-BR" sz="800" dirty="0"/>
              <a:t> </a:t>
            </a:r>
            <a:r>
              <a:rPr lang="pt-BR" sz="800" dirty="0" err="1" smtClean="0"/>
              <a:t>publish</a:t>
            </a:r>
            <a:r>
              <a:rPr lang="pt-BR" sz="800" dirty="0" smtClean="0"/>
              <a:t>”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8292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53"/>
          <p:cNvSpPr/>
          <p:nvPr/>
        </p:nvSpPr>
        <p:spPr>
          <a:xfrm>
            <a:off x="2448310" y="1619168"/>
            <a:ext cx="4216800" cy="2922351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5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570" name="Google Shape;2570;p5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53"/>
          <p:cNvSpPr txBox="1">
            <a:spLocks noGrp="1"/>
          </p:cNvSpPr>
          <p:nvPr>
            <p:ph type="body" idx="1"/>
          </p:nvPr>
        </p:nvSpPr>
        <p:spPr>
          <a:xfrm>
            <a:off x="2629150" y="1705816"/>
            <a:ext cx="3885600" cy="2767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r>
              <a:rPr lang="pt-BR" sz="1200" dirty="0"/>
              <a:t>JSON pode ser definido como um arquivo de </a:t>
            </a:r>
            <a:r>
              <a:rPr lang="pt-BR" sz="1200" dirty="0" smtClean="0"/>
              <a:t>formatação </a:t>
            </a:r>
            <a:r>
              <a:rPr lang="pt-BR" sz="1200" dirty="0" err="1" smtClean="0"/>
              <a:t>JavaScript</a:t>
            </a:r>
            <a:r>
              <a:rPr lang="pt-BR" sz="1200" dirty="0" smtClean="0"/>
              <a:t> </a:t>
            </a:r>
            <a:r>
              <a:rPr lang="pt-BR" sz="1200" dirty="0" err="1"/>
              <a:t>Object</a:t>
            </a:r>
            <a:r>
              <a:rPr lang="pt-BR" sz="1200" dirty="0"/>
              <a:t> </a:t>
            </a:r>
            <a:r>
              <a:rPr lang="pt-BR" sz="1200" dirty="0" err="1"/>
              <a:t>Notation</a:t>
            </a:r>
            <a:r>
              <a:rPr lang="pt-BR" sz="1200" dirty="0"/>
              <a:t> que é usado para enviar, </a:t>
            </a:r>
            <a:r>
              <a:rPr lang="pt-BR" sz="1200" dirty="0" smtClean="0"/>
              <a:t>receber, e </a:t>
            </a:r>
            <a:r>
              <a:rPr lang="pt-BR" sz="1200" dirty="0"/>
              <a:t>armazenar dados do mesmo ou de diferentes sistemas </a:t>
            </a:r>
            <a:r>
              <a:rPr lang="pt-BR" sz="1200" dirty="0" smtClean="0"/>
              <a:t>em uma </a:t>
            </a:r>
            <a:r>
              <a:rPr lang="pt-BR" sz="1200" dirty="0"/>
              <a:t>rede</a:t>
            </a:r>
            <a:r>
              <a:rPr lang="pt-BR" sz="1200" dirty="0" smtClean="0"/>
              <a:t>.</a:t>
            </a:r>
          </a:p>
          <a:p>
            <a:pPr marL="133350" indent="0">
              <a:buNone/>
            </a:pPr>
            <a:endParaRPr lang="pt-BR" sz="1200" dirty="0"/>
          </a:p>
          <a:p>
            <a:pPr marL="133350" indent="0">
              <a:buNone/>
            </a:pPr>
            <a:r>
              <a:rPr lang="pt-BR" sz="1200" dirty="0"/>
              <a:t>Ele suporta estruturas de dados como </a:t>
            </a:r>
            <a:r>
              <a:rPr lang="pt-BR" sz="1200" dirty="0" err="1" smtClean="0"/>
              <a:t>arrays</a:t>
            </a:r>
            <a:r>
              <a:rPr lang="pt-BR" sz="1200" dirty="0" smtClean="0"/>
              <a:t>, </a:t>
            </a:r>
            <a:r>
              <a:rPr lang="pt-BR" sz="1200" dirty="0"/>
              <a:t>objetos e os </a:t>
            </a:r>
            <a:r>
              <a:rPr lang="pt-BR" sz="1200" dirty="0" smtClean="0"/>
              <a:t>documentos JSON </a:t>
            </a:r>
            <a:r>
              <a:rPr lang="pt-BR" sz="1200" dirty="0"/>
              <a:t>que são executados rapidamente no servidor.</a:t>
            </a:r>
            <a:endParaRPr sz="1200" dirty="0"/>
          </a:p>
        </p:txBody>
      </p:sp>
      <p:sp>
        <p:nvSpPr>
          <p:cNvPr id="2573" name="Google Shape;2573;p5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JSON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8241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569;p5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8" name="Google Shape;2570;p5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71;p5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Regras de sintaxe</a:t>
            </a:r>
            <a:endParaRPr lang="pt-BR" dirty="0"/>
          </a:p>
        </p:txBody>
      </p:sp>
      <p:sp>
        <p:nvSpPr>
          <p:cNvPr id="5" name="Google Shape;2568;p53"/>
          <p:cNvSpPr>
            <a:spLocks noGrp="1"/>
          </p:cNvSpPr>
          <p:nvPr>
            <p:ph type="body" idx="1"/>
          </p:nvPr>
        </p:nvSpPr>
        <p:spPr>
          <a:xfrm>
            <a:off x="967207" y="1756755"/>
            <a:ext cx="3323055" cy="2784764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Os dados são armazenados como chave/pares de </a:t>
            </a:r>
            <a:r>
              <a:rPr lang="pt-BR" dirty="0" smtClean="0"/>
              <a:t>valores</a:t>
            </a:r>
          </a:p>
          <a:p>
            <a:endParaRPr lang="pt-BR" dirty="0" smtClean="0"/>
          </a:p>
          <a:p>
            <a:r>
              <a:rPr lang="pt-BR" dirty="0" smtClean="0"/>
              <a:t>São </a:t>
            </a:r>
            <a:r>
              <a:rPr lang="pt-BR" dirty="0"/>
              <a:t>separados por vírgulas. </a:t>
            </a:r>
            <a:r>
              <a:rPr lang="pt-BR" dirty="0" smtClean="0"/>
              <a:t>Usa-se as </a:t>
            </a:r>
            <a:r>
              <a:rPr lang="pt-BR" dirty="0"/>
              <a:t>chaves para envolver os </a:t>
            </a:r>
            <a:r>
              <a:rPr lang="pt-BR" dirty="0" smtClean="0"/>
              <a:t>objetos</a:t>
            </a:r>
          </a:p>
          <a:p>
            <a:endParaRPr lang="pt-BR" dirty="0"/>
          </a:p>
          <a:p>
            <a:r>
              <a:rPr lang="pt-BR" dirty="0" smtClean="0"/>
              <a:t>Usa-se colchetes </a:t>
            </a:r>
            <a:r>
              <a:rPr lang="pt-BR" dirty="0"/>
              <a:t>para envolver os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</p:txBody>
      </p:sp>
      <p:sp>
        <p:nvSpPr>
          <p:cNvPr id="6" name="Google Shape;2568;p53"/>
          <p:cNvSpPr>
            <a:spLocks noGrp="1"/>
          </p:cNvSpPr>
          <p:nvPr>
            <p:ph type="body" idx="10"/>
          </p:nvPr>
        </p:nvSpPr>
        <p:spPr>
          <a:xfrm>
            <a:off x="4729147" y="1756754"/>
            <a:ext cx="3323055" cy="2784765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endParaRPr lang="pt-BR" dirty="0" smtClean="0"/>
          </a:p>
          <a:p>
            <a:pPr marL="133350" indent="0">
              <a:buNone/>
            </a:pPr>
            <a:r>
              <a:rPr lang="pt-BR" dirty="0" smtClean="0"/>
              <a:t>Exemplo:</a:t>
            </a:r>
          </a:p>
          <a:p>
            <a:pPr marL="133350" indent="0">
              <a:buNone/>
            </a:pPr>
            <a:endParaRPr lang="pt-BR" dirty="0"/>
          </a:p>
          <a:p>
            <a:pPr marL="133350" indent="0">
              <a:buNone/>
            </a:pPr>
            <a:r>
              <a:rPr lang="en-US" sz="900" dirty="0"/>
              <a:t>{</a:t>
            </a:r>
          </a:p>
          <a:p>
            <a:pPr marL="133350" indent="0">
              <a:buNone/>
            </a:pPr>
            <a:r>
              <a:rPr lang="en-US" sz="900" dirty="0"/>
              <a:t> </a:t>
            </a:r>
            <a:r>
              <a:rPr lang="en-US" sz="900" dirty="0" smtClean="0"/>
              <a:t>    "</a:t>
            </a:r>
            <a:r>
              <a:rPr lang="en-US" sz="900" dirty="0"/>
              <a:t>Data Structures": [</a:t>
            </a:r>
          </a:p>
          <a:p>
            <a:pPr marL="133350" indent="0">
              <a:buNone/>
            </a:pPr>
            <a:r>
              <a:rPr lang="en-US" sz="900" dirty="0" smtClean="0"/>
              <a:t>               {</a:t>
            </a:r>
            <a:endParaRPr lang="en-US" sz="900" dirty="0"/>
          </a:p>
          <a:p>
            <a:pPr marL="133350" indent="0">
              <a:buNone/>
            </a:pPr>
            <a:r>
              <a:rPr lang="en-US" sz="900" dirty="0" smtClean="0"/>
              <a:t>                     "</a:t>
            </a:r>
            <a:r>
              <a:rPr lang="en-US" sz="900" dirty="0"/>
              <a:t>Name" : "Trees",</a:t>
            </a:r>
          </a:p>
          <a:p>
            <a:pPr marL="133350" indent="0">
              <a:buNone/>
            </a:pPr>
            <a:r>
              <a:rPr lang="en-US" sz="900" dirty="0" smtClean="0"/>
              <a:t>                     "</a:t>
            </a:r>
            <a:r>
              <a:rPr lang="en-US" sz="900" dirty="0"/>
              <a:t>Course" : "</a:t>
            </a:r>
            <a:r>
              <a:rPr lang="en-US" sz="900" dirty="0" err="1"/>
              <a:t>Intoduction</a:t>
            </a:r>
            <a:r>
              <a:rPr lang="en-US" sz="900" dirty="0"/>
              <a:t> of Trees",</a:t>
            </a:r>
          </a:p>
          <a:p>
            <a:pPr marL="133350" indent="0">
              <a:buNone/>
            </a:pPr>
            <a:r>
              <a:rPr lang="en-US" sz="900" dirty="0" smtClean="0"/>
              <a:t>                     "</a:t>
            </a:r>
            <a:r>
              <a:rPr lang="en-US" sz="900" dirty="0"/>
              <a:t>Content" : [ "Binary Tree", "BST",</a:t>
            </a:r>
          </a:p>
          <a:p>
            <a:pPr marL="133350" indent="0">
              <a:buNone/>
            </a:pPr>
            <a:r>
              <a:rPr lang="en-US" sz="900" dirty="0" smtClean="0"/>
              <a:t>                     "</a:t>
            </a:r>
            <a:r>
              <a:rPr lang="en-US" sz="900" dirty="0"/>
              <a:t>Generic Tree"]</a:t>
            </a:r>
          </a:p>
          <a:p>
            <a:pPr marL="133350" indent="0">
              <a:buNone/>
            </a:pPr>
            <a:r>
              <a:rPr lang="en-US" sz="900" dirty="0"/>
              <a:t>},</a:t>
            </a:r>
          </a:p>
          <a:p>
            <a:pPr marL="133350" indent="0">
              <a:buNone/>
            </a:pPr>
            <a:r>
              <a:rPr lang="en-US" sz="900" dirty="0"/>
              <a:t>{</a:t>
            </a:r>
          </a:p>
          <a:p>
            <a:pPr marL="133350" indent="0">
              <a:buNone/>
            </a:pPr>
            <a:r>
              <a:rPr lang="en-US" sz="900" dirty="0" smtClean="0"/>
              <a:t>      "</a:t>
            </a:r>
            <a:r>
              <a:rPr lang="en-US" sz="900" dirty="0"/>
              <a:t>Name" : "Graphs",</a:t>
            </a:r>
          </a:p>
          <a:p>
            <a:pPr marL="133350" indent="0">
              <a:buNone/>
            </a:pPr>
            <a:r>
              <a:rPr lang="en-US" sz="900" dirty="0" smtClean="0"/>
              <a:t>      "</a:t>
            </a:r>
            <a:r>
              <a:rPr lang="en-US" sz="900" dirty="0"/>
              <a:t>Topics" : [ "BFS", "DFS", "Topological Sort" ]</a:t>
            </a:r>
          </a:p>
          <a:p>
            <a:pPr marL="133350" indent="0">
              <a:buNone/>
            </a:pPr>
            <a:r>
              <a:rPr lang="en-US" sz="900" dirty="0" smtClean="0"/>
              <a:t>          }</a:t>
            </a:r>
            <a:endParaRPr lang="en-US" sz="900" dirty="0"/>
          </a:p>
          <a:p>
            <a:pPr marL="133350" indent="0">
              <a:buNone/>
            </a:pPr>
            <a:r>
              <a:rPr lang="en-US" sz="900" dirty="0" smtClean="0"/>
              <a:t>     ]</a:t>
            </a:r>
            <a:endParaRPr lang="en-US" sz="900" dirty="0"/>
          </a:p>
          <a:p>
            <a:pPr marL="133350" indent="0">
              <a:buNone/>
            </a:pPr>
            <a:r>
              <a:rPr lang="en-US" sz="1100" dirty="0"/>
              <a:t>}</a:t>
            </a:r>
            <a:endParaRPr lang="pt-BR" sz="1100" dirty="0" smtClean="0"/>
          </a:p>
          <a:p>
            <a:pPr marL="1333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6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0" name="Google Shape;3700;p58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3701" name="Google Shape;3701;p58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8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3" name="Google Shape;3703;p58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NPM E ARQUIVOS JSON</a:t>
            </a:r>
            <a:endParaRPr dirty="0"/>
          </a:p>
        </p:txBody>
      </p:sp>
      <p:sp>
        <p:nvSpPr>
          <p:cNvPr id="3704" name="Google Shape;3704;p58"/>
          <p:cNvSpPr txBox="1">
            <a:spLocks noGrp="1"/>
          </p:cNvSpPr>
          <p:nvPr>
            <p:ph type="body" idx="1"/>
          </p:nvPr>
        </p:nvSpPr>
        <p:spPr>
          <a:xfrm>
            <a:off x="1364825" y="170581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FIM</a:t>
            </a:r>
            <a:endParaRPr lang="pt-BR" sz="6400" dirty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3704;p58"/>
          <p:cNvSpPr txBox="1">
            <a:spLocks/>
          </p:cNvSpPr>
          <p:nvPr/>
        </p:nvSpPr>
        <p:spPr>
          <a:xfrm>
            <a:off x="1364825" y="1649067"/>
            <a:ext cx="6414300" cy="27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FIM</a:t>
            </a:r>
            <a:endParaRPr lang="pt-BR" sz="6400" dirty="0" smtClean="0">
              <a:ln w="28575"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  <a:p>
            <a:pPr marL="0" indent="0">
              <a:buFont typeface="Poppins"/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374</Words>
  <Application>Microsoft Office PowerPoint</Application>
  <PresentationFormat>Apresentação na tela (16:9)</PresentationFormat>
  <Paragraphs>62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Poppins</vt:lpstr>
      <vt:lpstr>Arial</vt:lpstr>
      <vt:lpstr>Bowlby One SC</vt:lpstr>
      <vt:lpstr>Cute Pastel Interface Style for Coding &amp; Programming Learning Center by Slidesgo</vt:lpstr>
      <vt:lpstr>NPM E ARQUIVOS JSON</vt:lpstr>
      <vt:lpstr>NPM - Node Package Manager</vt:lpstr>
      <vt:lpstr>O NPM é gratuito</vt:lpstr>
      <vt:lpstr>Gerenciador de Pacotes de Software</vt:lpstr>
      <vt:lpstr>JSON</vt:lpstr>
      <vt:lpstr>Regras de sintaxe</vt:lpstr>
      <vt:lpstr>NPM E ARQUIVOS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BONITO ESTILO DE INTERFAZ EN COLORES PASTEL</dc:title>
  <dc:creator>Irion Silva</dc:creator>
  <cp:lastModifiedBy>Irion Silva</cp:lastModifiedBy>
  <cp:revision>8</cp:revision>
  <dcterms:modified xsi:type="dcterms:W3CDTF">2022-11-15T10:14:35Z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