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11D751-6183-C742-B630-77A7134E7156}">
          <p14:sldIdLst>
            <p14:sldId id="256"/>
            <p14:sldId id="272"/>
          </p14:sldIdLst>
        </p14:section>
        <p14:section name="Objectives" id="{38BDF252-2F15-384E-BC7D-FCAD61EFC9C8}">
          <p14:sldIdLst>
            <p14:sldId id="268"/>
            <p14:sldId id="273"/>
            <p14:sldId id="274"/>
            <p14:sldId id="275"/>
          </p14:sldIdLst>
        </p14:section>
        <p14:section name="Centralized vs Decentralized" id="{499414B5-B378-8C41-8ED9-E554C2E6FD84}">
          <p14:sldIdLst>
            <p14:sldId id="276"/>
            <p14:sldId id="277"/>
          </p14:sldIdLst>
        </p14:section>
        <p14:section name="Interim vs Ex-post" id="{F87C21D7-B17E-A947-B416-E31A28488BA3}">
          <p14:sldIdLst>
            <p14:sldId id="278"/>
            <p14:sldId id="279"/>
          </p14:sldIdLst>
        </p14:section>
        <p14:section name="Allocations HL - cent-int vs dec-ex-post" id="{BDD94A41-CD9A-9E42-8581-6A40DECBD6CB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28A6-21D4-DA4D-83D4-E9AC1E1D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86B4-EC45-7D4C-9B8F-F2AC3A1BA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B91E-394F-A847-97C7-7A62618E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EDBA-0FD2-B44E-824C-D823F1BC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4B54-6B7A-974E-B784-9243477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1E2E-44E3-DE43-8D9C-3A222E95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53728-4E1F-9E4D-9C66-5C9AF2F3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5D7D-34A8-B84F-AC8F-6E6BA61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EDD-D72F-F54A-BE39-70E8F5E1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F65F-C03E-464F-AE6E-4F127B6B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6611C-9ECF-3840-A8C3-82DBE02A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3231E-5D6B-624A-9C20-B42E3BFC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2535-AEFF-C14B-9CE4-241C9928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2468-5385-D848-AD6D-A3EE184D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ACC9-2C5D-E143-8004-C140F1D9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9409-55C8-0F46-A9B3-EA3CB318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BFE-21FF-454B-9F41-A963EBE3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6DE-622E-3148-AE6F-FFF1D44C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2C9E-7672-904D-B9B4-C49E1CF8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E57A-935C-7941-82BD-1D318AB9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EF0-8B15-8F49-A80E-0E983393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EE00-FE10-FB46-9389-98B277807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5A77-AE50-0844-B579-CCD50A91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2595-E9AC-8445-9E2D-78D2D7F6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BD4-592C-2447-B4E9-C4FEE230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8D73-DE67-9148-90DA-793E2C17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37E-5811-6944-A5E0-6A14E9A20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B50F-4CFA-0B43-A5FA-83F135B1C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E5D2-1719-6742-AAA8-6D858914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65681-20C6-E346-946D-CF5569CB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8AF8-7943-7047-BCBB-38DEC42C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0365-7A0A-004B-BE17-7B82893C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7D5F-F0B2-2947-B4F5-92F1FF4E2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96C2-A837-CE48-B5C1-56C4EA7E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B6B8F-2A7D-7243-916F-415FA936B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74D12-8239-C547-A6B7-C8853B1AC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5CE18-FD33-6249-ABF4-40CB9E2B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90DA2-72B6-5B42-B9C0-03E13BE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2E5A0-3237-4244-87EC-7E7F79E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1A60-F24A-514A-9B45-8B80B62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C998-8754-7042-90DD-CC9A9EE9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D65D9-522A-6941-9F8D-74669449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42F4-34DC-AE4A-85E3-46BBBDDD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823BE-372C-514D-9F6F-8F5AFB8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F027-4AA1-0A4C-8946-9C551F2E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87DA6-9992-0E4E-84CC-263CF595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9C25-BE9D-384D-A16B-457525C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F9CF-B5A4-F74F-9705-BC90B765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BEFF-B8AC-FE4A-9829-73E73004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FA35-BD52-E844-AEC3-722F7658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D4B7-6C98-D442-9848-0816C885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95FC-AC78-6F49-ACC8-A8F7323C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6C6-1C56-ED4B-AA45-86B99EEF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51B9B-9D85-2E4C-84A8-CCF3205D2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43599-4A86-3546-8971-C4780B3AE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17B8-3110-3D4F-BBAF-A3C257BC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7397F-9467-AD4F-8B46-404BB48E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52DF-0E50-A441-A2BD-F2CDD3B9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0F9A7-1922-B24B-89AA-6C6A2511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66A9-7212-F04D-8D1F-FA5E9510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267B-36CE-9942-BC6C-6AE384CC2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2273-85A1-DF4B-803E-2C47104E157B}" type="datetimeFigureOut">
              <a:rPr lang="en-US" smtClean="0"/>
              <a:t>5/3/18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5132C-0136-644B-A0A7-483E5D30A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AB4A-CA5A-1947-95FD-BE395ABB0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B8E33-F088-1948-A796-716204E10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(null)"/><Relationship Id="rId2" Type="http://schemas.openxmlformats.org/officeDocument/2006/relationships/image" Target="../media/image15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(null)"/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(null)"/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(null)"/><Relationship Id="rId2" Type="http://schemas.openxmlformats.org/officeDocument/2006/relationships/image" Target="../media/image5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(null)"/><Relationship Id="rId2" Type="http://schemas.openxmlformats.org/officeDocument/2006/relationships/image" Target="../media/image7.(null)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(null)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(null)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(null)"/><Relationship Id="rId2" Type="http://schemas.openxmlformats.org/officeDocument/2006/relationships/image" Target="../media/image13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C716-C101-4A4C-B00E-B0588836C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26BD-085D-9345-893B-08196BE7E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Ignacio</a:t>
            </a:r>
          </a:p>
        </p:txBody>
      </p:sp>
    </p:spTree>
    <p:extLst>
      <p:ext uri="{BB962C8B-B14F-4D97-AF65-F5344CB8AC3E}">
        <p14:creationId xmlns:p14="http://schemas.microsoft.com/office/powerpoint/2010/main" val="105815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6" y="118634"/>
            <a:ext cx="10515600" cy="1325563"/>
          </a:xfrm>
        </p:spPr>
        <p:txBody>
          <a:bodyPr/>
          <a:lstStyle/>
          <a:p>
            <a:r>
              <a:rPr lang="en-US" dirty="0"/>
              <a:t>Difference between interim and ex-post objective -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BED02-3550-9E4F-BC10-B97E6C5E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8" y="1402234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2324D-232C-9F4A-BE0A-518287ECF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387319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9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6" y="118634"/>
            <a:ext cx="10515600" cy="1325563"/>
          </a:xfrm>
        </p:spPr>
        <p:txBody>
          <a:bodyPr/>
          <a:lstStyle/>
          <a:p>
            <a:r>
              <a:rPr lang="en-US" dirty="0"/>
              <a:t>Difference between x(H,L) between centralized interim and decentralized ex-post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Inelastic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558A4-C8C9-7040-B294-BF5CBC4C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1360271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D7DB1-F882-C24E-8527-580C3107B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46" y="1360271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10ED-D97D-AD47-8EF9-FF54FA43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00C5-1465-9848-9FDF-35385BB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Ex-post centralized vs ex-post decentralized para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ineslastico</a:t>
            </a:r>
            <a:endParaRPr lang="en-US" dirty="0"/>
          </a:p>
          <a:p>
            <a:pPr lvl="1"/>
            <a:r>
              <a:rPr lang="en-US" dirty="0" err="1"/>
              <a:t>Asegurarse</a:t>
            </a:r>
            <a:r>
              <a:rPr lang="en-US" dirty="0"/>
              <a:t> que el gap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chico</a:t>
            </a:r>
            <a:r>
              <a:rPr lang="en-US" dirty="0"/>
              <a:t> para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experimentos</a:t>
            </a:r>
            <a:r>
              <a:rPr lang="en-US" dirty="0"/>
              <a:t>, gap </a:t>
            </a:r>
            <a:r>
              <a:rPr lang="en-US" dirty="0" err="1"/>
              <a:t>en</a:t>
            </a:r>
            <a:r>
              <a:rPr lang="en-US" dirty="0"/>
              <a:t> terminus </a:t>
            </a:r>
            <a:r>
              <a:rPr lang="en-US" dirty="0" err="1"/>
              <a:t>porcentuales</a:t>
            </a:r>
            <a:r>
              <a:rPr lang="en-US" dirty="0"/>
              <a:t>. Para el </a:t>
            </a:r>
            <a:r>
              <a:rPr lang="en-US" dirty="0" err="1"/>
              <a:t>caso</a:t>
            </a:r>
            <a:r>
              <a:rPr lang="en-US" dirty="0"/>
              <a:t> x(H,L) &gt; 0.</a:t>
            </a:r>
          </a:p>
          <a:p>
            <a:pPr lvl="1"/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con mas types.</a:t>
            </a:r>
          </a:p>
          <a:p>
            <a:pPr lvl="1"/>
            <a:r>
              <a:rPr lang="en-US" dirty="0" err="1"/>
              <a:t>Condicion</a:t>
            </a:r>
            <a:r>
              <a:rPr lang="en-US" dirty="0"/>
              <a:t> se </a:t>
            </a:r>
            <a:r>
              <a:rPr lang="en-US" dirty="0" err="1"/>
              <a:t>dsatisface</a:t>
            </a:r>
            <a:r>
              <a:rPr lang="en-US" dirty="0"/>
              <a:t> para </a:t>
            </a:r>
            <a:r>
              <a:rPr lang="en-US" dirty="0" err="1"/>
              <a:t>alguno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pares (diff virtual cost)</a:t>
            </a:r>
          </a:p>
          <a:p>
            <a:pPr lvl="1"/>
            <a:r>
              <a:rPr lang="en-US" dirty="0" err="1"/>
              <a:t>Correr</a:t>
            </a:r>
            <a:r>
              <a:rPr lang="en-US" dirty="0"/>
              <a:t> con </a:t>
            </a:r>
            <a:r>
              <a:rPr lang="en-US" dirty="0" err="1"/>
              <a:t>mismas</a:t>
            </a:r>
            <a:r>
              <a:rPr lang="en-US" dirty="0"/>
              <a:t> y con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calidades</a:t>
            </a:r>
            <a:endParaRPr lang="en-US" dirty="0"/>
          </a:p>
          <a:p>
            <a:r>
              <a:rPr lang="en-US" dirty="0"/>
              <a:t>Para elastic, interim centralized vs </a:t>
            </a:r>
            <a:r>
              <a:rPr lang="en-US" dirty="0" err="1"/>
              <a:t>iterim</a:t>
            </a:r>
            <a:r>
              <a:rPr lang="en-US" dirty="0"/>
              <a:t> decentralized</a:t>
            </a:r>
          </a:p>
          <a:p>
            <a:pPr lvl="1"/>
            <a:r>
              <a:rPr lang="en-US" dirty="0" err="1"/>
              <a:t>Hacer</a:t>
            </a:r>
            <a:r>
              <a:rPr lang="en-US" dirty="0"/>
              <a:t> excel con </a:t>
            </a:r>
            <a:r>
              <a:rPr lang="en-US" dirty="0" err="1"/>
              <a:t>obj</a:t>
            </a:r>
            <a:r>
              <a:rPr lang="en-US" dirty="0"/>
              <a:t>, x, transfers</a:t>
            </a:r>
          </a:p>
          <a:p>
            <a:pPr lvl="1"/>
            <a:r>
              <a:rPr lang="en-US" dirty="0" err="1"/>
              <a:t>Partir</a:t>
            </a:r>
            <a:r>
              <a:rPr lang="en-US" dirty="0"/>
              <a:t> con 2x2</a:t>
            </a:r>
          </a:p>
        </p:txBody>
      </p:sp>
    </p:spTree>
    <p:extLst>
      <p:ext uri="{BB962C8B-B14F-4D97-AF65-F5344CB8AC3E}">
        <p14:creationId xmlns:p14="http://schemas.microsoft.com/office/powerpoint/2010/main" val="196963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EE40-6052-AA47-A022-3728CED8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EA82-01CC-5347-9440-9E4C4BA2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Mandar</a:t>
            </a:r>
            <a:r>
              <a:rPr lang="en-US" dirty="0"/>
              <a:t> excel con </a:t>
            </a:r>
            <a:r>
              <a:rPr lang="en-US" dirty="0" err="1"/>
              <a:t>instancias</a:t>
            </a:r>
            <a:r>
              <a:rPr lang="en-US" dirty="0"/>
              <a:t> de </a:t>
            </a:r>
            <a:r>
              <a:rPr lang="en-US" dirty="0" err="1"/>
              <a:t>problema</a:t>
            </a:r>
            <a:r>
              <a:rPr lang="en-US" dirty="0"/>
              <a:t> elastic</a:t>
            </a:r>
          </a:p>
          <a:p>
            <a:r>
              <a:rPr lang="en-US" dirty="0" err="1"/>
              <a:t>Diferencias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terminus </a:t>
            </a:r>
            <a:r>
              <a:rPr lang="en-US" dirty="0" err="1"/>
              <a:t>porcentuales</a:t>
            </a:r>
            <a:r>
              <a:rPr lang="en-US" dirty="0"/>
              <a:t>!!</a:t>
            </a:r>
          </a:p>
          <a:p>
            <a:r>
              <a:rPr lang="en-US" dirty="0" err="1"/>
              <a:t>Terminar</a:t>
            </a:r>
            <a:r>
              <a:rPr lang="en-US" dirty="0"/>
              <a:t> de </a:t>
            </a:r>
            <a:r>
              <a:rPr lang="en-US" dirty="0" err="1"/>
              <a:t>documentar</a:t>
            </a:r>
            <a:r>
              <a:rPr lang="en-US" dirty="0"/>
              <a:t> y </a:t>
            </a:r>
            <a:r>
              <a:rPr lang="en-US" dirty="0" err="1"/>
              <a:t>mandar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0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E2A-6EB0-C140-8558-250C87D2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1435-CBD2-964B-AA2C-A30D4B01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Qualities: a1=11, a2=11</a:t>
            </a:r>
          </a:p>
          <a:p>
            <a:r>
              <a:rPr lang="en-US" dirty="0"/>
              <a:t>Costs: </a:t>
            </a:r>
            <a:r>
              <a:rPr lang="en-US" dirty="0" err="1"/>
              <a:t>cL</a:t>
            </a:r>
            <a:r>
              <a:rPr lang="en-US" dirty="0"/>
              <a:t>=10, </a:t>
            </a:r>
            <a:r>
              <a:rPr lang="en-US" dirty="0" err="1"/>
              <a:t>cH</a:t>
            </a:r>
            <a:r>
              <a:rPr lang="en-US" dirty="0"/>
              <a:t> = 10.5</a:t>
            </a:r>
          </a:p>
          <a:p>
            <a:r>
              <a:rPr lang="en-US" dirty="0"/>
              <a:t>Gamma = [1, -gamma; -gamma, 1]</a:t>
            </a:r>
          </a:p>
          <a:p>
            <a:r>
              <a:rPr lang="en-US" dirty="0"/>
              <a:t>gamma in [0.05, 0.15, 0.25, …, 0.95]</a:t>
            </a:r>
          </a:p>
          <a:p>
            <a:r>
              <a:rPr lang="en-US" dirty="0"/>
              <a:t>Different distributions of costs types</a:t>
            </a:r>
          </a:p>
        </p:txBody>
      </p:sp>
    </p:spTree>
    <p:extLst>
      <p:ext uri="{BB962C8B-B14F-4D97-AF65-F5344CB8AC3E}">
        <p14:creationId xmlns:p14="http://schemas.microsoft.com/office/powerpoint/2010/main" val="10703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interim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EE4B6-7DC4-9C45-B5C2-73569D77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6" y="1369922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C1A23C-1772-D342-8512-B6D88E36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10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6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ex-post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CDA0D-19BF-2C4C-B5D7-D15A66D9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92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BC081-AED4-0F44-B52D-CC2A789C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83" y="1360271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0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interim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9EBF7-F00D-1E45-A519-A7035F93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96" y="1360271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DE6E-31C3-094E-8E69-4BB6DE0D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70" y="1360271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9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ex-post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4C33A-B550-2541-8864-06A2489C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94" y="1369922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EA8122-E0D4-7942-973A-E8FBD180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03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2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49" y="17393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Difference between centralized and decentralized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Ex-post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0B781-1508-4043-9E46-EC539569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2" y="1369922"/>
            <a:ext cx="5854700" cy="439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6880C2-FE9A-3041-9806-157BC11B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232" y="1369922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88" y="20718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Difference between centralized and decentralized 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Ex-post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35938-BD25-2B42-BEB7-35D93AED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3" y="1360271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D9342D-D696-014E-BB21-EE575E5A1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121" y="1360271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8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DD17-35AE-8041-8247-A6EBF4B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6" y="118634"/>
            <a:ext cx="10515600" cy="1325563"/>
          </a:xfrm>
        </p:spPr>
        <p:txBody>
          <a:bodyPr/>
          <a:lstStyle/>
          <a:p>
            <a:r>
              <a:rPr lang="en-US" dirty="0"/>
              <a:t>Difference between interim and ex-post objective - inelastic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046B3-51A0-FB4D-B002-4C398DD3D9D4}"/>
              </a:ext>
            </a:extLst>
          </p:cNvPr>
          <p:cNvSpPr txBox="1"/>
          <p:nvPr/>
        </p:nvSpPr>
        <p:spPr>
          <a:xfrm>
            <a:off x="3040771" y="5754471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54BED-9371-6A4A-B60B-B583C7A4B011}"/>
              </a:ext>
            </a:extLst>
          </p:cNvPr>
          <p:cNvSpPr txBox="1"/>
          <p:nvPr/>
        </p:nvSpPr>
        <p:spPr>
          <a:xfrm>
            <a:off x="8583056" y="5764122"/>
            <a:ext cx="155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AE9EA-41D3-A643-85A0-78F2D1AE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3" y="1402234"/>
            <a:ext cx="5854700" cy="439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448DD3-CB21-F240-A1C5-4C2BDB1A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1403944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8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221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Simulation Results</vt:lpstr>
      <vt:lpstr>Parameters</vt:lpstr>
      <vt:lpstr>Objective – interim inelastic</vt:lpstr>
      <vt:lpstr>Objective – ex-post inelastic</vt:lpstr>
      <vt:lpstr>Objective – interim elastic</vt:lpstr>
      <vt:lpstr>Objective – ex-post elastic</vt:lpstr>
      <vt:lpstr>Difference between centralized and decentralized inelastic</vt:lpstr>
      <vt:lpstr>Difference between centralized and decentralized elastic</vt:lpstr>
      <vt:lpstr>Difference between interim and ex-post objective - inelastic</vt:lpstr>
      <vt:lpstr>Difference between interim and ex-post objective - elastic</vt:lpstr>
      <vt:lpstr>Difference between x(H,L) between centralized interim and decentralized ex-post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Results</dc:title>
  <dc:creator>Ignacio Andres Rios</dc:creator>
  <cp:lastModifiedBy>Ignacio Andres Rios</cp:lastModifiedBy>
  <cp:revision>40</cp:revision>
  <dcterms:created xsi:type="dcterms:W3CDTF">2018-03-13T01:21:37Z</dcterms:created>
  <dcterms:modified xsi:type="dcterms:W3CDTF">2018-05-04T17:47:00Z</dcterms:modified>
</cp:coreProperties>
</file>