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78" r:id="rId3"/>
    <p:sldId id="258" r:id="rId4"/>
    <p:sldId id="279" r:id="rId5"/>
    <p:sldId id="283" r:id="rId6"/>
    <p:sldId id="280" r:id="rId7"/>
    <p:sldId id="281" r:id="rId8"/>
    <p:sldId id="282" r:id="rId9"/>
    <p:sldId id="284" r:id="rId10"/>
    <p:sldId id="262" r:id="rId11"/>
    <p:sldId id="264" r:id="rId12"/>
    <p:sldId id="285" r:id="rId13"/>
    <p:sldId id="265" r:id="rId14"/>
    <p:sldId id="266" r:id="rId15"/>
    <p:sldId id="267" r:id="rId16"/>
    <p:sldId id="271" r:id="rId17"/>
    <p:sldId id="272" r:id="rId18"/>
    <p:sldId id="269" r:id="rId19"/>
    <p:sldId id="270" r:id="rId20"/>
    <p:sldId id="273" r:id="rId21"/>
    <p:sldId id="275" r:id="rId22"/>
    <p:sldId id="277" r:id="rId23"/>
    <p:sldId id="286" r:id="rId24"/>
    <p:sldId id="290" r:id="rId25"/>
    <p:sldId id="289" r:id="rId26"/>
    <p:sldId id="293" r:id="rId27"/>
    <p:sldId id="288" r:id="rId28"/>
    <p:sldId id="287" r:id="rId29"/>
    <p:sldId id="294" r:id="rId30"/>
    <p:sldId id="292" r:id="rId31"/>
    <p:sldId id="29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6" y="20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8AEE-0CCC-4A46-BD41-9757BA8DBDA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963C1-3162-4CE2-8D34-55E0EB01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0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6646-02D7-4571-9B19-4060E60FB9CE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9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305D-DBFA-4FE9-A524-045809D83C64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3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2DDB-3F34-4997-9D4C-2C44AF238FE0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4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33F2-03E6-4C32-A72B-4D5F19142FAA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9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382E-76BC-474F-8E43-302A9530084B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9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A6-6D53-414F-8041-DDEC752766B1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1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48E7-8AB2-444C-B18F-974F73DCCD4F}" type="datetime1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5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0833-F23F-489D-8DBE-E9FC5DB9D98E}" type="datetime1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A8C5-7139-41A7-9282-22DD62A43B81}" type="datetime1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3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E2F1-1A3C-4211-8DEE-007731B7105E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3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C312-BF84-4E6C-B779-5E53332C7958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7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7F002-7EA1-402C-9B7F-4488EEE23D37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G. Watts (UW/Seattle)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2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f.uchicago.edu/" TargetMode="External"/><Relationship Id="rId2" Type="http://schemas.openxmlformats.org/officeDocument/2006/relationships/hyperlink" Target="https://coffea-opendata.casa/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sonproffitt/func-adl-demo/blob/master/demo.ipynb" TargetMode="External"/><Relationship Id="rId2" Type="http://schemas.openxmlformats.org/officeDocument/2006/relationships/hyperlink" Target="https://gordonwatts.github.io/xaod_usage/intro.html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082A-996D-4990-8951-DD755D6D9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97130-A7A4-4498-B7C0-58435A6FA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G. Watts (for the </a:t>
            </a:r>
            <a:r>
              <a:rPr lang="en-US"/>
              <a:t>ServiceX Team</a:t>
            </a:r>
            <a:r>
              <a:rPr lang="en-US" dirty="0"/>
              <a:t>)</a:t>
            </a:r>
          </a:p>
          <a:p>
            <a:r>
              <a:rPr lang="en-US" dirty="0"/>
              <a:t>April 25, 2022</a:t>
            </a:r>
          </a:p>
        </p:txBody>
      </p:sp>
    </p:spTree>
    <p:extLst>
      <p:ext uri="{BB962C8B-B14F-4D97-AF65-F5344CB8AC3E}">
        <p14:creationId xmlns:p14="http://schemas.microsoft.com/office/powerpoint/2010/main" val="2838547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4BE59F5F-3E03-47FC-ADE5-D0C41C7D19CE}"/>
              </a:ext>
            </a:extLst>
          </p:cNvPr>
          <p:cNvSpPr/>
          <p:nvPr/>
        </p:nvSpPr>
        <p:spPr>
          <a:xfrm>
            <a:off x="1051776" y="280253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1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01E92468-11CF-4E99-8A60-6D86C88D7CE4}"/>
              </a:ext>
            </a:extLst>
          </p:cNvPr>
          <p:cNvSpPr/>
          <p:nvPr/>
        </p:nvSpPr>
        <p:spPr>
          <a:xfrm>
            <a:off x="3573888" y="280253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2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865DEAF4-FE76-4068-9BBC-80F8F39D2B31}"/>
              </a:ext>
            </a:extLst>
          </p:cNvPr>
          <p:cNvSpPr/>
          <p:nvPr/>
        </p:nvSpPr>
        <p:spPr>
          <a:xfrm>
            <a:off x="6096000" y="280253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3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28F2355F-40BB-4B74-966A-D0700D6B6870}"/>
              </a:ext>
            </a:extLst>
          </p:cNvPr>
          <p:cNvSpPr/>
          <p:nvPr/>
        </p:nvSpPr>
        <p:spPr>
          <a:xfrm>
            <a:off x="8618112" y="280253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4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6AE8062-628F-4598-A604-2848F28F9D5E}"/>
              </a:ext>
            </a:extLst>
          </p:cNvPr>
          <p:cNvSpPr/>
          <p:nvPr/>
        </p:nvSpPr>
        <p:spPr>
          <a:xfrm>
            <a:off x="2793643" y="1005762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1994C92-13CF-4068-8EC2-AE3996A93841}"/>
              </a:ext>
            </a:extLst>
          </p:cNvPr>
          <p:cNvSpPr/>
          <p:nvPr/>
        </p:nvSpPr>
        <p:spPr>
          <a:xfrm>
            <a:off x="5315755" y="1005762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056B217-6A55-41D8-85B7-0257EBC23DCC}"/>
              </a:ext>
            </a:extLst>
          </p:cNvPr>
          <p:cNvSpPr/>
          <p:nvPr/>
        </p:nvSpPr>
        <p:spPr>
          <a:xfrm>
            <a:off x="7837867" y="1005762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EBEFF2F-0E73-41B0-A6C1-4D9EBDAF70FF}"/>
              </a:ext>
            </a:extLst>
          </p:cNvPr>
          <p:cNvSpPr/>
          <p:nvPr/>
        </p:nvSpPr>
        <p:spPr>
          <a:xfrm>
            <a:off x="10359979" y="1005761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89DAB-15B7-4A64-AD4F-DAEE1D81EDD1}"/>
                  </a:ext>
                </a:extLst>
              </p:cNvPr>
              <p:cNvSpPr txBox="1"/>
              <p:nvPr/>
            </p:nvSpPr>
            <p:spPr>
              <a:xfrm>
                <a:off x="1532586" y="1920161"/>
                <a:ext cx="1418465" cy="480131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Jet 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Px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Py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Pz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Jet 2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Px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Py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Pz</a:t>
                </a:r>
                <a:endParaRPr lang="en-US" dirty="0"/>
              </a:p>
              <a:p>
                <a:r>
                  <a:rPr lang="en-US" dirty="0"/>
                  <a:t>Electrons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Electron 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Px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Py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Pz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89DAB-15B7-4A64-AD4F-DAEE1D81E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586" y="1920161"/>
                <a:ext cx="1418465" cy="4801314"/>
              </a:xfrm>
              <a:prstGeom prst="rect">
                <a:avLst/>
              </a:prstGeom>
              <a:blipFill>
                <a:blip r:embed="rId2"/>
                <a:stretch>
                  <a:fillRect l="-2979" t="-633" r="-2553" b="-88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261B239-2001-4734-ABB8-59A65B5FD06C}"/>
              </a:ext>
            </a:extLst>
          </p:cNvPr>
          <p:cNvSpPr txBox="1"/>
          <p:nvPr/>
        </p:nvSpPr>
        <p:spPr>
          <a:xfrm>
            <a:off x="4260760" y="1920161"/>
            <a:ext cx="1418465" cy="39703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Jets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Jet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Px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Pz</a:t>
            </a:r>
            <a:endParaRPr lang="en-US" dirty="0"/>
          </a:p>
          <a:p>
            <a:r>
              <a:rPr lang="en-US" dirty="0"/>
              <a:t>Electrons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Electron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Px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Electron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Px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Pz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23621D-30C6-40A2-B4A0-C1BFD55337CC}"/>
              </a:ext>
            </a:extLst>
          </p:cNvPr>
          <p:cNvSpPr txBox="1"/>
          <p:nvPr/>
        </p:nvSpPr>
        <p:spPr>
          <a:xfrm>
            <a:off x="6689858" y="1920161"/>
            <a:ext cx="1159035" cy="369331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Jets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Jet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Px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Jet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Px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Jet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Px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Pz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2C183B-BAF5-4A30-9BC2-38AD64FE6890}"/>
              </a:ext>
            </a:extLst>
          </p:cNvPr>
          <p:cNvSpPr/>
          <p:nvPr/>
        </p:nvSpPr>
        <p:spPr>
          <a:xfrm>
            <a:off x="9278512" y="1920161"/>
            <a:ext cx="1159035" cy="369331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514354C5-F3C9-4F92-A784-9F7AFFD4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820CD32-903D-447A-8D44-4CA27E61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10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9DBF5-5B7B-4678-B077-FBFB4A42F7FD}"/>
              </a:ext>
            </a:extLst>
          </p:cNvPr>
          <p:cNvSpPr txBox="1"/>
          <p:nvPr/>
        </p:nvSpPr>
        <p:spPr>
          <a:xfrm rot="16200000">
            <a:off x="-634826" y="3551377"/>
            <a:ext cx="2423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Event Data</a:t>
            </a:r>
          </a:p>
        </p:txBody>
      </p:sp>
    </p:spTree>
    <p:extLst>
      <p:ext uri="{BB962C8B-B14F-4D97-AF65-F5344CB8AC3E}">
        <p14:creationId xmlns:p14="http://schemas.microsoft.com/office/powerpoint/2010/main" val="219597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4BE59F5F-3E03-47FC-ADE5-D0C41C7D19CE}"/>
              </a:ext>
            </a:extLst>
          </p:cNvPr>
          <p:cNvSpPr/>
          <p:nvPr/>
        </p:nvSpPr>
        <p:spPr>
          <a:xfrm>
            <a:off x="712631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1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01E92468-11CF-4E99-8A60-6D86C88D7CE4}"/>
              </a:ext>
            </a:extLst>
          </p:cNvPr>
          <p:cNvSpPr/>
          <p:nvPr/>
        </p:nvSpPr>
        <p:spPr>
          <a:xfrm>
            <a:off x="3234743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2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865DEAF4-FE76-4068-9BBC-80F8F39D2B31}"/>
              </a:ext>
            </a:extLst>
          </p:cNvPr>
          <p:cNvSpPr/>
          <p:nvPr/>
        </p:nvSpPr>
        <p:spPr>
          <a:xfrm>
            <a:off x="5756855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3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28F2355F-40BB-4B74-966A-D0700D6B6870}"/>
              </a:ext>
            </a:extLst>
          </p:cNvPr>
          <p:cNvSpPr/>
          <p:nvPr/>
        </p:nvSpPr>
        <p:spPr>
          <a:xfrm>
            <a:off x="8278967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4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6AE8062-628F-4598-A604-2848F28F9D5E}"/>
              </a:ext>
            </a:extLst>
          </p:cNvPr>
          <p:cNvSpPr/>
          <p:nvPr/>
        </p:nvSpPr>
        <p:spPr>
          <a:xfrm>
            <a:off x="2454498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1994C92-13CF-4068-8EC2-AE3996A93841}"/>
              </a:ext>
            </a:extLst>
          </p:cNvPr>
          <p:cNvSpPr/>
          <p:nvPr/>
        </p:nvSpPr>
        <p:spPr>
          <a:xfrm>
            <a:off x="4976610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056B217-6A55-41D8-85B7-0257EBC23DCC}"/>
              </a:ext>
            </a:extLst>
          </p:cNvPr>
          <p:cNvSpPr/>
          <p:nvPr/>
        </p:nvSpPr>
        <p:spPr>
          <a:xfrm>
            <a:off x="7498722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EBEFF2F-0E73-41B0-A6C1-4D9EBDAF70FF}"/>
              </a:ext>
            </a:extLst>
          </p:cNvPr>
          <p:cNvSpPr/>
          <p:nvPr/>
        </p:nvSpPr>
        <p:spPr>
          <a:xfrm>
            <a:off x="10020834" y="1588393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D00B806-2B1E-4FC4-835E-390389EE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E70955-8CFF-41BA-80CD-F0A0C0CD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11</a:t>
            </a:fld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F84357F0-0E8A-4E8A-B9DC-9C6703CC9D4B}"/>
              </a:ext>
            </a:extLst>
          </p:cNvPr>
          <p:cNvSpPr/>
          <p:nvPr/>
        </p:nvSpPr>
        <p:spPr>
          <a:xfrm>
            <a:off x="1223493" y="2730321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D497C81E-306B-47B5-BF1D-62E865DA3D9A}"/>
              </a:ext>
            </a:extLst>
          </p:cNvPr>
          <p:cNvSpPr/>
          <p:nvPr/>
        </p:nvSpPr>
        <p:spPr>
          <a:xfrm>
            <a:off x="3861516" y="2730320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101EA677-B33C-46DC-A534-A772D8659B65}"/>
              </a:ext>
            </a:extLst>
          </p:cNvPr>
          <p:cNvSpPr/>
          <p:nvPr/>
        </p:nvSpPr>
        <p:spPr>
          <a:xfrm>
            <a:off x="6499539" y="2726026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18EE86CE-5CB3-4A55-A9B3-49742B36DA65}"/>
              </a:ext>
            </a:extLst>
          </p:cNvPr>
          <p:cNvSpPr/>
          <p:nvPr/>
        </p:nvSpPr>
        <p:spPr>
          <a:xfrm>
            <a:off x="9137562" y="2733854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9EE3DA-3633-4BEE-9000-A979B86E39C1}"/>
              </a:ext>
            </a:extLst>
          </p:cNvPr>
          <p:cNvSpPr txBox="1"/>
          <p:nvPr/>
        </p:nvSpPr>
        <p:spPr>
          <a:xfrm rot="16200000">
            <a:off x="-634826" y="3551377"/>
            <a:ext cx="2423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Event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53D1C7-DDD1-486F-B5D5-1DC225A35A61}"/>
              </a:ext>
            </a:extLst>
          </p:cNvPr>
          <p:cNvSpPr txBox="1"/>
          <p:nvPr/>
        </p:nvSpPr>
        <p:spPr>
          <a:xfrm>
            <a:off x="2454498" y="4387516"/>
            <a:ext cx="40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build a query on each Event DB…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C6F9B5-8E78-44E6-BDB8-0A75C9BEA934}"/>
              </a:ext>
            </a:extLst>
          </p:cNvPr>
          <p:cNvSpPr txBox="1"/>
          <p:nvPr/>
        </p:nvSpPr>
        <p:spPr>
          <a:xfrm>
            <a:off x="8039635" y="5279451"/>
            <a:ext cx="3205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… and apply it to each event?</a:t>
            </a:r>
          </a:p>
        </p:txBody>
      </p:sp>
    </p:spTree>
    <p:extLst>
      <p:ext uri="{BB962C8B-B14F-4D97-AF65-F5344CB8AC3E}">
        <p14:creationId xmlns:p14="http://schemas.microsoft.com/office/powerpoint/2010/main" val="3007701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4BE59F5F-3E03-47FC-ADE5-D0C41C7D19CE}"/>
              </a:ext>
            </a:extLst>
          </p:cNvPr>
          <p:cNvSpPr/>
          <p:nvPr/>
        </p:nvSpPr>
        <p:spPr>
          <a:xfrm>
            <a:off x="712631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1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01E92468-11CF-4E99-8A60-6D86C88D7CE4}"/>
              </a:ext>
            </a:extLst>
          </p:cNvPr>
          <p:cNvSpPr/>
          <p:nvPr/>
        </p:nvSpPr>
        <p:spPr>
          <a:xfrm>
            <a:off x="3234743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2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865DEAF4-FE76-4068-9BBC-80F8F39D2B31}"/>
              </a:ext>
            </a:extLst>
          </p:cNvPr>
          <p:cNvSpPr/>
          <p:nvPr/>
        </p:nvSpPr>
        <p:spPr>
          <a:xfrm>
            <a:off x="5756855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3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28F2355F-40BB-4B74-966A-D0700D6B6870}"/>
              </a:ext>
            </a:extLst>
          </p:cNvPr>
          <p:cNvSpPr/>
          <p:nvPr/>
        </p:nvSpPr>
        <p:spPr>
          <a:xfrm>
            <a:off x="8278967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4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6AE8062-628F-4598-A604-2848F28F9D5E}"/>
              </a:ext>
            </a:extLst>
          </p:cNvPr>
          <p:cNvSpPr/>
          <p:nvPr/>
        </p:nvSpPr>
        <p:spPr>
          <a:xfrm>
            <a:off x="2454498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1994C92-13CF-4068-8EC2-AE3996A93841}"/>
              </a:ext>
            </a:extLst>
          </p:cNvPr>
          <p:cNvSpPr/>
          <p:nvPr/>
        </p:nvSpPr>
        <p:spPr>
          <a:xfrm>
            <a:off x="4976610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056B217-6A55-41D8-85B7-0257EBC23DCC}"/>
              </a:ext>
            </a:extLst>
          </p:cNvPr>
          <p:cNvSpPr/>
          <p:nvPr/>
        </p:nvSpPr>
        <p:spPr>
          <a:xfrm>
            <a:off x="7498722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EBEFF2F-0E73-41B0-A6C1-4D9EBDAF70FF}"/>
              </a:ext>
            </a:extLst>
          </p:cNvPr>
          <p:cNvSpPr/>
          <p:nvPr/>
        </p:nvSpPr>
        <p:spPr>
          <a:xfrm>
            <a:off x="10020834" y="1588393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D00B806-2B1E-4FC4-835E-390389EE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E70955-8CFF-41BA-80CD-F0A0C0CD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12</a:t>
            </a:fld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F84357F0-0E8A-4E8A-B9DC-9C6703CC9D4B}"/>
              </a:ext>
            </a:extLst>
          </p:cNvPr>
          <p:cNvSpPr/>
          <p:nvPr/>
        </p:nvSpPr>
        <p:spPr>
          <a:xfrm>
            <a:off x="1223493" y="2730321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D497C81E-306B-47B5-BF1D-62E865DA3D9A}"/>
              </a:ext>
            </a:extLst>
          </p:cNvPr>
          <p:cNvSpPr/>
          <p:nvPr/>
        </p:nvSpPr>
        <p:spPr>
          <a:xfrm>
            <a:off x="3861516" y="2730320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101EA677-B33C-46DC-A534-A772D8659B65}"/>
              </a:ext>
            </a:extLst>
          </p:cNvPr>
          <p:cNvSpPr/>
          <p:nvPr/>
        </p:nvSpPr>
        <p:spPr>
          <a:xfrm>
            <a:off x="6499539" y="2726026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18EE86CE-5CB3-4A55-A9B3-49742B36DA65}"/>
              </a:ext>
            </a:extLst>
          </p:cNvPr>
          <p:cNvSpPr/>
          <p:nvPr/>
        </p:nvSpPr>
        <p:spPr>
          <a:xfrm>
            <a:off x="9137562" y="2733854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DA3D51-348D-44B5-B2E2-594CE780FBDE}"/>
                  </a:ext>
                </a:extLst>
              </p:cNvPr>
              <p:cNvSpPr txBox="1"/>
              <p:nvPr/>
            </p:nvSpPr>
            <p:spPr>
              <a:xfrm>
                <a:off x="1378423" y="4475315"/>
                <a:ext cx="9550307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Example: We want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400" dirty="0"/>
                  <a:t> of all jets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US" sz="2400" dirty="0"/>
                  <a:t> GeV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&lt;2.4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DA3D51-348D-44B5-B2E2-594CE780F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423" y="4475315"/>
                <a:ext cx="9550307" cy="490840"/>
              </a:xfrm>
              <a:prstGeom prst="rect">
                <a:avLst/>
              </a:prstGeom>
              <a:blipFill>
                <a:blip r:embed="rId2"/>
                <a:stretch>
                  <a:fillRect l="-957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Right 21">
            <a:extLst>
              <a:ext uri="{FF2B5EF4-FFF2-40B4-BE49-F238E27FC236}">
                <a16:creationId xmlns:a16="http://schemas.microsoft.com/office/drawing/2014/main" id="{37A359DF-B1F4-4398-8186-795DB3B7FFA7}"/>
              </a:ext>
            </a:extLst>
          </p:cNvPr>
          <p:cNvSpPr/>
          <p:nvPr/>
        </p:nvSpPr>
        <p:spPr>
          <a:xfrm>
            <a:off x="6857480" y="5347866"/>
            <a:ext cx="1153460" cy="313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9EE3DA-3633-4BEE-9000-A979B86E39C1}"/>
              </a:ext>
            </a:extLst>
          </p:cNvPr>
          <p:cNvSpPr txBox="1"/>
          <p:nvPr/>
        </p:nvSpPr>
        <p:spPr>
          <a:xfrm rot="16200000">
            <a:off x="-634826" y="3551377"/>
            <a:ext cx="2423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Event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5327B-699E-41FF-BD46-C348D9274B75}"/>
              </a:ext>
            </a:extLst>
          </p:cNvPr>
          <p:cNvSpPr txBox="1"/>
          <p:nvPr/>
        </p:nvSpPr>
        <p:spPr>
          <a:xfrm>
            <a:off x="8039635" y="5279451"/>
            <a:ext cx="3205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… and apply it to each event?</a:t>
            </a:r>
          </a:p>
        </p:txBody>
      </p:sp>
    </p:spTree>
    <p:extLst>
      <p:ext uri="{BB962C8B-B14F-4D97-AF65-F5344CB8AC3E}">
        <p14:creationId xmlns:p14="http://schemas.microsoft.com/office/powerpoint/2010/main" val="4062979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4BE59F5F-3E03-47FC-ADE5-D0C41C7D19CE}"/>
              </a:ext>
            </a:extLst>
          </p:cNvPr>
          <p:cNvSpPr/>
          <p:nvPr/>
        </p:nvSpPr>
        <p:spPr>
          <a:xfrm>
            <a:off x="712631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1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01E92468-11CF-4E99-8A60-6D86C88D7CE4}"/>
              </a:ext>
            </a:extLst>
          </p:cNvPr>
          <p:cNvSpPr/>
          <p:nvPr/>
        </p:nvSpPr>
        <p:spPr>
          <a:xfrm>
            <a:off x="3234743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2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865DEAF4-FE76-4068-9BBC-80F8F39D2B31}"/>
              </a:ext>
            </a:extLst>
          </p:cNvPr>
          <p:cNvSpPr/>
          <p:nvPr/>
        </p:nvSpPr>
        <p:spPr>
          <a:xfrm>
            <a:off x="5756855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3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28F2355F-40BB-4B74-966A-D0700D6B6870}"/>
              </a:ext>
            </a:extLst>
          </p:cNvPr>
          <p:cNvSpPr/>
          <p:nvPr/>
        </p:nvSpPr>
        <p:spPr>
          <a:xfrm>
            <a:off x="8278967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4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6AE8062-628F-4598-A604-2848F28F9D5E}"/>
              </a:ext>
            </a:extLst>
          </p:cNvPr>
          <p:cNvSpPr/>
          <p:nvPr/>
        </p:nvSpPr>
        <p:spPr>
          <a:xfrm>
            <a:off x="2454498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1994C92-13CF-4068-8EC2-AE3996A93841}"/>
              </a:ext>
            </a:extLst>
          </p:cNvPr>
          <p:cNvSpPr/>
          <p:nvPr/>
        </p:nvSpPr>
        <p:spPr>
          <a:xfrm>
            <a:off x="4976610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056B217-6A55-41D8-85B7-0257EBC23DCC}"/>
              </a:ext>
            </a:extLst>
          </p:cNvPr>
          <p:cNvSpPr/>
          <p:nvPr/>
        </p:nvSpPr>
        <p:spPr>
          <a:xfrm>
            <a:off x="7498722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EBEFF2F-0E73-41B0-A6C1-4D9EBDAF70FF}"/>
              </a:ext>
            </a:extLst>
          </p:cNvPr>
          <p:cNvSpPr/>
          <p:nvPr/>
        </p:nvSpPr>
        <p:spPr>
          <a:xfrm>
            <a:off x="10020834" y="1588393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D00B806-2B1E-4FC4-835E-390389EE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E70955-8CFF-41BA-80CD-F0A0C0CD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13</a:t>
            </a:fld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F84357F0-0E8A-4E8A-B9DC-9C6703CC9D4B}"/>
              </a:ext>
            </a:extLst>
          </p:cNvPr>
          <p:cNvSpPr/>
          <p:nvPr/>
        </p:nvSpPr>
        <p:spPr>
          <a:xfrm>
            <a:off x="1223493" y="2730321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D497C81E-306B-47B5-BF1D-62E865DA3D9A}"/>
              </a:ext>
            </a:extLst>
          </p:cNvPr>
          <p:cNvSpPr/>
          <p:nvPr/>
        </p:nvSpPr>
        <p:spPr>
          <a:xfrm>
            <a:off x="3861516" y="2730320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101EA677-B33C-46DC-A534-A772D8659B65}"/>
              </a:ext>
            </a:extLst>
          </p:cNvPr>
          <p:cNvSpPr/>
          <p:nvPr/>
        </p:nvSpPr>
        <p:spPr>
          <a:xfrm>
            <a:off x="6499539" y="2726026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18EE86CE-5CB3-4A55-A9B3-49742B36DA65}"/>
              </a:ext>
            </a:extLst>
          </p:cNvPr>
          <p:cNvSpPr/>
          <p:nvPr/>
        </p:nvSpPr>
        <p:spPr>
          <a:xfrm>
            <a:off x="9137562" y="2733854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056ECB-E2D8-4EBF-BC03-797574FAEBD6}"/>
              </a:ext>
            </a:extLst>
          </p:cNvPr>
          <p:cNvSpPr txBox="1"/>
          <p:nvPr/>
        </p:nvSpPr>
        <p:spPr>
          <a:xfrm>
            <a:off x="9562565" y="298291"/>
            <a:ext cx="251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Steam of Events (Source)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3486BA-46F7-4658-BAB7-8C675F2DF4EF}"/>
              </a:ext>
            </a:extLst>
          </p:cNvPr>
          <p:cNvCxnSpPr>
            <a:stCxn id="23" idx="1"/>
          </p:cNvCxnSpPr>
          <p:nvPr/>
        </p:nvCxnSpPr>
        <p:spPr>
          <a:xfrm flipH="1">
            <a:off x="8959403" y="482957"/>
            <a:ext cx="603162" cy="232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47CDD5B-7C70-434E-8D8E-7722BDE424C4}"/>
              </a:ext>
            </a:extLst>
          </p:cNvPr>
          <p:cNvSpPr txBox="1"/>
          <p:nvPr/>
        </p:nvSpPr>
        <p:spPr>
          <a:xfrm>
            <a:off x="10446792" y="2356694"/>
            <a:ext cx="163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Database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7B6EF6-7BC3-4612-8D5D-4C83BB855021}"/>
              </a:ext>
            </a:extLst>
          </p:cNvPr>
          <p:cNvCxnSpPr>
            <a:stCxn id="26" idx="1"/>
          </p:cNvCxnSpPr>
          <p:nvPr/>
        </p:nvCxnSpPr>
        <p:spPr>
          <a:xfrm flipH="1">
            <a:off x="10161431" y="2541360"/>
            <a:ext cx="28536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AFADDF-E926-4B23-B1A9-7C17757099AD}"/>
              </a:ext>
            </a:extLst>
          </p:cNvPr>
          <p:cNvSpPr txBox="1"/>
          <p:nvPr/>
        </p:nvSpPr>
        <p:spPr>
          <a:xfrm>
            <a:off x="8168481" y="3785130"/>
            <a:ext cx="63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filter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EF1BD9-80B6-4A58-A569-42A9CB7AA729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270946" y="4154462"/>
            <a:ext cx="213039" cy="38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FC6C4F-007B-4EF5-93B5-D29943FEAF66}"/>
              </a:ext>
            </a:extLst>
          </p:cNvPr>
          <p:cNvSpPr txBox="1"/>
          <p:nvPr/>
        </p:nvSpPr>
        <p:spPr>
          <a:xfrm>
            <a:off x="1439569" y="5245682"/>
            <a:ext cx="155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we want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5A2A80-AD73-486F-B386-81F7B4F4052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990763" y="4966155"/>
            <a:ext cx="1985847" cy="464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4EC117-F72F-490C-BC47-7705469F8C9B}"/>
                  </a:ext>
                </a:extLst>
              </p:cNvPr>
              <p:cNvSpPr txBox="1"/>
              <p:nvPr/>
            </p:nvSpPr>
            <p:spPr>
              <a:xfrm>
                <a:off x="1378423" y="4475315"/>
                <a:ext cx="9550307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Example: We want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400" dirty="0"/>
                  <a:t> of all jets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US" sz="2400" dirty="0"/>
                  <a:t> GeV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&lt;2.4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4EC117-F72F-490C-BC47-7705469F8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423" y="4475315"/>
                <a:ext cx="9550307" cy="490840"/>
              </a:xfrm>
              <a:prstGeom prst="rect">
                <a:avLst/>
              </a:prstGeom>
              <a:blipFill>
                <a:blip r:embed="rId2"/>
                <a:stretch>
                  <a:fillRect l="-957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row: Right 29">
            <a:extLst>
              <a:ext uri="{FF2B5EF4-FFF2-40B4-BE49-F238E27FC236}">
                <a16:creationId xmlns:a16="http://schemas.microsoft.com/office/drawing/2014/main" id="{A74E370A-FF1B-4195-850C-68C409BE8A8D}"/>
              </a:ext>
            </a:extLst>
          </p:cNvPr>
          <p:cNvSpPr/>
          <p:nvPr/>
        </p:nvSpPr>
        <p:spPr>
          <a:xfrm>
            <a:off x="6857480" y="5347866"/>
            <a:ext cx="1153460" cy="313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7A32FC-BBCF-4811-918B-E79E0904E175}"/>
              </a:ext>
            </a:extLst>
          </p:cNvPr>
          <p:cNvSpPr txBox="1"/>
          <p:nvPr/>
        </p:nvSpPr>
        <p:spPr>
          <a:xfrm>
            <a:off x="8039635" y="5279451"/>
            <a:ext cx="3205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… and apply it to each event?</a:t>
            </a:r>
          </a:p>
        </p:txBody>
      </p:sp>
    </p:spTree>
    <p:extLst>
      <p:ext uri="{BB962C8B-B14F-4D97-AF65-F5344CB8AC3E}">
        <p14:creationId xmlns:p14="http://schemas.microsoft.com/office/powerpoint/2010/main" val="3561616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9FA5B6-0B10-4DEF-A1B5-86BEC2D4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4F55EE-4260-4CF0-82D2-217D2F3B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996C1-ACA7-45A3-86A2-8698A2F1291D}"/>
              </a:ext>
            </a:extLst>
          </p:cNvPr>
          <p:cNvSpPr txBox="1"/>
          <p:nvPr/>
        </p:nvSpPr>
        <p:spPr>
          <a:xfrm>
            <a:off x="3038336" y="3075057"/>
            <a:ext cx="6229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Let's build a query to do this!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EB8DB-0BC0-4ADB-88DF-4BA60EA6E76C}"/>
              </a:ext>
            </a:extLst>
          </p:cNvPr>
          <p:cNvSpPr txBox="1"/>
          <p:nvPr/>
        </p:nvSpPr>
        <p:spPr>
          <a:xfrm>
            <a:off x="4919043" y="3863662"/>
            <a:ext cx="235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(01_central_jets.ipynb)</a:t>
            </a:r>
          </a:p>
        </p:txBody>
      </p:sp>
    </p:spTree>
    <p:extLst>
      <p:ext uri="{BB962C8B-B14F-4D97-AF65-F5344CB8AC3E}">
        <p14:creationId xmlns:p14="http://schemas.microsoft.com/office/powerpoint/2010/main" val="422289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2784F6-0D0B-4921-B9C3-F33A1A96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Select?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C8C1BF-E777-4DB6-9A96-A1673FBA2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A0218D-6C15-440C-B598-5FD060C3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E50B88-236D-4A7D-91D3-4ACAEEDF5785}"/>
              </a:ext>
            </a:extLst>
          </p:cNvPr>
          <p:cNvSpPr/>
          <p:nvPr/>
        </p:nvSpPr>
        <p:spPr>
          <a:xfrm>
            <a:off x="1478315" y="1764632"/>
            <a:ext cx="1113183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79DF08-05EC-4B22-8A1E-4501FECCA043}"/>
              </a:ext>
            </a:extLst>
          </p:cNvPr>
          <p:cNvSpPr/>
          <p:nvPr/>
        </p:nvSpPr>
        <p:spPr>
          <a:xfrm>
            <a:off x="1478315" y="2652528"/>
            <a:ext cx="1113183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2A95E-CC60-4075-9A26-B459B8FADFF4}"/>
              </a:ext>
            </a:extLst>
          </p:cNvPr>
          <p:cNvSpPr/>
          <p:nvPr/>
        </p:nvSpPr>
        <p:spPr>
          <a:xfrm>
            <a:off x="1478314" y="3540424"/>
            <a:ext cx="1113183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DA014D-3E3C-42D1-95BF-42AA5C9622B0}"/>
              </a:ext>
            </a:extLst>
          </p:cNvPr>
          <p:cNvSpPr/>
          <p:nvPr/>
        </p:nvSpPr>
        <p:spPr>
          <a:xfrm>
            <a:off x="1478313" y="4428320"/>
            <a:ext cx="1113183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AB12F4-468F-43A0-8D8D-B5137EA15666}"/>
              </a:ext>
            </a:extLst>
          </p:cNvPr>
          <p:cNvSpPr/>
          <p:nvPr/>
        </p:nvSpPr>
        <p:spPr>
          <a:xfrm>
            <a:off x="1478312" y="5316216"/>
            <a:ext cx="1113183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j4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3382362-C29F-4F04-9766-CB91FF64B2D7}"/>
              </a:ext>
            </a:extLst>
          </p:cNvPr>
          <p:cNvSpPr/>
          <p:nvPr/>
        </p:nvSpPr>
        <p:spPr>
          <a:xfrm>
            <a:off x="3104148" y="3651498"/>
            <a:ext cx="1475874" cy="513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80AF2-FEAB-46A8-A12E-950E793D297C}"/>
                  </a:ext>
                </a:extLst>
              </p:cNvPr>
              <p:cNvSpPr txBox="1"/>
              <p:nvPr/>
            </p:nvSpPr>
            <p:spPr>
              <a:xfrm>
                <a:off x="4580022" y="3684281"/>
                <a:ext cx="3418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𝑠𝑡𝑟𝑒𝑎𝑚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𝑆𝑒𝑙𝑒𝑐𝑡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𝑙𝑎𝑚𝑏𝑑𝑎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80AF2-FEAB-46A8-A12E-950E793D2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022" y="3684281"/>
                <a:ext cx="3418372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269E668B-9B52-460E-8FF3-08E0348EF8B1}"/>
              </a:ext>
            </a:extLst>
          </p:cNvPr>
          <p:cNvSpPr/>
          <p:nvPr/>
        </p:nvSpPr>
        <p:spPr>
          <a:xfrm>
            <a:off x="9772083" y="1764632"/>
            <a:ext cx="1113183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f(j1)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0DE861-E6E8-40F5-B0C1-FF423A6D56A9}"/>
              </a:ext>
            </a:extLst>
          </p:cNvPr>
          <p:cNvSpPr/>
          <p:nvPr/>
        </p:nvSpPr>
        <p:spPr>
          <a:xfrm>
            <a:off x="9772083" y="2652528"/>
            <a:ext cx="1113183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f(j2)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0AB08-904A-4058-8D62-E52D28C0327C}"/>
              </a:ext>
            </a:extLst>
          </p:cNvPr>
          <p:cNvSpPr/>
          <p:nvPr/>
        </p:nvSpPr>
        <p:spPr>
          <a:xfrm>
            <a:off x="9772082" y="3540424"/>
            <a:ext cx="1113183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f(j3)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D6D6C6-1709-40BF-A641-60A486F1C24D}"/>
              </a:ext>
            </a:extLst>
          </p:cNvPr>
          <p:cNvSpPr/>
          <p:nvPr/>
        </p:nvSpPr>
        <p:spPr>
          <a:xfrm>
            <a:off x="9772081" y="4428320"/>
            <a:ext cx="1113183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f(j4)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7D3332-7C8B-4846-8007-E45E38C1F94B}"/>
              </a:ext>
            </a:extLst>
          </p:cNvPr>
          <p:cNvSpPr/>
          <p:nvPr/>
        </p:nvSpPr>
        <p:spPr>
          <a:xfrm>
            <a:off x="9772080" y="5316216"/>
            <a:ext cx="1113183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f(j4)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159E5C5-3599-4A03-974E-60C9F52409F4}"/>
              </a:ext>
            </a:extLst>
          </p:cNvPr>
          <p:cNvSpPr/>
          <p:nvPr/>
        </p:nvSpPr>
        <p:spPr>
          <a:xfrm>
            <a:off x="8147301" y="3653417"/>
            <a:ext cx="1475874" cy="513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F206FB9-38E2-4F3A-AE91-F3F205C0D7C5}"/>
              </a:ext>
            </a:extLst>
          </p:cNvPr>
          <p:cNvSpPr/>
          <p:nvPr/>
        </p:nvSpPr>
        <p:spPr>
          <a:xfrm>
            <a:off x="1917032" y="1387642"/>
            <a:ext cx="208547" cy="303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59DF4B98-EF9E-4515-8C59-BC040F41C383}"/>
              </a:ext>
            </a:extLst>
          </p:cNvPr>
          <p:cNvSpPr/>
          <p:nvPr/>
        </p:nvSpPr>
        <p:spPr>
          <a:xfrm>
            <a:off x="10224397" y="6133677"/>
            <a:ext cx="208547" cy="303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0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2009-BBF9-4BD5-B88A-8D0C167C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SelectMany</a:t>
            </a:r>
            <a:r>
              <a:rPr lang="en-US" dirty="0"/>
              <a:t> do?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55E74-EA36-4DE6-A25E-FA11BA13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B1D43-EE0B-4E4A-80D0-BE9450B6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0DC83-BEB5-4F95-ACCF-7609C17A23B2}"/>
              </a:ext>
            </a:extLst>
          </p:cNvPr>
          <p:cNvSpPr txBox="1"/>
          <p:nvPr/>
        </p:nvSpPr>
        <p:spPr>
          <a:xfrm>
            <a:off x="838200" y="1933073"/>
            <a:ext cx="280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Concatenates lists of arrays!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A7265B-B1A1-48F5-B953-002AC89C24C6}"/>
              </a:ext>
            </a:extLst>
          </p:cNvPr>
          <p:cNvSpPr txBox="1"/>
          <p:nvPr/>
        </p:nvSpPr>
        <p:spPr>
          <a:xfrm>
            <a:off x="1130968" y="2959769"/>
            <a:ext cx="470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[[1, 2], [3, 4], [5, 6]].</a:t>
            </a:r>
            <a:r>
              <a:rPr lang="en-US" dirty="0" err="1"/>
              <a:t>SelectMany</a:t>
            </a:r>
            <a:r>
              <a:rPr lang="en-US" dirty="0"/>
              <a:t>(lambda </a:t>
            </a:r>
            <a:r>
              <a:rPr lang="en-US" dirty="0" err="1"/>
              <a:t>arr</a:t>
            </a:r>
            <a:r>
              <a:rPr lang="en-US" dirty="0"/>
              <a:t>: 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44BAF3-5437-40B0-8BF6-9320F0BC2D28}"/>
              </a:ext>
            </a:extLst>
          </p:cNvPr>
          <p:cNvSpPr txBox="1"/>
          <p:nvPr/>
        </p:nvSpPr>
        <p:spPr>
          <a:xfrm>
            <a:off x="7029718" y="2959769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2, 3, 4, 5, 6]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6EC4BDD-450C-495D-A722-E6323919E966}"/>
              </a:ext>
            </a:extLst>
          </p:cNvPr>
          <p:cNvSpPr/>
          <p:nvPr/>
        </p:nvSpPr>
        <p:spPr>
          <a:xfrm>
            <a:off x="5839821" y="3039979"/>
            <a:ext cx="1074326" cy="289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82F75-A1A2-4337-8773-8B10344D40D3}"/>
              </a:ext>
            </a:extLst>
          </p:cNvPr>
          <p:cNvSpPr txBox="1"/>
          <p:nvPr/>
        </p:nvSpPr>
        <p:spPr>
          <a:xfrm>
            <a:off x="1692916" y="4717937"/>
            <a:ext cx="358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array.SelectMany</a:t>
            </a:r>
            <a:r>
              <a:rPr lang="en-US" dirty="0"/>
              <a:t>(lambda </a:t>
            </a:r>
            <a:r>
              <a:rPr lang="en-US" dirty="0" err="1"/>
              <a:t>arr</a:t>
            </a:r>
            <a:r>
              <a:rPr lang="en-US" dirty="0"/>
              <a:t>: f(</a:t>
            </a:r>
            <a:r>
              <a:rPr lang="en-US" dirty="0" err="1"/>
              <a:t>arr</a:t>
            </a:r>
            <a:r>
              <a:rPr lang="en-US" dirty="0"/>
              <a:t>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67F0F1-E4BA-44DB-B2FC-27838A525FA7}"/>
              </a:ext>
            </a:extLst>
          </p:cNvPr>
          <p:cNvSpPr txBox="1"/>
          <p:nvPr/>
        </p:nvSpPr>
        <p:spPr>
          <a:xfrm>
            <a:off x="6376984" y="3986465"/>
            <a:ext cx="2269467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result = []</a:t>
            </a:r>
          </a:p>
          <a:p>
            <a:r>
              <a:rPr lang="en-US" dirty="0"/>
              <a:t>for </a:t>
            </a:r>
            <a:r>
              <a:rPr lang="en-US" dirty="0" err="1"/>
              <a:t>arr</a:t>
            </a:r>
            <a:r>
              <a:rPr lang="en-US" dirty="0"/>
              <a:t> in array:</a:t>
            </a:r>
          </a:p>
          <a:p>
            <a:r>
              <a:rPr lang="en-US" dirty="0"/>
              <a:t>  r = f(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r>
              <a:rPr lang="en-US" dirty="0"/>
              <a:t>  for item in r:</a:t>
            </a:r>
          </a:p>
          <a:p>
            <a:r>
              <a:rPr lang="en-US" dirty="0"/>
              <a:t>    </a:t>
            </a:r>
            <a:r>
              <a:rPr lang="en-US" dirty="0" err="1"/>
              <a:t>result.append</a:t>
            </a:r>
            <a:r>
              <a:rPr lang="en-US" dirty="0"/>
              <a:t>(item)</a:t>
            </a:r>
          </a:p>
          <a:p>
            <a:endParaRPr lang="en-US" dirty="0"/>
          </a:p>
          <a:p>
            <a:r>
              <a:rPr lang="en-US" dirty="0"/>
              <a:t>return result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265594C-CF4E-43F7-BF08-9ED4034A8823}"/>
              </a:ext>
            </a:extLst>
          </p:cNvPr>
          <p:cNvSpPr/>
          <p:nvPr/>
        </p:nvSpPr>
        <p:spPr>
          <a:xfrm>
            <a:off x="5262077" y="4758042"/>
            <a:ext cx="1074326" cy="289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6D69B6-2F73-46C2-96AE-1D89959D2EB5}"/>
              </a:ext>
            </a:extLst>
          </p:cNvPr>
          <p:cNvSpPr txBox="1"/>
          <p:nvPr/>
        </p:nvSpPr>
        <p:spPr>
          <a:xfrm>
            <a:off x="1034716" y="3838853"/>
            <a:ext cx="180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Generally…</a:t>
            </a:r>
          </a:p>
        </p:txBody>
      </p:sp>
    </p:spTree>
    <p:extLst>
      <p:ext uri="{BB962C8B-B14F-4D97-AF65-F5344CB8AC3E}">
        <p14:creationId xmlns:p14="http://schemas.microsoft.com/office/powerpoint/2010/main" val="1173740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2390-8384-4468-95D3-A140B204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a stream of events to a stream of jets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0A65A-8488-4F11-AF3C-B7C35F38C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9ACCB-BAAF-4092-9CB1-6498BEED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68B3C-AB8A-41CE-9B4F-7A74320C1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4156"/>
            <a:ext cx="4671465" cy="769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21CE7A-2D46-4B87-AF3D-EA604C196C16}"/>
              </a:ext>
            </a:extLst>
          </p:cNvPr>
          <p:cNvSpPr txBox="1"/>
          <p:nvPr/>
        </p:nvSpPr>
        <p:spPr>
          <a:xfrm>
            <a:off x="7225748" y="3105833"/>
            <a:ext cx="2558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edm</a:t>
            </a:r>
            <a:r>
              <a:rPr lang="en-US" dirty="0"/>
              <a:t> – a stream of events</a:t>
            </a:r>
          </a:p>
          <a:p>
            <a:r>
              <a:rPr lang="en-US" dirty="0"/>
              <a:t>filtered – a stream of jets</a:t>
            </a:r>
          </a:p>
        </p:txBody>
      </p:sp>
    </p:spTree>
    <p:extLst>
      <p:ext uri="{BB962C8B-B14F-4D97-AF65-F5344CB8AC3E}">
        <p14:creationId xmlns:p14="http://schemas.microsoft.com/office/powerpoint/2010/main" val="58183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9FA5B6-0B10-4DEF-A1B5-86BEC2D4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4F55EE-4260-4CF0-82D2-217D2F3B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996C1-ACA7-45A3-86A2-8698A2F1291D}"/>
              </a:ext>
            </a:extLst>
          </p:cNvPr>
          <p:cNvSpPr txBox="1"/>
          <p:nvPr/>
        </p:nvSpPr>
        <p:spPr>
          <a:xfrm>
            <a:off x="1930180" y="3075057"/>
            <a:ext cx="8331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Let's build a query that looks at events!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EB8DB-0BC0-4ADB-88DF-4BA60EA6E76C}"/>
              </a:ext>
            </a:extLst>
          </p:cNvPr>
          <p:cNvSpPr txBox="1"/>
          <p:nvPr/>
        </p:nvSpPr>
        <p:spPr>
          <a:xfrm>
            <a:off x="4780511" y="3863662"/>
            <a:ext cx="263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(02_events_of_jets.ipynb)</a:t>
            </a:r>
          </a:p>
        </p:txBody>
      </p:sp>
    </p:spTree>
    <p:extLst>
      <p:ext uri="{BB962C8B-B14F-4D97-AF65-F5344CB8AC3E}">
        <p14:creationId xmlns:p14="http://schemas.microsoft.com/office/powerpoint/2010/main" val="2169129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1ED2-4688-455E-A5CA-E4E81A50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axis=1?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762AF-1647-4AEF-B71C-6359ED7D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E321A-47EB-42D2-B305-D28AA37D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19</a:t>
            </a:fld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B2EB90A7-8747-4C50-AFD2-99E30EA34CD4}"/>
              </a:ext>
            </a:extLst>
          </p:cNvPr>
          <p:cNvSpPr/>
          <p:nvPr/>
        </p:nvSpPr>
        <p:spPr>
          <a:xfrm>
            <a:off x="357390" y="1416337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FF42AC-A3B4-4C08-9BE9-260CA5709A3F}"/>
                  </a:ext>
                </a:extLst>
              </p:cNvPr>
              <p:cNvSpPr txBox="1"/>
              <p:nvPr/>
            </p:nvSpPr>
            <p:spPr>
              <a:xfrm>
                <a:off x="838200" y="3056245"/>
                <a:ext cx="1159035" cy="313932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Jet 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Px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Py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Pz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Jet 2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Px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Py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Pz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FF42AC-A3B4-4C08-9BE9-260CA5709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56245"/>
                <a:ext cx="1159035" cy="3139321"/>
              </a:xfrm>
              <a:prstGeom prst="rect">
                <a:avLst/>
              </a:prstGeom>
              <a:blipFill>
                <a:blip r:embed="rId2"/>
                <a:stretch>
                  <a:fillRect l="-4167" t="-774" r="-3125" b="-193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FDE8ECE-71F0-4603-8F1F-0DC406EB368E}"/>
              </a:ext>
            </a:extLst>
          </p:cNvPr>
          <p:cNvSpPr txBox="1"/>
          <p:nvPr/>
        </p:nvSpPr>
        <p:spPr>
          <a:xfrm>
            <a:off x="2855493" y="2546490"/>
            <a:ext cx="8658727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filtered =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edm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.Select(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jets: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jets.Where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j.pT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abs(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j.eta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A44EC-7B52-4DA3-962D-A9D77FB36FAB}"/>
              </a:ext>
            </a:extLst>
          </p:cNvPr>
          <p:cNvSpPr txBox="1"/>
          <p:nvPr/>
        </p:nvSpPr>
        <p:spPr>
          <a:xfrm>
            <a:off x="4451684" y="1780674"/>
            <a:ext cx="177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 of events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C8DEBE-BB8F-402F-9E64-701248A487CC}"/>
              </a:ext>
            </a:extLst>
          </p:cNvPr>
          <p:cNvCxnSpPr>
            <a:stCxn id="9" idx="1"/>
          </p:cNvCxnSpPr>
          <p:nvPr/>
        </p:nvCxnSpPr>
        <p:spPr>
          <a:xfrm flipH="1">
            <a:off x="4235116" y="1965340"/>
            <a:ext cx="216568" cy="641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3B5B41-D62D-4CBF-9AC7-2B5971DCDBC2}"/>
              </a:ext>
            </a:extLst>
          </p:cNvPr>
          <p:cNvCxnSpPr>
            <a:stCxn id="9" idx="1"/>
          </p:cNvCxnSpPr>
          <p:nvPr/>
        </p:nvCxnSpPr>
        <p:spPr>
          <a:xfrm flipH="1">
            <a:off x="1859925" y="1965340"/>
            <a:ext cx="2591759" cy="5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C61FE0C-35E5-4D7A-87F0-5FDAD6EC29D4}"/>
              </a:ext>
            </a:extLst>
          </p:cNvPr>
          <p:cNvSpPr txBox="1"/>
          <p:nvPr/>
        </p:nvSpPr>
        <p:spPr>
          <a:xfrm>
            <a:off x="4235116" y="3628606"/>
            <a:ext cx="2582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of jets, one collection per event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11802E-908A-4298-A94E-DEE4CA60E93B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5141495" y="3056245"/>
            <a:ext cx="385011" cy="57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C2C8E0-CF87-405D-8EB7-3965F3E8F81D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1371600" y="3285154"/>
            <a:ext cx="2863516" cy="666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F869579-5C24-45E0-895A-016DA796E76F}"/>
              </a:ext>
            </a:extLst>
          </p:cNvPr>
          <p:cNvSpPr txBox="1"/>
          <p:nvPr/>
        </p:nvSpPr>
        <p:spPr>
          <a:xfrm>
            <a:off x="7932822" y="4438718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of single jets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774637-75E3-475F-9981-3277F8694116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7267074" y="3041620"/>
            <a:ext cx="1957138" cy="139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AA70B0-4E81-44FB-ADCD-0D269602DDA9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1997235" y="4274937"/>
            <a:ext cx="5935587" cy="34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C591A1D4-1829-4284-B283-3581DF0B4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274" y="82131"/>
            <a:ext cx="4671465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7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1434E-8D2E-41F9-A982-3F4B339F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BFD78-2D43-443C-8BCE-8AFF36A7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0DD7FE-87F7-425A-8493-685CEBD4E004}"/>
              </a:ext>
            </a:extLst>
          </p:cNvPr>
          <p:cNvGrpSpPr/>
          <p:nvPr/>
        </p:nvGrpSpPr>
        <p:grpSpPr>
          <a:xfrm>
            <a:off x="3113741" y="1151426"/>
            <a:ext cx="5964518" cy="4432513"/>
            <a:chOff x="2945339" y="1167468"/>
            <a:chExt cx="5964518" cy="44325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FB9E12-04C2-4351-9382-0CE3A402DA60}"/>
                </a:ext>
              </a:extLst>
            </p:cNvPr>
            <p:cNvSpPr txBox="1"/>
            <p:nvPr/>
          </p:nvSpPr>
          <p:spPr>
            <a:xfrm>
              <a:off x="3764248" y="1167468"/>
              <a:ext cx="43266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/>
                  </a:solidFill>
                </a:rPr>
                <a:t>Understand what ServiceX is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E7A9BA-FA6F-4E4C-97F6-E7C2666F5222}"/>
                </a:ext>
              </a:extLst>
            </p:cNvPr>
            <p:cNvSpPr txBox="1"/>
            <p:nvPr/>
          </p:nvSpPr>
          <p:spPr>
            <a:xfrm>
              <a:off x="3134941" y="2144791"/>
              <a:ext cx="5585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Understand Where ServiceX is Useful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DAD501-41B3-4B9B-BDBC-1607A07FB8E9}"/>
                </a:ext>
              </a:extLst>
            </p:cNvPr>
            <p:cNvSpPr txBox="1"/>
            <p:nvPr/>
          </p:nvSpPr>
          <p:spPr>
            <a:xfrm>
              <a:off x="4133484" y="3122114"/>
              <a:ext cx="3588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Basic Usage of ServiceX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9C76F8-5D8F-44F8-881D-F80A651343AC}"/>
                </a:ext>
              </a:extLst>
            </p:cNvPr>
            <p:cNvSpPr txBox="1"/>
            <p:nvPr/>
          </p:nvSpPr>
          <p:spPr>
            <a:xfrm>
              <a:off x="4141691" y="4099437"/>
              <a:ext cx="35718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How to access ServiceX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73034E-E05C-470A-9A6D-A325C88A22C0}"/>
                </a:ext>
              </a:extLst>
            </p:cNvPr>
            <p:cNvSpPr txBox="1"/>
            <p:nvPr/>
          </p:nvSpPr>
          <p:spPr>
            <a:xfrm>
              <a:off x="2945339" y="5076761"/>
              <a:ext cx="5964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Pointers to More Advanced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827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61EC1F-17A0-4254-9EBD-C01C7D22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Patterns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9B22A-E497-4101-97E9-5717D4CF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D41FB-6413-4259-90FA-5560BC9F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20</a:t>
            </a:fld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56858366-768C-4B21-B0B9-E0C35C1588F8}"/>
              </a:ext>
            </a:extLst>
          </p:cNvPr>
          <p:cNvSpPr/>
          <p:nvPr/>
        </p:nvSpPr>
        <p:spPr>
          <a:xfrm>
            <a:off x="677639" y="3198243"/>
            <a:ext cx="1475117" cy="9877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Flat </a:t>
            </a:r>
            <a:r>
              <a:rPr lang="en-US" dirty="0" err="1"/>
              <a:t>Ntuple</a:t>
            </a:r>
            <a:r>
              <a:rPr lang="en-US" dirty="0"/>
              <a:t>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8730C-6122-4BDA-A653-7CF37C6FF6E1}"/>
              </a:ext>
            </a:extLst>
          </p:cNvPr>
          <p:cNvSpPr txBox="1"/>
          <p:nvPr/>
        </p:nvSpPr>
        <p:spPr>
          <a:xfrm>
            <a:off x="3019168" y="3230440"/>
            <a:ext cx="2951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Build Event Data Model</a:t>
            </a:r>
          </a:p>
          <a:p>
            <a:pPr marL="342900" indent="-342900">
              <a:buAutoNum type="arabicPeriod"/>
            </a:pPr>
            <a:r>
              <a:rPr lang="en-US" dirty="0"/>
              <a:t>Filter</a:t>
            </a:r>
          </a:p>
          <a:p>
            <a:pPr marL="342900" indent="-342900">
              <a:buAutoNum type="arabicPeriod"/>
            </a:pPr>
            <a:r>
              <a:rPr lang="en-US" dirty="0"/>
              <a:t>Select columns for output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CB800A6-9796-46A4-934C-E0EA10BB34A5}"/>
              </a:ext>
            </a:extLst>
          </p:cNvPr>
          <p:cNvSpPr/>
          <p:nvPr/>
        </p:nvSpPr>
        <p:spPr>
          <a:xfrm>
            <a:off x="2293518" y="3607667"/>
            <a:ext cx="584887" cy="168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14813-2634-461D-A1C6-8F9C115845BA}"/>
              </a:ext>
            </a:extLst>
          </p:cNvPr>
          <p:cNvSpPr txBox="1"/>
          <p:nvPr/>
        </p:nvSpPr>
        <p:spPr>
          <a:xfrm>
            <a:off x="6256639" y="2747319"/>
            <a:ext cx="1684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 dictionary &amp; </a:t>
            </a:r>
            <a:r>
              <a:rPr lang="en-US" dirty="0">
                <a:solidFill>
                  <a:schemeClr val="accent2"/>
                </a:solidFill>
              </a:rPr>
              <a:t>Zip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C7FEAC-962C-467A-BD06-753F4CEEDCF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717059" y="3070485"/>
            <a:ext cx="539580" cy="29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05E534-C1E6-4735-8BAA-B6173D100565}"/>
              </a:ext>
            </a:extLst>
          </p:cNvPr>
          <p:cNvSpPr txBox="1"/>
          <p:nvPr/>
        </p:nvSpPr>
        <p:spPr>
          <a:xfrm>
            <a:off x="6557321" y="3523936"/>
            <a:ext cx="138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accent2"/>
                </a:solidFill>
              </a:rPr>
              <a:t>Where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C967DD-28A7-4965-819C-82EF49F197C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782065" y="3692105"/>
            <a:ext cx="1775256" cy="1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628B99-E892-44C7-9CAD-E95E972B5315}"/>
              </a:ext>
            </a:extLst>
          </p:cNvPr>
          <p:cNvSpPr txBox="1"/>
          <p:nvPr/>
        </p:nvSpPr>
        <p:spPr>
          <a:xfrm>
            <a:off x="6223687" y="4185968"/>
            <a:ext cx="1717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accent2"/>
                </a:solidFill>
              </a:rPr>
              <a:t>Select</a:t>
            </a:r>
            <a:r>
              <a:rPr lang="en-US" dirty="0"/>
              <a:t> and a dictionary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AAF9E4-F6DA-4F87-A251-E15E279CB706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5836508" y="4153770"/>
            <a:ext cx="387179" cy="35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BD410EB-4D82-4938-9785-CC2EE6730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724" y="1756130"/>
            <a:ext cx="1514418" cy="11434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555B579-344F-4246-8161-1068F2135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3426370"/>
            <a:ext cx="2743200" cy="727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9C5119D-A0C1-43FD-916C-6190FCDFB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708" y="4555545"/>
            <a:ext cx="1717589" cy="126135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6F7847-7E28-4E07-8E48-353F1E94D2CC}"/>
              </a:ext>
            </a:extLst>
          </p:cNvPr>
          <p:cNvCxnSpPr>
            <a:cxnSpLocks/>
            <a:stCxn id="20" idx="1"/>
            <a:endCxn id="10" idx="3"/>
          </p:cNvCxnSpPr>
          <p:nvPr/>
        </p:nvCxnSpPr>
        <p:spPr>
          <a:xfrm flipH="1">
            <a:off x="7941276" y="2327849"/>
            <a:ext cx="881448" cy="74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B1A062-8C1A-40D2-A760-D55D2DA79844}"/>
              </a:ext>
            </a:extLst>
          </p:cNvPr>
          <p:cNvCxnSpPr>
            <a:cxnSpLocks/>
            <a:stCxn id="22" idx="1"/>
            <a:endCxn id="13" idx="3"/>
          </p:cNvCxnSpPr>
          <p:nvPr/>
        </p:nvCxnSpPr>
        <p:spPr>
          <a:xfrm flipH="1" flipV="1">
            <a:off x="7941277" y="3708602"/>
            <a:ext cx="669323" cy="8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A443EF-7B3F-41EB-93F5-E9E7E640C14E}"/>
              </a:ext>
            </a:extLst>
          </p:cNvPr>
          <p:cNvCxnSpPr>
            <a:stCxn id="24" idx="1"/>
            <a:endCxn id="16" idx="3"/>
          </p:cNvCxnSpPr>
          <p:nvPr/>
        </p:nvCxnSpPr>
        <p:spPr>
          <a:xfrm flipH="1" flipV="1">
            <a:off x="7941276" y="4509134"/>
            <a:ext cx="1019432" cy="67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5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9FA5B6-0B10-4DEF-A1B5-86BEC2D4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4F55EE-4260-4CF0-82D2-217D2F3B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996C1-ACA7-45A3-86A2-8698A2F1291D}"/>
              </a:ext>
            </a:extLst>
          </p:cNvPr>
          <p:cNvSpPr txBox="1"/>
          <p:nvPr/>
        </p:nvSpPr>
        <p:spPr>
          <a:xfrm>
            <a:off x="1930180" y="3075057"/>
            <a:ext cx="7338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if you already have an EDM?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EB8DB-0BC0-4ADB-88DF-4BA60EA6E76C}"/>
              </a:ext>
            </a:extLst>
          </p:cNvPr>
          <p:cNvSpPr txBox="1"/>
          <p:nvPr/>
        </p:nvSpPr>
        <p:spPr>
          <a:xfrm>
            <a:off x="4919043" y="3863662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(03_atlas_xAOD.ipynb)</a:t>
            </a:r>
          </a:p>
        </p:txBody>
      </p:sp>
    </p:spTree>
    <p:extLst>
      <p:ext uri="{BB962C8B-B14F-4D97-AF65-F5344CB8AC3E}">
        <p14:creationId xmlns:p14="http://schemas.microsoft.com/office/powerpoint/2010/main" val="827562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61EC1F-17A0-4254-9EBD-C01C7D22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Patterns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9B22A-E497-4101-97E9-5717D4CF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D41FB-6413-4259-90FA-5560BC9F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22</a:t>
            </a:fld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56858366-768C-4B21-B0B9-E0C35C1588F8}"/>
              </a:ext>
            </a:extLst>
          </p:cNvPr>
          <p:cNvSpPr/>
          <p:nvPr/>
        </p:nvSpPr>
        <p:spPr>
          <a:xfrm>
            <a:off x="677639" y="3198243"/>
            <a:ext cx="1475117" cy="9877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xAOD</a:t>
            </a:r>
            <a:r>
              <a:rPr lang="en-US" dirty="0"/>
              <a:t>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8730C-6122-4BDA-A653-7CF37C6FF6E1}"/>
              </a:ext>
            </a:extLst>
          </p:cNvPr>
          <p:cNvSpPr txBox="1"/>
          <p:nvPr/>
        </p:nvSpPr>
        <p:spPr>
          <a:xfrm>
            <a:off x="3019168" y="3230440"/>
            <a:ext cx="2951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trike="sngStrike" dirty="0"/>
              <a:t>Build Event Data Model</a:t>
            </a:r>
          </a:p>
          <a:p>
            <a:pPr marL="342900" indent="-342900">
              <a:buAutoNum type="arabicPeriod"/>
            </a:pPr>
            <a:r>
              <a:rPr lang="en-US" dirty="0"/>
              <a:t>Filter</a:t>
            </a:r>
          </a:p>
          <a:p>
            <a:pPr marL="342900" indent="-342900">
              <a:buAutoNum type="arabicPeriod"/>
            </a:pPr>
            <a:r>
              <a:rPr lang="en-US" dirty="0"/>
              <a:t>Select columns for output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CB800A6-9796-46A4-934C-E0EA10BB34A5}"/>
              </a:ext>
            </a:extLst>
          </p:cNvPr>
          <p:cNvSpPr/>
          <p:nvPr/>
        </p:nvSpPr>
        <p:spPr>
          <a:xfrm>
            <a:off x="2293518" y="3607667"/>
            <a:ext cx="584887" cy="168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05E534-C1E6-4735-8BAA-B6173D100565}"/>
              </a:ext>
            </a:extLst>
          </p:cNvPr>
          <p:cNvSpPr txBox="1"/>
          <p:nvPr/>
        </p:nvSpPr>
        <p:spPr>
          <a:xfrm>
            <a:off x="6557321" y="3523936"/>
            <a:ext cx="138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accent2"/>
                </a:solidFill>
              </a:rPr>
              <a:t>Where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C967DD-28A7-4965-819C-82EF49F197C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782065" y="3692105"/>
            <a:ext cx="1775256" cy="1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628B99-E892-44C7-9CAD-E95E972B5315}"/>
              </a:ext>
            </a:extLst>
          </p:cNvPr>
          <p:cNvSpPr txBox="1"/>
          <p:nvPr/>
        </p:nvSpPr>
        <p:spPr>
          <a:xfrm>
            <a:off x="6223687" y="4185968"/>
            <a:ext cx="1717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accent2"/>
                </a:solidFill>
              </a:rPr>
              <a:t>Select</a:t>
            </a:r>
            <a:r>
              <a:rPr lang="en-US" dirty="0"/>
              <a:t> and a dictionary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AAF9E4-F6DA-4F87-A251-E15E279CB706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5836508" y="4153770"/>
            <a:ext cx="387179" cy="35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B1A062-8C1A-40D2-A760-D55D2DA79844}"/>
              </a:ext>
            </a:extLst>
          </p:cNvPr>
          <p:cNvCxnSpPr>
            <a:cxnSpLocks/>
            <a:stCxn id="7" idx="2"/>
            <a:endCxn id="13" idx="3"/>
          </p:cNvCxnSpPr>
          <p:nvPr/>
        </p:nvCxnSpPr>
        <p:spPr>
          <a:xfrm flipH="1">
            <a:off x="7941277" y="3303243"/>
            <a:ext cx="1492732" cy="40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A443EF-7B3F-41EB-93F5-E9E7E640C14E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 flipV="1">
            <a:off x="7941276" y="4509134"/>
            <a:ext cx="853685" cy="52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1E1A6DA-6B5D-40DB-AF91-9F8E040BC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481" y="2707920"/>
            <a:ext cx="4703056" cy="5953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105C40-FDAF-4A87-97DA-6722557B8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961" y="4338437"/>
            <a:ext cx="3042191" cy="138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53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6310-E650-4AA3-936D-D1E1506B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this?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44E12-B8E6-4164-889E-131254DA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CE86E-ADCF-497E-947A-F736F89C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4E323-1808-452E-8B55-1BA6FD254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87" y="1481793"/>
            <a:ext cx="11552921" cy="22099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5A989C-1626-459C-8D7F-DFA0976D7E3A}"/>
              </a:ext>
            </a:extLst>
          </p:cNvPr>
          <p:cNvSpPr txBox="1"/>
          <p:nvPr/>
        </p:nvSpPr>
        <p:spPr>
          <a:xfrm>
            <a:off x="682313" y="4055165"/>
            <a:ext cx="5317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backend runs the </a:t>
            </a:r>
            <a:r>
              <a:rPr lang="en-US" dirty="0">
                <a:solidFill>
                  <a:schemeClr val="accent2"/>
                </a:solidFill>
              </a:rPr>
              <a:t>full </a:t>
            </a:r>
            <a:r>
              <a:rPr lang="en-US" dirty="0" err="1">
                <a:solidFill>
                  <a:schemeClr val="accent2"/>
                </a:solidFill>
              </a:rPr>
              <a:t>xAOD</a:t>
            </a:r>
            <a:r>
              <a:rPr lang="en-US" dirty="0">
                <a:solidFill>
                  <a:schemeClr val="accent2"/>
                </a:solidFill>
              </a:rPr>
              <a:t> calibrations</a:t>
            </a:r>
            <a:r>
              <a:rPr lang="en-US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uses the default setup in recent R21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Overlap removal requires all events to have a PV, and some do not, and there is no filter currently…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4B8742-9D5A-4B4F-B2B4-17BB481D2769}"/>
              </a:ext>
            </a:extLst>
          </p:cNvPr>
          <p:cNvCxnSpPr/>
          <p:nvPr/>
        </p:nvCxnSpPr>
        <p:spPr>
          <a:xfrm>
            <a:off x="1860884" y="3176337"/>
            <a:ext cx="320842" cy="878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EA9259-07B6-46D0-9566-EECE81549861}"/>
              </a:ext>
            </a:extLst>
          </p:cNvPr>
          <p:cNvSpPr txBox="1"/>
          <p:nvPr/>
        </p:nvSpPr>
        <p:spPr>
          <a:xfrm>
            <a:off x="6946232" y="4363453"/>
            <a:ext cx="4676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600 file dataset, and some files have been deleted from the GRID!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Full dataset run takes ~15-20 minutes, depending on how much is cached in </a:t>
            </a:r>
            <a:r>
              <a:rPr lang="en-US" dirty="0" err="1"/>
              <a:t>XCache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37F714-535E-4B94-B592-4EA24369273B}"/>
              </a:ext>
            </a:extLst>
          </p:cNvPr>
          <p:cNvCxnSpPr/>
          <p:nvPr/>
        </p:nvCxnSpPr>
        <p:spPr>
          <a:xfrm>
            <a:off x="4195011" y="2398295"/>
            <a:ext cx="3384884" cy="189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196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590F-DE03-446C-8EF6-9C226B47C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this?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1ECD9-1D80-44A8-A364-E7B65C41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ACB66-DAAD-4B3A-B2E1-C8ED6B2D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5B059-6891-4DEC-B4DC-7DD210083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37" y="1753115"/>
            <a:ext cx="4503810" cy="20042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6AF920-3F45-493F-97DC-7B8CAE83696E}"/>
              </a:ext>
            </a:extLst>
          </p:cNvPr>
          <p:cNvSpPr txBox="1"/>
          <p:nvPr/>
        </p:nvSpPr>
        <p:spPr>
          <a:xfrm>
            <a:off x="6096000" y="1480930"/>
            <a:ext cx="3943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Fairly arbitrary functions are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inject C++ functions as well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D16F27-1D97-4198-8557-0C42887A4802}"/>
              </a:ext>
            </a:extLst>
          </p:cNvPr>
          <p:cNvCxnSpPr>
            <a:endCxn id="7" idx="1"/>
          </p:cNvCxnSpPr>
          <p:nvPr/>
        </p:nvCxnSpPr>
        <p:spPr>
          <a:xfrm flipV="1">
            <a:off x="4969565" y="1804096"/>
            <a:ext cx="1126435" cy="40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7FAEF1-B63B-45CA-8759-B831A75A57F3}"/>
              </a:ext>
            </a:extLst>
          </p:cNvPr>
          <p:cNvSpPr txBox="1"/>
          <p:nvPr/>
        </p:nvSpPr>
        <p:spPr>
          <a:xfrm>
            <a:off x="6096000" y="2919900"/>
            <a:ext cx="569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two statements are equivalent (</a:t>
            </a:r>
            <a:r>
              <a:rPr lang="en-US" dirty="0" err="1"/>
              <a:t>px</a:t>
            </a:r>
            <a:r>
              <a:rPr lang="en-US" dirty="0"/>
              <a:t>/</a:t>
            </a:r>
            <a:r>
              <a:rPr lang="en-US" dirty="0" err="1"/>
              <a:t>py</a:t>
            </a:r>
            <a:r>
              <a:rPr lang="en-US" dirty="0"/>
              <a:t> excepting!)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Several other python syntactic sugar options available.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1EBD71-9231-4DCD-9449-AFF576025181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4900863" y="2598821"/>
            <a:ext cx="1195137" cy="64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9675D0-3BEA-41E3-9673-E342A40FE198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5085347" y="2483327"/>
            <a:ext cx="1010653" cy="759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452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1434E-8D2E-41F9-A982-3F4B339F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BFD78-2D43-443C-8BCE-8AFF36A7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25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0DD7FE-87F7-425A-8493-685CEBD4E004}"/>
              </a:ext>
            </a:extLst>
          </p:cNvPr>
          <p:cNvGrpSpPr/>
          <p:nvPr/>
        </p:nvGrpSpPr>
        <p:grpSpPr>
          <a:xfrm>
            <a:off x="3113741" y="1151426"/>
            <a:ext cx="5964518" cy="4432513"/>
            <a:chOff x="2945339" y="1167468"/>
            <a:chExt cx="5964518" cy="44325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FB9E12-04C2-4351-9382-0CE3A402DA60}"/>
                </a:ext>
              </a:extLst>
            </p:cNvPr>
            <p:cNvSpPr txBox="1"/>
            <p:nvPr/>
          </p:nvSpPr>
          <p:spPr>
            <a:xfrm>
              <a:off x="3764248" y="1167468"/>
              <a:ext cx="43266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Understand what ServiceX is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E7A9BA-FA6F-4E4C-97F6-E7C2666F5222}"/>
                </a:ext>
              </a:extLst>
            </p:cNvPr>
            <p:cNvSpPr txBox="1"/>
            <p:nvPr/>
          </p:nvSpPr>
          <p:spPr>
            <a:xfrm>
              <a:off x="3134941" y="2144791"/>
              <a:ext cx="5585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Understand Where ServiceX is Useful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DAD501-41B3-4B9B-BDBC-1607A07FB8E9}"/>
                </a:ext>
              </a:extLst>
            </p:cNvPr>
            <p:cNvSpPr txBox="1"/>
            <p:nvPr/>
          </p:nvSpPr>
          <p:spPr>
            <a:xfrm>
              <a:off x="4133484" y="3122114"/>
              <a:ext cx="3588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Basic Usage of ServiceX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9C76F8-5D8F-44F8-881D-F80A651343AC}"/>
                </a:ext>
              </a:extLst>
            </p:cNvPr>
            <p:cNvSpPr txBox="1"/>
            <p:nvPr/>
          </p:nvSpPr>
          <p:spPr>
            <a:xfrm>
              <a:off x="4141691" y="4099437"/>
              <a:ext cx="35718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/>
                  </a:solidFill>
                </a:rPr>
                <a:t>How to access ServiceX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73034E-E05C-470A-9A6D-A325C88A22C0}"/>
                </a:ext>
              </a:extLst>
            </p:cNvPr>
            <p:cNvSpPr txBox="1"/>
            <p:nvPr/>
          </p:nvSpPr>
          <p:spPr>
            <a:xfrm>
              <a:off x="2945339" y="5076761"/>
              <a:ext cx="5964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Pointers to More Advanced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474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80FCC1-D577-495C-9183-65070A8D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ServiceX Instances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7224FC-C8D7-4212-B2C7-FD18C8F1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84D26-A6F0-4B24-B23A-748BD92B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3199A-4D0D-4B56-AB22-D3B7DE24EC80}"/>
              </a:ext>
            </a:extLst>
          </p:cNvPr>
          <p:cNvSpPr txBox="1"/>
          <p:nvPr/>
        </p:nvSpPr>
        <p:spPr>
          <a:xfrm>
            <a:off x="838200" y="1690688"/>
            <a:ext cx="764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a number of instances of ServiceX around. The most notable ones are: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77C4B-BA0B-4F3B-84F1-E74AC6E1A489}"/>
              </a:ext>
            </a:extLst>
          </p:cNvPr>
          <p:cNvSpPr txBox="1"/>
          <p:nvPr/>
        </p:nvSpPr>
        <p:spPr>
          <a:xfrm>
            <a:off x="1435768" y="2422358"/>
            <a:ext cx="7402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Data: </a:t>
            </a:r>
            <a:r>
              <a:rPr lang="en-GB" b="0" u="sng" dirty="0">
                <a:effectLst/>
                <a:latin typeface="Consolas" panose="020B0609020204030204" pitchFamily="49" charset="0"/>
                <a:hlinkClick r:id="rId2"/>
              </a:rPr>
              <a:t>https://coffea-opendata.casa</a:t>
            </a:r>
            <a:endParaRPr lang="en-GB" b="0" u="sng" dirty="0">
              <a:effectLst/>
              <a:latin typeface="Consolas" panose="020B0609020204030204" pitchFamily="49" charset="0"/>
            </a:endParaRPr>
          </a:p>
          <a:p>
            <a:endParaRPr lang="en-US" u="sng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Chicago ATLAS Analysis Facility: 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https://af.uchicago.edu/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77F48-8088-416B-9F09-7944C038492F}"/>
              </a:ext>
            </a:extLst>
          </p:cNvPr>
          <p:cNvSpPr txBox="1"/>
          <p:nvPr/>
        </p:nvSpPr>
        <p:spPr>
          <a:xfrm>
            <a:off x="838200" y="5149516"/>
            <a:ext cx="420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Demo: Show the </a:t>
            </a:r>
            <a:r>
              <a:rPr lang="en-US" dirty="0" err="1"/>
              <a:t>servicex_dummy.yaml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4024127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1434E-8D2E-41F9-A982-3F4B339F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BFD78-2D43-443C-8BCE-8AFF36A7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27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0DD7FE-87F7-425A-8493-685CEBD4E004}"/>
              </a:ext>
            </a:extLst>
          </p:cNvPr>
          <p:cNvGrpSpPr/>
          <p:nvPr/>
        </p:nvGrpSpPr>
        <p:grpSpPr>
          <a:xfrm>
            <a:off x="3113741" y="1151426"/>
            <a:ext cx="5964518" cy="4432513"/>
            <a:chOff x="2945339" y="1167468"/>
            <a:chExt cx="5964518" cy="44325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FB9E12-04C2-4351-9382-0CE3A402DA60}"/>
                </a:ext>
              </a:extLst>
            </p:cNvPr>
            <p:cNvSpPr txBox="1"/>
            <p:nvPr/>
          </p:nvSpPr>
          <p:spPr>
            <a:xfrm>
              <a:off x="3764248" y="1167468"/>
              <a:ext cx="43266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Understand what ServiceX is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E7A9BA-FA6F-4E4C-97F6-E7C2666F5222}"/>
                </a:ext>
              </a:extLst>
            </p:cNvPr>
            <p:cNvSpPr txBox="1"/>
            <p:nvPr/>
          </p:nvSpPr>
          <p:spPr>
            <a:xfrm>
              <a:off x="3134941" y="2144791"/>
              <a:ext cx="5585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Understand Where ServiceX is Useful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DAD501-41B3-4B9B-BDBC-1607A07FB8E9}"/>
                </a:ext>
              </a:extLst>
            </p:cNvPr>
            <p:cNvSpPr txBox="1"/>
            <p:nvPr/>
          </p:nvSpPr>
          <p:spPr>
            <a:xfrm>
              <a:off x="4133484" y="3122114"/>
              <a:ext cx="3588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Basic Usage of ServiceX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9C76F8-5D8F-44F8-881D-F80A651343AC}"/>
                </a:ext>
              </a:extLst>
            </p:cNvPr>
            <p:cNvSpPr txBox="1"/>
            <p:nvPr/>
          </p:nvSpPr>
          <p:spPr>
            <a:xfrm>
              <a:off x="4141691" y="4099437"/>
              <a:ext cx="35718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How to access ServiceX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73034E-E05C-470A-9A6D-A325C88A22C0}"/>
                </a:ext>
              </a:extLst>
            </p:cNvPr>
            <p:cNvSpPr txBox="1"/>
            <p:nvPr/>
          </p:nvSpPr>
          <p:spPr>
            <a:xfrm>
              <a:off x="2945339" y="5076761"/>
              <a:ext cx="5964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/>
                  </a:solidFill>
                </a:rPr>
                <a:t>Pointers to More Advanced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08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1C46-FDAA-4D84-9DF5-025C8792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I missed?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A1625-E0FB-4DF5-95E0-A18E6EE0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6499F-4893-4466-9B9A-EE7F610B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B5B70D-C7A7-4935-9166-6B343ED42995}"/>
              </a:ext>
            </a:extLst>
          </p:cNvPr>
          <p:cNvSpPr txBox="1"/>
          <p:nvPr/>
        </p:nvSpPr>
        <p:spPr>
          <a:xfrm>
            <a:off x="838200" y="1690688"/>
            <a:ext cx="30460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Predicates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Select, Where, </a:t>
            </a:r>
            <a:r>
              <a:rPr lang="en-US" dirty="0" err="1"/>
              <a:t>SelectMany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Aggregate, Count, Sort,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Language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Capture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Functions (like </a:t>
            </a:r>
            <a:r>
              <a:rPr lang="en-US" i="1" dirty="0"/>
              <a:t>abs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Lambda Capture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C50BDB7-E008-4F56-A385-A39B1D286A22}"/>
              </a:ext>
            </a:extLst>
          </p:cNvPr>
          <p:cNvSpPr/>
          <p:nvPr/>
        </p:nvSpPr>
        <p:spPr>
          <a:xfrm>
            <a:off x="4235116" y="1780674"/>
            <a:ext cx="625642" cy="26549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8F6852-A2B0-44D8-9380-CBBBEF9ED0C6}"/>
                  </a:ext>
                </a:extLst>
              </p:cNvPr>
              <p:cNvSpPr txBox="1"/>
              <p:nvPr/>
            </p:nvSpPr>
            <p:spPr>
              <a:xfrm>
                <a:off x="5013158" y="2795337"/>
                <a:ext cx="61555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Return only jets that are near by a MC particle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Return only missing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for events with 2 or more central jets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8F6852-A2B0-44D8-9380-CBBBEF9ED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158" y="2795337"/>
                <a:ext cx="6155596" cy="646331"/>
              </a:xfrm>
              <a:prstGeom prst="rect">
                <a:avLst/>
              </a:prstGeom>
              <a:blipFill>
                <a:blip r:embed="rId2"/>
                <a:stretch>
                  <a:fillRect l="-594" t="-5660" r="-9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6CE0654-4D5D-444A-A088-B1AB044AF155}"/>
              </a:ext>
            </a:extLst>
          </p:cNvPr>
          <p:cNvSpPr txBox="1"/>
          <p:nvPr/>
        </p:nvSpPr>
        <p:spPr>
          <a:xfrm>
            <a:off x="838200" y="4969653"/>
            <a:ext cx="7249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Caching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share run queries with an analysis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Running directly out of the ServiceX cache rather than downloading files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4EE88-042A-4462-B81C-C6EBA4C9589E}"/>
              </a:ext>
            </a:extLst>
          </p:cNvPr>
          <p:cNvSpPr txBox="1"/>
          <p:nvPr/>
        </p:nvSpPr>
        <p:spPr>
          <a:xfrm>
            <a:off x="7924800" y="4276011"/>
            <a:ext cx="2160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transformers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data sources</a:t>
            </a:r>
          </a:p>
        </p:txBody>
      </p:sp>
    </p:spTree>
    <p:extLst>
      <p:ext uri="{BB962C8B-B14F-4D97-AF65-F5344CB8AC3E}">
        <p14:creationId xmlns:p14="http://schemas.microsoft.com/office/powerpoint/2010/main" val="1458162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92C21-9BDA-4A7B-9DC3-43F26CCC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1B6F2-B9DA-4701-8F4C-49DB10F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9FAA7-017E-478B-BAAF-41231418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1C5D0-01CF-45FD-AAB6-053F2E735B5A}"/>
              </a:ext>
            </a:extLst>
          </p:cNvPr>
          <p:cNvSpPr txBox="1"/>
          <p:nvPr/>
        </p:nvSpPr>
        <p:spPr>
          <a:xfrm>
            <a:off x="838200" y="1958009"/>
            <a:ext cx="3197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 Transformers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Flat </a:t>
            </a:r>
            <a:r>
              <a:rPr lang="en-US" dirty="0" err="1"/>
              <a:t>ntuples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ATLAS </a:t>
            </a:r>
            <a:r>
              <a:rPr lang="en-US" dirty="0" err="1"/>
              <a:t>xAOD</a:t>
            </a:r>
            <a:r>
              <a:rPr lang="en-US" dirty="0"/>
              <a:t> R21 datafiles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CMS Run 1 AOD datafiles (*)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4301A-8F8D-46B4-90DC-67F1C0E30D53}"/>
              </a:ext>
            </a:extLst>
          </p:cNvPr>
          <p:cNvSpPr txBox="1"/>
          <p:nvPr/>
        </p:nvSpPr>
        <p:spPr>
          <a:xfrm>
            <a:off x="838200" y="3879574"/>
            <a:ext cx="5971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Files available over open network via http:// or root://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CMS or ATLAS </a:t>
            </a:r>
            <a:r>
              <a:rPr lang="en-US" dirty="0" err="1"/>
              <a:t>rucio</a:t>
            </a:r>
            <a:r>
              <a:rPr lang="en-US" dirty="0"/>
              <a:t>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CERN open data records (as long as they are sensibly used)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1BFD005-1D5F-41ED-8409-426C0A7FFE57}"/>
              </a:ext>
            </a:extLst>
          </p:cNvPr>
          <p:cNvSpPr/>
          <p:nvPr/>
        </p:nvSpPr>
        <p:spPr>
          <a:xfrm>
            <a:off x="7315200" y="1818861"/>
            <a:ext cx="387626" cy="13394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B0C81C-1745-4A83-8FE0-6C8F9AD91356}"/>
              </a:ext>
            </a:extLst>
          </p:cNvPr>
          <p:cNvSpPr txBox="1"/>
          <p:nvPr/>
        </p:nvSpPr>
        <p:spPr>
          <a:xfrm>
            <a:off x="7976937" y="2165433"/>
            <a:ext cx="2931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Ongoing project to make it simpler to add to this list!</a:t>
            </a:r>
          </a:p>
        </p:txBody>
      </p:sp>
    </p:spTree>
    <p:extLst>
      <p:ext uri="{BB962C8B-B14F-4D97-AF65-F5344CB8AC3E}">
        <p14:creationId xmlns:p14="http://schemas.microsoft.com/office/powerpoint/2010/main" val="91567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8EC2B9CB-E425-4C30-81A2-362A87D06676}"/>
              </a:ext>
            </a:extLst>
          </p:cNvPr>
          <p:cNvSpPr/>
          <p:nvPr/>
        </p:nvSpPr>
        <p:spPr>
          <a:xfrm>
            <a:off x="811438" y="479312"/>
            <a:ext cx="2112067" cy="191186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GRID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841022EE-DF65-4CCD-A3BA-AFCBED45348E}"/>
              </a:ext>
            </a:extLst>
          </p:cNvPr>
          <p:cNvSpPr/>
          <p:nvPr/>
        </p:nvSpPr>
        <p:spPr>
          <a:xfrm>
            <a:off x="811438" y="2610765"/>
            <a:ext cx="2112067" cy="191186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root://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D6A62C8D-3660-4393-8877-722D350D1573}"/>
              </a:ext>
            </a:extLst>
          </p:cNvPr>
          <p:cNvSpPr/>
          <p:nvPr/>
        </p:nvSpPr>
        <p:spPr>
          <a:xfrm>
            <a:off x="811438" y="4742219"/>
            <a:ext cx="2112067" cy="191186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http://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1B4C8B-40B0-44E6-A39E-52B351F26F8E}"/>
              </a:ext>
            </a:extLst>
          </p:cNvPr>
          <p:cNvSpPr/>
          <p:nvPr/>
        </p:nvSpPr>
        <p:spPr>
          <a:xfrm>
            <a:off x="4219978" y="2837645"/>
            <a:ext cx="3155324" cy="145810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D25BE2-8A59-48E7-915B-E75671A6D8C0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923505" y="1435245"/>
            <a:ext cx="1296473" cy="146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BD4358-F715-4D24-BBB0-E2824D9E44FB}"/>
              </a:ext>
            </a:extLst>
          </p:cNvPr>
          <p:cNvCxnSpPr>
            <a:stCxn id="5" idx="4"/>
            <a:endCxn id="7" idx="1"/>
          </p:cNvCxnSpPr>
          <p:nvPr/>
        </p:nvCxnSpPr>
        <p:spPr>
          <a:xfrm>
            <a:off x="2923505" y="3566698"/>
            <a:ext cx="1296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836F90-ED62-4010-9979-6F60D20BCCE0}"/>
              </a:ext>
            </a:extLst>
          </p:cNvPr>
          <p:cNvCxnSpPr>
            <a:stCxn id="6" idx="4"/>
          </p:cNvCxnSpPr>
          <p:nvPr/>
        </p:nvCxnSpPr>
        <p:spPr>
          <a:xfrm flipV="1">
            <a:off x="2923505" y="4258614"/>
            <a:ext cx="1296473" cy="143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FC888470-E361-43DB-A8A9-0DD694F99A06}"/>
              </a:ext>
            </a:extLst>
          </p:cNvPr>
          <p:cNvSpPr/>
          <p:nvPr/>
        </p:nvSpPr>
        <p:spPr>
          <a:xfrm>
            <a:off x="8740462" y="2916315"/>
            <a:ext cx="1661374" cy="130076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Columnar Data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7C96A3-C1C0-47D7-8E8B-C2B0D2B7A120}"/>
              </a:ext>
            </a:extLst>
          </p:cNvPr>
          <p:cNvCxnSpPr>
            <a:stCxn id="7" idx="3"/>
            <a:endCxn id="18" idx="2"/>
          </p:cNvCxnSpPr>
          <p:nvPr/>
        </p:nvCxnSpPr>
        <p:spPr>
          <a:xfrm>
            <a:off x="7375302" y="3566698"/>
            <a:ext cx="1365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232FAF-75DB-4798-9741-977B2EEA7A3E}"/>
              </a:ext>
            </a:extLst>
          </p:cNvPr>
          <p:cNvSpPr txBox="1"/>
          <p:nvPr/>
        </p:nvSpPr>
        <p:spPr>
          <a:xfrm>
            <a:off x="6538174" y="5051820"/>
            <a:ext cx="4650421" cy="7150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Converting data to a columnar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Thinning/Slimming the data to be exported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CCE489-E9E2-4660-903B-F442DA21D83B}"/>
              </a:ext>
            </a:extLst>
          </p:cNvPr>
          <p:cNvSpPr txBox="1"/>
          <p:nvPr/>
        </p:nvSpPr>
        <p:spPr>
          <a:xfrm>
            <a:off x="10685173" y="3105033"/>
            <a:ext cx="1266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Pandas, awkward, ROOT</a:t>
            </a: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4FDBFCD-718F-417E-AC51-B6EB8BD6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80AA238A-739A-4FCA-A855-07340CE6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15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710C-FAB6-4DAD-A810-CAB59EBA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places to look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7B2D9-05F8-41A7-9319-6427D2E5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70D0D-0455-49F9-92C4-46A2D26C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B169A-5945-41FA-A616-07DEA39DECA3}"/>
              </a:ext>
            </a:extLst>
          </p:cNvPr>
          <p:cNvSpPr txBox="1"/>
          <p:nvPr/>
        </p:nvSpPr>
        <p:spPr>
          <a:xfrm>
            <a:off x="838200" y="3144253"/>
            <a:ext cx="98181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Lots of details about ATLAS </a:t>
            </a:r>
            <a:r>
              <a:rPr lang="en-US" dirty="0" err="1"/>
              <a:t>xAOD</a:t>
            </a:r>
            <a:r>
              <a:rPr lang="en-US" dirty="0"/>
              <a:t> access: </a:t>
            </a:r>
            <a:r>
              <a:rPr lang="en-US" dirty="0">
                <a:hlinkClick r:id="rId2"/>
              </a:rPr>
              <a:t>https://gordonwatts.github.io/xaod_usage/intro.html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Using the uproot backend: </a:t>
            </a:r>
            <a:r>
              <a:rPr lang="en-US" dirty="0">
                <a:hlinkClick r:id="rId3"/>
              </a:rPr>
              <a:t>https://github.com/masonproffitt/func-adl-demo/blob/master/demo.ipynb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Coming soon: basic and advanced users manual for </a:t>
            </a:r>
            <a:r>
              <a:rPr lang="en-US" i="1" dirty="0" err="1"/>
              <a:t>func_adl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9749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4B48-0D95-4256-968D-00C6105EC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working on?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CF1F5-7785-4F24-837B-0ADA3F70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0F7F-53E5-4EC8-A8FB-746AD65E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AE9EF-6D99-43D5-89AD-A0A5B43D51C9}"/>
              </a:ext>
            </a:extLst>
          </p:cNvPr>
          <p:cNvSpPr txBox="1"/>
          <p:nvPr/>
        </p:nvSpPr>
        <p:spPr>
          <a:xfrm>
            <a:off x="838200" y="1997241"/>
            <a:ext cx="193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Leaky Abstractions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F76B1-1575-4BAB-A746-80610B0BB60A}"/>
              </a:ext>
            </a:extLst>
          </p:cNvPr>
          <p:cNvSpPr txBox="1"/>
          <p:nvPr/>
        </p:nvSpPr>
        <p:spPr>
          <a:xfrm>
            <a:off x="1042737" y="2366573"/>
            <a:ext cx="6860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distributed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Capturing errors for common mistakes is not straight forward!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robust running on GRID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integration with other existing T2 tools (e.g. batch, </a:t>
            </a:r>
            <a:r>
              <a:rPr lang="en-US" dirty="0" err="1"/>
              <a:t>iDDS</a:t>
            </a:r>
            <a:r>
              <a:rPr lang="en-US" dirty="0"/>
              <a:t>, etc.)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250E7-0FA1-4BED-BB97-F2BEF7612EC6}"/>
              </a:ext>
            </a:extLst>
          </p:cNvPr>
          <p:cNvSpPr txBox="1"/>
          <p:nvPr/>
        </p:nvSpPr>
        <p:spPr>
          <a:xfrm>
            <a:off x="838200" y="3722885"/>
            <a:ext cx="199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Analysis-Team EDM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B0DDB-5C87-41B6-AA70-2C49B9092C22}"/>
              </a:ext>
            </a:extLst>
          </p:cNvPr>
          <p:cNvSpPr txBox="1"/>
          <p:nvPr/>
        </p:nvSpPr>
        <p:spPr>
          <a:xfrm>
            <a:off x="1042737" y="4092217"/>
            <a:ext cx="63006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analysis has a particular view of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Cleaning, preselection,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Sharing this should be as easy as checking out a common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sharing of pre-run results withing a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Smoother connection with coffea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B9CEBF-6CA3-44B8-A6DD-B01B499098E7}"/>
              </a:ext>
            </a:extLst>
          </p:cNvPr>
          <p:cNvSpPr txBox="1"/>
          <p:nvPr/>
        </p:nvSpPr>
        <p:spPr>
          <a:xfrm>
            <a:off x="8345905" y="1997241"/>
            <a:ext cx="2660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CMS Run 2 &amp; Beyond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drop of </a:t>
            </a:r>
            <a:r>
              <a:rPr lang="en-US" dirty="0" err="1"/>
              <a:t>OpenData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57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80F48B-8626-4892-B8D2-16907401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022E26-7326-4E9B-8766-94222CE4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4991F8-76E7-4B83-9C4C-FB2E321C68A6}"/>
              </a:ext>
            </a:extLst>
          </p:cNvPr>
          <p:cNvSpPr/>
          <p:nvPr/>
        </p:nvSpPr>
        <p:spPr>
          <a:xfrm>
            <a:off x="1011557" y="1970894"/>
            <a:ext cx="3155324" cy="145810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992B71-B926-405F-80C4-DBA1A6B72C94}"/>
              </a:ext>
            </a:extLst>
          </p:cNvPr>
          <p:cNvSpPr/>
          <p:nvPr/>
        </p:nvSpPr>
        <p:spPr>
          <a:xfrm>
            <a:off x="5037219" y="1654062"/>
            <a:ext cx="2550695" cy="63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Ecosystem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6E77C-00D1-4641-A9C6-678E2587EC37}"/>
              </a:ext>
            </a:extLst>
          </p:cNvPr>
          <p:cNvSpPr/>
          <p:nvPr/>
        </p:nvSpPr>
        <p:spPr>
          <a:xfrm>
            <a:off x="5037220" y="3112168"/>
            <a:ext cx="2550695" cy="63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(C++)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E26AE2-6089-44EB-82E2-6CC9442FED1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166881" y="1970894"/>
            <a:ext cx="870338" cy="72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EB22DB-4706-4ECA-8DD0-B0866A2945CC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166881" y="2699947"/>
            <a:ext cx="870339" cy="72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77E988-36EA-40C3-88A4-14E8377C63B6}"/>
              </a:ext>
            </a:extLst>
          </p:cNvPr>
          <p:cNvSpPr txBox="1"/>
          <p:nvPr/>
        </p:nvSpPr>
        <p:spPr>
          <a:xfrm>
            <a:off x="5761357" y="3745831"/>
            <a:ext cx="1102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(experimental)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ACF3B2-C7FB-46FC-ADF6-D95DF6C3EAEF}"/>
              </a:ext>
            </a:extLst>
          </p:cNvPr>
          <p:cNvSpPr txBox="1"/>
          <p:nvPr/>
        </p:nvSpPr>
        <p:spPr>
          <a:xfrm>
            <a:off x="8373979" y="1509228"/>
            <a:ext cx="3473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Jupyter Notebooks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Raw Python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ROOT files, parquet files, awkward arrays, pandas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F6B500-0899-43D6-A054-8BE153E66A52}"/>
              </a:ext>
            </a:extLst>
          </p:cNvPr>
          <p:cNvSpPr txBox="1"/>
          <p:nvPr/>
        </p:nvSpPr>
        <p:spPr>
          <a:xfrm>
            <a:off x="3216385" y="4387136"/>
            <a:ext cx="297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Query </a:t>
            </a:r>
            <a:r>
              <a:rPr lang="en-US" dirty="0" err="1"/>
              <a:t>Langage</a:t>
            </a:r>
            <a:r>
              <a:rPr lang="en-US" dirty="0"/>
              <a:t>, </a:t>
            </a:r>
            <a:r>
              <a:rPr lang="en-US" i="1" dirty="0" err="1"/>
              <a:t>func_adl</a:t>
            </a:r>
            <a:r>
              <a:rPr lang="en-US" dirty="0"/>
              <a:t> is used to control ServiceX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5A38632C-DE23-4A4D-8A8B-470C08A53250}"/>
              </a:ext>
            </a:extLst>
          </p:cNvPr>
          <p:cNvSpPr/>
          <p:nvPr/>
        </p:nvSpPr>
        <p:spPr>
          <a:xfrm rot="5400000">
            <a:off x="4433608" y="3751233"/>
            <a:ext cx="336884" cy="8939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EFEDE7-6C2B-4F6E-AF98-5F66194547EF}"/>
              </a:ext>
            </a:extLst>
          </p:cNvPr>
          <p:cNvSpPr txBox="1"/>
          <p:nvPr/>
        </p:nvSpPr>
        <p:spPr>
          <a:xfrm>
            <a:off x="7050504" y="4929721"/>
            <a:ext cx="4651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User writes </a:t>
            </a:r>
            <a:r>
              <a:rPr lang="en-US" dirty="0" err="1"/>
              <a:t>func_adl</a:t>
            </a:r>
            <a:r>
              <a:rPr lang="en-US" dirty="0"/>
              <a:t> query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Submits query to ServiceX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ServiceX processes query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User pulls data from ServiceX internal cache</a:t>
            </a:r>
          </a:p>
        </p:txBody>
      </p:sp>
    </p:spTree>
    <p:extLst>
      <p:ext uri="{BB962C8B-B14F-4D97-AF65-F5344CB8AC3E}">
        <p14:creationId xmlns:p14="http://schemas.microsoft.com/office/powerpoint/2010/main" val="192358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AD8FB3-B2B8-415D-AA1E-7CE97756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F7196-43DF-45C2-8CDB-EC25720D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A04DF-1CDB-46A5-8FEB-EFCD8FBFB00B}"/>
              </a:ext>
            </a:extLst>
          </p:cNvPr>
          <p:cNvSpPr txBox="1"/>
          <p:nvPr/>
        </p:nvSpPr>
        <p:spPr>
          <a:xfrm>
            <a:off x="3177926" y="1949115"/>
            <a:ext cx="5836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Language Integrated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9F746-7B54-49F5-8A4D-C7188CC3F97F}"/>
              </a:ext>
            </a:extLst>
          </p:cNvPr>
          <p:cNvSpPr txBox="1"/>
          <p:nvPr/>
        </p:nvSpPr>
        <p:spPr>
          <a:xfrm>
            <a:off x="5170907" y="3968066"/>
            <a:ext cx="1850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monads</a:t>
            </a:r>
          </a:p>
        </p:txBody>
      </p:sp>
    </p:spTree>
    <p:extLst>
      <p:ext uri="{BB962C8B-B14F-4D97-AF65-F5344CB8AC3E}">
        <p14:creationId xmlns:p14="http://schemas.microsoft.com/office/powerpoint/2010/main" val="233039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1434E-8D2E-41F9-A982-3F4B339F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BFD78-2D43-443C-8BCE-8AFF36A7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0DD7FE-87F7-425A-8493-685CEBD4E004}"/>
              </a:ext>
            </a:extLst>
          </p:cNvPr>
          <p:cNvGrpSpPr/>
          <p:nvPr/>
        </p:nvGrpSpPr>
        <p:grpSpPr>
          <a:xfrm>
            <a:off x="3113741" y="1151426"/>
            <a:ext cx="5964518" cy="4432513"/>
            <a:chOff x="2945339" y="1167468"/>
            <a:chExt cx="5964518" cy="44325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FB9E12-04C2-4351-9382-0CE3A402DA60}"/>
                </a:ext>
              </a:extLst>
            </p:cNvPr>
            <p:cNvSpPr txBox="1"/>
            <p:nvPr/>
          </p:nvSpPr>
          <p:spPr>
            <a:xfrm>
              <a:off x="3764248" y="1167468"/>
              <a:ext cx="43266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Understand what ServiceX is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E7A9BA-FA6F-4E4C-97F6-E7C2666F5222}"/>
                </a:ext>
              </a:extLst>
            </p:cNvPr>
            <p:cNvSpPr txBox="1"/>
            <p:nvPr/>
          </p:nvSpPr>
          <p:spPr>
            <a:xfrm>
              <a:off x="3134941" y="2144791"/>
              <a:ext cx="5585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/>
                  </a:solidFill>
                </a:rPr>
                <a:t>Understand Where ServiceX is Useful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DAD501-41B3-4B9B-BDBC-1607A07FB8E9}"/>
                </a:ext>
              </a:extLst>
            </p:cNvPr>
            <p:cNvSpPr txBox="1"/>
            <p:nvPr/>
          </p:nvSpPr>
          <p:spPr>
            <a:xfrm>
              <a:off x="4133484" y="3122114"/>
              <a:ext cx="3588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Basic Usage of ServiceX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9C76F8-5D8F-44F8-881D-F80A651343AC}"/>
                </a:ext>
              </a:extLst>
            </p:cNvPr>
            <p:cNvSpPr txBox="1"/>
            <p:nvPr/>
          </p:nvSpPr>
          <p:spPr>
            <a:xfrm>
              <a:off x="4141691" y="4099437"/>
              <a:ext cx="35718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How to access ServiceX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73034E-E05C-470A-9A6D-A325C88A22C0}"/>
                </a:ext>
              </a:extLst>
            </p:cNvPr>
            <p:cNvSpPr txBox="1"/>
            <p:nvPr/>
          </p:nvSpPr>
          <p:spPr>
            <a:xfrm>
              <a:off x="2945339" y="5076761"/>
              <a:ext cx="5964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Pointers to More Advanced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79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80A586-891B-479E-9A51-76509EA4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48F4BD-5F27-43CD-9209-EF167E3F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9459C-929E-4EB5-B8F2-EAFED6BA0D1F}"/>
              </a:ext>
            </a:extLst>
          </p:cNvPr>
          <p:cNvSpPr txBox="1"/>
          <p:nvPr/>
        </p:nvSpPr>
        <p:spPr>
          <a:xfrm>
            <a:off x="1292086" y="1103244"/>
            <a:ext cx="660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You want only a small portion of the dataset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AA2684E-74F6-44D2-B81E-1AF8A7A4FF2D}"/>
              </a:ext>
            </a:extLst>
          </p:cNvPr>
          <p:cNvSpPr/>
          <p:nvPr/>
        </p:nvSpPr>
        <p:spPr>
          <a:xfrm>
            <a:off x="736890" y="1195889"/>
            <a:ext cx="487017" cy="337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0AB47-306D-4713-B75E-2D99D10BB850}"/>
              </a:ext>
            </a:extLst>
          </p:cNvPr>
          <p:cNvSpPr txBox="1"/>
          <p:nvPr/>
        </p:nvSpPr>
        <p:spPr>
          <a:xfrm>
            <a:off x="1292086" y="1727812"/>
            <a:ext cx="5057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Your files are located on the GRID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D885DDA-739D-48EA-AFC3-863E50C37933}"/>
              </a:ext>
            </a:extLst>
          </p:cNvPr>
          <p:cNvSpPr/>
          <p:nvPr/>
        </p:nvSpPr>
        <p:spPr>
          <a:xfrm>
            <a:off x="736890" y="1820457"/>
            <a:ext cx="487017" cy="337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3847B-57AE-45B2-8136-C8C61BD262F9}"/>
              </a:ext>
            </a:extLst>
          </p:cNvPr>
          <p:cNvSpPr txBox="1"/>
          <p:nvPr/>
        </p:nvSpPr>
        <p:spPr>
          <a:xfrm>
            <a:off x="1292086" y="2352380"/>
            <a:ext cx="6656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Your data is in an experiment specific format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05CC30D-14FF-4C69-8193-B28CD4265BA9}"/>
              </a:ext>
            </a:extLst>
          </p:cNvPr>
          <p:cNvSpPr/>
          <p:nvPr/>
        </p:nvSpPr>
        <p:spPr>
          <a:xfrm>
            <a:off x="736890" y="2445025"/>
            <a:ext cx="487017" cy="337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0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80A586-891B-479E-9A51-76509EA4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48F4BD-5F27-43CD-9209-EF167E3F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9459C-929E-4EB5-B8F2-EAFED6BA0D1F}"/>
              </a:ext>
            </a:extLst>
          </p:cNvPr>
          <p:cNvSpPr txBox="1"/>
          <p:nvPr/>
        </p:nvSpPr>
        <p:spPr>
          <a:xfrm>
            <a:off x="1292086" y="1103244"/>
            <a:ext cx="660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You want only a small portion of the dataset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AA2684E-74F6-44D2-B81E-1AF8A7A4FF2D}"/>
              </a:ext>
            </a:extLst>
          </p:cNvPr>
          <p:cNvSpPr/>
          <p:nvPr/>
        </p:nvSpPr>
        <p:spPr>
          <a:xfrm>
            <a:off x="736890" y="1195889"/>
            <a:ext cx="487017" cy="337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0AB47-306D-4713-B75E-2D99D10BB850}"/>
              </a:ext>
            </a:extLst>
          </p:cNvPr>
          <p:cNvSpPr txBox="1"/>
          <p:nvPr/>
        </p:nvSpPr>
        <p:spPr>
          <a:xfrm>
            <a:off x="1292086" y="1727812"/>
            <a:ext cx="5057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Your files are located on the GRID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D885DDA-739D-48EA-AFC3-863E50C37933}"/>
              </a:ext>
            </a:extLst>
          </p:cNvPr>
          <p:cNvSpPr/>
          <p:nvPr/>
        </p:nvSpPr>
        <p:spPr>
          <a:xfrm>
            <a:off x="736890" y="1820457"/>
            <a:ext cx="487017" cy="337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3847B-57AE-45B2-8136-C8C61BD262F9}"/>
              </a:ext>
            </a:extLst>
          </p:cNvPr>
          <p:cNvSpPr txBox="1"/>
          <p:nvPr/>
        </p:nvSpPr>
        <p:spPr>
          <a:xfrm>
            <a:off x="1292086" y="2352380"/>
            <a:ext cx="6656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Your data is in an experiment specific format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05CC30D-14FF-4C69-8193-B28CD4265BA9}"/>
              </a:ext>
            </a:extLst>
          </p:cNvPr>
          <p:cNvSpPr/>
          <p:nvPr/>
        </p:nvSpPr>
        <p:spPr>
          <a:xfrm>
            <a:off x="736890" y="2445025"/>
            <a:ext cx="487017" cy="337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53FBA0-5D62-4A34-863A-29BF3904C9C5}"/>
              </a:ext>
            </a:extLst>
          </p:cNvPr>
          <p:cNvSpPr txBox="1"/>
          <p:nvPr/>
        </p:nvSpPr>
        <p:spPr>
          <a:xfrm>
            <a:off x="1292086" y="3729797"/>
            <a:ext cx="766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Isn’t designed to do operations like </a:t>
            </a:r>
            <a:r>
              <a:rPr lang="en-US" sz="2800" dirty="0" err="1"/>
              <a:t>histogramming</a:t>
            </a:r>
            <a:r>
              <a:rPr lang="en-US" sz="2800" dirty="0"/>
              <a:t>!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D9C8E06-6355-4339-8919-E4C8AEF26333}"/>
              </a:ext>
            </a:extLst>
          </p:cNvPr>
          <p:cNvSpPr/>
          <p:nvPr/>
        </p:nvSpPr>
        <p:spPr>
          <a:xfrm>
            <a:off x="736890" y="3822442"/>
            <a:ext cx="487017" cy="3379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56990-2CBB-44F8-A49D-047489345547}"/>
              </a:ext>
            </a:extLst>
          </p:cNvPr>
          <p:cNvSpPr txBox="1"/>
          <p:nvPr/>
        </p:nvSpPr>
        <p:spPr>
          <a:xfrm>
            <a:off x="1292086" y="4265727"/>
            <a:ext cx="8145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Files are located on fast disk locally and you have DASK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D4F20E0-CBA2-43AA-894F-8C98693854D0}"/>
              </a:ext>
            </a:extLst>
          </p:cNvPr>
          <p:cNvSpPr/>
          <p:nvPr/>
        </p:nvSpPr>
        <p:spPr>
          <a:xfrm>
            <a:off x="736890" y="4358372"/>
            <a:ext cx="487017" cy="3379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2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1434E-8D2E-41F9-A982-3F4B339F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BFD78-2D43-443C-8BCE-8AFF36A7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9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0DD7FE-87F7-425A-8493-685CEBD4E004}"/>
              </a:ext>
            </a:extLst>
          </p:cNvPr>
          <p:cNvGrpSpPr/>
          <p:nvPr/>
        </p:nvGrpSpPr>
        <p:grpSpPr>
          <a:xfrm>
            <a:off x="3113741" y="1151426"/>
            <a:ext cx="5964518" cy="4432513"/>
            <a:chOff x="2945339" y="1167468"/>
            <a:chExt cx="5964518" cy="44325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FB9E12-04C2-4351-9382-0CE3A402DA60}"/>
                </a:ext>
              </a:extLst>
            </p:cNvPr>
            <p:cNvSpPr txBox="1"/>
            <p:nvPr/>
          </p:nvSpPr>
          <p:spPr>
            <a:xfrm>
              <a:off x="3764248" y="1167468"/>
              <a:ext cx="43266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Understand what ServiceX is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E7A9BA-FA6F-4E4C-97F6-E7C2666F5222}"/>
                </a:ext>
              </a:extLst>
            </p:cNvPr>
            <p:cNvSpPr txBox="1"/>
            <p:nvPr/>
          </p:nvSpPr>
          <p:spPr>
            <a:xfrm>
              <a:off x="3134941" y="2144791"/>
              <a:ext cx="5585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Understand Where ServiceX is Useful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DAD501-41B3-4B9B-BDBC-1607A07FB8E9}"/>
                </a:ext>
              </a:extLst>
            </p:cNvPr>
            <p:cNvSpPr txBox="1"/>
            <p:nvPr/>
          </p:nvSpPr>
          <p:spPr>
            <a:xfrm>
              <a:off x="4133484" y="3122114"/>
              <a:ext cx="3588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/>
                  </a:solidFill>
                </a:rPr>
                <a:t>Basic Usage of ServiceX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9C76F8-5D8F-44F8-881D-F80A651343AC}"/>
                </a:ext>
              </a:extLst>
            </p:cNvPr>
            <p:cNvSpPr txBox="1"/>
            <p:nvPr/>
          </p:nvSpPr>
          <p:spPr>
            <a:xfrm>
              <a:off x="4141691" y="4099437"/>
              <a:ext cx="35718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How to access ServiceX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73034E-E05C-470A-9A6D-A325C88A22C0}"/>
                </a:ext>
              </a:extLst>
            </p:cNvPr>
            <p:cNvSpPr txBox="1"/>
            <p:nvPr/>
          </p:nvSpPr>
          <p:spPr>
            <a:xfrm>
              <a:off x="2945339" y="5076761"/>
              <a:ext cx="5964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Pointers to More Advanced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580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695</TotalTime>
  <Words>1536</Words>
  <Application>Microsoft Office PowerPoint</Application>
  <PresentationFormat>Widescreen</PresentationFormat>
  <Paragraphs>339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Consolas</vt:lpstr>
      <vt:lpstr>Office Theme</vt:lpstr>
      <vt:lpstr>ServiceX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Select?</vt:lpstr>
      <vt:lpstr>What Does SelectMany do?</vt:lpstr>
      <vt:lpstr>From a stream of events to a stream of jets</vt:lpstr>
      <vt:lpstr>PowerPoint Presentation</vt:lpstr>
      <vt:lpstr>What about axis=1?</vt:lpstr>
      <vt:lpstr>Usage Patterns</vt:lpstr>
      <vt:lpstr>PowerPoint Presentation</vt:lpstr>
      <vt:lpstr>Usage Patterns</vt:lpstr>
      <vt:lpstr>What was this?</vt:lpstr>
      <vt:lpstr>And this?</vt:lpstr>
      <vt:lpstr>PowerPoint Presentation</vt:lpstr>
      <vt:lpstr>ServiceX Instances</vt:lpstr>
      <vt:lpstr>PowerPoint Presentation</vt:lpstr>
      <vt:lpstr>What have I missed?</vt:lpstr>
      <vt:lpstr>Data</vt:lpstr>
      <vt:lpstr>Some other places to look</vt:lpstr>
      <vt:lpstr>What are we working 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ServiceX</dc:title>
  <dc:creator>Gordon Watts</dc:creator>
  <cp:lastModifiedBy>Gordon Watts</cp:lastModifiedBy>
  <cp:revision>32</cp:revision>
  <dcterms:created xsi:type="dcterms:W3CDTF">2022-04-20T21:33:22Z</dcterms:created>
  <dcterms:modified xsi:type="dcterms:W3CDTF">2022-04-25T14:29:08Z</dcterms:modified>
</cp:coreProperties>
</file>