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58" r:id="rId4"/>
    <p:sldId id="263" r:id="rId5"/>
    <p:sldId id="276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69" r:id="rId15"/>
    <p:sldId id="270" r:id="rId16"/>
    <p:sldId id="273" r:id="rId17"/>
    <p:sldId id="275" r:id="rId18"/>
    <p:sldId id="27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8AEE-0CCC-4A46-BD41-9757BA8DBD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63C1-3162-4CE2-8D34-55E0EB01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6646-02D7-4571-9B19-4060E60FB9CE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305D-DBFA-4FE9-A524-045809D83C64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DDB-3F34-4997-9D4C-2C44AF238FE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33F2-03E6-4C32-A72B-4D5F19142FA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382E-76BC-474F-8E43-302A9530084B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A6-6D53-414F-8041-DDEC752766B1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48E7-8AB2-444C-B18F-974F73DCCD4F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0833-F23F-489D-8DBE-E9FC5DB9D98E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8C5-7139-41A7-9282-22DD62A43B81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E2F1-1A3C-4211-8DEE-007731B7105E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C312-BF84-4E6C-B779-5E53332C7958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F002-7EA1-402C-9B7F-4488EEE23D37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082A-996D-4990-8951-DD755D6D9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97130-A7A4-4498-B7C0-58435A6FA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 Watts (for the ServiceX </a:t>
            </a:r>
            <a:r>
              <a:rPr lang="en-US" dirty="0" err="1"/>
              <a:t>Teram</a:t>
            </a:r>
            <a:r>
              <a:rPr lang="en-US" dirty="0"/>
              <a:t>)</a:t>
            </a:r>
          </a:p>
          <a:p>
            <a:r>
              <a:rPr lang="en-US" dirty="0"/>
              <a:t>April 25, 2022</a:t>
            </a:r>
          </a:p>
        </p:txBody>
      </p:sp>
    </p:spTree>
    <p:extLst>
      <p:ext uri="{BB962C8B-B14F-4D97-AF65-F5344CB8AC3E}">
        <p14:creationId xmlns:p14="http://schemas.microsoft.com/office/powerpoint/2010/main" val="283854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3038336" y="3075057"/>
            <a:ext cx="6229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Let's build a query to do this!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919043" y="3863662"/>
            <a:ext cx="23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(01_central_jets.ipynb)</a:t>
            </a:r>
          </a:p>
        </p:txBody>
      </p:sp>
    </p:spTree>
    <p:extLst>
      <p:ext uri="{BB962C8B-B14F-4D97-AF65-F5344CB8AC3E}">
        <p14:creationId xmlns:p14="http://schemas.microsoft.com/office/powerpoint/2010/main" val="42228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784F6-0D0B-4921-B9C3-F33A1A96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Select?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C8C1BF-E777-4DB6-9A96-A1673FBA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0218D-6C15-440C-B598-5FD060C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50B88-236D-4A7D-91D3-4ACAEEDF5785}"/>
              </a:ext>
            </a:extLst>
          </p:cNvPr>
          <p:cNvSpPr/>
          <p:nvPr/>
        </p:nvSpPr>
        <p:spPr>
          <a:xfrm>
            <a:off x="1478315" y="1764632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9DF08-05EC-4B22-8A1E-4501FECCA043}"/>
              </a:ext>
            </a:extLst>
          </p:cNvPr>
          <p:cNvSpPr/>
          <p:nvPr/>
        </p:nvSpPr>
        <p:spPr>
          <a:xfrm>
            <a:off x="1478315" y="2652528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2A95E-CC60-4075-9A26-B459B8FADFF4}"/>
              </a:ext>
            </a:extLst>
          </p:cNvPr>
          <p:cNvSpPr/>
          <p:nvPr/>
        </p:nvSpPr>
        <p:spPr>
          <a:xfrm>
            <a:off x="1478314" y="3540424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DA014D-3E3C-42D1-95BF-42AA5C9622B0}"/>
              </a:ext>
            </a:extLst>
          </p:cNvPr>
          <p:cNvSpPr/>
          <p:nvPr/>
        </p:nvSpPr>
        <p:spPr>
          <a:xfrm>
            <a:off x="1478313" y="4428320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B12F4-468F-43A0-8D8D-B5137EA15666}"/>
              </a:ext>
            </a:extLst>
          </p:cNvPr>
          <p:cNvSpPr/>
          <p:nvPr/>
        </p:nvSpPr>
        <p:spPr>
          <a:xfrm>
            <a:off x="1478312" y="5316216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j4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382362-C29F-4F04-9766-CB91FF64B2D7}"/>
              </a:ext>
            </a:extLst>
          </p:cNvPr>
          <p:cNvSpPr/>
          <p:nvPr/>
        </p:nvSpPr>
        <p:spPr>
          <a:xfrm>
            <a:off x="3104148" y="3651498"/>
            <a:ext cx="1475874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80AF2-FEAB-46A8-A12E-950E793D297C}"/>
                  </a:ext>
                </a:extLst>
              </p:cNvPr>
              <p:cNvSpPr txBox="1"/>
              <p:nvPr/>
            </p:nvSpPr>
            <p:spPr>
              <a:xfrm>
                <a:off x="4580022" y="3684281"/>
                <a:ext cx="3418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𝑠𝑡𝑟𝑒𝑎𝑚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𝑙𝑎𝑚𝑏𝑑𝑎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80AF2-FEAB-46A8-A12E-950E793D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022" y="3684281"/>
                <a:ext cx="341837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69E668B-9B52-460E-8FF3-08E0348EF8B1}"/>
              </a:ext>
            </a:extLst>
          </p:cNvPr>
          <p:cNvSpPr/>
          <p:nvPr/>
        </p:nvSpPr>
        <p:spPr>
          <a:xfrm>
            <a:off x="9772083" y="1764632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DE861-E6E8-40F5-B0C1-FF423A6D56A9}"/>
              </a:ext>
            </a:extLst>
          </p:cNvPr>
          <p:cNvSpPr/>
          <p:nvPr/>
        </p:nvSpPr>
        <p:spPr>
          <a:xfrm>
            <a:off x="9772083" y="2652528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0AB08-904A-4058-8D62-E52D28C0327C}"/>
              </a:ext>
            </a:extLst>
          </p:cNvPr>
          <p:cNvSpPr/>
          <p:nvPr/>
        </p:nvSpPr>
        <p:spPr>
          <a:xfrm>
            <a:off x="9772082" y="3540424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D6D6C6-1709-40BF-A641-60A486F1C24D}"/>
              </a:ext>
            </a:extLst>
          </p:cNvPr>
          <p:cNvSpPr/>
          <p:nvPr/>
        </p:nvSpPr>
        <p:spPr>
          <a:xfrm>
            <a:off x="9772081" y="4428320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f(j4)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7D3332-7C8B-4846-8007-E45E38C1F94B}"/>
              </a:ext>
            </a:extLst>
          </p:cNvPr>
          <p:cNvSpPr/>
          <p:nvPr/>
        </p:nvSpPr>
        <p:spPr>
          <a:xfrm>
            <a:off x="9772080" y="5316216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f(j4)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59E5C5-3599-4A03-974E-60C9F52409F4}"/>
              </a:ext>
            </a:extLst>
          </p:cNvPr>
          <p:cNvSpPr/>
          <p:nvPr/>
        </p:nvSpPr>
        <p:spPr>
          <a:xfrm>
            <a:off x="8147301" y="3653417"/>
            <a:ext cx="1475874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F206FB9-38E2-4F3A-AE91-F3F205C0D7C5}"/>
              </a:ext>
            </a:extLst>
          </p:cNvPr>
          <p:cNvSpPr/>
          <p:nvPr/>
        </p:nvSpPr>
        <p:spPr>
          <a:xfrm>
            <a:off x="1917032" y="1387642"/>
            <a:ext cx="208547" cy="30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9DF4B98-EF9E-4515-8C59-BC040F41C383}"/>
              </a:ext>
            </a:extLst>
          </p:cNvPr>
          <p:cNvSpPr/>
          <p:nvPr/>
        </p:nvSpPr>
        <p:spPr>
          <a:xfrm>
            <a:off x="10224397" y="6133677"/>
            <a:ext cx="208547" cy="30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2009-BBF9-4BD5-B88A-8D0C167C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SelectMany</a:t>
            </a:r>
            <a:r>
              <a:rPr lang="en-US" dirty="0"/>
              <a:t> do?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55E74-EA36-4DE6-A25E-FA11BA13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B1D43-EE0B-4E4A-80D0-BE9450B6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0DC83-BEB5-4F95-ACCF-7609C17A23B2}"/>
              </a:ext>
            </a:extLst>
          </p:cNvPr>
          <p:cNvSpPr txBox="1"/>
          <p:nvPr/>
        </p:nvSpPr>
        <p:spPr>
          <a:xfrm>
            <a:off x="838200" y="1933073"/>
            <a:ext cx="280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Concatenates lists of arrays!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7265B-B1A1-48F5-B953-002AC89C24C6}"/>
              </a:ext>
            </a:extLst>
          </p:cNvPr>
          <p:cNvSpPr txBox="1"/>
          <p:nvPr/>
        </p:nvSpPr>
        <p:spPr>
          <a:xfrm>
            <a:off x="1130968" y="2959769"/>
            <a:ext cx="47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[[1, 2], [3, 4], [5, 6]].</a:t>
            </a:r>
            <a:r>
              <a:rPr lang="en-US" dirty="0" err="1"/>
              <a:t>SelectMany</a:t>
            </a:r>
            <a:r>
              <a:rPr lang="en-US" dirty="0"/>
              <a:t>(lambda </a:t>
            </a:r>
            <a:r>
              <a:rPr lang="en-US" dirty="0" err="1"/>
              <a:t>arr</a:t>
            </a:r>
            <a:r>
              <a:rPr lang="en-US" dirty="0"/>
              <a:t>: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4BAF3-5437-40B0-8BF6-9320F0BC2D28}"/>
              </a:ext>
            </a:extLst>
          </p:cNvPr>
          <p:cNvSpPr txBox="1"/>
          <p:nvPr/>
        </p:nvSpPr>
        <p:spPr>
          <a:xfrm>
            <a:off x="7029718" y="295976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2, 3, 4, 5, 6]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6EC4BDD-450C-495D-A722-E6323919E966}"/>
              </a:ext>
            </a:extLst>
          </p:cNvPr>
          <p:cNvSpPr/>
          <p:nvPr/>
        </p:nvSpPr>
        <p:spPr>
          <a:xfrm>
            <a:off x="5839821" y="3039979"/>
            <a:ext cx="1074326" cy="28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82F75-A1A2-4337-8773-8B10344D40D3}"/>
              </a:ext>
            </a:extLst>
          </p:cNvPr>
          <p:cNvSpPr txBox="1"/>
          <p:nvPr/>
        </p:nvSpPr>
        <p:spPr>
          <a:xfrm>
            <a:off x="1692916" y="4717937"/>
            <a:ext cx="358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array.SelectMany</a:t>
            </a:r>
            <a:r>
              <a:rPr lang="en-US" dirty="0"/>
              <a:t>(lambda </a:t>
            </a:r>
            <a:r>
              <a:rPr lang="en-US" dirty="0" err="1"/>
              <a:t>arr</a:t>
            </a:r>
            <a:r>
              <a:rPr lang="en-US" dirty="0"/>
              <a:t>: f(</a:t>
            </a:r>
            <a:r>
              <a:rPr lang="en-US" dirty="0" err="1"/>
              <a:t>arr</a:t>
            </a:r>
            <a:r>
              <a:rPr lang="en-US" dirty="0"/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7F0F1-E4BA-44DB-B2FC-27838A525FA7}"/>
              </a:ext>
            </a:extLst>
          </p:cNvPr>
          <p:cNvSpPr txBox="1"/>
          <p:nvPr/>
        </p:nvSpPr>
        <p:spPr>
          <a:xfrm>
            <a:off x="6376984" y="3986465"/>
            <a:ext cx="226946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result = []</a:t>
            </a:r>
          </a:p>
          <a:p>
            <a:r>
              <a:rPr lang="en-US" dirty="0"/>
              <a:t>for </a:t>
            </a:r>
            <a:r>
              <a:rPr lang="en-US" dirty="0" err="1"/>
              <a:t>arr</a:t>
            </a:r>
            <a:r>
              <a:rPr lang="en-US" dirty="0"/>
              <a:t> in array:</a:t>
            </a:r>
          </a:p>
          <a:p>
            <a:r>
              <a:rPr lang="en-US" dirty="0"/>
              <a:t>  r = f(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  for item in r:</a:t>
            </a:r>
          </a:p>
          <a:p>
            <a:r>
              <a:rPr lang="en-US" dirty="0"/>
              <a:t>    </a:t>
            </a:r>
            <a:r>
              <a:rPr lang="en-US" dirty="0" err="1"/>
              <a:t>result.append</a:t>
            </a:r>
            <a:r>
              <a:rPr lang="en-US" dirty="0"/>
              <a:t>(item)</a:t>
            </a:r>
          </a:p>
          <a:p>
            <a:endParaRPr lang="en-US" dirty="0"/>
          </a:p>
          <a:p>
            <a:r>
              <a:rPr lang="en-US" dirty="0"/>
              <a:t>return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65594C-CF4E-43F7-BF08-9ED4034A8823}"/>
              </a:ext>
            </a:extLst>
          </p:cNvPr>
          <p:cNvSpPr/>
          <p:nvPr/>
        </p:nvSpPr>
        <p:spPr>
          <a:xfrm>
            <a:off x="5262077" y="4758042"/>
            <a:ext cx="1074326" cy="28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D69B6-2F73-46C2-96AE-1D89959D2EB5}"/>
              </a:ext>
            </a:extLst>
          </p:cNvPr>
          <p:cNvSpPr txBox="1"/>
          <p:nvPr/>
        </p:nvSpPr>
        <p:spPr>
          <a:xfrm>
            <a:off x="1034716" y="3838853"/>
            <a:ext cx="180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Generally…</a:t>
            </a:r>
          </a:p>
        </p:txBody>
      </p:sp>
    </p:spTree>
    <p:extLst>
      <p:ext uri="{BB962C8B-B14F-4D97-AF65-F5344CB8AC3E}">
        <p14:creationId xmlns:p14="http://schemas.microsoft.com/office/powerpoint/2010/main" val="117374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2390-8384-4468-95D3-A140B204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stream of events to jets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0A65A-8488-4F11-AF3C-B7C35F38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9ACCB-BAAF-4092-9CB1-6498BEED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68B3C-AB8A-41CE-9B4F-7A74320C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4156"/>
            <a:ext cx="4671465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21CE7A-2D46-4B87-AF3D-EA604C196C16}"/>
              </a:ext>
            </a:extLst>
          </p:cNvPr>
          <p:cNvSpPr txBox="1"/>
          <p:nvPr/>
        </p:nvSpPr>
        <p:spPr>
          <a:xfrm>
            <a:off x="7225748" y="3105833"/>
            <a:ext cx="2558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edm</a:t>
            </a:r>
            <a:r>
              <a:rPr lang="en-US" dirty="0"/>
              <a:t> – a stream of events</a:t>
            </a:r>
          </a:p>
          <a:p>
            <a:r>
              <a:rPr lang="en-US" dirty="0"/>
              <a:t>Filtered – a stream of jets</a:t>
            </a:r>
          </a:p>
        </p:txBody>
      </p:sp>
    </p:spTree>
    <p:extLst>
      <p:ext uri="{BB962C8B-B14F-4D97-AF65-F5344CB8AC3E}">
        <p14:creationId xmlns:p14="http://schemas.microsoft.com/office/powerpoint/2010/main" val="5818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1930180" y="3075057"/>
            <a:ext cx="8331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Let's build a query that looks at events!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919043" y="3863662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(02_select_many.ipynb)</a:t>
            </a:r>
          </a:p>
        </p:txBody>
      </p:sp>
    </p:spTree>
    <p:extLst>
      <p:ext uri="{BB962C8B-B14F-4D97-AF65-F5344CB8AC3E}">
        <p14:creationId xmlns:p14="http://schemas.microsoft.com/office/powerpoint/2010/main" val="216912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1ED2-4688-455E-A5CA-E4E81A50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axis=1?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762AF-1647-4AEF-B71C-6359ED7D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E321A-47EB-42D2-B305-D28AA37D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15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2EB90A7-8747-4C50-AFD2-99E30EA34CD4}"/>
              </a:ext>
            </a:extLst>
          </p:cNvPr>
          <p:cNvSpPr/>
          <p:nvPr/>
        </p:nvSpPr>
        <p:spPr>
          <a:xfrm>
            <a:off x="357390" y="1416337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FF42AC-A3B4-4C08-9BE9-260CA5709A3F}"/>
                  </a:ext>
                </a:extLst>
              </p:cNvPr>
              <p:cNvSpPr txBox="1"/>
              <p:nvPr/>
            </p:nvSpPr>
            <p:spPr>
              <a:xfrm>
                <a:off x="838200" y="3056245"/>
                <a:ext cx="1159035" cy="313932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FF42AC-A3B4-4C08-9BE9-260CA5709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6245"/>
                <a:ext cx="1159035" cy="3139321"/>
              </a:xfrm>
              <a:prstGeom prst="rect">
                <a:avLst/>
              </a:prstGeom>
              <a:blipFill>
                <a:blip r:embed="rId2"/>
                <a:stretch>
                  <a:fillRect l="-4167" t="-774" r="-3125" b="-193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DE8ECE-71F0-4603-8F1F-0DC406EB368E}"/>
              </a:ext>
            </a:extLst>
          </p:cNvPr>
          <p:cNvSpPr txBox="1"/>
          <p:nvPr/>
        </p:nvSpPr>
        <p:spPr>
          <a:xfrm>
            <a:off x="2855493" y="2546490"/>
            <a:ext cx="865872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 =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.Select(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jets: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jets.Where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j.pT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abs(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j.eta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A44EC-7B52-4DA3-962D-A9D77FB36FAB}"/>
              </a:ext>
            </a:extLst>
          </p:cNvPr>
          <p:cNvSpPr txBox="1"/>
          <p:nvPr/>
        </p:nvSpPr>
        <p:spPr>
          <a:xfrm>
            <a:off x="4451684" y="1780674"/>
            <a:ext cx="17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of events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8DEBE-BB8F-402F-9E64-701248A487CC}"/>
              </a:ext>
            </a:extLst>
          </p:cNvPr>
          <p:cNvCxnSpPr>
            <a:stCxn id="9" idx="1"/>
          </p:cNvCxnSpPr>
          <p:nvPr/>
        </p:nvCxnSpPr>
        <p:spPr>
          <a:xfrm flipH="1">
            <a:off x="4235116" y="1965340"/>
            <a:ext cx="216568" cy="64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B5B41-D62D-4CBF-9AC7-2B5971DCDBC2}"/>
              </a:ext>
            </a:extLst>
          </p:cNvPr>
          <p:cNvCxnSpPr>
            <a:stCxn id="9" idx="1"/>
          </p:cNvCxnSpPr>
          <p:nvPr/>
        </p:nvCxnSpPr>
        <p:spPr>
          <a:xfrm flipH="1">
            <a:off x="1859925" y="1965340"/>
            <a:ext cx="2591759" cy="5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61FE0C-35E5-4D7A-87F0-5FDAD6EC29D4}"/>
              </a:ext>
            </a:extLst>
          </p:cNvPr>
          <p:cNvSpPr txBox="1"/>
          <p:nvPr/>
        </p:nvSpPr>
        <p:spPr>
          <a:xfrm>
            <a:off x="4235116" y="3628606"/>
            <a:ext cx="258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of jets, one collection per 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11802E-908A-4298-A94E-DEE4CA60E93B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141495" y="3056245"/>
            <a:ext cx="385011" cy="57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2C8E0-CF87-405D-8EB7-3965F3E8F81D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1371600" y="3285154"/>
            <a:ext cx="2863516" cy="66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869579-5C24-45E0-895A-016DA796E76F}"/>
              </a:ext>
            </a:extLst>
          </p:cNvPr>
          <p:cNvSpPr txBox="1"/>
          <p:nvPr/>
        </p:nvSpPr>
        <p:spPr>
          <a:xfrm>
            <a:off x="7932822" y="4438718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of single jets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774637-75E3-475F-9981-3277F8694116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267074" y="3041620"/>
            <a:ext cx="1957138" cy="139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AA70B0-4E81-44FB-ADCD-0D269602DDA9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1997235" y="4274937"/>
            <a:ext cx="5935587" cy="34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591A1D4-1829-4284-B283-3581DF0B4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74" y="82131"/>
            <a:ext cx="4671465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7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1EC1F-17A0-4254-9EBD-C01C7D22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Patterns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9B22A-E497-4101-97E9-5717D4CF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D41FB-6413-4259-90FA-5560BC9F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16</a:t>
            </a:fld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6858366-768C-4B21-B0B9-E0C35C1588F8}"/>
              </a:ext>
            </a:extLst>
          </p:cNvPr>
          <p:cNvSpPr/>
          <p:nvPr/>
        </p:nvSpPr>
        <p:spPr>
          <a:xfrm>
            <a:off x="677639" y="3198243"/>
            <a:ext cx="1475117" cy="987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 </a:t>
            </a:r>
            <a:r>
              <a:rPr lang="en-US" dirty="0" err="1"/>
              <a:t>Ntuple</a:t>
            </a:r>
            <a:r>
              <a:rPr lang="en-US" dirty="0"/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8730C-6122-4BDA-A653-7CF37C6FF6E1}"/>
              </a:ext>
            </a:extLst>
          </p:cNvPr>
          <p:cNvSpPr txBox="1"/>
          <p:nvPr/>
        </p:nvSpPr>
        <p:spPr>
          <a:xfrm>
            <a:off x="3019168" y="3230440"/>
            <a:ext cx="295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Event Data Model</a:t>
            </a:r>
          </a:p>
          <a:p>
            <a:pPr marL="342900" indent="-342900">
              <a:buAutoNum type="arabicPeriod"/>
            </a:pPr>
            <a:r>
              <a:rPr lang="en-US" dirty="0"/>
              <a:t>Filter</a:t>
            </a:r>
          </a:p>
          <a:p>
            <a:pPr marL="342900" indent="-342900">
              <a:buAutoNum type="arabicPeriod"/>
            </a:pPr>
            <a:r>
              <a:rPr lang="en-US" dirty="0"/>
              <a:t>Select columns for 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B800A6-9796-46A4-934C-E0EA10BB34A5}"/>
              </a:ext>
            </a:extLst>
          </p:cNvPr>
          <p:cNvSpPr/>
          <p:nvPr/>
        </p:nvSpPr>
        <p:spPr>
          <a:xfrm>
            <a:off x="2293518" y="3607667"/>
            <a:ext cx="584887" cy="16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14813-2634-461D-A1C6-8F9C115845BA}"/>
              </a:ext>
            </a:extLst>
          </p:cNvPr>
          <p:cNvSpPr txBox="1"/>
          <p:nvPr/>
        </p:nvSpPr>
        <p:spPr>
          <a:xfrm>
            <a:off x="6256639" y="2747319"/>
            <a:ext cx="168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dictionary &amp; </a:t>
            </a:r>
            <a:r>
              <a:rPr lang="en-US" dirty="0">
                <a:solidFill>
                  <a:schemeClr val="accent2"/>
                </a:solidFill>
              </a:rPr>
              <a:t>Zip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7FEAC-962C-467A-BD06-753F4CEEDCF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17059" y="3070485"/>
            <a:ext cx="539580" cy="29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05E534-C1E6-4735-8BAA-B6173D100565}"/>
              </a:ext>
            </a:extLst>
          </p:cNvPr>
          <p:cNvSpPr txBox="1"/>
          <p:nvPr/>
        </p:nvSpPr>
        <p:spPr>
          <a:xfrm>
            <a:off x="6557321" y="3523936"/>
            <a:ext cx="13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C967DD-28A7-4965-819C-82EF49F197C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82065" y="3692105"/>
            <a:ext cx="1775256" cy="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628B99-E892-44C7-9CAD-E95E972B5315}"/>
              </a:ext>
            </a:extLst>
          </p:cNvPr>
          <p:cNvSpPr txBox="1"/>
          <p:nvPr/>
        </p:nvSpPr>
        <p:spPr>
          <a:xfrm>
            <a:off x="6223687" y="4185968"/>
            <a:ext cx="171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and a dictionary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AAF9E4-F6DA-4F87-A251-E15E279CB706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836508" y="4153770"/>
            <a:ext cx="387179" cy="35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BD410EB-4D82-4938-9785-CC2EE673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724" y="1756130"/>
            <a:ext cx="1514418" cy="11434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55B579-344F-4246-8161-1068F213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426370"/>
            <a:ext cx="2743200" cy="727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C5119D-A0C1-43FD-916C-6190FCDFB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708" y="4555545"/>
            <a:ext cx="1717589" cy="126135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6F7847-7E28-4E07-8E48-353F1E94D2CC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flipH="1">
            <a:off x="7941276" y="2327849"/>
            <a:ext cx="881448" cy="74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1A062-8C1A-40D2-A760-D55D2DA79844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7941277" y="3708602"/>
            <a:ext cx="669323" cy="8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443EF-7B3F-41EB-93F5-E9E7E640C14E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 flipV="1">
            <a:off x="7941276" y="4509134"/>
            <a:ext cx="1019432" cy="67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1930180" y="3075057"/>
            <a:ext cx="7338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if you already have an EDM?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919043" y="386366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(03_atlas_xAOD.ipynb)</a:t>
            </a:r>
          </a:p>
        </p:txBody>
      </p:sp>
    </p:spTree>
    <p:extLst>
      <p:ext uri="{BB962C8B-B14F-4D97-AF65-F5344CB8AC3E}">
        <p14:creationId xmlns:p14="http://schemas.microsoft.com/office/powerpoint/2010/main" val="82756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1EC1F-17A0-4254-9EBD-C01C7D22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Patterns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9B22A-E497-4101-97E9-5717D4CF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D41FB-6413-4259-90FA-5560BC9F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18</a:t>
            </a:fld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6858366-768C-4B21-B0B9-E0C35C1588F8}"/>
              </a:ext>
            </a:extLst>
          </p:cNvPr>
          <p:cNvSpPr/>
          <p:nvPr/>
        </p:nvSpPr>
        <p:spPr>
          <a:xfrm>
            <a:off x="677639" y="3198243"/>
            <a:ext cx="1475117" cy="987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xAOD</a:t>
            </a:r>
            <a:r>
              <a:rPr lang="en-US" dirty="0"/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8730C-6122-4BDA-A653-7CF37C6FF6E1}"/>
              </a:ext>
            </a:extLst>
          </p:cNvPr>
          <p:cNvSpPr txBox="1"/>
          <p:nvPr/>
        </p:nvSpPr>
        <p:spPr>
          <a:xfrm>
            <a:off x="3019168" y="3230440"/>
            <a:ext cx="295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/>
              <a:t>Build Event Data Model</a:t>
            </a:r>
          </a:p>
          <a:p>
            <a:pPr marL="342900" indent="-342900">
              <a:buAutoNum type="arabicPeriod"/>
            </a:pPr>
            <a:r>
              <a:rPr lang="en-US" dirty="0"/>
              <a:t>Filter</a:t>
            </a:r>
          </a:p>
          <a:p>
            <a:pPr marL="342900" indent="-342900">
              <a:buAutoNum type="arabicPeriod"/>
            </a:pPr>
            <a:r>
              <a:rPr lang="en-US" dirty="0"/>
              <a:t>Select columns for 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B800A6-9796-46A4-934C-E0EA10BB34A5}"/>
              </a:ext>
            </a:extLst>
          </p:cNvPr>
          <p:cNvSpPr/>
          <p:nvPr/>
        </p:nvSpPr>
        <p:spPr>
          <a:xfrm>
            <a:off x="2293518" y="3607667"/>
            <a:ext cx="584887" cy="16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5E534-C1E6-4735-8BAA-B6173D100565}"/>
              </a:ext>
            </a:extLst>
          </p:cNvPr>
          <p:cNvSpPr txBox="1"/>
          <p:nvPr/>
        </p:nvSpPr>
        <p:spPr>
          <a:xfrm>
            <a:off x="6557321" y="3523936"/>
            <a:ext cx="13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C967DD-28A7-4965-819C-82EF49F197C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82065" y="3692105"/>
            <a:ext cx="1775256" cy="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628B99-E892-44C7-9CAD-E95E972B5315}"/>
              </a:ext>
            </a:extLst>
          </p:cNvPr>
          <p:cNvSpPr txBox="1"/>
          <p:nvPr/>
        </p:nvSpPr>
        <p:spPr>
          <a:xfrm>
            <a:off x="6223687" y="4185968"/>
            <a:ext cx="171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and a dictionary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AAF9E4-F6DA-4F87-A251-E15E279CB706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836508" y="4153770"/>
            <a:ext cx="387179" cy="35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1A062-8C1A-40D2-A760-D55D2DA79844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7941277" y="3303243"/>
            <a:ext cx="1492732" cy="40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443EF-7B3F-41EB-93F5-E9E7E640C14E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7941276" y="4509134"/>
            <a:ext cx="853685" cy="52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1E1A6DA-6B5D-40DB-AF91-9F8E040B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81" y="2707920"/>
            <a:ext cx="4703056" cy="5953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105C40-FDAF-4A87-97DA-6722557B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961" y="4338437"/>
            <a:ext cx="3042191" cy="13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8B2C-C6AB-4131-9FA5-1625114D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B63C2-13C3-4506-A459-CC61ECF1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9BA8D-453E-4B16-8F6B-15703DA3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BFC-2E8F-4E97-A439-87836D2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1E44-FB7D-402A-A685-F21B9CAA0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2FA94-2F55-47C0-81C6-46F6EB44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B3C01-5777-4E4F-B50B-375375A2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8EC2B9CB-E425-4C30-81A2-362A87D06676}"/>
              </a:ext>
            </a:extLst>
          </p:cNvPr>
          <p:cNvSpPr/>
          <p:nvPr/>
        </p:nvSpPr>
        <p:spPr>
          <a:xfrm>
            <a:off x="811438" y="479312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1022EE-DF65-4CCD-A3BA-AFCBED45348E}"/>
              </a:ext>
            </a:extLst>
          </p:cNvPr>
          <p:cNvSpPr/>
          <p:nvPr/>
        </p:nvSpPr>
        <p:spPr>
          <a:xfrm>
            <a:off x="811438" y="2610765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root://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6A62C8D-3660-4393-8877-722D350D1573}"/>
              </a:ext>
            </a:extLst>
          </p:cNvPr>
          <p:cNvSpPr/>
          <p:nvPr/>
        </p:nvSpPr>
        <p:spPr>
          <a:xfrm>
            <a:off x="811438" y="4742219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1B4C8B-40B0-44E6-A39E-52B351F26F8E}"/>
              </a:ext>
            </a:extLst>
          </p:cNvPr>
          <p:cNvSpPr/>
          <p:nvPr/>
        </p:nvSpPr>
        <p:spPr>
          <a:xfrm>
            <a:off x="4219978" y="2837645"/>
            <a:ext cx="3155324" cy="1458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D25BE2-8A59-48E7-915B-E75671A6D8C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923505" y="1435245"/>
            <a:ext cx="1296473" cy="14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BD4358-F715-4D24-BBB0-E2824D9E44FB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2923505" y="3566698"/>
            <a:ext cx="1296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836F90-ED62-4010-9979-6F60D20BCCE0}"/>
              </a:ext>
            </a:extLst>
          </p:cNvPr>
          <p:cNvCxnSpPr>
            <a:stCxn id="6" idx="4"/>
          </p:cNvCxnSpPr>
          <p:nvPr/>
        </p:nvCxnSpPr>
        <p:spPr>
          <a:xfrm flipV="1">
            <a:off x="2923505" y="4258614"/>
            <a:ext cx="1296473" cy="143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FC888470-E361-43DB-A8A9-0DD694F99A06}"/>
              </a:ext>
            </a:extLst>
          </p:cNvPr>
          <p:cNvSpPr/>
          <p:nvPr/>
        </p:nvSpPr>
        <p:spPr>
          <a:xfrm>
            <a:off x="8740462" y="2916315"/>
            <a:ext cx="1661374" cy="13007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Columnar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7C96A3-C1C0-47D7-8E8B-C2B0D2B7A120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7375302" y="3566698"/>
            <a:ext cx="1365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232FAF-75DB-4798-9741-977B2EEA7A3E}"/>
              </a:ext>
            </a:extLst>
          </p:cNvPr>
          <p:cNvSpPr txBox="1"/>
          <p:nvPr/>
        </p:nvSpPr>
        <p:spPr>
          <a:xfrm>
            <a:off x="6538174" y="5051820"/>
            <a:ext cx="4567618" cy="7150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data to a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Thinning/Slimming the data to be exported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CE489-E9E2-4660-903B-F442DA21D83B}"/>
              </a:ext>
            </a:extLst>
          </p:cNvPr>
          <p:cNvSpPr txBox="1"/>
          <p:nvPr/>
        </p:nvSpPr>
        <p:spPr>
          <a:xfrm>
            <a:off x="10685173" y="3105033"/>
            <a:ext cx="126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Pandas, awkward, ROOT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4FDBFCD-718F-417E-AC51-B6EB8BD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0AA238A-739A-4FCA-A855-07340CE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98468C-3FDB-41BF-A380-806113EE4EE1}"/>
              </a:ext>
            </a:extLst>
          </p:cNvPr>
          <p:cNvSpPr txBox="1"/>
          <p:nvPr/>
        </p:nvSpPr>
        <p:spPr>
          <a:xfrm>
            <a:off x="480812" y="605307"/>
            <a:ext cx="2727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Do use it for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6F6A4-C2A5-4F03-8E46-BD26691094BC}"/>
              </a:ext>
            </a:extLst>
          </p:cNvPr>
          <p:cNvSpPr txBox="1"/>
          <p:nvPr/>
        </p:nvSpPr>
        <p:spPr>
          <a:xfrm>
            <a:off x="1197735" y="1509546"/>
            <a:ext cx="7428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Data</a:t>
            </a:r>
          </a:p>
          <a:p>
            <a:r>
              <a:rPr lang="en-US" dirty="0"/>
              <a:t>Translating a binary format to columnar (e.g. ATLAS xAOD or CMS Run 1 AOD)</a:t>
            </a:r>
          </a:p>
          <a:p>
            <a:r>
              <a:rPr lang="en-US" dirty="0"/>
              <a:t>Pushing data to hist or awkward</a:t>
            </a:r>
          </a:p>
          <a:p>
            <a:r>
              <a:rPr lang="en-US" dirty="0"/>
              <a:t>Front end for coffea</a:t>
            </a:r>
          </a:p>
          <a:p>
            <a:r>
              <a:rPr lang="en-US" dirty="0"/>
              <a:t>Reading data from the 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6401B-8BCC-4EA0-A1A5-36CB7790BCE9}"/>
              </a:ext>
            </a:extLst>
          </p:cNvPr>
          <p:cNvSpPr txBox="1"/>
          <p:nvPr/>
        </p:nvSpPr>
        <p:spPr>
          <a:xfrm>
            <a:off x="480812" y="3183228"/>
            <a:ext cx="3296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Don’t use it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872C1-8D2F-4E6B-9124-27F0A8FC71C5}"/>
              </a:ext>
            </a:extLst>
          </p:cNvPr>
          <p:cNvSpPr txBox="1"/>
          <p:nvPr/>
        </p:nvSpPr>
        <p:spPr>
          <a:xfrm>
            <a:off x="1197735" y="4114800"/>
            <a:ext cx="637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Histogramming</a:t>
            </a:r>
            <a:r>
              <a:rPr lang="en-US" dirty="0"/>
              <a:t> Data</a:t>
            </a:r>
          </a:p>
          <a:p>
            <a:r>
              <a:rPr lang="en-US" dirty="0"/>
              <a:t>Reading data that is locally available via a distributed input system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46B5C-93D1-49CF-A449-4983BA6C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6AA32-5983-4D5E-8C98-8F2C82C8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2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F40871-AF2E-45D6-B72B-D32427F2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E0C53-68F6-448B-920D-6DC7633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97192-AE21-4B88-BBF3-69EB7FE8D291}"/>
              </a:ext>
            </a:extLst>
          </p:cNvPr>
          <p:cNvSpPr txBox="1"/>
          <p:nvPr/>
        </p:nvSpPr>
        <p:spPr>
          <a:xfrm>
            <a:off x="3056238" y="1128584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Goals of this tutorial</a:t>
            </a:r>
          </a:p>
        </p:txBody>
      </p:sp>
    </p:spTree>
    <p:extLst>
      <p:ext uri="{BB962C8B-B14F-4D97-AF65-F5344CB8AC3E}">
        <p14:creationId xmlns:p14="http://schemas.microsoft.com/office/powerpoint/2010/main" val="311159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49FF-41C6-40A5-AE65-21AD53A2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ServiceX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3732-58EB-46AE-97F8-98463751A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929C8-E817-4DEB-8E32-6369B6D2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F2C64-F613-4424-8D23-96C3A1E6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89DAB-15B7-4A64-AD4F-DAEE1D81EDD1}"/>
                  </a:ext>
                </a:extLst>
              </p:cNvPr>
              <p:cNvSpPr txBox="1"/>
              <p:nvPr/>
            </p:nvSpPr>
            <p:spPr>
              <a:xfrm>
                <a:off x="1193441" y="2502793"/>
                <a:ext cx="1418465" cy="480131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r>
                  <a:rPr lang="en-US" dirty="0"/>
                  <a:t>Electrons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Electron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89DAB-15B7-4A64-AD4F-DAEE1D81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41" y="2502793"/>
                <a:ext cx="1418465" cy="4801314"/>
              </a:xfrm>
              <a:prstGeom prst="rect">
                <a:avLst/>
              </a:prstGeom>
              <a:blipFill>
                <a:blip r:embed="rId2"/>
                <a:stretch>
                  <a:fillRect l="-3419" t="-634" r="-2564" b="-10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61B239-2001-4734-ABB8-59A65B5FD06C}"/>
              </a:ext>
            </a:extLst>
          </p:cNvPr>
          <p:cNvSpPr txBox="1"/>
          <p:nvPr/>
        </p:nvSpPr>
        <p:spPr>
          <a:xfrm>
            <a:off x="3921615" y="2502793"/>
            <a:ext cx="1418465" cy="3970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r>
              <a:rPr lang="en-US" dirty="0"/>
              <a:t>Electrons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3621D-30C6-40A2-B4A0-C1BFD55337CC}"/>
              </a:ext>
            </a:extLst>
          </p:cNvPr>
          <p:cNvSpPr txBox="1"/>
          <p:nvPr/>
        </p:nvSpPr>
        <p:spPr>
          <a:xfrm>
            <a:off x="6350713" y="2502793"/>
            <a:ext cx="1159035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2C183B-BAF5-4A30-9BC2-38AD64FE6890}"/>
              </a:ext>
            </a:extLst>
          </p:cNvPr>
          <p:cNvSpPr/>
          <p:nvPr/>
        </p:nvSpPr>
        <p:spPr>
          <a:xfrm>
            <a:off x="8939367" y="2502793"/>
            <a:ext cx="1159035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14354C5-F3C9-4F92-A784-9F7AFFD4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820CD32-903D-447A-8D44-4CA27E6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8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/>
              <p:nvPr/>
            </p:nvSpPr>
            <p:spPr>
              <a:xfrm>
                <a:off x="652530" y="4619223"/>
                <a:ext cx="717581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We want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of all jets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dirty="0"/>
                  <a:t> GeV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0" y="4619223"/>
                <a:ext cx="7175811" cy="391261"/>
              </a:xfrm>
              <a:prstGeom prst="rect">
                <a:avLst/>
              </a:prstGeom>
              <a:blipFill>
                <a:blip r:embed="rId2"/>
                <a:stretch>
                  <a:fillRect l="-6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C3A56DE-2F5D-4693-9D4C-A4661CC1EEC5}"/>
              </a:ext>
            </a:extLst>
          </p:cNvPr>
          <p:cNvSpPr txBox="1"/>
          <p:nvPr/>
        </p:nvSpPr>
        <p:spPr>
          <a:xfrm>
            <a:off x="7826937" y="5217709"/>
            <a:ext cx="352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this to each “event database”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A359DF-B1F4-4398-8186-795DB3B7FFA7}"/>
              </a:ext>
            </a:extLst>
          </p:cNvPr>
          <p:cNvSpPr/>
          <p:nvPr/>
        </p:nvSpPr>
        <p:spPr>
          <a:xfrm>
            <a:off x="6584800" y="5245682"/>
            <a:ext cx="1153460" cy="313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9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/>
              <p:nvPr/>
            </p:nvSpPr>
            <p:spPr>
              <a:xfrm>
                <a:off x="652530" y="4619223"/>
                <a:ext cx="717581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We want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of all jets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dirty="0"/>
                  <a:t> GeV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0" y="4619223"/>
                <a:ext cx="7175811" cy="391261"/>
              </a:xfrm>
              <a:prstGeom prst="rect">
                <a:avLst/>
              </a:prstGeom>
              <a:blipFill>
                <a:blip r:embed="rId2"/>
                <a:stretch>
                  <a:fillRect l="-6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C3A56DE-2F5D-4693-9D4C-A4661CC1EEC5}"/>
              </a:ext>
            </a:extLst>
          </p:cNvPr>
          <p:cNvSpPr txBox="1"/>
          <p:nvPr/>
        </p:nvSpPr>
        <p:spPr>
          <a:xfrm>
            <a:off x="7826937" y="5217709"/>
            <a:ext cx="352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this to each “event database”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A359DF-B1F4-4398-8186-795DB3B7FFA7}"/>
              </a:ext>
            </a:extLst>
          </p:cNvPr>
          <p:cNvSpPr/>
          <p:nvPr/>
        </p:nvSpPr>
        <p:spPr>
          <a:xfrm>
            <a:off x="6584800" y="5245682"/>
            <a:ext cx="1153460" cy="313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56ECB-E2D8-4EBF-BC03-797574FAEBD6}"/>
              </a:ext>
            </a:extLst>
          </p:cNvPr>
          <p:cNvSpPr txBox="1"/>
          <p:nvPr/>
        </p:nvSpPr>
        <p:spPr>
          <a:xfrm>
            <a:off x="9562565" y="298291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 of Events (Source)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3486BA-46F7-4658-BAB7-8C675F2DF4EF}"/>
              </a:ext>
            </a:extLst>
          </p:cNvPr>
          <p:cNvCxnSpPr>
            <a:stCxn id="23" idx="1"/>
          </p:cNvCxnSpPr>
          <p:nvPr/>
        </p:nvCxnSpPr>
        <p:spPr>
          <a:xfrm flipH="1">
            <a:off x="8959403" y="482957"/>
            <a:ext cx="603162" cy="23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CDD5B-7C70-434E-8D8E-7722BDE424C4}"/>
              </a:ext>
            </a:extLst>
          </p:cNvPr>
          <p:cNvSpPr txBox="1"/>
          <p:nvPr/>
        </p:nvSpPr>
        <p:spPr>
          <a:xfrm>
            <a:off x="10446792" y="2356694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7B6EF6-7BC3-4612-8D5D-4C83BB855021}"/>
              </a:ext>
            </a:extLst>
          </p:cNvPr>
          <p:cNvCxnSpPr>
            <a:stCxn id="26" idx="1"/>
          </p:cNvCxnSpPr>
          <p:nvPr/>
        </p:nvCxnSpPr>
        <p:spPr>
          <a:xfrm flipH="1">
            <a:off x="10161431" y="2541360"/>
            <a:ext cx="2853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FADDF-E926-4B23-B1A9-7C17757099AD}"/>
              </a:ext>
            </a:extLst>
          </p:cNvPr>
          <p:cNvSpPr txBox="1"/>
          <p:nvPr/>
        </p:nvSpPr>
        <p:spPr>
          <a:xfrm>
            <a:off x="5029200" y="3979572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EF1BD9-80B6-4A58-A569-42A9CB7AA729}"/>
              </a:ext>
            </a:extLst>
          </p:cNvPr>
          <p:cNvCxnSpPr/>
          <p:nvPr/>
        </p:nvCxnSpPr>
        <p:spPr>
          <a:xfrm>
            <a:off x="5675290" y="4043897"/>
            <a:ext cx="742682" cy="5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C6C4F-007B-4EF5-93B5-D29943FEAF66}"/>
              </a:ext>
            </a:extLst>
          </p:cNvPr>
          <p:cNvSpPr txBox="1"/>
          <p:nvPr/>
        </p:nvSpPr>
        <p:spPr>
          <a:xfrm>
            <a:off x="1439569" y="5245682"/>
            <a:ext cx="15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want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5A2A80-AD73-486F-B386-81F7B4F40527}"/>
              </a:ext>
            </a:extLst>
          </p:cNvPr>
          <p:cNvCxnSpPr>
            <a:stCxn id="16" idx="3"/>
          </p:cNvCxnSpPr>
          <p:nvPr/>
        </p:nvCxnSpPr>
        <p:spPr>
          <a:xfrm flipV="1">
            <a:off x="2990763" y="5010484"/>
            <a:ext cx="310522" cy="41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1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752</Words>
  <Application>Microsoft Office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ServiceX</vt:lpstr>
      <vt:lpstr>What is ServiceX</vt:lpstr>
      <vt:lpstr>PowerPoint Presentation</vt:lpstr>
      <vt:lpstr>PowerPoint Presentation</vt:lpstr>
      <vt:lpstr>PowerPoint Presentation</vt:lpstr>
      <vt:lpstr>ServiceX Concepts</vt:lpstr>
      <vt:lpstr>PowerPoint Presentation</vt:lpstr>
      <vt:lpstr>PowerPoint Presentation</vt:lpstr>
      <vt:lpstr>PowerPoint Presentation</vt:lpstr>
      <vt:lpstr>PowerPoint Presentation</vt:lpstr>
      <vt:lpstr>What is Select?</vt:lpstr>
      <vt:lpstr>What Does SelectMany do?</vt:lpstr>
      <vt:lpstr>From a stream of events to jets</vt:lpstr>
      <vt:lpstr>PowerPoint Presentation</vt:lpstr>
      <vt:lpstr>What about axis=1?</vt:lpstr>
      <vt:lpstr>Usage Patterns</vt:lpstr>
      <vt:lpstr>PowerPoint Presentation</vt:lpstr>
      <vt:lpstr>Usage Patterns</vt:lpstr>
      <vt:lpstr>Extra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ServiceX</dc:title>
  <dc:creator>Gordon Watts</dc:creator>
  <cp:lastModifiedBy>Gordon Watts</cp:lastModifiedBy>
  <cp:revision>14</cp:revision>
  <dcterms:created xsi:type="dcterms:W3CDTF">2022-04-20T21:33:22Z</dcterms:created>
  <dcterms:modified xsi:type="dcterms:W3CDTF">2022-04-25T11:28:37Z</dcterms:modified>
</cp:coreProperties>
</file>