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7" r:id="rId2"/>
  </p:sldIdLst>
  <p:sldSz cx="9144000" cy="9144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626C"/>
    <a:srgbClr val="8F6481"/>
    <a:srgbClr val="668F62"/>
    <a:srgbClr val="4AD4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527"/>
    <p:restoredTop sz="94640"/>
  </p:normalViewPr>
  <p:slideViewPr>
    <p:cSldViewPr snapToGrid="0" snapToObjects="1">
      <p:cViewPr>
        <p:scale>
          <a:sx n="118" d="100"/>
          <a:sy n="118" d="100"/>
        </p:scale>
        <p:origin x="1216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77654C-56E0-2B40-8604-64790D3E2FFC}" type="datetimeFigureOut">
              <a:rPr lang="en-US" smtClean="0"/>
              <a:t>4/21/18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562598-F5F6-6A4C-8547-56FD7C89B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597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96484"/>
            <a:ext cx="7772400" cy="318346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802717"/>
            <a:ext cx="6858000" cy="220768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CE181-2E57-D646-906F-F064989A94FC}" type="datetimeFigureOut">
              <a:rPr lang="en-US" smtClean="0"/>
              <a:t>4/21/18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F1A7E-45A5-8E4C-A7B7-E4A16FD675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CE181-2E57-D646-906F-F064989A94FC}" type="datetimeFigureOut">
              <a:rPr lang="en-US" smtClean="0"/>
              <a:t>4/21/18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F1A7E-45A5-8E4C-A7B7-E4A16FD675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486834"/>
            <a:ext cx="1971675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486834"/>
            <a:ext cx="5800725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CE181-2E57-D646-906F-F064989A94FC}" type="datetimeFigureOut">
              <a:rPr lang="en-US" smtClean="0"/>
              <a:t>4/21/18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F1A7E-45A5-8E4C-A7B7-E4A16FD675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CE181-2E57-D646-906F-F064989A94FC}" type="datetimeFigureOut">
              <a:rPr lang="en-US" smtClean="0"/>
              <a:t>4/21/18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F1A7E-45A5-8E4C-A7B7-E4A16FD675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279653"/>
            <a:ext cx="7886700" cy="3803649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6119286"/>
            <a:ext cx="7886700" cy="200024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CE181-2E57-D646-906F-F064989A94FC}" type="datetimeFigureOut">
              <a:rPr lang="en-US" smtClean="0"/>
              <a:t>4/21/18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F1A7E-45A5-8E4C-A7B7-E4A16FD675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2434167"/>
            <a:ext cx="388620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2434167"/>
            <a:ext cx="388620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CE181-2E57-D646-906F-F064989A94FC}" type="datetimeFigureOut">
              <a:rPr lang="en-US" smtClean="0"/>
              <a:t>4/21/18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F1A7E-45A5-8E4C-A7B7-E4A16FD675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86836"/>
            <a:ext cx="7886700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2241551"/>
            <a:ext cx="3868340" cy="10985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3340100"/>
            <a:ext cx="3868340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2241551"/>
            <a:ext cx="3887391" cy="10985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3340100"/>
            <a:ext cx="3887391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CE181-2E57-D646-906F-F064989A94FC}" type="datetimeFigureOut">
              <a:rPr lang="en-US" smtClean="0"/>
              <a:t>4/21/18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F1A7E-45A5-8E4C-A7B7-E4A16FD675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CE181-2E57-D646-906F-F064989A94FC}" type="datetimeFigureOut">
              <a:rPr lang="en-US" smtClean="0"/>
              <a:t>4/21/18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F1A7E-45A5-8E4C-A7B7-E4A16FD675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CE181-2E57-D646-906F-F064989A94FC}" type="datetimeFigureOut">
              <a:rPr lang="en-US" smtClean="0"/>
              <a:t>4/21/18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F1A7E-45A5-8E4C-A7B7-E4A16FD675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609600"/>
            <a:ext cx="2949178" cy="2133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316569"/>
            <a:ext cx="4629150" cy="649816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743200"/>
            <a:ext cx="2949178" cy="508211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CE181-2E57-D646-906F-F064989A94FC}" type="datetimeFigureOut">
              <a:rPr lang="en-US" smtClean="0"/>
              <a:t>4/21/18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F1A7E-45A5-8E4C-A7B7-E4A16FD675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609600"/>
            <a:ext cx="2949178" cy="2133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1316569"/>
            <a:ext cx="4629150" cy="6498167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743200"/>
            <a:ext cx="2949178" cy="508211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CE181-2E57-D646-906F-F064989A94FC}" type="datetimeFigureOut">
              <a:rPr lang="en-US" smtClean="0"/>
              <a:t>4/21/18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F1A7E-45A5-8E4C-A7B7-E4A16FD675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486836"/>
            <a:ext cx="788670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2434167"/>
            <a:ext cx="78867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8475136"/>
            <a:ext cx="20574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ACE181-2E57-D646-906F-F064989A94FC}" type="datetimeFigureOut">
              <a:rPr lang="en-US" smtClean="0"/>
              <a:t>4/21/18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8475136"/>
            <a:ext cx="30861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8475136"/>
            <a:ext cx="20574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F1A7E-45A5-8E4C-A7B7-E4A16FD67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70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91440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 w="412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6965997" y="2591162"/>
            <a:ext cx="1920802" cy="870075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be 4"/>
          <p:cNvSpPr/>
          <p:nvPr/>
        </p:nvSpPr>
        <p:spPr>
          <a:xfrm>
            <a:off x="331464" y="7620809"/>
            <a:ext cx="8445317" cy="1233878"/>
          </a:xfrm>
          <a:prstGeom prst="cube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373898" y="2893500"/>
            <a:ext cx="2011277" cy="4032596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35000">
                <a:schemeClr val="accent4">
                  <a:lumMod val="0"/>
                  <a:lumOff val="100000"/>
                </a:schemeClr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Left-Right Arrow 28"/>
          <p:cNvSpPr/>
          <p:nvPr/>
        </p:nvSpPr>
        <p:spPr>
          <a:xfrm rot="5400000">
            <a:off x="898130" y="6919473"/>
            <a:ext cx="1012135" cy="736789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485234" y="8120493"/>
            <a:ext cx="7781814" cy="560503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508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Chalkduster" charset="0"/>
              <a:ea typeface="Chalkduster" charset="0"/>
              <a:cs typeface="Chalkduster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31902" y="8069416"/>
            <a:ext cx="7636065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800" b="1" dirty="0"/>
              <a:t>SUSTAINABLE SOFTWARE BACKBONE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838997" y="3625037"/>
            <a:ext cx="2132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HUB OF EXCELLENCE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7243860" y="1333227"/>
            <a:ext cx="1856086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i="1" dirty="0">
                <a:solidFill>
                  <a:srgbClr val="0070C0"/>
                </a:solidFill>
              </a:rPr>
              <a:t>FUNDED BY </a:t>
            </a:r>
          </a:p>
          <a:p>
            <a:r>
              <a:rPr lang="en-US" sz="2600" b="1" i="1" dirty="0">
                <a:solidFill>
                  <a:srgbClr val="0070C0"/>
                </a:solidFill>
              </a:rPr>
              <a:t>  INSTITUTE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48047" y="1389426"/>
            <a:ext cx="8867882" cy="7591288"/>
          </a:xfrm>
          <a:prstGeom prst="rect">
            <a:avLst/>
          </a:prstGeom>
          <a:noFill/>
          <a:ln w="635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2548256" y="1568921"/>
            <a:ext cx="42782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ea typeface="Chalkduster" charset="0"/>
                <a:cs typeface="Chalkduster" charset="0"/>
              </a:rPr>
              <a:t>PI/Executive Director</a:t>
            </a:r>
          </a:p>
          <a:p>
            <a:pPr algn="ctr"/>
            <a:r>
              <a:rPr lang="en-US" sz="2400" b="1" dirty="0">
                <a:ea typeface="Chalkduster" charset="0"/>
                <a:cs typeface="Chalkduster" charset="0"/>
              </a:rPr>
              <a:t>Co-PI/Deputy Director</a:t>
            </a:r>
          </a:p>
          <a:p>
            <a:pPr algn="ctr"/>
            <a:r>
              <a:rPr lang="en-US" sz="2400" b="1" dirty="0">
                <a:ea typeface="Chalkduster" charset="0"/>
                <a:cs typeface="Chalkduster" charset="0"/>
              </a:rPr>
              <a:t>Other Institute Co-PIs</a:t>
            </a:r>
          </a:p>
        </p:txBody>
      </p:sp>
      <p:sp>
        <p:nvSpPr>
          <p:cNvPr id="89" name="Rounded Rectangle 88"/>
          <p:cNvSpPr/>
          <p:nvPr/>
        </p:nvSpPr>
        <p:spPr>
          <a:xfrm>
            <a:off x="912224" y="193774"/>
            <a:ext cx="3305702" cy="539496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80000">
                <a:srgbClr val="7030A0">
                  <a:lumMod val="41000"/>
                  <a:lumOff val="59000"/>
                </a:srgbClr>
              </a:gs>
              <a:gs pos="100000">
                <a:schemeClr val="accent1">
                  <a:lumMod val="17000"/>
                  <a:lumOff val="83000"/>
                </a:schemeClr>
              </a:gs>
              <a:gs pos="0">
                <a:schemeClr val="tx2">
                  <a:lumMod val="0"/>
                  <a:lumOff val="100000"/>
                </a:schemeClr>
              </a:gs>
            </a:gsLst>
            <a:lin ang="5400000" scaled="1"/>
            <a:tileRect/>
          </a:gradFill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ounded Rectangle 89"/>
          <p:cNvSpPr/>
          <p:nvPr/>
        </p:nvSpPr>
        <p:spPr>
          <a:xfrm>
            <a:off x="3169557" y="1635215"/>
            <a:ext cx="2989235" cy="1089292"/>
          </a:xfrm>
          <a:prstGeom prst="round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/>
          <p:cNvSpPr txBox="1"/>
          <p:nvPr/>
        </p:nvSpPr>
        <p:spPr>
          <a:xfrm>
            <a:off x="269017" y="1529426"/>
            <a:ext cx="22703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i="1" dirty="0"/>
              <a:t>EXECUTIVE</a:t>
            </a:r>
          </a:p>
          <a:p>
            <a:r>
              <a:rPr lang="en-US" sz="3600" b="1" i="1" dirty="0"/>
              <a:t>BOARD</a:t>
            </a:r>
          </a:p>
        </p:txBody>
      </p:sp>
      <p:sp>
        <p:nvSpPr>
          <p:cNvPr id="97" name="Left-Right Arrow 96"/>
          <p:cNvSpPr/>
          <p:nvPr/>
        </p:nvSpPr>
        <p:spPr>
          <a:xfrm rot="5400000">
            <a:off x="2373630" y="870100"/>
            <a:ext cx="610385" cy="352394"/>
          </a:xfrm>
          <a:prstGeom prst="left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/>
          <p:cNvSpPr txBox="1"/>
          <p:nvPr/>
        </p:nvSpPr>
        <p:spPr>
          <a:xfrm>
            <a:off x="1277757" y="863015"/>
            <a:ext cx="1305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/>
              <a:t>QUARTERLY</a:t>
            </a:r>
            <a:endParaRPr lang="en-US" b="1" i="1" dirty="0"/>
          </a:p>
        </p:txBody>
      </p:sp>
      <p:sp>
        <p:nvSpPr>
          <p:cNvPr id="61" name="Rounded Rectangle 60"/>
          <p:cNvSpPr/>
          <p:nvPr/>
        </p:nvSpPr>
        <p:spPr>
          <a:xfrm>
            <a:off x="4923471" y="197218"/>
            <a:ext cx="3305702" cy="539496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80000">
                <a:srgbClr val="7030A0">
                  <a:lumMod val="41000"/>
                  <a:lumOff val="59000"/>
                </a:srgbClr>
              </a:gs>
              <a:gs pos="100000">
                <a:schemeClr val="accent1">
                  <a:lumMod val="17000"/>
                  <a:lumOff val="83000"/>
                </a:schemeClr>
              </a:gs>
              <a:gs pos="0">
                <a:schemeClr val="tx2">
                  <a:lumMod val="0"/>
                  <a:lumOff val="100000"/>
                </a:schemeClr>
              </a:gs>
            </a:gsLst>
            <a:lin ang="5400000" scaled="1"/>
            <a:tileRect/>
          </a:gradFill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Left-Right Arrow 68"/>
          <p:cNvSpPr/>
          <p:nvPr/>
        </p:nvSpPr>
        <p:spPr>
          <a:xfrm rot="5400000">
            <a:off x="6384877" y="873544"/>
            <a:ext cx="610385" cy="352394"/>
          </a:xfrm>
          <a:prstGeom prst="left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/>
          <p:cNvSpPr txBox="1"/>
          <p:nvPr/>
        </p:nvSpPr>
        <p:spPr>
          <a:xfrm>
            <a:off x="5369943" y="865075"/>
            <a:ext cx="1208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/>
              <a:t>ANNUALLY</a:t>
            </a:r>
            <a:endParaRPr lang="en-US" b="1" i="1" dirty="0"/>
          </a:p>
        </p:txBody>
      </p:sp>
      <p:sp>
        <p:nvSpPr>
          <p:cNvPr id="98" name="Rounded Rectangle 97">
            <a:extLst>
              <a:ext uri="{FF2B5EF4-FFF2-40B4-BE49-F238E27FC236}">
                <a16:creationId xmlns:a16="http://schemas.microsoft.com/office/drawing/2014/main" id="{D7061373-9E37-0D4B-BA90-08BDF8121D28}"/>
              </a:ext>
            </a:extLst>
          </p:cNvPr>
          <p:cNvSpPr/>
          <p:nvPr/>
        </p:nvSpPr>
        <p:spPr>
          <a:xfrm>
            <a:off x="2554525" y="2877463"/>
            <a:ext cx="1983553" cy="4024888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35000">
                <a:schemeClr val="accent4">
                  <a:lumMod val="0"/>
                  <a:lumOff val="100000"/>
                </a:schemeClr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62FDD639-46D2-0C47-9651-02B06C4C6F7F}"/>
              </a:ext>
            </a:extLst>
          </p:cNvPr>
          <p:cNvSpPr txBox="1"/>
          <p:nvPr/>
        </p:nvSpPr>
        <p:spPr>
          <a:xfrm>
            <a:off x="2470782" y="2987237"/>
            <a:ext cx="2139781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>
                <a:ea typeface="Chalkduster" charset="0"/>
                <a:cs typeface="Chalkduster" charset="0"/>
              </a:rPr>
              <a:t>Data Organization, Management and Access</a:t>
            </a:r>
          </a:p>
        </p:txBody>
      </p:sp>
      <p:sp>
        <p:nvSpPr>
          <p:cNvPr id="106" name="Left-Right Arrow 105">
            <a:extLst>
              <a:ext uri="{FF2B5EF4-FFF2-40B4-BE49-F238E27FC236}">
                <a16:creationId xmlns:a16="http://schemas.microsoft.com/office/drawing/2014/main" id="{041CFD12-5591-E14E-80E8-02E2351B0E82}"/>
              </a:ext>
            </a:extLst>
          </p:cNvPr>
          <p:cNvSpPr/>
          <p:nvPr/>
        </p:nvSpPr>
        <p:spPr>
          <a:xfrm rot="5400000">
            <a:off x="2999347" y="6919473"/>
            <a:ext cx="1012135" cy="736789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ounded Rectangle 106">
            <a:extLst>
              <a:ext uri="{FF2B5EF4-FFF2-40B4-BE49-F238E27FC236}">
                <a16:creationId xmlns:a16="http://schemas.microsoft.com/office/drawing/2014/main" id="{3417E2C5-A93E-DC4D-BDE5-6495751FC71C}"/>
              </a:ext>
            </a:extLst>
          </p:cNvPr>
          <p:cNvSpPr/>
          <p:nvPr/>
        </p:nvSpPr>
        <p:spPr>
          <a:xfrm>
            <a:off x="4720112" y="2876149"/>
            <a:ext cx="1993436" cy="4026202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35000">
                <a:schemeClr val="accent4">
                  <a:lumMod val="0"/>
                  <a:lumOff val="100000"/>
                </a:schemeClr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Left-Right Arrow 108">
            <a:extLst>
              <a:ext uri="{FF2B5EF4-FFF2-40B4-BE49-F238E27FC236}">
                <a16:creationId xmlns:a16="http://schemas.microsoft.com/office/drawing/2014/main" id="{EB3441D2-434A-5047-A01C-044EC5EEDB37}"/>
              </a:ext>
            </a:extLst>
          </p:cNvPr>
          <p:cNvSpPr/>
          <p:nvPr/>
        </p:nvSpPr>
        <p:spPr>
          <a:xfrm rot="5400000">
            <a:off x="5243785" y="6930739"/>
            <a:ext cx="1017433" cy="736789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C4F91660-7C9E-FD4A-8829-929B2707ED1A}"/>
              </a:ext>
            </a:extLst>
          </p:cNvPr>
          <p:cNvSpPr txBox="1"/>
          <p:nvPr/>
        </p:nvSpPr>
        <p:spPr>
          <a:xfrm>
            <a:off x="4682612" y="3447199"/>
            <a:ext cx="213978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>
                <a:ea typeface="Chalkduster" charset="0"/>
                <a:cs typeface="Chalkduster" charset="0"/>
              </a:rPr>
              <a:t>Innovative Algorithms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CA329359-AC51-9C47-B87F-A279E522461E}"/>
              </a:ext>
            </a:extLst>
          </p:cNvPr>
          <p:cNvSpPr txBox="1"/>
          <p:nvPr/>
        </p:nvSpPr>
        <p:spPr>
          <a:xfrm>
            <a:off x="290571" y="3436704"/>
            <a:ext cx="213978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>
                <a:ea typeface="Chalkduster" charset="0"/>
                <a:cs typeface="Chalkduster" charset="0"/>
              </a:rPr>
              <a:t>Data Analysis Systems</a:t>
            </a:r>
          </a:p>
        </p:txBody>
      </p:sp>
      <p:sp>
        <p:nvSpPr>
          <p:cNvPr id="119" name="Rounded Rectangle 118">
            <a:extLst>
              <a:ext uri="{FF2B5EF4-FFF2-40B4-BE49-F238E27FC236}">
                <a16:creationId xmlns:a16="http://schemas.microsoft.com/office/drawing/2014/main" id="{D94F5729-15AB-C24D-89E6-85871A6B9BF0}"/>
              </a:ext>
            </a:extLst>
          </p:cNvPr>
          <p:cNvSpPr/>
          <p:nvPr/>
        </p:nvSpPr>
        <p:spPr>
          <a:xfrm>
            <a:off x="6905720" y="5161493"/>
            <a:ext cx="1998860" cy="1740858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CB809229-2778-6844-94ED-185218656D33}"/>
              </a:ext>
            </a:extLst>
          </p:cNvPr>
          <p:cNvSpPr txBox="1"/>
          <p:nvPr/>
        </p:nvSpPr>
        <p:spPr>
          <a:xfrm>
            <a:off x="6998738" y="5345420"/>
            <a:ext cx="190584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>
                <a:ea typeface="Chalkduster" charset="0"/>
                <a:cs typeface="Chalkduster" charset="0"/>
              </a:rPr>
              <a:t>Exploratory</a:t>
            </a:r>
          </a:p>
        </p:txBody>
      </p:sp>
      <p:sp>
        <p:nvSpPr>
          <p:cNvPr id="124" name="Left-Right Arrow 123">
            <a:extLst>
              <a:ext uri="{FF2B5EF4-FFF2-40B4-BE49-F238E27FC236}">
                <a16:creationId xmlns:a16="http://schemas.microsoft.com/office/drawing/2014/main" id="{E541196F-E520-3C4E-865D-98929F47157F}"/>
              </a:ext>
            </a:extLst>
          </p:cNvPr>
          <p:cNvSpPr/>
          <p:nvPr/>
        </p:nvSpPr>
        <p:spPr>
          <a:xfrm rot="5400000">
            <a:off x="7379017" y="6924558"/>
            <a:ext cx="1022306" cy="736789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4844761D-F443-4948-B4AD-6A55ABDCF26A}"/>
              </a:ext>
            </a:extLst>
          </p:cNvPr>
          <p:cNvSpPr txBox="1"/>
          <p:nvPr/>
        </p:nvSpPr>
        <p:spPr>
          <a:xfrm>
            <a:off x="6955336" y="2600504"/>
            <a:ext cx="194212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>
                <a:ea typeface="Chalkduster" charset="0"/>
                <a:cs typeface="Chalkduster" charset="0"/>
              </a:rPr>
              <a:t>Blueprint Activity</a:t>
            </a:r>
          </a:p>
        </p:txBody>
      </p:sp>
      <p:sp>
        <p:nvSpPr>
          <p:cNvPr id="93" name="Rectangle 92"/>
          <p:cNvSpPr/>
          <p:nvPr/>
        </p:nvSpPr>
        <p:spPr>
          <a:xfrm>
            <a:off x="255704" y="1550585"/>
            <a:ext cx="6566689" cy="4385439"/>
          </a:xfrm>
          <a:prstGeom prst="rect">
            <a:avLst/>
          </a:prstGeom>
          <a:noFill/>
          <a:ln w="635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66FF353A-B18F-AC4A-B7A2-CBB7B1A5A6B7}"/>
              </a:ext>
            </a:extLst>
          </p:cNvPr>
          <p:cNvSpPr/>
          <p:nvPr/>
        </p:nvSpPr>
        <p:spPr>
          <a:xfrm>
            <a:off x="481135" y="5048795"/>
            <a:ext cx="1799759" cy="724296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35000">
                <a:schemeClr val="accent1">
                  <a:lumMod val="0"/>
                  <a:lumOff val="100000"/>
                </a:schemeClr>
              </a:gs>
              <a:gs pos="100000">
                <a:srgbClr val="4AD4D4"/>
              </a:gs>
            </a:gsLst>
            <a:path path="circle">
              <a:fillToRect l="50000" t="-80000" r="50000" b="180000"/>
            </a:path>
            <a:tileRect/>
          </a:gra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3F5C3200-E304-8041-9761-57CF7457A578}"/>
              </a:ext>
            </a:extLst>
          </p:cNvPr>
          <p:cNvSpPr/>
          <p:nvPr/>
        </p:nvSpPr>
        <p:spPr>
          <a:xfrm>
            <a:off x="481135" y="6044187"/>
            <a:ext cx="1799760" cy="724296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35000">
                <a:schemeClr val="accent1">
                  <a:lumMod val="0"/>
                  <a:lumOff val="100000"/>
                </a:schemeClr>
              </a:gs>
              <a:gs pos="100000">
                <a:srgbClr val="8F626C">
                  <a:lumMod val="82000"/>
                  <a:lumOff val="18000"/>
                </a:srgbClr>
              </a:gs>
            </a:gsLst>
            <a:path path="circle">
              <a:fillToRect l="50000" t="-80000" r="50000" b="180000"/>
            </a:path>
            <a:tileRect/>
          </a:gra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65480" y="6038869"/>
            <a:ext cx="18673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ea typeface="Chalkduster" charset="0"/>
                <a:cs typeface="Chalkduster" charset="0"/>
              </a:rPr>
              <a:t>R&amp;D Activities and Effort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FAEA472-8ED8-E846-B720-E4BF5AF6632A}"/>
              </a:ext>
            </a:extLst>
          </p:cNvPr>
          <p:cNvSpPr txBox="1"/>
          <p:nvPr/>
        </p:nvSpPr>
        <p:spPr>
          <a:xfrm>
            <a:off x="6824998" y="2285792"/>
            <a:ext cx="2218684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b="1" i="1" dirty="0"/>
              <a:t>INSTITUTE EVOLUTION</a:t>
            </a:r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E7B563FD-24CE-904E-BB35-BA49F132C0DC}"/>
              </a:ext>
            </a:extLst>
          </p:cNvPr>
          <p:cNvSpPr/>
          <p:nvPr/>
        </p:nvSpPr>
        <p:spPr>
          <a:xfrm>
            <a:off x="6943230" y="3967166"/>
            <a:ext cx="1931464" cy="970295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35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4A26E7A-32B7-3742-BB8D-859029577B3C}"/>
              </a:ext>
            </a:extLst>
          </p:cNvPr>
          <p:cNvSpPr txBox="1"/>
          <p:nvPr/>
        </p:nvSpPr>
        <p:spPr>
          <a:xfrm>
            <a:off x="6761513" y="3936374"/>
            <a:ext cx="2341411" cy="492443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>
                <a:ea typeface="Chalkduster" charset="0"/>
                <a:cs typeface="Chalkduster" charset="0"/>
              </a:rPr>
              <a:t>Advisory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BDDCC66-3458-844D-B6C0-64953A29D291}"/>
              </a:ext>
            </a:extLst>
          </p:cNvPr>
          <p:cNvSpPr txBox="1"/>
          <p:nvPr/>
        </p:nvSpPr>
        <p:spPr>
          <a:xfrm>
            <a:off x="6767465" y="4340082"/>
            <a:ext cx="2341411" cy="276999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ea typeface="Chalkduster" charset="0"/>
                <a:cs typeface="Chalkduster" charset="0"/>
              </a:rPr>
              <a:t>(and other Institute)</a:t>
            </a:r>
            <a:endParaRPr lang="en-US" sz="3000" b="1" dirty="0">
              <a:ea typeface="Chalkduster" charset="0"/>
              <a:cs typeface="Chalkduster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2FA02CF-9847-A044-81A6-D1239519ECCB}"/>
              </a:ext>
            </a:extLst>
          </p:cNvPr>
          <p:cNvSpPr txBox="1"/>
          <p:nvPr/>
        </p:nvSpPr>
        <p:spPr>
          <a:xfrm>
            <a:off x="6773534" y="4490807"/>
            <a:ext cx="2341411" cy="492443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>
                <a:ea typeface="Chalkduster" charset="0"/>
                <a:cs typeface="Chalkduster" charset="0"/>
              </a:rPr>
              <a:t>Services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5BFD1CC-D6A7-4F45-97E3-9867105C551D}"/>
              </a:ext>
            </a:extLst>
          </p:cNvPr>
          <p:cNvSpPr txBox="1"/>
          <p:nvPr/>
        </p:nvSpPr>
        <p:spPr>
          <a:xfrm>
            <a:off x="471760" y="5017212"/>
            <a:ext cx="18378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ea typeface="Chalkduster" charset="0"/>
                <a:cs typeface="Chalkduster" charset="0"/>
              </a:rPr>
              <a:t>Area Manager(s)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238501D1-D144-AF49-9939-D022820F3724}"/>
              </a:ext>
            </a:extLst>
          </p:cNvPr>
          <p:cNvSpPr txBox="1"/>
          <p:nvPr/>
        </p:nvSpPr>
        <p:spPr>
          <a:xfrm>
            <a:off x="857123" y="102219"/>
            <a:ext cx="34082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dirty="0">
                <a:ea typeface="Chalkduster" charset="0"/>
                <a:cs typeface="Chalkduster" charset="0"/>
              </a:rPr>
              <a:t>Steering Board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B72C9CAB-54D2-5641-A05F-FAB38757E3CF}"/>
              </a:ext>
            </a:extLst>
          </p:cNvPr>
          <p:cNvSpPr txBox="1"/>
          <p:nvPr/>
        </p:nvSpPr>
        <p:spPr>
          <a:xfrm>
            <a:off x="4868370" y="105663"/>
            <a:ext cx="34082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dirty="0">
                <a:ea typeface="Chalkduster" charset="0"/>
                <a:cs typeface="Chalkduster" charset="0"/>
              </a:rPr>
              <a:t>Advisory Panel</a:t>
            </a:r>
          </a:p>
        </p:txBody>
      </p:sp>
      <p:sp>
        <p:nvSpPr>
          <p:cNvPr id="126" name="Rounded Rectangle 125">
            <a:extLst>
              <a:ext uri="{FF2B5EF4-FFF2-40B4-BE49-F238E27FC236}">
                <a16:creationId xmlns:a16="http://schemas.microsoft.com/office/drawing/2014/main" id="{A6B70B85-8501-244E-AC83-5B86C2D8DF64}"/>
              </a:ext>
            </a:extLst>
          </p:cNvPr>
          <p:cNvSpPr/>
          <p:nvPr/>
        </p:nvSpPr>
        <p:spPr>
          <a:xfrm>
            <a:off x="2669411" y="5048795"/>
            <a:ext cx="1799759" cy="724296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35000">
                <a:schemeClr val="accent1">
                  <a:lumMod val="0"/>
                  <a:lumOff val="100000"/>
                </a:schemeClr>
              </a:gs>
              <a:gs pos="100000">
                <a:srgbClr val="4AD4D4"/>
              </a:gs>
            </a:gsLst>
            <a:path path="circle">
              <a:fillToRect l="50000" t="-80000" r="50000" b="180000"/>
            </a:path>
            <a:tileRect/>
          </a:gra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ounded Rectangle 126">
            <a:extLst>
              <a:ext uri="{FF2B5EF4-FFF2-40B4-BE49-F238E27FC236}">
                <a16:creationId xmlns:a16="http://schemas.microsoft.com/office/drawing/2014/main" id="{FE1972B2-89CA-F34E-A0B2-64329A633F4F}"/>
              </a:ext>
            </a:extLst>
          </p:cNvPr>
          <p:cNvSpPr/>
          <p:nvPr/>
        </p:nvSpPr>
        <p:spPr>
          <a:xfrm>
            <a:off x="2669411" y="6044187"/>
            <a:ext cx="1799760" cy="724296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35000">
                <a:schemeClr val="accent1">
                  <a:lumMod val="0"/>
                  <a:lumOff val="100000"/>
                </a:schemeClr>
              </a:gs>
              <a:gs pos="100000">
                <a:srgbClr val="8F626C">
                  <a:lumMod val="82000"/>
                  <a:lumOff val="18000"/>
                </a:srgbClr>
              </a:gs>
            </a:gsLst>
            <a:path path="circle">
              <a:fillToRect l="50000" t="-80000" r="50000" b="180000"/>
            </a:path>
            <a:tileRect/>
          </a:gra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A223F3D5-672D-BA48-A7BC-B32136B1BC3E}"/>
              </a:ext>
            </a:extLst>
          </p:cNvPr>
          <p:cNvSpPr txBox="1"/>
          <p:nvPr/>
        </p:nvSpPr>
        <p:spPr>
          <a:xfrm>
            <a:off x="2653756" y="6038869"/>
            <a:ext cx="18673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ea typeface="Chalkduster" charset="0"/>
                <a:cs typeface="Chalkduster" charset="0"/>
              </a:rPr>
              <a:t>R&amp;D Activities and Effort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3CCE0215-76E5-A745-9894-6CB86F12B054}"/>
              </a:ext>
            </a:extLst>
          </p:cNvPr>
          <p:cNvSpPr txBox="1"/>
          <p:nvPr/>
        </p:nvSpPr>
        <p:spPr>
          <a:xfrm>
            <a:off x="2660036" y="5017212"/>
            <a:ext cx="18378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ea typeface="Chalkduster" charset="0"/>
                <a:cs typeface="Chalkduster" charset="0"/>
              </a:rPr>
              <a:t>Area Manager(s)</a:t>
            </a:r>
          </a:p>
        </p:txBody>
      </p:sp>
      <p:sp>
        <p:nvSpPr>
          <p:cNvPr id="133" name="Rounded Rectangle 132">
            <a:extLst>
              <a:ext uri="{FF2B5EF4-FFF2-40B4-BE49-F238E27FC236}">
                <a16:creationId xmlns:a16="http://schemas.microsoft.com/office/drawing/2014/main" id="{94D5CE92-73A8-1748-AB27-726B384CF799}"/>
              </a:ext>
            </a:extLst>
          </p:cNvPr>
          <p:cNvSpPr/>
          <p:nvPr/>
        </p:nvSpPr>
        <p:spPr>
          <a:xfrm>
            <a:off x="4844101" y="5048795"/>
            <a:ext cx="1799759" cy="724296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35000">
                <a:schemeClr val="accent1">
                  <a:lumMod val="0"/>
                  <a:lumOff val="100000"/>
                </a:schemeClr>
              </a:gs>
              <a:gs pos="100000">
                <a:srgbClr val="4AD4D4"/>
              </a:gs>
            </a:gsLst>
            <a:path path="circle">
              <a:fillToRect l="50000" t="-80000" r="50000" b="180000"/>
            </a:path>
            <a:tileRect/>
          </a:gra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ounded Rectangle 133">
            <a:extLst>
              <a:ext uri="{FF2B5EF4-FFF2-40B4-BE49-F238E27FC236}">
                <a16:creationId xmlns:a16="http://schemas.microsoft.com/office/drawing/2014/main" id="{E3C8D3AD-223F-AE43-917A-86503F2816A0}"/>
              </a:ext>
            </a:extLst>
          </p:cNvPr>
          <p:cNvSpPr/>
          <p:nvPr/>
        </p:nvSpPr>
        <p:spPr>
          <a:xfrm>
            <a:off x="4844101" y="6044187"/>
            <a:ext cx="1799760" cy="724296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35000">
                <a:schemeClr val="accent1">
                  <a:lumMod val="0"/>
                  <a:lumOff val="100000"/>
                </a:schemeClr>
              </a:gs>
              <a:gs pos="100000">
                <a:srgbClr val="8F626C">
                  <a:lumMod val="82000"/>
                  <a:lumOff val="18000"/>
                </a:srgbClr>
              </a:gs>
            </a:gsLst>
            <a:path path="circle">
              <a:fillToRect l="50000" t="-80000" r="50000" b="180000"/>
            </a:path>
            <a:tileRect/>
          </a:gra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9DFD1ED5-C981-F84D-82BE-D8B90AF2EC84}"/>
              </a:ext>
            </a:extLst>
          </p:cNvPr>
          <p:cNvSpPr txBox="1"/>
          <p:nvPr/>
        </p:nvSpPr>
        <p:spPr>
          <a:xfrm>
            <a:off x="4828446" y="6038869"/>
            <a:ext cx="18673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ea typeface="Chalkduster" charset="0"/>
                <a:cs typeface="Chalkduster" charset="0"/>
              </a:rPr>
              <a:t>R&amp;D Activities and Effort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217643C7-F394-754B-8C27-E29873E31909}"/>
              </a:ext>
            </a:extLst>
          </p:cNvPr>
          <p:cNvSpPr txBox="1"/>
          <p:nvPr/>
        </p:nvSpPr>
        <p:spPr>
          <a:xfrm>
            <a:off x="4834726" y="5017212"/>
            <a:ext cx="18378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ea typeface="Chalkduster" charset="0"/>
                <a:cs typeface="Chalkduster" charset="0"/>
              </a:rPr>
              <a:t>Area Manager(s)</a:t>
            </a:r>
          </a:p>
        </p:txBody>
      </p:sp>
      <p:sp>
        <p:nvSpPr>
          <p:cNvPr id="137" name="Rounded Rectangle 136">
            <a:extLst>
              <a:ext uri="{FF2B5EF4-FFF2-40B4-BE49-F238E27FC236}">
                <a16:creationId xmlns:a16="http://schemas.microsoft.com/office/drawing/2014/main" id="{34401B3F-F13D-A546-B6E2-897E6359D496}"/>
              </a:ext>
            </a:extLst>
          </p:cNvPr>
          <p:cNvSpPr/>
          <p:nvPr/>
        </p:nvSpPr>
        <p:spPr>
          <a:xfrm>
            <a:off x="7021935" y="6044995"/>
            <a:ext cx="1799760" cy="724296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35000">
                <a:schemeClr val="accent1">
                  <a:lumMod val="0"/>
                  <a:lumOff val="100000"/>
                </a:schemeClr>
              </a:gs>
              <a:gs pos="100000">
                <a:srgbClr val="8F626C">
                  <a:lumMod val="82000"/>
                  <a:lumOff val="18000"/>
                </a:srgbClr>
              </a:gs>
            </a:gsLst>
            <a:path path="circle">
              <a:fillToRect l="50000" t="-80000" r="50000" b="180000"/>
            </a:path>
            <a:tileRect/>
          </a:gra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77122496-7D5C-E141-BE7A-C88D647A960F}"/>
              </a:ext>
            </a:extLst>
          </p:cNvPr>
          <p:cNvSpPr txBox="1"/>
          <p:nvPr/>
        </p:nvSpPr>
        <p:spPr>
          <a:xfrm>
            <a:off x="7006280" y="6039677"/>
            <a:ext cx="18673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ea typeface="Chalkduster" charset="0"/>
                <a:cs typeface="Chalkduster" charset="0"/>
              </a:rPr>
              <a:t>R&amp;D Activities and Effort</a:t>
            </a:r>
          </a:p>
        </p:txBody>
      </p:sp>
    </p:spTree>
    <p:extLst>
      <p:ext uri="{BB962C8B-B14F-4D97-AF65-F5344CB8AC3E}">
        <p14:creationId xmlns:p14="http://schemas.microsoft.com/office/powerpoint/2010/main" val="1821266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1638</TotalTime>
  <Words>91</Words>
  <Application>Microsoft Macintosh PowerPoint</Application>
  <PresentationFormat>Custom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Chalkduster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Neubauer, Mark</dc:creator>
  <cp:lastModifiedBy>Neubauer, Mark</cp:lastModifiedBy>
  <cp:revision>88</cp:revision>
  <cp:lastPrinted>2017-12-15T04:02:31Z</cp:lastPrinted>
  <dcterms:created xsi:type="dcterms:W3CDTF">2017-08-01T19:17:04Z</dcterms:created>
  <dcterms:modified xsi:type="dcterms:W3CDTF">2018-04-21T17:12:18Z</dcterms:modified>
</cp:coreProperties>
</file>