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6"/>
    <p:restoredTop sz="94315"/>
  </p:normalViewPr>
  <p:slideViewPr>
    <p:cSldViewPr snapToGrid="0" snapToObjects="1">
      <p:cViewPr varScale="1">
        <p:scale>
          <a:sx n="104" d="100"/>
          <a:sy n="104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54936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685800" indent="-228600" algn="ctr">
              <a:buFontTx/>
              <a:defRPr sz="2400"/>
            </a:lvl2pPr>
            <a:lvl3pPr marL="1188719" indent="-274319" algn="ctr">
              <a:buFontTx/>
              <a:defRPr sz="2400"/>
            </a:lvl3pPr>
            <a:lvl4pPr marL="1676400" indent="-304800" algn="ctr">
              <a:buFontTx/>
              <a:defRPr sz="2400"/>
            </a:lvl4pPr>
            <a:lvl5pPr marL="2133600" indent="-304800" algn="ctr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685800" indent="-228600">
              <a:buFontTx/>
              <a:defRPr sz="2400">
                <a:solidFill>
                  <a:srgbClr val="888888"/>
                </a:solidFill>
              </a:defRPr>
            </a:lvl2pPr>
            <a:lvl3pPr marL="1188719" indent="-274319">
              <a:buFontTx/>
              <a:defRPr sz="2400">
                <a:solidFill>
                  <a:srgbClr val="888888"/>
                </a:solidFill>
              </a:defRPr>
            </a:lvl3pPr>
            <a:lvl4pPr marL="1676400" indent="-304800">
              <a:buFontTx/>
              <a:defRPr sz="2400">
                <a:solidFill>
                  <a:srgbClr val="888888"/>
                </a:solidFill>
              </a:defRPr>
            </a:lvl4pPr>
            <a:lvl5pPr marL="2133600" indent="-304800">
              <a:buFontTx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685800" indent="-228600">
              <a:buFontTx/>
              <a:defRPr sz="2400" b="1"/>
            </a:lvl2pPr>
            <a:lvl3pPr marL="1188719" indent="-274319">
              <a:buFontTx/>
              <a:defRPr sz="2400" b="1"/>
            </a:lvl3pPr>
            <a:lvl4pPr marL="1676400" indent="-304800">
              <a:buFontTx/>
              <a:defRPr sz="2400" b="1"/>
            </a:lvl4pPr>
            <a:lvl5pPr marL="2133600" indent="-304800">
              <a:buFontTx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4" y="2057400"/>
            <a:ext cx="3932246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609600" indent="-152400">
              <a:buFontTx/>
              <a:defRPr sz="1600"/>
            </a:lvl2pPr>
            <a:lvl3pPr marL="1097277" indent="-182877">
              <a:buFontTx/>
              <a:defRPr sz="1600"/>
            </a:lvl3pPr>
            <a:lvl4pPr marL="1574800" indent="-203200">
              <a:buFontTx/>
              <a:defRPr sz="1600"/>
            </a:lvl4pPr>
            <a:lvl5pPr marL="2032000" indent="-203200">
              <a:buFontTx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24" y="6404294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3321560" y="3679018"/>
            <a:ext cx="5488624" cy="1393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450" y="0"/>
                </a:lnTo>
                <a:lnTo>
                  <a:pt x="1815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7" name="Shape 147"/>
          <p:cNvSpPr/>
          <p:nvPr/>
        </p:nvSpPr>
        <p:spPr>
          <a:xfrm>
            <a:off x="5199319" y="789422"/>
            <a:ext cx="1786274" cy="1393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685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F5597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48" name="Shape 148"/>
          <p:cNvSpPr/>
          <p:nvPr/>
        </p:nvSpPr>
        <p:spPr>
          <a:xfrm>
            <a:off x="2393436" y="5140976"/>
            <a:ext cx="7379000" cy="1393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629" y="0"/>
                </a:lnTo>
                <a:lnTo>
                  <a:pt x="18971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cxnSp>
        <p:nvCxnSpPr>
          <p:cNvPr id="149" name="Connector 149"/>
          <p:cNvCxnSpPr>
            <a:stCxn id="146" idx="0"/>
            <a:endCxn id="148" idx="0"/>
          </p:cNvCxnSpPr>
          <p:nvPr/>
        </p:nvCxnSpPr>
        <p:spPr>
          <a:xfrm>
            <a:off x="6065872" y="4375971"/>
            <a:ext cx="17064" cy="1461959"/>
          </a:xfrm>
          <a:prstGeom prst="straightConnector1">
            <a:avLst/>
          </a:prstGeom>
          <a:ln w="57150">
            <a:solidFill>
              <a:srgbClr val="FFFFFF"/>
            </a:solidFill>
            <a:miter/>
          </a:ln>
        </p:spPr>
      </p:cxnSp>
      <p:sp>
        <p:nvSpPr>
          <p:cNvPr id="150" name="Shape 150"/>
          <p:cNvSpPr/>
          <p:nvPr/>
        </p:nvSpPr>
        <p:spPr>
          <a:xfrm>
            <a:off x="3847191" y="5481092"/>
            <a:ext cx="1645252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</a:defRPr>
            </a:pPr>
            <a:r>
              <a:rPr dirty="0"/>
              <a:t>University </a:t>
            </a:r>
            <a:br>
              <a:rPr dirty="0"/>
            </a:br>
            <a:r>
              <a:rPr dirty="0"/>
              <a:t>courses</a:t>
            </a:r>
          </a:p>
        </p:txBody>
      </p:sp>
      <p:sp>
        <p:nvSpPr>
          <p:cNvPr id="151" name="Shape 151"/>
          <p:cNvSpPr/>
          <p:nvPr/>
        </p:nvSpPr>
        <p:spPr>
          <a:xfrm>
            <a:off x="6480798" y="5293397"/>
            <a:ext cx="2115320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</a:defRPr>
            </a:pPr>
            <a:r>
              <a:rPr dirty="0"/>
              <a:t>Carpentries</a:t>
            </a:r>
            <a:br>
              <a:rPr dirty="0"/>
            </a:br>
            <a:r>
              <a:rPr dirty="0"/>
              <a:t>workshops</a:t>
            </a:r>
            <a:br>
              <a:rPr lang="en-US" dirty="0"/>
            </a:br>
            <a:r>
              <a:rPr lang="en-US" dirty="0"/>
              <a:t>tailored for HEP</a:t>
            </a:r>
            <a:endParaRPr dirty="0"/>
          </a:p>
        </p:txBody>
      </p:sp>
      <p:sp>
        <p:nvSpPr>
          <p:cNvPr id="152" name="Shape 152"/>
          <p:cNvSpPr/>
          <p:nvPr/>
        </p:nvSpPr>
        <p:spPr>
          <a:xfrm>
            <a:off x="6223882" y="3863099"/>
            <a:ext cx="1849444" cy="1158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</a:defRPr>
            </a:pPr>
            <a:r>
              <a:rPr dirty="0"/>
              <a:t>Experiment</a:t>
            </a:r>
          </a:p>
          <a:p>
            <a:pPr algn="ctr">
              <a:defRPr sz="2400" b="1">
                <a:solidFill>
                  <a:srgbClr val="FFFFFF"/>
                </a:solidFill>
              </a:defRPr>
            </a:pPr>
            <a:r>
              <a:rPr dirty="0"/>
              <a:t>software </a:t>
            </a:r>
            <a:br>
              <a:rPr dirty="0"/>
            </a:br>
            <a:r>
              <a:rPr dirty="0"/>
              <a:t>training</a:t>
            </a:r>
          </a:p>
        </p:txBody>
      </p:sp>
      <p:sp>
        <p:nvSpPr>
          <p:cNvPr id="153" name="Shape 153"/>
          <p:cNvSpPr/>
          <p:nvPr/>
        </p:nvSpPr>
        <p:spPr>
          <a:xfrm>
            <a:off x="4284917" y="2229822"/>
            <a:ext cx="3615075" cy="1393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75" y="0"/>
                </a:lnTo>
                <a:lnTo>
                  <a:pt x="16425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B4C7E7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4" name="Shape 154"/>
          <p:cNvSpPr/>
          <p:nvPr/>
        </p:nvSpPr>
        <p:spPr>
          <a:xfrm>
            <a:off x="5287671" y="2514399"/>
            <a:ext cx="1556401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</a:defRPr>
            </a:pPr>
            <a:r>
              <a:rPr dirty="0"/>
              <a:t>Developer</a:t>
            </a:r>
            <a:br>
              <a:rPr dirty="0"/>
            </a:br>
            <a:r>
              <a:rPr dirty="0"/>
              <a:t>training</a:t>
            </a:r>
          </a:p>
        </p:txBody>
      </p:sp>
      <p:sp>
        <p:nvSpPr>
          <p:cNvPr id="155" name="Shape 155"/>
          <p:cNvSpPr/>
          <p:nvPr/>
        </p:nvSpPr>
        <p:spPr>
          <a:xfrm>
            <a:off x="4463479" y="177918"/>
            <a:ext cx="323890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400" b="1"/>
            </a:lvl1pPr>
          </a:lstStyle>
          <a:p>
            <a:r>
              <a:rPr dirty="0"/>
              <a:t>HEP Software Training</a:t>
            </a:r>
          </a:p>
        </p:txBody>
      </p:sp>
      <p:sp>
        <p:nvSpPr>
          <p:cNvPr id="156" name="Shape 156"/>
          <p:cNvSpPr/>
          <p:nvPr/>
        </p:nvSpPr>
        <p:spPr>
          <a:xfrm flipH="1">
            <a:off x="7562783" y="2031706"/>
            <a:ext cx="1265278" cy="581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57" name="Shape 157"/>
          <p:cNvSpPr/>
          <p:nvPr/>
        </p:nvSpPr>
        <p:spPr>
          <a:xfrm flipH="1">
            <a:off x="8454066" y="3522281"/>
            <a:ext cx="1265278" cy="581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58" name="Shape 158"/>
          <p:cNvSpPr/>
          <p:nvPr/>
        </p:nvSpPr>
        <p:spPr>
          <a:xfrm rot="10800000" flipV="1">
            <a:off x="8757022" y="4140063"/>
            <a:ext cx="1265278" cy="581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59" name="Shape 159"/>
          <p:cNvSpPr/>
          <p:nvPr/>
        </p:nvSpPr>
        <p:spPr>
          <a:xfrm>
            <a:off x="9747032" y="3336914"/>
            <a:ext cx="897986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CMSDAS</a:t>
            </a:r>
          </a:p>
        </p:txBody>
      </p:sp>
      <p:sp>
        <p:nvSpPr>
          <p:cNvPr id="160" name="Shape 160"/>
          <p:cNvSpPr/>
          <p:nvPr/>
        </p:nvSpPr>
        <p:spPr>
          <a:xfrm>
            <a:off x="10072364" y="3955398"/>
            <a:ext cx="1738716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LHCb starter kit</a:t>
            </a:r>
          </a:p>
        </p:txBody>
      </p:sp>
      <p:sp>
        <p:nvSpPr>
          <p:cNvPr id="161" name="Shape 161"/>
          <p:cNvSpPr/>
          <p:nvPr/>
        </p:nvSpPr>
        <p:spPr>
          <a:xfrm>
            <a:off x="376630" y="2097633"/>
            <a:ext cx="2772775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CERN school of computing</a:t>
            </a:r>
          </a:p>
        </p:txBody>
      </p:sp>
      <p:sp>
        <p:nvSpPr>
          <p:cNvPr id="162" name="Shape 162"/>
          <p:cNvSpPr/>
          <p:nvPr/>
        </p:nvSpPr>
        <p:spPr>
          <a:xfrm flipH="1">
            <a:off x="7832307" y="2624090"/>
            <a:ext cx="1265278" cy="581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63" name="Shape 163"/>
          <p:cNvSpPr/>
          <p:nvPr/>
        </p:nvSpPr>
        <p:spPr>
          <a:xfrm>
            <a:off x="9173780" y="2439944"/>
            <a:ext cx="2162876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INFN ESC school (IT)</a:t>
            </a:r>
          </a:p>
        </p:txBody>
      </p:sp>
      <p:sp>
        <p:nvSpPr>
          <p:cNvPr id="164" name="Shape 164"/>
          <p:cNvSpPr/>
          <p:nvPr/>
        </p:nvSpPr>
        <p:spPr>
          <a:xfrm>
            <a:off x="8927207" y="1840688"/>
            <a:ext cx="1708020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CoDaS-HEP (US)</a:t>
            </a:r>
          </a:p>
        </p:txBody>
      </p:sp>
      <p:sp>
        <p:nvSpPr>
          <p:cNvPr id="165" name="Shape 165"/>
          <p:cNvSpPr/>
          <p:nvPr/>
        </p:nvSpPr>
        <p:spPr>
          <a:xfrm flipH="1">
            <a:off x="9426391" y="5188482"/>
            <a:ext cx="1265278" cy="581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66" name="Shape 166"/>
          <p:cNvSpPr/>
          <p:nvPr/>
        </p:nvSpPr>
        <p:spPr>
          <a:xfrm>
            <a:off x="10714573" y="4991532"/>
            <a:ext cx="807461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Python</a:t>
            </a:r>
          </a:p>
        </p:txBody>
      </p:sp>
      <p:sp>
        <p:nvSpPr>
          <p:cNvPr id="167" name="Shape 167"/>
          <p:cNvSpPr/>
          <p:nvPr/>
        </p:nvSpPr>
        <p:spPr>
          <a:xfrm flipH="1">
            <a:off x="9571776" y="5474901"/>
            <a:ext cx="1265278" cy="581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68" name="Shape 168"/>
          <p:cNvSpPr/>
          <p:nvPr/>
        </p:nvSpPr>
        <p:spPr>
          <a:xfrm flipH="1">
            <a:off x="9793196" y="5736878"/>
            <a:ext cx="1265278" cy="581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69" name="Shape 169"/>
          <p:cNvSpPr/>
          <p:nvPr/>
        </p:nvSpPr>
        <p:spPr>
          <a:xfrm>
            <a:off x="10911027" y="5260933"/>
            <a:ext cx="414555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Git</a:t>
            </a:r>
          </a:p>
        </p:txBody>
      </p:sp>
      <p:sp>
        <p:nvSpPr>
          <p:cNvPr id="170" name="Shape 170"/>
          <p:cNvSpPr/>
          <p:nvPr/>
        </p:nvSpPr>
        <p:spPr>
          <a:xfrm>
            <a:off x="11074968" y="5539959"/>
            <a:ext cx="55698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Unix</a:t>
            </a:r>
          </a:p>
        </p:txBody>
      </p:sp>
      <p:sp>
        <p:nvSpPr>
          <p:cNvPr id="171" name="Shape 171"/>
          <p:cNvSpPr/>
          <p:nvPr/>
        </p:nvSpPr>
        <p:spPr>
          <a:xfrm>
            <a:off x="4114617" y="4040042"/>
            <a:ext cx="1887544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</a:defRPr>
            </a:pPr>
            <a:r>
              <a:rPr dirty="0"/>
              <a:t>HEP domain </a:t>
            </a:r>
            <a:br>
              <a:rPr dirty="0"/>
            </a:br>
            <a:r>
              <a:rPr dirty="0"/>
              <a:t>training</a:t>
            </a:r>
          </a:p>
        </p:txBody>
      </p:sp>
      <p:sp>
        <p:nvSpPr>
          <p:cNvPr id="172" name="Shape 172"/>
          <p:cNvSpPr/>
          <p:nvPr/>
        </p:nvSpPr>
        <p:spPr>
          <a:xfrm>
            <a:off x="2217484" y="3698275"/>
            <a:ext cx="1365466" cy="39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7030A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73" name="Shape 173"/>
          <p:cNvSpPr/>
          <p:nvPr/>
        </p:nvSpPr>
        <p:spPr>
          <a:xfrm>
            <a:off x="492778" y="3494682"/>
            <a:ext cx="173123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Advanced ROOT</a:t>
            </a:r>
          </a:p>
        </p:txBody>
      </p:sp>
      <p:sp>
        <p:nvSpPr>
          <p:cNvPr id="174" name="Shape 174"/>
          <p:cNvSpPr/>
          <p:nvPr/>
        </p:nvSpPr>
        <p:spPr>
          <a:xfrm>
            <a:off x="2083315" y="4212940"/>
            <a:ext cx="1365466" cy="39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7030A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75" name="Shape 175"/>
          <p:cNvSpPr/>
          <p:nvPr/>
        </p:nvSpPr>
        <p:spPr>
          <a:xfrm>
            <a:off x="1237432" y="4006636"/>
            <a:ext cx="838938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Geant4</a:t>
            </a:r>
          </a:p>
        </p:txBody>
      </p:sp>
      <p:sp>
        <p:nvSpPr>
          <p:cNvPr id="176" name="Shape 176"/>
          <p:cNvSpPr/>
          <p:nvPr/>
        </p:nvSpPr>
        <p:spPr>
          <a:xfrm>
            <a:off x="2984242" y="2649914"/>
            <a:ext cx="1365465" cy="39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80808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77" name="Shape 177"/>
          <p:cNvSpPr/>
          <p:nvPr/>
        </p:nvSpPr>
        <p:spPr>
          <a:xfrm>
            <a:off x="931717" y="2457200"/>
            <a:ext cx="1997119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MLHEP school (EU)</a:t>
            </a:r>
          </a:p>
        </p:txBody>
      </p:sp>
      <p:sp>
        <p:nvSpPr>
          <p:cNvPr id="178" name="Shape 178"/>
          <p:cNvSpPr/>
          <p:nvPr/>
        </p:nvSpPr>
        <p:spPr>
          <a:xfrm>
            <a:off x="1096348" y="5837442"/>
            <a:ext cx="1365466" cy="39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79" name="Shape 179"/>
          <p:cNvSpPr/>
          <p:nvPr/>
        </p:nvSpPr>
        <p:spPr>
          <a:xfrm>
            <a:off x="546926" y="5658113"/>
            <a:ext cx="480634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C++</a:t>
            </a:r>
          </a:p>
        </p:txBody>
      </p:sp>
      <p:sp>
        <p:nvSpPr>
          <p:cNvPr id="180" name="Shape 180"/>
          <p:cNvSpPr/>
          <p:nvPr/>
        </p:nvSpPr>
        <p:spPr>
          <a:xfrm>
            <a:off x="1392228" y="5448120"/>
            <a:ext cx="1365466" cy="39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81" name="Shape 181"/>
          <p:cNvSpPr/>
          <p:nvPr/>
        </p:nvSpPr>
        <p:spPr>
          <a:xfrm>
            <a:off x="16879" y="5258232"/>
            <a:ext cx="1402402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Data science</a:t>
            </a:r>
          </a:p>
        </p:txBody>
      </p:sp>
      <p:sp>
        <p:nvSpPr>
          <p:cNvPr id="182" name="Shape 182"/>
          <p:cNvSpPr/>
          <p:nvPr/>
        </p:nvSpPr>
        <p:spPr>
          <a:xfrm>
            <a:off x="1659894" y="5032611"/>
            <a:ext cx="1365467" cy="39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C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83" name="Shape 183"/>
          <p:cNvSpPr/>
          <p:nvPr/>
        </p:nvSpPr>
        <p:spPr>
          <a:xfrm>
            <a:off x="209432" y="4778126"/>
            <a:ext cx="1440464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Programming</a:t>
            </a:r>
          </a:p>
        </p:txBody>
      </p:sp>
      <p:sp>
        <p:nvSpPr>
          <p:cNvPr id="184" name="Shape 184"/>
          <p:cNvSpPr/>
          <p:nvPr/>
        </p:nvSpPr>
        <p:spPr>
          <a:xfrm>
            <a:off x="3220938" y="2303289"/>
            <a:ext cx="1365466" cy="39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80808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85" name="Shape 185"/>
          <p:cNvSpPr/>
          <p:nvPr/>
        </p:nvSpPr>
        <p:spPr>
          <a:xfrm flipH="1">
            <a:off x="9273991" y="4909082"/>
            <a:ext cx="1265278" cy="581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86" name="Shape 186"/>
          <p:cNvSpPr/>
          <p:nvPr/>
        </p:nvSpPr>
        <p:spPr>
          <a:xfrm>
            <a:off x="10625673" y="4699432"/>
            <a:ext cx="1213762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ROOT Data</a:t>
            </a:r>
          </a:p>
        </p:txBody>
      </p:sp>
      <p:sp>
        <p:nvSpPr>
          <p:cNvPr id="187" name="Shape 187"/>
          <p:cNvSpPr/>
          <p:nvPr/>
        </p:nvSpPr>
        <p:spPr>
          <a:xfrm>
            <a:off x="2659189" y="6243044"/>
            <a:ext cx="1493894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dirty="0"/>
              <a:t>Early Ph.D. Students</a:t>
            </a:r>
          </a:p>
        </p:txBody>
      </p:sp>
      <p:sp>
        <p:nvSpPr>
          <p:cNvPr id="188" name="Shape 188"/>
          <p:cNvSpPr/>
          <p:nvPr/>
        </p:nvSpPr>
        <p:spPr>
          <a:xfrm>
            <a:off x="4432858" y="3370579"/>
            <a:ext cx="3022582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dirty="0"/>
              <a:t>Advanced Ph.D. Students, Postdocs, Senior</a:t>
            </a:r>
          </a:p>
        </p:txBody>
      </p:sp>
      <p:sp>
        <p:nvSpPr>
          <p:cNvPr id="189" name="Shape 189"/>
          <p:cNvSpPr/>
          <p:nvPr/>
        </p:nvSpPr>
        <p:spPr>
          <a:xfrm>
            <a:off x="3459291" y="4833344"/>
            <a:ext cx="2747994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dirty="0"/>
              <a:t>Early Ph.D. Students, New Researchers</a:t>
            </a:r>
          </a:p>
        </p:txBody>
      </p:sp>
      <p:sp>
        <p:nvSpPr>
          <p:cNvPr id="190" name="Shape 190"/>
          <p:cNvSpPr/>
          <p:nvPr/>
        </p:nvSpPr>
        <p:spPr>
          <a:xfrm flipH="1">
            <a:off x="7689783" y="2323806"/>
            <a:ext cx="1265278" cy="581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91" name="Shape 191"/>
          <p:cNvSpPr/>
          <p:nvPr/>
        </p:nvSpPr>
        <p:spPr>
          <a:xfrm>
            <a:off x="9054207" y="2132788"/>
            <a:ext cx="2003481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GridKa school (DE)</a:t>
            </a:r>
          </a:p>
        </p:txBody>
      </p:sp>
      <p:sp>
        <p:nvSpPr>
          <p:cNvPr id="192" name="Shape 192"/>
          <p:cNvSpPr/>
          <p:nvPr/>
        </p:nvSpPr>
        <p:spPr>
          <a:xfrm>
            <a:off x="5107128" y="2250619"/>
            <a:ext cx="49793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dirty="0"/>
              <a:t>Tier 3</a:t>
            </a:r>
          </a:p>
        </p:txBody>
      </p:sp>
      <p:sp>
        <p:nvSpPr>
          <p:cNvPr id="193" name="Shape 193"/>
          <p:cNvSpPr/>
          <p:nvPr/>
        </p:nvSpPr>
        <p:spPr>
          <a:xfrm>
            <a:off x="4167328" y="3689448"/>
            <a:ext cx="49793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dirty="0"/>
              <a:t>Tier 2</a:t>
            </a:r>
          </a:p>
        </p:txBody>
      </p:sp>
      <p:sp>
        <p:nvSpPr>
          <p:cNvPr id="194" name="Shape 194"/>
          <p:cNvSpPr/>
          <p:nvPr/>
        </p:nvSpPr>
        <p:spPr>
          <a:xfrm>
            <a:off x="3278668" y="5144003"/>
            <a:ext cx="497936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dirty="0"/>
              <a:t>Tier 1</a:t>
            </a:r>
          </a:p>
        </p:txBody>
      </p:sp>
      <p:sp>
        <p:nvSpPr>
          <p:cNvPr id="195" name="Shape 195"/>
          <p:cNvSpPr/>
          <p:nvPr/>
        </p:nvSpPr>
        <p:spPr>
          <a:xfrm flipH="1">
            <a:off x="8579222" y="3828755"/>
            <a:ext cx="1265278" cy="581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96" name="Shape 196"/>
          <p:cNvSpPr/>
          <p:nvPr/>
        </p:nvSpPr>
        <p:spPr>
          <a:xfrm>
            <a:off x="9883153" y="3650581"/>
            <a:ext cx="2206632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ATLAS tutorial series</a:t>
            </a:r>
          </a:p>
        </p:txBody>
      </p:sp>
      <p:sp>
        <p:nvSpPr>
          <p:cNvPr id="197" name="Shape 197"/>
          <p:cNvSpPr/>
          <p:nvPr/>
        </p:nvSpPr>
        <p:spPr>
          <a:xfrm>
            <a:off x="2806442" y="3018214"/>
            <a:ext cx="1365465" cy="39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80808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626917" y="2825500"/>
            <a:ext cx="216957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Industry (NVIDIA, …)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evron 4"/>
          <p:cNvSpPr/>
          <p:nvPr/>
        </p:nvSpPr>
        <p:spPr>
          <a:xfrm rot="5400000">
            <a:off x="470381" y="1437439"/>
            <a:ext cx="3383280" cy="1005840"/>
          </a:xfrm>
          <a:prstGeom prst="chevron">
            <a:avLst>
              <a:gd name="adj" fmla="val 38732"/>
            </a:avLst>
          </a:prstGeom>
          <a:solidFill>
            <a:srgbClr val="7030A0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6262" y="1241681"/>
            <a:ext cx="830993" cy="130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</a:rPr>
              <a:t>Ramp-up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b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Phase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2117" y="259075"/>
            <a:ext cx="5915420" cy="192024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52117" y="2313303"/>
            <a:ext cx="5915420" cy="192024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52115" y="4420356"/>
            <a:ext cx="5915422" cy="192024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53865" y="325860"/>
            <a:ext cx="3751985" cy="18158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sz="1400" dirty="0"/>
              <a:t>IRIS-HEP focus areas staffed (75%)</a:t>
            </a:r>
          </a:p>
          <a:p>
            <a:r>
              <a:rPr lang="en-US" sz="1400" dirty="0"/>
              <a:t>Focus area work plans for design phase complete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IRIS-HEP kickoff event</a:t>
            </a:r>
            <a:endParaRPr kumimoji="0" lang="en-US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Website and Webforums launch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CoDaS-HEP software summer school</a:t>
            </a:r>
            <a:endParaRPr kumimoji="0" lang="en-US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First blueprint workshops &amp; SSL DevOps platforms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Establish IRIS-HEP p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artnerships</a:t>
            </a:r>
            <a:endParaRPr lang="en-US" sz="14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IRIS-HEP stakeholder annual workshop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3865" y="2331081"/>
            <a:ext cx="5590629" cy="18158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IRIS-HEP focus areas staffed (100%)</a:t>
            </a:r>
            <a:endParaRPr kumimoji="0" lang="en-US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Primary focus area use-cases established</a:t>
            </a:r>
          </a:p>
          <a:p>
            <a:r>
              <a:rPr lang="en-US" sz="1400" dirty="0"/>
              <a:t>Software designs and community discussions start to transition to products</a:t>
            </a:r>
            <a:endParaRPr kumimoji="0" lang="en-US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r>
              <a:rPr lang="en-US" sz="1400" dirty="0"/>
              <a:t>Initial applications transitioned to SSL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CoDaS-HEP software </a:t>
            </a:r>
            <a:r>
              <a:rPr lang="en-US" sz="1400" dirty="0"/>
              <a:t>s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ummer </a:t>
            </a:r>
            <a:r>
              <a:rPr lang="en-US" sz="1400" dirty="0"/>
              <a:t>s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chool</a:t>
            </a:r>
            <a:endParaRPr kumimoji="0" lang="en-US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aseline="0" dirty="0"/>
              <a:t>Blueprint</a:t>
            </a:r>
            <a:r>
              <a:rPr lang="en-US" sz="1400" dirty="0"/>
              <a:t> workshops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First IRIS-HEP Fellowships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IRIS-HEP stakeholder annual workshop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33708" y="4425437"/>
            <a:ext cx="5699633" cy="18158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Focus-area projects expand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Scalable systems validation</a:t>
            </a:r>
            <a:endParaRPr kumimoji="0" lang="en-US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HL-LHC CTDRs complete</a:t>
            </a:r>
            <a:endParaRPr kumimoji="0" lang="en-US" sz="14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aseline="0" dirty="0"/>
              <a:t>Blueprint</a:t>
            </a:r>
            <a:r>
              <a:rPr lang="en-US" sz="1400" dirty="0"/>
              <a:t> workshops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CoDaS-HEP software</a:t>
            </a: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lang="en-US" sz="1400" dirty="0"/>
              <a:t>s</a:t>
            </a: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ummer </a:t>
            </a:r>
            <a:r>
              <a:rPr lang="en-US" sz="1400" dirty="0"/>
              <a:t>s</a:t>
            </a: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chool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Software designs and community discussions continue transition to products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Integrate IRIS-HEP products for Run 3 of LHC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r>
              <a:rPr lang="en-US" sz="1400" dirty="0"/>
              <a:t>IRIS-HEP stakeholder annual workshops</a:t>
            </a:r>
          </a:p>
        </p:txBody>
      </p:sp>
      <p:sp>
        <p:nvSpPr>
          <p:cNvPr id="23" name="Chevron 22"/>
          <p:cNvSpPr/>
          <p:nvPr/>
        </p:nvSpPr>
        <p:spPr>
          <a:xfrm rot="5400000">
            <a:off x="698981" y="4392972"/>
            <a:ext cx="2926080" cy="1005840"/>
          </a:xfrm>
          <a:prstGeom prst="chevron">
            <a:avLst>
              <a:gd name="adj" fmla="val 38732"/>
            </a:avLst>
          </a:prstGeom>
          <a:solidFill>
            <a:srgbClr val="00B050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07263" y="3967068"/>
            <a:ext cx="830993" cy="19005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</a:rPr>
              <a:t>Full Execution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 </a:t>
            </a:r>
            <a:b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</a:b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Phase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2527136" y="1111908"/>
            <a:ext cx="68063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Year 1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2550918" y="3109863"/>
            <a:ext cx="68063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Year 2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2420349" y="5229501"/>
            <a:ext cx="95795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Years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3-5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3736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215</Words>
  <Application>Microsoft Macintosh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 Gardner</cp:lastModifiedBy>
  <cp:revision>25</cp:revision>
  <dcterms:modified xsi:type="dcterms:W3CDTF">2018-05-01T21:43:22Z</dcterms:modified>
</cp:coreProperties>
</file>