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59" r:id="rId6"/>
    <p:sldId id="267" r:id="rId7"/>
    <p:sldId id="261" r:id="rId8"/>
    <p:sldId id="268" r:id="rId9"/>
    <p:sldId id="263" r:id="rId10"/>
    <p:sldId id="266" r:id="rId11"/>
    <p:sldId id="258" r:id="rId1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861"/>
    <a:srgbClr val="CEC7C1"/>
    <a:srgbClr val="9A9B9D"/>
    <a:srgbClr val="AEB0AF"/>
    <a:srgbClr val="8C8D90"/>
    <a:srgbClr val="D25350"/>
    <a:srgbClr val="808184"/>
    <a:srgbClr val="75767A"/>
    <a:srgbClr val="4E4F54"/>
    <a:srgbClr val="84888B"/>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65986" autoAdjust="0"/>
  </p:normalViewPr>
  <p:slideViewPr>
    <p:cSldViewPr snapToGrid="0" showGuides="1">
      <p:cViewPr varScale="1">
        <p:scale>
          <a:sx n="77" d="100"/>
          <a:sy n="77" d="100"/>
        </p:scale>
        <p:origin x="2240" y="192"/>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showGuides="1">
      <p:cViewPr>
        <p:scale>
          <a:sx n="50" d="100"/>
          <a:sy n="50" d="100"/>
        </p:scale>
        <p:origin x="5664" y="16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533024-10F1-4BC3-BAA5-CB28D8F9B618}"/>
              </a:ext>
            </a:extLst>
          </p:cNvPr>
          <p:cNvSpPr>
            <a:spLocks noGrp="1"/>
          </p:cNvSpPr>
          <p:nvPr>
            <p:ph type="dt" sz="quarter" idx="1"/>
          </p:nvPr>
        </p:nvSpPr>
        <p:spPr>
          <a:xfrm>
            <a:off x="3970338" y="8810624"/>
            <a:ext cx="3038475" cy="466726"/>
          </a:xfrm>
          <a:prstGeom prst="rect">
            <a:avLst/>
          </a:prstGeom>
        </p:spPr>
        <p:txBody>
          <a:bodyPr vert="horz" lIns="91440" tIns="45720" rIns="91440" bIns="45720" rtlCol="0" anchor="b"/>
          <a:lstStyle>
            <a:lvl1pPr algn="r">
              <a:defRPr sz="1200"/>
            </a:lvl1pPr>
          </a:lstStyle>
          <a:p>
            <a:fld id="{9074A39D-78C5-4FF5-94A2-BCBFAF602A34}" type="datetimeFigureOut">
              <a:rPr lang="en-US" smtClean="0">
                <a:latin typeface="+mn-lt"/>
              </a:rPr>
              <a:t>9/28/21</a:t>
            </a:fld>
            <a:endParaRPr lang="en-US" dirty="0">
              <a:latin typeface="+mn-lt"/>
            </a:endParaRPr>
          </a:p>
        </p:txBody>
      </p:sp>
      <p:sp>
        <p:nvSpPr>
          <p:cNvPr id="5" name="Slide Number Placeholder 4">
            <a:extLst>
              <a:ext uri="{FF2B5EF4-FFF2-40B4-BE49-F238E27FC236}">
                <a16:creationId xmlns:a16="http://schemas.microsoft.com/office/drawing/2014/main" id="{D1D2005F-34EB-4228-A469-9DA7EF685E32}"/>
              </a:ext>
            </a:extLst>
          </p:cNvPr>
          <p:cNvSpPr>
            <a:spLocks noGrp="1"/>
          </p:cNvSpPr>
          <p:nvPr>
            <p:ph type="sldNum" sz="quarter" idx="3"/>
          </p:nvPr>
        </p:nvSpPr>
        <p:spPr>
          <a:xfrm>
            <a:off x="0" y="8810626"/>
            <a:ext cx="3038475" cy="466726"/>
          </a:xfrm>
          <a:prstGeom prst="rect">
            <a:avLst/>
          </a:prstGeom>
        </p:spPr>
        <p:txBody>
          <a:bodyPr vert="horz" lIns="91440" tIns="45720" rIns="91440" bIns="45720" rtlCol="0" anchor="b"/>
          <a:lstStyle>
            <a:lvl1pPr algn="r">
              <a:defRPr sz="1200"/>
            </a:lvl1pPr>
          </a:lstStyle>
          <a:p>
            <a:pPr algn="l"/>
            <a:fld id="{C75DCF9F-B5D2-4E17-BF72-5579017E6EA3}" type="slidenum">
              <a:rPr lang="en-US" smtClean="0">
                <a:latin typeface="+mn-lt"/>
              </a:rPr>
              <a:pPr algn="l"/>
              <a:t>‹#›</a:t>
            </a:fld>
            <a:endParaRPr lang="en-US" dirty="0">
              <a:latin typeface="+mn-lt"/>
            </a:endParaRPr>
          </a:p>
        </p:txBody>
      </p:sp>
    </p:spTree>
    <p:extLst>
      <p:ext uri="{BB962C8B-B14F-4D97-AF65-F5344CB8AC3E}">
        <p14:creationId xmlns:p14="http://schemas.microsoft.com/office/powerpoint/2010/main" val="173575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341" y="8801100"/>
            <a:ext cx="3038475" cy="466726"/>
          </a:xfrm>
          <a:prstGeom prst="rect">
            <a:avLst/>
          </a:prstGeom>
        </p:spPr>
        <p:txBody>
          <a:bodyPr vert="horz" lIns="91440" tIns="45720" rIns="91440" bIns="45720" rtlCol="0"/>
          <a:lstStyle>
            <a:lvl1pPr algn="r">
              <a:defRPr sz="1200">
                <a:latin typeface="+mn-lt"/>
              </a:defRPr>
            </a:lvl1pPr>
          </a:lstStyle>
          <a:p>
            <a:fld id="{D7992059-949A-4D84-A84D-82EB5F97947B}" type="datetimeFigureOut">
              <a:rPr lang="en-US" smtClean="0"/>
              <a:pPr/>
              <a:t>9/28/21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7"/>
            <a:ext cx="5607050" cy="366077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 y="8801100"/>
            <a:ext cx="3038475" cy="466726"/>
          </a:xfrm>
          <a:prstGeom prst="rect">
            <a:avLst/>
          </a:prstGeom>
        </p:spPr>
        <p:txBody>
          <a:bodyPr vert="horz" lIns="91440" tIns="45720" rIns="91440" bIns="45720" rtlCol="0" anchor="b"/>
          <a:lstStyle>
            <a:lvl1pPr algn="l">
              <a:defRPr sz="1200">
                <a:latin typeface="+mn-lt"/>
              </a:defRPr>
            </a:lvl1pPr>
          </a:lstStyle>
          <a:p>
            <a:fld id="{DBFF095A-F86B-4B29-8A9F-DF3D3D1F3E2A}" type="slidenum">
              <a:rPr lang="en-US" smtClean="0"/>
              <a:pPr/>
              <a:t>‹#›</a:t>
            </a:fld>
            <a:endParaRPr lang="en-US" dirty="0"/>
          </a:p>
        </p:txBody>
      </p:sp>
    </p:spTree>
    <p:extLst>
      <p:ext uri="{BB962C8B-B14F-4D97-AF65-F5344CB8AC3E}">
        <p14:creationId xmlns:p14="http://schemas.microsoft.com/office/powerpoint/2010/main" val="1877089979"/>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300"/>
      </a:spcBef>
      <a:defRPr sz="1200" kern="1200">
        <a:solidFill>
          <a:schemeClr val="tx1"/>
        </a:solidFill>
        <a:latin typeface="+mn-lt"/>
        <a:ea typeface="+mn-ea"/>
        <a:cs typeface="+mn-cs"/>
      </a:defRPr>
    </a:lvl1pPr>
    <a:lvl2pPr marL="457200" algn="l" defTabSz="914400" rtl="0" eaLnBrk="1" latinLnBrk="0" hangingPunct="1">
      <a:lnSpc>
        <a:spcPct val="90000"/>
      </a:lnSpc>
      <a:spcBef>
        <a:spcPts val="300"/>
      </a:spcBef>
      <a:defRPr sz="1200" kern="1200">
        <a:solidFill>
          <a:schemeClr val="tx1"/>
        </a:solidFill>
        <a:latin typeface="+mn-lt"/>
        <a:ea typeface="+mn-ea"/>
        <a:cs typeface="+mn-cs"/>
      </a:defRPr>
    </a:lvl2pPr>
    <a:lvl3pPr marL="914400" algn="l" defTabSz="914400" rtl="0" eaLnBrk="1" latinLnBrk="0" hangingPunct="1">
      <a:lnSpc>
        <a:spcPct val="90000"/>
      </a:lnSpc>
      <a:spcBef>
        <a:spcPts val="300"/>
      </a:spcBef>
      <a:defRPr sz="1200" kern="1200">
        <a:solidFill>
          <a:schemeClr val="tx1"/>
        </a:solidFill>
        <a:latin typeface="+mn-lt"/>
        <a:ea typeface="+mn-ea"/>
        <a:cs typeface="+mn-cs"/>
      </a:defRPr>
    </a:lvl3pPr>
    <a:lvl4pPr marL="1371600" algn="l" defTabSz="914400" rtl="0" eaLnBrk="1" latinLnBrk="0" hangingPunct="1">
      <a:lnSpc>
        <a:spcPct val="90000"/>
      </a:lnSpc>
      <a:spcBef>
        <a:spcPts val="300"/>
      </a:spcBef>
      <a:defRPr sz="1200" kern="1200">
        <a:solidFill>
          <a:schemeClr val="tx1"/>
        </a:solidFill>
        <a:latin typeface="+mn-lt"/>
        <a:ea typeface="+mn-ea"/>
        <a:cs typeface="+mn-cs"/>
      </a:defRPr>
    </a:lvl4pPr>
    <a:lvl5pPr marL="1828800" algn="l" defTabSz="914400" rtl="0" eaLnBrk="1" latinLnBrk="0" hangingPunct="1">
      <a:lnSpc>
        <a:spcPct val="90000"/>
      </a:lnSpc>
      <a:spcBef>
        <a:spcPts val="30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1</a:t>
            </a:fld>
            <a:endParaRPr lang="en-US" dirty="0"/>
          </a:p>
        </p:txBody>
      </p:sp>
    </p:spTree>
    <p:extLst>
      <p:ext uri="{BB962C8B-B14F-4D97-AF65-F5344CB8AC3E}">
        <p14:creationId xmlns:p14="http://schemas.microsoft.com/office/powerpoint/2010/main" val="242249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2</a:t>
            </a:fld>
            <a:endParaRPr lang="en-US" dirty="0"/>
          </a:p>
        </p:txBody>
      </p:sp>
    </p:spTree>
    <p:extLst>
      <p:ext uri="{BB962C8B-B14F-4D97-AF65-F5344CB8AC3E}">
        <p14:creationId xmlns:p14="http://schemas.microsoft.com/office/powerpoint/2010/main" val="404317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3</a:t>
            </a:fld>
            <a:endParaRPr lang="en-US" dirty="0"/>
          </a:p>
        </p:txBody>
      </p:sp>
    </p:spTree>
    <p:extLst>
      <p:ext uri="{BB962C8B-B14F-4D97-AF65-F5344CB8AC3E}">
        <p14:creationId xmlns:p14="http://schemas.microsoft.com/office/powerpoint/2010/main" val="179156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4</a:t>
            </a:fld>
            <a:endParaRPr lang="en-US" dirty="0"/>
          </a:p>
        </p:txBody>
      </p:sp>
    </p:spTree>
    <p:extLst>
      <p:ext uri="{BB962C8B-B14F-4D97-AF65-F5344CB8AC3E}">
        <p14:creationId xmlns:p14="http://schemas.microsoft.com/office/powerpoint/2010/main" val="37518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5</a:t>
            </a:fld>
            <a:endParaRPr lang="en-US" dirty="0"/>
          </a:p>
        </p:txBody>
      </p:sp>
    </p:spTree>
    <p:extLst>
      <p:ext uri="{BB962C8B-B14F-4D97-AF65-F5344CB8AC3E}">
        <p14:creationId xmlns:p14="http://schemas.microsoft.com/office/powerpoint/2010/main" val="223121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6</a:t>
            </a:fld>
            <a:endParaRPr lang="en-US" dirty="0"/>
          </a:p>
        </p:txBody>
      </p:sp>
    </p:spTree>
    <p:extLst>
      <p:ext uri="{BB962C8B-B14F-4D97-AF65-F5344CB8AC3E}">
        <p14:creationId xmlns:p14="http://schemas.microsoft.com/office/powerpoint/2010/main" val="397022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7</a:t>
            </a:fld>
            <a:endParaRPr lang="en-US" dirty="0"/>
          </a:p>
        </p:txBody>
      </p:sp>
    </p:spTree>
    <p:extLst>
      <p:ext uri="{BB962C8B-B14F-4D97-AF65-F5344CB8AC3E}">
        <p14:creationId xmlns:p14="http://schemas.microsoft.com/office/powerpoint/2010/main" val="369038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8</a:t>
            </a:fld>
            <a:endParaRPr lang="en-US" dirty="0"/>
          </a:p>
        </p:txBody>
      </p:sp>
    </p:spTree>
    <p:extLst>
      <p:ext uri="{BB962C8B-B14F-4D97-AF65-F5344CB8AC3E}">
        <p14:creationId xmlns:p14="http://schemas.microsoft.com/office/powerpoint/2010/main" val="1269571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A5D040-4FD6-4BA1-AC81-B5CFF26CC671}"/>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274321" y="1074420"/>
            <a:ext cx="11334582" cy="4233245"/>
          </a:xfrm>
          <a:prstGeom prst="rect">
            <a:avLst/>
          </a:prstGeom>
        </p:spPr>
      </p:pic>
      <p:sp>
        <p:nvSpPr>
          <p:cNvPr id="15" name="Freeform 7">
            <a:extLst>
              <a:ext uri="{FF2B5EF4-FFF2-40B4-BE49-F238E27FC236}">
                <a16:creationId xmlns:a16="http://schemas.microsoft.com/office/drawing/2014/main" id="{454A96CC-B6D3-471D-892D-1DBFEFBD0D12}"/>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BFBFB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latin typeface="+mn-lt"/>
              <a:cs typeface="+mn-cs"/>
            </a:endParaRPr>
          </a:p>
        </p:txBody>
      </p:sp>
      <p:pic>
        <p:nvPicPr>
          <p:cNvPr id="16" name="Picture 15">
            <a:extLst>
              <a:ext uri="{FF2B5EF4-FFF2-40B4-BE49-F238E27FC236}">
                <a16:creationId xmlns:a16="http://schemas.microsoft.com/office/drawing/2014/main" id="{70494F7A-66DD-4829-9AF4-30A3A0F241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4576" y="5392850"/>
            <a:ext cx="1644776" cy="402635"/>
          </a:xfrm>
          <a:prstGeom prst="rect">
            <a:avLst/>
          </a:prstGeom>
        </p:spPr>
      </p:pic>
      <p:sp>
        <p:nvSpPr>
          <p:cNvPr id="11" name="Rectangle 10">
            <a:extLst>
              <a:ext uri="{FF2B5EF4-FFF2-40B4-BE49-F238E27FC236}">
                <a16:creationId xmlns:a16="http://schemas.microsoft.com/office/drawing/2014/main" id="{6337BA4A-B024-42C0-AEE3-721B228F8259}"/>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29E6EA7-E7F1-42F0-95B8-1B1A5A465AF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0" name="TextBox 9"/>
          <p:cNvSpPr txBox="1"/>
          <p:nvPr userDrawn="1"/>
        </p:nvSpPr>
        <p:spPr>
          <a:xfrm>
            <a:off x="267160" y="5343835"/>
            <a:ext cx="5384807" cy="276999"/>
          </a:xfrm>
          <a:prstGeom prst="rect">
            <a:avLst/>
          </a:prstGeom>
          <a:noFill/>
        </p:spPr>
        <p:txBody>
          <a:bodyPr wrap="square" rtlCol="0">
            <a:spAutoFit/>
          </a:bodyPr>
          <a:lstStyle/>
          <a:p>
            <a:r>
              <a:rPr lang="en-US" sz="1200" b="0" dirty="0">
                <a:solidFill>
                  <a:schemeClr val="tx1"/>
                </a:solidFill>
                <a:latin typeface="Century Gothic" panose="020B0502020202020204" pitchFamily="34" charset="0"/>
              </a:rPr>
              <a:t>ORNL is managed by UT-Battelle LLC for the US Department of Energy</a:t>
            </a:r>
          </a:p>
        </p:txBody>
      </p:sp>
      <p:sp>
        <p:nvSpPr>
          <p:cNvPr id="2" name="Title 1"/>
          <p:cNvSpPr>
            <a:spLocks noGrp="1"/>
          </p:cNvSpPr>
          <p:nvPr userDrawn="1">
            <p:ph type="ctrTitle" hasCustomPrompt="1"/>
          </p:nvPr>
        </p:nvSpPr>
        <p:spPr>
          <a:xfrm>
            <a:off x="428736" y="1388962"/>
            <a:ext cx="8678194" cy="978729"/>
          </a:xfrm>
        </p:spPr>
        <p:txBody>
          <a:bodyPr/>
          <a:lstStyle>
            <a:lvl1pPr algn="l">
              <a:defRPr sz="3200" b="0" baseline="0">
                <a:solidFill>
                  <a:schemeClr val="bg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3" name="Subtitle 2"/>
          <p:cNvSpPr>
            <a:spLocks noGrp="1"/>
          </p:cNvSpPr>
          <p:nvPr userDrawn="1">
            <p:ph type="subTitle" idx="1"/>
          </p:nvPr>
        </p:nvSpPr>
        <p:spPr>
          <a:xfrm>
            <a:off x="447481" y="3013455"/>
            <a:ext cx="5440514" cy="2028101"/>
          </a:xfrm>
        </p:spPr>
        <p:txBody>
          <a:bodyPr/>
          <a:lstStyle>
            <a:lvl1pPr marL="0" indent="0" algn="l">
              <a:buNone/>
              <a:defRPr sz="2000" baseline="0">
                <a:solidFill>
                  <a:schemeClr val="bg1"/>
                </a:solidFill>
                <a:latin typeface="Century Gothic" panose="020B0502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12">
            <a:extLst>
              <a:ext uri="{FF2B5EF4-FFF2-40B4-BE49-F238E27FC236}">
                <a16:creationId xmlns:a16="http://schemas.microsoft.com/office/drawing/2014/main" id="{05E99884-2636-4794-A093-0F9256951E03}"/>
              </a:ext>
            </a:extLst>
          </p:cNvPr>
          <p:cNvPicPr>
            <a:picLocks noChangeAspect="1"/>
          </p:cNvPicPr>
          <p:nvPr userDrawn="1"/>
        </p:nvPicPr>
        <p:blipFill>
          <a:blip r:embed="rId4"/>
          <a:stretch>
            <a:fillRect/>
          </a:stretch>
        </p:blipFill>
        <p:spPr>
          <a:xfrm>
            <a:off x="413129" y="456244"/>
            <a:ext cx="1088136" cy="261860"/>
          </a:xfrm>
          <a:prstGeom prst="rect">
            <a:avLst/>
          </a:prstGeom>
        </p:spPr>
      </p:pic>
    </p:spTree>
    <p:extLst>
      <p:ext uri="{BB962C8B-B14F-4D97-AF65-F5344CB8AC3E}">
        <p14:creationId xmlns:p14="http://schemas.microsoft.com/office/powerpoint/2010/main" val="3793082440"/>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7" y="1083755"/>
            <a:ext cx="5486764" cy="4219290"/>
          </a:xfrm>
          <a:noFill/>
        </p:spPr>
        <p:txBody>
          <a:bodyPr/>
          <a:lstStyle>
            <a:lvl1pPr marL="0" inden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4221671"/>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11" name="Rectangle 10">
            <a:extLst>
              <a:ext uri="{FF2B5EF4-FFF2-40B4-BE49-F238E27FC236}">
                <a16:creationId xmlns:a16="http://schemas.microsoft.com/office/drawing/2014/main" id="{683439C5-4231-ED43-91B8-86779195C11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35C7DBBE-95AC-E843-979A-A1A45836011E}"/>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6">
            <a:extLst>
              <a:ext uri="{FF2B5EF4-FFF2-40B4-BE49-F238E27FC236}">
                <a16:creationId xmlns:a16="http://schemas.microsoft.com/office/drawing/2014/main" id="{29C1BABE-6AB9-4F04-A1D6-C28E4287362E}"/>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8D325F85-B4F1-4C5D-855D-1BE9D9C179D6}"/>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0" name="Line 5">
            <a:extLst>
              <a:ext uri="{FF2B5EF4-FFF2-40B4-BE49-F238E27FC236}">
                <a16:creationId xmlns:a16="http://schemas.microsoft.com/office/drawing/2014/main" id="{1F888CF4-3F65-4925-A47B-614AFCDC0550}"/>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Line 6">
            <a:extLst>
              <a:ext uri="{FF2B5EF4-FFF2-40B4-BE49-F238E27FC236}">
                <a16:creationId xmlns:a16="http://schemas.microsoft.com/office/drawing/2014/main" id="{4CFFE01C-81C8-4437-B6F5-7BAAEE5FC29F}"/>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24" name="Freeform 7">
            <a:extLst>
              <a:ext uri="{FF2B5EF4-FFF2-40B4-BE49-F238E27FC236}">
                <a16:creationId xmlns:a16="http://schemas.microsoft.com/office/drawing/2014/main" id="{1B955FFA-B6F5-4CDD-940A-DB05FD68B7CA}"/>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5" name="Content Placeholder 5">
            <a:extLst>
              <a:ext uri="{FF2B5EF4-FFF2-40B4-BE49-F238E27FC236}">
                <a16:creationId xmlns:a16="http://schemas.microsoft.com/office/drawing/2014/main" id="{CA5F7EA9-E5C6-4376-AC5D-CA0B1DA0A259}"/>
              </a:ext>
            </a:extLst>
          </p:cNvPr>
          <p:cNvSpPr>
            <a:spLocks noGrp="1"/>
          </p:cNvSpPr>
          <p:nvPr>
            <p:ph sz="quarter" idx="4"/>
          </p:nvPr>
        </p:nvSpPr>
        <p:spPr>
          <a:xfrm>
            <a:off x="388079" y="2453317"/>
            <a:ext cx="5512904" cy="2690184"/>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414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6" y="1078992"/>
            <a:ext cx="5487073" cy="4224052"/>
          </a:xfrm>
          <a:noFill/>
        </p:spPr>
        <p:txBody>
          <a:bodyPr/>
          <a:lstStyle>
            <a:lvl1pPr marL="0" indent="0">
              <a:buFont typeface="Century Gothic" panose="020B0502020202020204" pitchFamily="34" charse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5779008"/>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6" name="Content Placeholder 5"/>
          <p:cNvSpPr>
            <a:spLocks noGrp="1"/>
          </p:cNvSpPr>
          <p:nvPr>
            <p:ph sz="quarter" idx="4"/>
          </p:nvPr>
        </p:nvSpPr>
        <p:spPr>
          <a:xfrm>
            <a:off x="388079" y="2453316"/>
            <a:ext cx="5512904" cy="4163291"/>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6" name="Freeform 7">
            <a:extLst>
              <a:ext uri="{FF2B5EF4-FFF2-40B4-BE49-F238E27FC236}">
                <a16:creationId xmlns:a16="http://schemas.microsoft.com/office/drawing/2014/main" id="{2A500EEB-73EC-4C16-8273-4ED5425DD64C}"/>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382430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k green picture layout w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4120595" y="1078989"/>
            <a:ext cx="7464186" cy="4226003"/>
          </a:xfrm>
          <a:noFill/>
        </p:spPr>
        <p:txBody>
          <a:bodyPr/>
          <a:lstStyle>
            <a:lvl1pPr marL="0" inden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1" y="1078991"/>
            <a:ext cx="3846274" cy="5779007"/>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p:nvPr>
        </p:nvSpPr>
        <p:spPr>
          <a:xfrm>
            <a:off x="388079" y="1275788"/>
            <a:ext cx="3576228" cy="979691"/>
          </a:xfrm>
        </p:spPr>
        <p:txBody>
          <a:bodyPr/>
          <a:lstStyle>
            <a:lvl1pPr>
              <a:lnSpc>
                <a:spcPct val="90000"/>
              </a:lnSpc>
              <a:defRPr sz="3200" b="0">
                <a:solidFill>
                  <a:schemeClr val="tx1"/>
                </a:solidFill>
                <a:latin typeface="Century Gothic" panose="020B0502020202020204" pitchFamily="34" charset="0"/>
              </a:defRPr>
            </a:lvl1pPr>
          </a:lstStyle>
          <a:p>
            <a:r>
              <a:rPr lang="en-US"/>
              <a:t>Click to edit Master title style</a:t>
            </a:r>
            <a:endParaRPr lang="en-US" dirty="0"/>
          </a:p>
        </p:txBody>
      </p:sp>
      <p:sp>
        <p:nvSpPr>
          <p:cNvPr id="6" name="Content Placeholder 5"/>
          <p:cNvSpPr>
            <a:spLocks noGrp="1"/>
          </p:cNvSpPr>
          <p:nvPr>
            <p:ph sz="quarter" idx="4"/>
          </p:nvPr>
        </p:nvSpPr>
        <p:spPr>
          <a:xfrm>
            <a:off x="388079" y="2800350"/>
            <a:ext cx="3541945" cy="3816258"/>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8" name="Freeform 5">
            <a:extLst>
              <a:ext uri="{FF2B5EF4-FFF2-40B4-BE49-F238E27FC236}">
                <a16:creationId xmlns:a16="http://schemas.microsoft.com/office/drawing/2014/main" id="{E0FFF716-AFC7-4054-A1F8-2C39C30731D0}"/>
              </a:ext>
            </a:extLst>
          </p:cNvPr>
          <p:cNvSpPr>
            <a:spLocks/>
          </p:cNvSpPr>
          <p:nvPr userDrawn="1"/>
        </p:nvSpPr>
        <p:spPr bwMode="auto">
          <a:xfrm>
            <a:off x="4120595" y="1"/>
            <a:ext cx="8071405" cy="6857998"/>
          </a:xfrm>
          <a:custGeom>
            <a:avLst/>
            <a:gdLst>
              <a:gd name="T0" fmla="*/ 4151 w 4490"/>
              <a:gd name="T1" fmla="*/ 0 h 3815"/>
              <a:gd name="T2" fmla="*/ 4151 w 4490"/>
              <a:gd name="T3" fmla="*/ 2951 h 3815"/>
              <a:gd name="T4" fmla="*/ 0 w 4490"/>
              <a:gd name="T5" fmla="*/ 2951 h 3815"/>
              <a:gd name="T6" fmla="*/ 0 w 4490"/>
              <a:gd name="T7" fmla="*/ 3815 h 3815"/>
              <a:gd name="T8" fmla="*/ 4490 w 4490"/>
              <a:gd name="T9" fmla="*/ 3815 h 3815"/>
              <a:gd name="T10" fmla="*/ 4490 w 4490"/>
              <a:gd name="T11" fmla="*/ 2969 h 3815"/>
              <a:gd name="T12" fmla="*/ 4490 w 4490"/>
              <a:gd name="T13" fmla="*/ 2951 h 3815"/>
              <a:gd name="T14" fmla="*/ 4490 w 4490"/>
              <a:gd name="T15" fmla="*/ 0 h 3815"/>
              <a:gd name="T16" fmla="*/ 4151 w 4490"/>
              <a:gd name="T17" fmla="*/ 0 h 3815"/>
              <a:gd name="T18" fmla="*/ 4151 w 4490"/>
              <a:gd name="T19"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90" h="3815">
                <a:moveTo>
                  <a:pt x="4151" y="0"/>
                </a:moveTo>
                <a:lnTo>
                  <a:pt x="4151" y="2951"/>
                </a:lnTo>
                <a:lnTo>
                  <a:pt x="0" y="2951"/>
                </a:lnTo>
                <a:lnTo>
                  <a:pt x="0" y="3815"/>
                </a:lnTo>
                <a:lnTo>
                  <a:pt x="4490" y="3815"/>
                </a:lnTo>
                <a:lnTo>
                  <a:pt x="4490" y="2969"/>
                </a:lnTo>
                <a:lnTo>
                  <a:pt x="4490" y="2951"/>
                </a:lnTo>
                <a:lnTo>
                  <a:pt x="4490" y="0"/>
                </a:lnTo>
                <a:lnTo>
                  <a:pt x="4151" y="0"/>
                </a:lnTo>
                <a:lnTo>
                  <a:pt x="4151" y="0"/>
                </a:lnTo>
                <a:close/>
              </a:path>
            </a:pathLst>
          </a:custGeom>
          <a:solidFill>
            <a:srgbClr val="4C8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5132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picture layout ">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274320" y="2381"/>
            <a:ext cx="11312843" cy="6342021"/>
          </a:xfrm>
          <a:noFill/>
          <a:ln>
            <a:noFill/>
          </a:ln>
        </p:spPr>
        <p:txBody>
          <a:bodyPr/>
          <a:lstStyle>
            <a:lvl1pPr marL="0" indent="0">
              <a:buFont typeface="Century Gothic" panose="020B0502020202020204" pitchFamily="34" charset="0"/>
              <a:buNone/>
              <a:defRPr/>
            </a:lvl1pPr>
          </a:lstStyle>
          <a:p>
            <a:r>
              <a:rPr lang="en-US"/>
              <a:t>Click icon to add picture</a:t>
            </a:r>
            <a:endParaRPr lang="en-US" dirty="0"/>
          </a:p>
        </p:txBody>
      </p:sp>
      <p:sp>
        <p:nvSpPr>
          <p:cNvPr id="2" name="Title 1"/>
          <p:cNvSpPr>
            <a:spLocks noGrp="1"/>
          </p:cNvSpPr>
          <p:nvPr>
            <p:ph type="title"/>
          </p:nvPr>
        </p:nvSpPr>
        <p:spPr>
          <a:xfrm>
            <a:off x="429769" y="274320"/>
            <a:ext cx="11000232" cy="535531"/>
          </a:xfrm>
        </p:spPr>
        <p:txBody>
          <a:bodyPr/>
          <a:lstStyle>
            <a:lvl1pPr>
              <a:lnSpc>
                <a:spcPct val="90000"/>
              </a:lnSpc>
              <a:defRPr sz="3200" b="0">
                <a:solidFill>
                  <a:schemeClr val="tx1"/>
                </a:solidFill>
                <a:effectLst/>
                <a:latin typeface="Century Gothic" panose="020B0502020202020204" pitchFamily="34" charset="0"/>
              </a:defRPr>
            </a:lvl1pPr>
          </a:lstStyle>
          <a:p>
            <a:r>
              <a:rPr lang="en-US"/>
              <a:t>Click to edit Master title style</a:t>
            </a:r>
            <a:endParaRPr lang="en-US" dirty="0"/>
          </a:p>
        </p:txBody>
      </p:sp>
      <p:sp>
        <p:nvSpPr>
          <p:cNvPr id="17" name="Rectangle 256">
            <a:extLst>
              <a:ext uri="{FF2B5EF4-FFF2-40B4-BE49-F238E27FC236}">
                <a16:creationId xmlns:a16="http://schemas.microsoft.com/office/drawing/2014/main" id="{50787286-CD5D-43D9-B8DA-70C3358DC829}"/>
              </a:ext>
            </a:extLst>
          </p:cNvPr>
          <p:cNvSpPr txBox="1">
            <a:spLocks noChangeArrowheads="1"/>
          </p:cNvSpPr>
          <p:nvPr userDrawn="1"/>
        </p:nvSpPr>
        <p:spPr>
          <a:xfrm>
            <a:off x="8010283" y="6477000"/>
            <a:ext cx="3860800" cy="182562"/>
          </a:xfrm>
          <a:prstGeom prst="rect">
            <a:avLst/>
          </a:prstGeom>
          <a:ln/>
        </p:spPr>
        <p:txBody>
          <a:bodyPr anchor="ctr"/>
          <a:lstStyle/>
          <a:p>
            <a:pPr algn="r"/>
            <a:r>
              <a:rPr lang="en-US" sz="1000" dirty="0">
                <a:solidFill>
                  <a:schemeClr val="bg1"/>
                </a:solidFill>
                <a:latin typeface="Century Gothic" panose="020B0502020202020204" pitchFamily="34" charset="0"/>
                <a:cs typeface="Arial" pitchFamily="34" charset="0"/>
              </a:rPr>
              <a:t> </a:t>
            </a:r>
          </a:p>
        </p:txBody>
      </p:sp>
      <p:sp>
        <p:nvSpPr>
          <p:cNvPr id="16" name="Freeform 9">
            <a:extLst>
              <a:ext uri="{FF2B5EF4-FFF2-40B4-BE49-F238E27FC236}">
                <a16:creationId xmlns:a16="http://schemas.microsoft.com/office/drawing/2014/main" id="{D938724D-E109-43B4-9560-1552E26DB04A}"/>
              </a:ext>
            </a:extLst>
          </p:cNvPr>
          <p:cNvSpPr>
            <a:spLocks/>
          </p:cNvSpPr>
          <p:nvPr userDrawn="1"/>
        </p:nvSpPr>
        <p:spPr bwMode="auto">
          <a:xfrm>
            <a:off x="6026150" y="0"/>
            <a:ext cx="6165850" cy="6858000"/>
          </a:xfrm>
          <a:custGeom>
            <a:avLst/>
            <a:gdLst>
              <a:gd name="T0" fmla="*/ 3502 w 3884"/>
              <a:gd name="T1" fmla="*/ 0 h 4320"/>
              <a:gd name="T2" fmla="*/ 3502 w 3884"/>
              <a:gd name="T3" fmla="*/ 3998 h 4320"/>
              <a:gd name="T4" fmla="*/ 0 w 3884"/>
              <a:gd name="T5" fmla="*/ 3998 h 4320"/>
              <a:gd name="T6" fmla="*/ 0 w 3884"/>
              <a:gd name="T7" fmla="*/ 4320 h 4320"/>
              <a:gd name="T8" fmla="*/ 3502 w 3884"/>
              <a:gd name="T9" fmla="*/ 4320 h 4320"/>
              <a:gd name="T10" fmla="*/ 3884 w 3884"/>
              <a:gd name="T11" fmla="*/ 4320 h 4320"/>
              <a:gd name="T12" fmla="*/ 3884 w 3884"/>
              <a:gd name="T13" fmla="*/ 3998 h 4320"/>
              <a:gd name="T14" fmla="*/ 3884 w 3884"/>
              <a:gd name="T15" fmla="*/ 0 h 4320"/>
              <a:gd name="T16" fmla="*/ 3502 w 3884"/>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4" h="4320">
                <a:moveTo>
                  <a:pt x="3502" y="0"/>
                </a:moveTo>
                <a:lnTo>
                  <a:pt x="3502" y="3998"/>
                </a:lnTo>
                <a:lnTo>
                  <a:pt x="0" y="3998"/>
                </a:lnTo>
                <a:lnTo>
                  <a:pt x="0" y="4320"/>
                </a:lnTo>
                <a:lnTo>
                  <a:pt x="3502" y="4320"/>
                </a:lnTo>
                <a:lnTo>
                  <a:pt x="3884" y="4320"/>
                </a:lnTo>
                <a:lnTo>
                  <a:pt x="3884" y="3998"/>
                </a:lnTo>
                <a:lnTo>
                  <a:pt x="3884" y="0"/>
                </a:lnTo>
                <a:lnTo>
                  <a:pt x="3502" y="0"/>
                </a:lnTo>
                <a:close/>
              </a:path>
            </a:pathLst>
          </a:custGeom>
          <a:solidFill>
            <a:srgbClr val="408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7900E375-D0D6-466C-A383-E914B5C8AE5A}"/>
              </a:ext>
            </a:extLst>
          </p:cNvPr>
          <p:cNvSpPr/>
          <p:nvPr userDrawn="1"/>
        </p:nvSpPr>
        <p:spPr>
          <a:xfrm>
            <a:off x="0" y="6344402"/>
            <a:ext cx="274320" cy="510909"/>
          </a:xfrm>
          <a:prstGeom prst="rect">
            <a:avLst/>
          </a:prstGeom>
          <a:solidFill>
            <a:srgbClr val="397D5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a:solidFill>
                <a:schemeClr val="tx1"/>
              </a:solidFill>
            </a:endParaRPr>
          </a:p>
        </p:txBody>
      </p:sp>
      <p:sp>
        <p:nvSpPr>
          <p:cNvPr id="19" name="Rectangle 6">
            <a:extLst>
              <a:ext uri="{FF2B5EF4-FFF2-40B4-BE49-F238E27FC236}">
                <a16:creationId xmlns:a16="http://schemas.microsoft.com/office/drawing/2014/main" id="{D090841D-81E2-4E83-8067-E18C5C3AF8FF}"/>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a:solidFill>
                <a:schemeClr val="tx1"/>
              </a:solidFill>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BD3AC615-0875-4C80-B019-11A28EDCB638}"/>
              </a:ext>
            </a:extLst>
          </p:cNvPr>
          <p:cNvPicPr>
            <a:picLocks noChangeAspect="1"/>
          </p:cNvPicPr>
          <p:nvPr userDrawn="1"/>
        </p:nvPicPr>
        <p:blipFill>
          <a:blip r:embed="rId2"/>
          <a:stretch>
            <a:fillRect/>
          </a:stretch>
        </p:blipFill>
        <p:spPr>
          <a:xfrm>
            <a:off x="413129" y="6477000"/>
            <a:ext cx="1088136" cy="261860"/>
          </a:xfrm>
          <a:prstGeom prst="rect">
            <a:avLst/>
          </a:prstGeom>
        </p:spPr>
      </p:pic>
    </p:spTree>
    <p:extLst>
      <p:ext uri="{BB962C8B-B14F-4D97-AF65-F5344CB8AC3E}">
        <p14:creationId xmlns:p14="http://schemas.microsoft.com/office/powerpoint/2010/main" val="1219607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2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12106"/>
            <a:ext cx="5840589" cy="52934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6351411" y="1412106"/>
            <a:ext cx="5840589" cy="52934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19" y="948037"/>
            <a:ext cx="5840589"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6351411" y="948037"/>
            <a:ext cx="5840589"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4318" y="1005840"/>
            <a:ext cx="5821682"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312234" y="1527048"/>
            <a:ext cx="5783766" cy="411035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6351410" y="1005840"/>
            <a:ext cx="5840589"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6351411" y="1527048"/>
            <a:ext cx="5785575"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8" y="365857"/>
            <a:ext cx="10363317"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19" name="Rectangle 18">
            <a:extLst>
              <a:ext uri="{FF2B5EF4-FFF2-40B4-BE49-F238E27FC236}">
                <a16:creationId xmlns:a16="http://schemas.microsoft.com/office/drawing/2014/main" id="{88649F31-1D58-F243-85FD-74506880A33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0" name="Rectangle 19">
            <a:extLst>
              <a:ext uri="{FF2B5EF4-FFF2-40B4-BE49-F238E27FC236}">
                <a16:creationId xmlns:a16="http://schemas.microsoft.com/office/drawing/2014/main" id="{77038521-D276-4049-A4BA-98C27C6D825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6">
            <a:extLst>
              <a:ext uri="{FF2B5EF4-FFF2-40B4-BE49-F238E27FC236}">
                <a16:creationId xmlns:a16="http://schemas.microsoft.com/office/drawing/2014/main" id="{3F2F0951-0E05-43D4-AB3F-73E5681F4301}"/>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1" name="Picture 20">
            <a:extLst>
              <a:ext uri="{FF2B5EF4-FFF2-40B4-BE49-F238E27FC236}">
                <a16:creationId xmlns:a16="http://schemas.microsoft.com/office/drawing/2014/main" id="{27EC139F-C616-4896-A830-8F9FC5B2C27F}"/>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3" name="Rectangle 256">
            <a:extLst>
              <a:ext uri="{FF2B5EF4-FFF2-40B4-BE49-F238E27FC236}">
                <a16:creationId xmlns:a16="http://schemas.microsoft.com/office/drawing/2014/main" id="{D8ACAAE2-A531-47BE-8F4F-FFC18507ED0B}"/>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113747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12106"/>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4299090" y="1412106"/>
            <a:ext cx="3867912"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8323860" y="1412106"/>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3866758"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4299089" y="948037"/>
            <a:ext cx="386791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8323860" y="948037"/>
            <a:ext cx="3885931"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0178" y="1005840"/>
            <a:ext cx="3870672"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312234" y="1527048"/>
            <a:ext cx="3791415" cy="411035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4297709" y="1005840"/>
            <a:ext cx="3866758"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4295175" y="1527048"/>
            <a:ext cx="3860800"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8319718" y="1005840"/>
            <a:ext cx="3885931"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8319719" y="1527048"/>
            <a:ext cx="3768204"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8" y="365857"/>
            <a:ext cx="10418329"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70288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19"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328861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328861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630290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6302901"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6" name="Rectangle 25">
            <a:extLst>
              <a:ext uri="{FF2B5EF4-FFF2-40B4-BE49-F238E27FC236}">
                <a16:creationId xmlns:a16="http://schemas.microsoft.com/office/drawing/2014/main" id="{925F09E4-91A6-437A-BED4-ED7995D473E7}"/>
              </a:ext>
            </a:extLst>
          </p:cNvPr>
          <p:cNvSpPr/>
          <p:nvPr userDrawn="1"/>
        </p:nvSpPr>
        <p:spPr>
          <a:xfrm>
            <a:off x="9317192"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7" name="Rectangle 26">
            <a:extLst>
              <a:ext uri="{FF2B5EF4-FFF2-40B4-BE49-F238E27FC236}">
                <a16:creationId xmlns:a16="http://schemas.microsoft.com/office/drawing/2014/main" id="{6192D3D3-2A2D-4482-B3F5-B0CBCD39D93A}"/>
              </a:ext>
            </a:extLst>
          </p:cNvPr>
          <p:cNvSpPr/>
          <p:nvPr userDrawn="1"/>
        </p:nvSpPr>
        <p:spPr>
          <a:xfrm>
            <a:off x="9317193"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4319" y="1005840"/>
            <a:ext cx="2861458"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74318" y="1527048"/>
            <a:ext cx="2861459" cy="501091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3288609" y="1005840"/>
            <a:ext cx="2874807"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3288609" y="1527048"/>
            <a:ext cx="2874807"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6312952" y="1005840"/>
            <a:ext cx="2864755"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6312952" y="1527048"/>
            <a:ext cx="2864755"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65857"/>
            <a:ext cx="10418330"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29" name="Text Placeholder 4">
            <a:extLst>
              <a:ext uri="{FF2B5EF4-FFF2-40B4-BE49-F238E27FC236}">
                <a16:creationId xmlns:a16="http://schemas.microsoft.com/office/drawing/2014/main" id="{757D323C-D2DD-42C4-81D6-6224EE035EE4}"/>
              </a:ext>
            </a:extLst>
          </p:cNvPr>
          <p:cNvSpPr>
            <a:spLocks noGrp="1"/>
          </p:cNvSpPr>
          <p:nvPr userDrawn="1">
            <p:ph type="body" sz="quarter" idx="12"/>
          </p:nvPr>
        </p:nvSpPr>
        <p:spPr>
          <a:xfrm>
            <a:off x="9317190" y="1005840"/>
            <a:ext cx="2864755"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5">
            <a:extLst>
              <a:ext uri="{FF2B5EF4-FFF2-40B4-BE49-F238E27FC236}">
                <a16:creationId xmlns:a16="http://schemas.microsoft.com/office/drawing/2014/main" id="{6D6262AB-5413-4C3B-B769-39B07A6E5626}"/>
              </a:ext>
            </a:extLst>
          </p:cNvPr>
          <p:cNvSpPr>
            <a:spLocks noGrp="1"/>
          </p:cNvSpPr>
          <p:nvPr userDrawn="1">
            <p:ph sz="quarter" idx="13"/>
          </p:nvPr>
        </p:nvSpPr>
        <p:spPr>
          <a:xfrm>
            <a:off x="9317190" y="1527048"/>
            <a:ext cx="2864755"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5" name="Picture 24">
            <a:extLst>
              <a:ext uri="{FF2B5EF4-FFF2-40B4-BE49-F238E27FC236}">
                <a16:creationId xmlns:a16="http://schemas.microsoft.com/office/drawing/2014/main" id="{F5E4A85E-2D34-4FC1-90CE-1459D5681FC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07604" y="441571"/>
            <a:ext cx="1093661" cy="265176"/>
          </a:xfrm>
          <a:prstGeom prst="rect">
            <a:avLst/>
          </a:prstGeom>
        </p:spPr>
      </p:pic>
    </p:spTree>
    <p:extLst>
      <p:ext uri="{BB962C8B-B14F-4D97-AF65-F5344CB8AC3E}">
        <p14:creationId xmlns:p14="http://schemas.microsoft.com/office/powerpoint/2010/main" val="194656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767" y="274320"/>
            <a:ext cx="11430000" cy="539496"/>
          </a:xfrm>
        </p:spPr>
        <p:txBody>
          <a:bodyPr/>
          <a:lstStyle>
            <a:lvl1pPr>
              <a:lnSpc>
                <a:spcPct val="9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48055" y="1653735"/>
            <a:ext cx="11430000" cy="4047778"/>
          </a:xfrm>
        </p:spPr>
        <p:txBody>
          <a:bodyPr/>
          <a:lstStyle>
            <a:lvl1pPr marL="288925" indent="-288925">
              <a:spcBef>
                <a:spcPts val="1800"/>
              </a:spcBef>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buClr>
                <a:schemeClr val="tx1"/>
              </a:buClr>
              <a:buSzPct val="90000"/>
              <a:buFont typeface="Century Gothic" panose="020B0502020202020204" pitchFamily="34" charset="0"/>
              <a:buChar char="–"/>
              <a:defRPr>
                <a:latin typeface="+mn-lt"/>
                <a:cs typeface="Arial" panose="020B0604020202020204" pitchFamily="34" charset="0"/>
              </a:defRPr>
            </a:lvl2pPr>
            <a:lvl3pPr marL="1031875" indent="-288925">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482725" indent="-222250">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274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DAB3A-4154-42CC-B73A-07DD412DD1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r="-401" b="-1"/>
          <a:stretch/>
        </p:blipFill>
        <p:spPr>
          <a:xfrm>
            <a:off x="6095998" y="1078992"/>
            <a:ext cx="5535025" cy="4228673"/>
          </a:xfrm>
          <a:prstGeom prst="rect">
            <a:avLst/>
          </a:prstGeom>
        </p:spPr>
      </p:pic>
      <p:sp>
        <p:nvSpPr>
          <p:cNvPr id="6" name="Rectangle 5">
            <a:extLst>
              <a:ext uri="{FF2B5EF4-FFF2-40B4-BE49-F238E27FC236}">
                <a16:creationId xmlns:a16="http://schemas.microsoft.com/office/drawing/2014/main" id="{F679D6E9-7CB6-4816-BA71-A98C108727C8}"/>
              </a:ext>
            </a:extLst>
          </p:cNvPr>
          <p:cNvSpPr/>
          <p:nvPr userDrawn="1"/>
        </p:nvSpPr>
        <p:spPr>
          <a:xfrm>
            <a:off x="274320" y="1078992"/>
            <a:ext cx="5821680" cy="4228673"/>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a:extLst>
              <a:ext uri="{FF2B5EF4-FFF2-40B4-BE49-F238E27FC236}">
                <a16:creationId xmlns:a16="http://schemas.microsoft.com/office/drawing/2014/main" id="{C2F2F47A-E421-4CE0-A746-76A8C436B135}"/>
              </a:ext>
            </a:extLst>
          </p:cNvPr>
          <p:cNvSpPr>
            <a:spLocks noGrp="1"/>
          </p:cNvSpPr>
          <p:nvPr>
            <p:ph type="title"/>
          </p:nvPr>
        </p:nvSpPr>
        <p:spPr>
          <a:xfrm>
            <a:off x="429768" y="1352479"/>
            <a:ext cx="5413469" cy="1100789"/>
          </a:xfrm>
        </p:spPr>
        <p:txBody>
          <a:bodyPr/>
          <a:lstStyle/>
          <a:p>
            <a:r>
              <a:rPr lang="en-US"/>
              <a:t>Click to edit Master title style</a:t>
            </a:r>
            <a:endParaRPr lang="en-US" dirty="0"/>
          </a:p>
        </p:txBody>
      </p:sp>
      <p:sp>
        <p:nvSpPr>
          <p:cNvPr id="10" name="Content Placeholder 5">
            <a:extLst>
              <a:ext uri="{FF2B5EF4-FFF2-40B4-BE49-F238E27FC236}">
                <a16:creationId xmlns:a16="http://schemas.microsoft.com/office/drawing/2014/main" id="{6068FB31-3CF5-496E-BC0D-61D682234A2C}"/>
              </a:ext>
            </a:extLst>
          </p:cNvPr>
          <p:cNvSpPr>
            <a:spLocks noGrp="1"/>
          </p:cNvSpPr>
          <p:nvPr>
            <p:ph sz="quarter" idx="4"/>
          </p:nvPr>
        </p:nvSpPr>
        <p:spPr>
          <a:xfrm>
            <a:off x="412217" y="2891883"/>
            <a:ext cx="5431021" cy="2252546"/>
          </a:xfrm>
        </p:spPr>
        <p:txBody>
          <a:bodyPr/>
          <a:lstStyle>
            <a:lvl1pPr marL="287338" indent="-287338">
              <a:buClr>
                <a:schemeClr val="tx1"/>
              </a:buClr>
              <a:buFont typeface="Century Gothic" panose="020B0502020202020204" pitchFamily="34" charset="0"/>
              <a:buChar char="•"/>
              <a:defRPr sz="2000">
                <a:latin typeface="Century Gothic" panose="020B0502020202020204" pitchFamily="34" charset="0"/>
              </a:defRPr>
            </a:lvl1pPr>
            <a:lvl2pPr marL="688975" indent="-285750">
              <a:buClr>
                <a:schemeClr val="tx1"/>
              </a:buClr>
              <a:buFont typeface="Century Gothic" panose="020B0502020202020204" pitchFamily="34" charset="0"/>
              <a:buChar char="–"/>
              <a:defRPr sz="1800">
                <a:latin typeface="Century Gothic" panose="020B0502020202020204" pitchFamily="34" charset="0"/>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5" name="Rectangle 14">
            <a:extLst>
              <a:ext uri="{FF2B5EF4-FFF2-40B4-BE49-F238E27FC236}">
                <a16:creationId xmlns:a16="http://schemas.microsoft.com/office/drawing/2014/main" id="{88ACC93F-6123-3F49-8C15-4A811AF8B7BB}"/>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D7756F41-5AD0-C346-AE90-A0206E07D1B9}"/>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11" name="Picture 10">
            <a:extLst>
              <a:ext uri="{FF2B5EF4-FFF2-40B4-BE49-F238E27FC236}">
                <a16:creationId xmlns:a16="http://schemas.microsoft.com/office/drawing/2014/main" id="{ACE79036-1F33-40EB-AB47-F9529E5C3C6A}"/>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2" name="Freeform 7">
            <a:extLst>
              <a:ext uri="{FF2B5EF4-FFF2-40B4-BE49-F238E27FC236}">
                <a16:creationId xmlns:a16="http://schemas.microsoft.com/office/drawing/2014/main" id="{3E861E90-11A2-4A0B-85EB-1A2865C9A48F}"/>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CBCBCB"/>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75167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465135" y="1444753"/>
            <a:ext cx="5507832" cy="4203944"/>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241493" y="1444753"/>
            <a:ext cx="5504688" cy="4203944"/>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2605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5135" y="1444752"/>
            <a:ext cx="5507832"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5135" y="2275467"/>
            <a:ext cx="5507832" cy="3373229"/>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1493" y="1444752"/>
            <a:ext cx="5504688"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1493" y="2275467"/>
            <a:ext cx="5504688" cy="3373229"/>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408993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425236" cy="535531"/>
          </a:xfrm>
        </p:spPr>
        <p:txBody>
          <a:bodyPr/>
          <a:lstStyle>
            <a:lvl1pPr>
              <a:lnSpc>
                <a:spcPct val="90000"/>
              </a:lnSpc>
              <a:defRPr sz="3200" baseline="0"/>
            </a:lvl1pPr>
          </a:lstStyle>
          <a:p>
            <a:r>
              <a:rPr lang="en-US"/>
              <a:t>Click to edit Master title style</a:t>
            </a:r>
            <a:endParaRPr lang="en-US" dirty="0"/>
          </a:p>
        </p:txBody>
      </p:sp>
    </p:spTree>
    <p:extLst>
      <p:ext uri="{BB962C8B-B14F-4D97-AF65-F5344CB8AC3E}">
        <p14:creationId xmlns:p14="http://schemas.microsoft.com/office/powerpoint/2010/main" val="298758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Sidebar and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5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 boxes with reverse headers">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5486400"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696" y="2208792"/>
            <a:ext cx="5486400"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84682" y="1387602"/>
            <a:ext cx="5486400"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4682" y="2213184"/>
            <a:ext cx="5486400"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186100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_3 content boxes with reverse headers">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3610478"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696" y="2208792"/>
            <a:ext cx="361047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393659"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93659"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Text Placeholder 4">
            <a:extLst>
              <a:ext uri="{FF2B5EF4-FFF2-40B4-BE49-F238E27FC236}">
                <a16:creationId xmlns:a16="http://schemas.microsoft.com/office/drawing/2014/main" id="{49D91D4C-0C90-4594-94C2-E939B6EF57C4}"/>
              </a:ext>
            </a:extLst>
          </p:cNvPr>
          <p:cNvSpPr>
            <a:spLocks noGrp="1"/>
          </p:cNvSpPr>
          <p:nvPr>
            <p:ph type="body" sz="quarter" idx="10"/>
          </p:nvPr>
        </p:nvSpPr>
        <p:spPr>
          <a:xfrm>
            <a:off x="8248562"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E1A87D9D-30BD-4BC1-AB79-1F900F87185B}"/>
              </a:ext>
            </a:extLst>
          </p:cNvPr>
          <p:cNvSpPr>
            <a:spLocks noGrp="1"/>
          </p:cNvSpPr>
          <p:nvPr>
            <p:ph sz="quarter" idx="11"/>
          </p:nvPr>
        </p:nvSpPr>
        <p:spPr>
          <a:xfrm>
            <a:off x="8248562"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9904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9768" y="274320"/>
            <a:ext cx="11430000" cy="535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1614" y="1650029"/>
            <a:ext cx="11419468"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Edit Master text styles</a:t>
            </a:r>
          </a:p>
          <a:p>
            <a:pPr lvl="1"/>
            <a:r>
              <a:rPr lang="en-US" dirty="0"/>
              <a:t>Second level</a:t>
            </a:r>
          </a:p>
          <a:p>
            <a:pPr lvl="2"/>
            <a:r>
              <a:rPr lang="en-US" dirty="0"/>
              <a:t>Third level</a:t>
            </a:r>
          </a:p>
        </p:txBody>
      </p:sp>
      <p:sp>
        <p:nvSpPr>
          <p:cNvPr id="8" name="Rectangle 6"/>
          <p:cNvSpPr>
            <a:spLocks noChangeArrowheads="1"/>
          </p:cNvSpPr>
          <p:nvPr/>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12" name="Rectangle 11">
            <a:extLst>
              <a:ext uri="{FF2B5EF4-FFF2-40B4-BE49-F238E27FC236}">
                <a16:creationId xmlns:a16="http://schemas.microsoft.com/office/drawing/2014/main" id="{4D3B0D07-6BED-A646-84B4-4749F06D657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6">
            <a:extLst>
              <a:ext uri="{FF2B5EF4-FFF2-40B4-BE49-F238E27FC236}">
                <a16:creationId xmlns:a16="http://schemas.microsoft.com/office/drawing/2014/main" id="{5832D77F-AA48-5846-ACCE-C0EB6A92350A}"/>
              </a:ext>
            </a:extLst>
          </p:cNvPr>
          <p:cNvSpPr>
            <a:spLocks noChangeArrowheads="1"/>
          </p:cNvSpPr>
          <p:nvPr userDrawn="1"/>
        </p:nvSpPr>
        <p:spPr bwMode="auto">
          <a:xfrm flipH="1">
            <a:off x="-4391" y="6616607"/>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9" name="Picture 8">
            <a:extLst>
              <a:ext uri="{FF2B5EF4-FFF2-40B4-BE49-F238E27FC236}">
                <a16:creationId xmlns:a16="http://schemas.microsoft.com/office/drawing/2014/main" id="{49AC3F58-DA01-43AC-9BFD-B0FCF242EE72}"/>
              </a:ext>
            </a:extLst>
          </p:cNvPr>
          <p:cNvPicPr>
            <a:picLocks noChangeAspect="1"/>
          </p:cNvPicPr>
          <p:nvPr userDrawn="1"/>
        </p:nvPicPr>
        <p:blipFill>
          <a:blip r:embed="rId18"/>
          <a:stretch>
            <a:fillRect/>
          </a:stretch>
        </p:blipFill>
        <p:spPr>
          <a:xfrm>
            <a:off x="413129" y="6477000"/>
            <a:ext cx="1088136" cy="261860"/>
          </a:xfrm>
          <a:prstGeom prst="rect">
            <a:avLst/>
          </a:prstGeom>
        </p:spPr>
      </p:pic>
      <p:sp>
        <p:nvSpPr>
          <p:cNvPr id="10" name="Rectangle 256">
            <a:extLst>
              <a:ext uri="{FF2B5EF4-FFF2-40B4-BE49-F238E27FC236}">
                <a16:creationId xmlns:a16="http://schemas.microsoft.com/office/drawing/2014/main" id="{323F2AC7-81B7-4181-8965-07F2D3F8B684}"/>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IEEE HPEC '21</a:t>
            </a:r>
          </a:p>
        </p:txBody>
      </p:sp>
    </p:spTree>
    <p:extLst>
      <p:ext uri="{BB962C8B-B14F-4D97-AF65-F5344CB8AC3E}">
        <p14:creationId xmlns:p14="http://schemas.microsoft.com/office/powerpoint/2010/main" val="2725756759"/>
      </p:ext>
    </p:extLst>
  </p:cSld>
  <p:clrMap bg1="lt1" tx1="dk1" bg2="lt2" tx2="dk2" accent1="accent1" accent2="accent2" accent3="accent3" accent4="accent4" accent5="accent5" accent6="accent6" hlink="hlink" folHlink="folHlink"/>
  <p:sldLayoutIdLst>
    <p:sldLayoutId id="2147483671" r:id="rId1"/>
    <p:sldLayoutId id="2147483732" r:id="rId2"/>
    <p:sldLayoutId id="2147483716" r:id="rId3"/>
    <p:sldLayoutId id="2147483663" r:id="rId4"/>
    <p:sldLayoutId id="2147483758" r:id="rId5"/>
    <p:sldLayoutId id="2147483736" r:id="rId6"/>
    <p:sldLayoutId id="2147483759" r:id="rId7"/>
    <p:sldLayoutId id="2147483685" r:id="rId8"/>
    <p:sldLayoutId id="2147483757" r:id="rId9"/>
    <p:sldLayoutId id="2147483667" r:id="rId10"/>
    <p:sldLayoutId id="2147483725" r:id="rId11"/>
    <p:sldLayoutId id="2147483756" r:id="rId12"/>
    <p:sldLayoutId id="2147483678" r:id="rId13"/>
    <p:sldLayoutId id="2147483760" r:id="rId14"/>
    <p:sldLayoutId id="2147483761" r:id="rId15"/>
    <p:sldLayoutId id="2147483762" r:id="rId16"/>
  </p:sldLayoutIdLst>
  <p:txStyles>
    <p:titleStyle>
      <a:lvl1pPr algn="l" rtl="0" eaLnBrk="1" fontAlgn="base" hangingPunct="1">
        <a:lnSpc>
          <a:spcPct val="90000"/>
        </a:lnSpc>
        <a:spcBef>
          <a:spcPct val="0"/>
        </a:spcBef>
        <a:spcAft>
          <a:spcPct val="0"/>
        </a:spcAft>
        <a:defRPr sz="3200" b="0" kern="1200">
          <a:solidFill>
            <a:schemeClr val="tx1"/>
          </a:solidFill>
          <a:latin typeface="Century Gothic" panose="020B0502020202020204"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87338" indent="-287338" algn="l" rtl="0" eaLnBrk="1" fontAlgn="base" hangingPunct="1">
        <a:lnSpc>
          <a:spcPct val="90000"/>
        </a:lnSpc>
        <a:spcBef>
          <a:spcPts val="1400"/>
        </a:spcBef>
        <a:spcAft>
          <a:spcPct val="0"/>
        </a:spcAft>
        <a:buClr>
          <a:schemeClr val="tx1"/>
        </a:buClr>
        <a:buSzPct val="90000"/>
        <a:buFont typeface="Century Gothic" panose="020B0502020202020204" pitchFamily="34" charset="0"/>
        <a:buChar char="•"/>
        <a:defRPr sz="2800" kern="1200">
          <a:solidFill>
            <a:schemeClr val="tx1"/>
          </a:solidFill>
          <a:latin typeface="Century Gothic" panose="020B0502020202020204" pitchFamily="34" charset="0"/>
          <a:ea typeface="+mn-ea"/>
          <a:cs typeface="+mn-cs"/>
        </a:defRPr>
      </a:lvl1pPr>
      <a:lvl2pPr marL="688975"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Century Gothic" panose="020B0502020202020204" pitchFamily="34" charset="0"/>
          <a:ea typeface="+mn-ea"/>
          <a:cs typeface="+mn-cs"/>
        </a:defRPr>
      </a:lvl2pPr>
      <a:lvl3pPr marL="1030288"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EF93-DE48-5442-870D-943F375717DA}"/>
              </a:ext>
            </a:extLst>
          </p:cNvPr>
          <p:cNvSpPr>
            <a:spLocks noGrp="1"/>
          </p:cNvSpPr>
          <p:nvPr>
            <p:ph type="ctrTitle"/>
          </p:nvPr>
        </p:nvSpPr>
        <p:spPr>
          <a:xfrm>
            <a:off x="428736" y="1388962"/>
            <a:ext cx="9362536" cy="978729"/>
          </a:xfrm>
        </p:spPr>
        <p:txBody>
          <a:bodyPr/>
          <a:lstStyle/>
          <a:p>
            <a:r>
              <a:rPr lang="en-US" dirty="0"/>
              <a:t>IRIS: A Portable Runtime System Exploiting Multiple Heterogeneous Programming Systems</a:t>
            </a:r>
          </a:p>
        </p:txBody>
      </p:sp>
      <p:sp>
        <p:nvSpPr>
          <p:cNvPr id="3" name="Subtitle 2">
            <a:extLst>
              <a:ext uri="{FF2B5EF4-FFF2-40B4-BE49-F238E27FC236}">
                <a16:creationId xmlns:a16="http://schemas.microsoft.com/office/drawing/2014/main" id="{3C273FE8-692F-1E45-8F88-6FBEEB088B32}"/>
              </a:ext>
            </a:extLst>
          </p:cNvPr>
          <p:cNvSpPr>
            <a:spLocks noGrp="1"/>
          </p:cNvSpPr>
          <p:nvPr>
            <p:ph type="subTitle" idx="1"/>
          </p:nvPr>
        </p:nvSpPr>
        <p:spPr/>
        <p:txBody>
          <a:bodyPr/>
          <a:lstStyle/>
          <a:p>
            <a:r>
              <a:rPr lang="en-US" b="1" i="1" dirty="0"/>
              <a:t>Jungwon Kim</a:t>
            </a:r>
            <a:r>
              <a:rPr lang="en-US" dirty="0"/>
              <a:t>, Seyong Lee, Beau Johnston, and Jeffrey S. Vetter</a:t>
            </a:r>
          </a:p>
          <a:p>
            <a:r>
              <a:rPr lang="en-US" dirty="0"/>
              <a:t>Oak Ridge National Laboratory</a:t>
            </a:r>
          </a:p>
          <a:p>
            <a:endParaRPr lang="en-US" dirty="0"/>
          </a:p>
          <a:p>
            <a:r>
              <a:rPr lang="en-US" dirty="0"/>
              <a:t>20 September 2021 @ IEEE HPEC '21</a:t>
            </a:r>
          </a:p>
        </p:txBody>
      </p:sp>
    </p:spTree>
    <p:extLst>
      <p:ext uri="{BB962C8B-B14F-4D97-AF65-F5344CB8AC3E}">
        <p14:creationId xmlns:p14="http://schemas.microsoft.com/office/powerpoint/2010/main" val="41726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CC78-BBD2-1B4F-BE27-809742A3FDBD}"/>
              </a:ext>
            </a:extLst>
          </p:cNvPr>
          <p:cNvSpPr>
            <a:spLocks noGrp="1"/>
          </p:cNvSpPr>
          <p:nvPr>
            <p:ph type="title"/>
          </p:nvPr>
        </p:nvSpPr>
        <p:spPr>
          <a:xfrm>
            <a:off x="429767" y="274320"/>
            <a:ext cx="11430000" cy="535531"/>
          </a:xfrm>
        </p:spPr>
        <p:txBody>
          <a:bodyPr/>
          <a:lstStyle/>
          <a:p>
            <a:r>
              <a:rPr lang="en-US" dirty="0"/>
              <a:t>No De Facto Standard for Heterogeneous Programming</a:t>
            </a:r>
          </a:p>
        </p:txBody>
      </p:sp>
      <p:sp>
        <p:nvSpPr>
          <p:cNvPr id="3" name="Content Placeholder 2">
            <a:extLst>
              <a:ext uri="{FF2B5EF4-FFF2-40B4-BE49-F238E27FC236}">
                <a16:creationId xmlns:a16="http://schemas.microsoft.com/office/drawing/2014/main" id="{5E06BF64-EBF3-F94C-91E9-F27BC99A16E9}"/>
              </a:ext>
            </a:extLst>
          </p:cNvPr>
          <p:cNvSpPr>
            <a:spLocks noGrp="1"/>
          </p:cNvSpPr>
          <p:nvPr>
            <p:ph idx="1"/>
          </p:nvPr>
        </p:nvSpPr>
        <p:spPr/>
        <p:txBody>
          <a:bodyPr/>
          <a:lstStyle/>
          <a:p>
            <a:r>
              <a:rPr lang="en-US" dirty="0"/>
              <a:t>ORNL Experimental Computing Laboratory (</a:t>
            </a:r>
            <a:r>
              <a:rPr lang="en-US" dirty="0" err="1"/>
              <a:t>ExCL</a:t>
            </a:r>
            <a:r>
              <a:rPr lang="en-US" dirty="0"/>
              <a:t>) systems*</a:t>
            </a:r>
          </a:p>
        </p:txBody>
      </p:sp>
      <p:graphicFrame>
        <p:nvGraphicFramePr>
          <p:cNvPr id="8" name="Table 11">
            <a:extLst>
              <a:ext uri="{FF2B5EF4-FFF2-40B4-BE49-F238E27FC236}">
                <a16:creationId xmlns:a16="http://schemas.microsoft.com/office/drawing/2014/main" id="{B5B41844-E2B4-2640-9F37-67FB7518E725}"/>
              </a:ext>
            </a:extLst>
          </p:cNvPr>
          <p:cNvGraphicFramePr>
            <a:graphicFrameLocks/>
          </p:cNvGraphicFramePr>
          <p:nvPr>
            <p:extLst>
              <p:ext uri="{D42A27DB-BD31-4B8C-83A1-F6EECF244321}">
                <p14:modId xmlns:p14="http://schemas.microsoft.com/office/powerpoint/2010/main" val="2234012664"/>
              </p:ext>
            </p:extLst>
          </p:nvPr>
        </p:nvGraphicFramePr>
        <p:xfrm>
          <a:off x="838200" y="2244903"/>
          <a:ext cx="10515600" cy="185420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40358487"/>
                    </a:ext>
                  </a:extLst>
                </a:gridCol>
                <a:gridCol w="438150">
                  <a:extLst>
                    <a:ext uri="{9D8B030D-6E8A-4147-A177-3AD203B41FA5}">
                      <a16:colId xmlns:a16="http://schemas.microsoft.com/office/drawing/2014/main" val="2189553281"/>
                    </a:ext>
                  </a:extLst>
                </a:gridCol>
                <a:gridCol w="438150">
                  <a:extLst>
                    <a:ext uri="{9D8B030D-6E8A-4147-A177-3AD203B41FA5}">
                      <a16:colId xmlns:a16="http://schemas.microsoft.com/office/drawing/2014/main" val="1920866259"/>
                    </a:ext>
                  </a:extLst>
                </a:gridCol>
                <a:gridCol w="438150">
                  <a:extLst>
                    <a:ext uri="{9D8B030D-6E8A-4147-A177-3AD203B41FA5}">
                      <a16:colId xmlns:a16="http://schemas.microsoft.com/office/drawing/2014/main" val="2236928679"/>
                    </a:ext>
                  </a:extLst>
                </a:gridCol>
                <a:gridCol w="438150">
                  <a:extLst>
                    <a:ext uri="{9D8B030D-6E8A-4147-A177-3AD203B41FA5}">
                      <a16:colId xmlns:a16="http://schemas.microsoft.com/office/drawing/2014/main" val="2429595429"/>
                    </a:ext>
                  </a:extLst>
                </a:gridCol>
                <a:gridCol w="219075">
                  <a:extLst>
                    <a:ext uri="{9D8B030D-6E8A-4147-A177-3AD203B41FA5}">
                      <a16:colId xmlns:a16="http://schemas.microsoft.com/office/drawing/2014/main" val="634205121"/>
                    </a:ext>
                  </a:extLst>
                </a:gridCol>
                <a:gridCol w="219075">
                  <a:extLst>
                    <a:ext uri="{9D8B030D-6E8A-4147-A177-3AD203B41FA5}">
                      <a16:colId xmlns:a16="http://schemas.microsoft.com/office/drawing/2014/main" val="3410086032"/>
                    </a:ext>
                  </a:extLst>
                </a:gridCol>
                <a:gridCol w="438150">
                  <a:extLst>
                    <a:ext uri="{9D8B030D-6E8A-4147-A177-3AD203B41FA5}">
                      <a16:colId xmlns:a16="http://schemas.microsoft.com/office/drawing/2014/main" val="2010133200"/>
                    </a:ext>
                  </a:extLst>
                </a:gridCol>
                <a:gridCol w="1314450">
                  <a:extLst>
                    <a:ext uri="{9D8B030D-6E8A-4147-A177-3AD203B41FA5}">
                      <a16:colId xmlns:a16="http://schemas.microsoft.com/office/drawing/2014/main" val="824514723"/>
                    </a:ext>
                  </a:extLst>
                </a:gridCol>
                <a:gridCol w="657225">
                  <a:extLst>
                    <a:ext uri="{9D8B030D-6E8A-4147-A177-3AD203B41FA5}">
                      <a16:colId xmlns:a16="http://schemas.microsoft.com/office/drawing/2014/main" val="2285729457"/>
                    </a:ext>
                  </a:extLst>
                </a:gridCol>
                <a:gridCol w="657225">
                  <a:extLst>
                    <a:ext uri="{9D8B030D-6E8A-4147-A177-3AD203B41FA5}">
                      <a16:colId xmlns:a16="http://schemas.microsoft.com/office/drawing/2014/main" val="2421595122"/>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Jetson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Zynq</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DGX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Oswald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Summit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2">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Frontier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extLst>
                  <a:ext uri="{0D108BD9-81ED-4DB2-BD59-A6C34878D82A}">
                    <a16:rowId xmlns:a16="http://schemas.microsoft.com/office/drawing/2014/main" val="99903791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CPU</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pPr algn="ctr"/>
                      <a:r>
                        <a:rPr lang="en-US" dirty="0">
                          <a:solidFill>
                            <a:schemeClr val="bg1"/>
                          </a:solidFill>
                        </a:rPr>
                        <a:t>Intel</a:t>
                      </a:r>
                    </a:p>
                  </a:txBody>
                  <a:tcP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IBM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endParaRPr lang="en-US"/>
                    </a:p>
                  </a:txBody>
                  <a:tcPr/>
                </a:tc>
                <a:extLst>
                  <a:ext uri="{0D108BD9-81ED-4DB2-BD59-A6C34878D82A}">
                    <a16:rowId xmlns:a16="http://schemas.microsoft.com/office/drawing/2014/main" val="213655381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GPU</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99066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FPGA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Xilinx</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E1E1"/>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hMerge="1">
                  <a:txBody>
                    <a:bodyPr/>
                    <a:lstStyle/>
                    <a:p>
                      <a:endParaRPr lang="en-US"/>
                    </a:p>
                  </a:txBody>
                  <a:tcPr/>
                </a:tc>
                <a:extLst>
                  <a:ext uri="{0D108BD9-81ED-4DB2-BD59-A6C34878D82A}">
                    <a16:rowId xmlns:a16="http://schemas.microsoft.com/office/drawing/2014/main" val="23637777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DSP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extLst>
                  <a:ext uri="{0D108BD9-81ED-4DB2-BD59-A6C34878D82A}">
                    <a16:rowId xmlns:a16="http://schemas.microsoft.com/office/drawing/2014/main" val="2438658620"/>
                  </a:ext>
                </a:extLst>
              </a:tr>
            </a:tbl>
          </a:graphicData>
        </a:graphic>
      </p:graphicFrame>
      <p:sp>
        <p:nvSpPr>
          <p:cNvPr id="10" name="TextBox 9">
            <a:extLst>
              <a:ext uri="{FF2B5EF4-FFF2-40B4-BE49-F238E27FC236}">
                <a16:creationId xmlns:a16="http://schemas.microsoft.com/office/drawing/2014/main" id="{CB191D2B-4B50-FB4B-801A-90D262B86484}"/>
              </a:ext>
            </a:extLst>
          </p:cNvPr>
          <p:cNvSpPr txBox="1"/>
          <p:nvPr/>
        </p:nvSpPr>
        <p:spPr>
          <a:xfrm>
            <a:off x="4150324" y="6341709"/>
            <a:ext cx="4025461" cy="341632"/>
          </a:xfrm>
          <a:prstGeom prst="rect">
            <a:avLst/>
          </a:prstGeom>
          <a:noFill/>
        </p:spPr>
        <p:txBody>
          <a:bodyPr wrap="none" rtlCol="0">
            <a:spAutoFit/>
          </a:bodyPr>
          <a:lstStyle/>
          <a:p>
            <a:pPr>
              <a:lnSpc>
                <a:spcPct val="90000"/>
              </a:lnSpc>
            </a:pPr>
            <a:r>
              <a:rPr lang="en-US" dirty="0">
                <a:solidFill>
                  <a:srgbClr val="4C8861"/>
                </a:solidFill>
                <a:latin typeface="+mn-lt"/>
              </a:rPr>
              <a:t>* ORNL </a:t>
            </a:r>
            <a:r>
              <a:rPr lang="en-US" dirty="0" err="1">
                <a:solidFill>
                  <a:srgbClr val="4C8861"/>
                </a:solidFill>
                <a:latin typeface="+mn-lt"/>
              </a:rPr>
              <a:t>ExCL</a:t>
            </a:r>
            <a:r>
              <a:rPr lang="en-US" dirty="0">
                <a:solidFill>
                  <a:srgbClr val="4C8861"/>
                </a:solidFill>
                <a:latin typeface="+mn-lt"/>
              </a:rPr>
              <a:t>: https://</a:t>
            </a:r>
            <a:r>
              <a:rPr lang="en-US" dirty="0" err="1">
                <a:solidFill>
                  <a:srgbClr val="4C8861"/>
                </a:solidFill>
                <a:latin typeface="+mn-lt"/>
              </a:rPr>
              <a:t>excl.ornl.gov</a:t>
            </a:r>
            <a:r>
              <a:rPr lang="en-US" dirty="0">
                <a:solidFill>
                  <a:srgbClr val="4C8861"/>
                </a:solidFill>
                <a:latin typeface="+mn-lt"/>
              </a:rPr>
              <a:t>/</a:t>
            </a:r>
          </a:p>
        </p:txBody>
      </p:sp>
      <p:sp>
        <p:nvSpPr>
          <p:cNvPr id="40" name="Rectangle 39">
            <a:extLst>
              <a:ext uri="{FF2B5EF4-FFF2-40B4-BE49-F238E27FC236}">
                <a16:creationId xmlns:a16="http://schemas.microsoft.com/office/drawing/2014/main" id="{DF3BE90B-0B6F-3E4F-97D3-981E48ECA246}"/>
              </a:ext>
            </a:extLst>
          </p:cNvPr>
          <p:cNvSpPr/>
          <p:nvPr/>
        </p:nvSpPr>
        <p:spPr>
          <a:xfrm>
            <a:off x="838200" y="4512689"/>
            <a:ext cx="1463040" cy="548640"/>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CUDA Host</a:t>
            </a:r>
          </a:p>
        </p:txBody>
      </p:sp>
      <p:sp>
        <p:nvSpPr>
          <p:cNvPr id="41" name="Document 40">
            <a:extLst>
              <a:ext uri="{FF2B5EF4-FFF2-40B4-BE49-F238E27FC236}">
                <a16:creationId xmlns:a16="http://schemas.microsoft.com/office/drawing/2014/main" id="{54496146-9F5D-234A-8FBD-C0C28205EA41}"/>
              </a:ext>
            </a:extLst>
          </p:cNvPr>
          <p:cNvSpPr/>
          <p:nvPr/>
        </p:nvSpPr>
        <p:spPr>
          <a:xfrm>
            <a:off x="2411003" y="4512689"/>
            <a:ext cx="1463040" cy="548640"/>
          </a:xfrm>
          <a:prstGeom prst="flowChartDocumen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CUDA Kernel</a:t>
            </a:r>
          </a:p>
        </p:txBody>
      </p:sp>
      <p:sp>
        <p:nvSpPr>
          <p:cNvPr id="42" name="Rectangle 41">
            <a:extLst>
              <a:ext uri="{FF2B5EF4-FFF2-40B4-BE49-F238E27FC236}">
                <a16:creationId xmlns:a16="http://schemas.microsoft.com/office/drawing/2014/main" id="{0108D8D7-3384-7845-971D-A7E6D5F27CAA}"/>
              </a:ext>
            </a:extLst>
          </p:cNvPr>
          <p:cNvSpPr/>
          <p:nvPr/>
        </p:nvSpPr>
        <p:spPr>
          <a:xfrm>
            <a:off x="4647991" y="4512689"/>
            <a:ext cx="1463040" cy="54864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Host</a:t>
            </a:r>
          </a:p>
        </p:txBody>
      </p:sp>
      <p:sp>
        <p:nvSpPr>
          <p:cNvPr id="43" name="Document 42">
            <a:extLst>
              <a:ext uri="{FF2B5EF4-FFF2-40B4-BE49-F238E27FC236}">
                <a16:creationId xmlns:a16="http://schemas.microsoft.com/office/drawing/2014/main" id="{C3842B1C-8323-BD44-81BC-3C4A09486042}"/>
              </a:ext>
            </a:extLst>
          </p:cNvPr>
          <p:cNvSpPr/>
          <p:nvPr/>
        </p:nvSpPr>
        <p:spPr>
          <a:xfrm>
            <a:off x="6220794" y="4512689"/>
            <a:ext cx="1463040" cy="548640"/>
          </a:xfrm>
          <a:prstGeom prst="flowChartDocumen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Kernel</a:t>
            </a:r>
          </a:p>
        </p:txBody>
      </p:sp>
      <p:sp>
        <p:nvSpPr>
          <p:cNvPr id="44" name="Rectangle 43">
            <a:extLst>
              <a:ext uri="{FF2B5EF4-FFF2-40B4-BE49-F238E27FC236}">
                <a16:creationId xmlns:a16="http://schemas.microsoft.com/office/drawing/2014/main" id="{D401F43A-9A44-044E-BB60-5606E880896D}"/>
              </a:ext>
            </a:extLst>
          </p:cNvPr>
          <p:cNvSpPr/>
          <p:nvPr/>
        </p:nvSpPr>
        <p:spPr>
          <a:xfrm>
            <a:off x="838200" y="5427193"/>
            <a:ext cx="1463040" cy="548640"/>
          </a:xfrm>
          <a:prstGeom prst="rec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Host</a:t>
            </a:r>
          </a:p>
        </p:txBody>
      </p:sp>
      <p:sp>
        <p:nvSpPr>
          <p:cNvPr id="45" name="Document 44">
            <a:extLst>
              <a:ext uri="{FF2B5EF4-FFF2-40B4-BE49-F238E27FC236}">
                <a16:creationId xmlns:a16="http://schemas.microsoft.com/office/drawing/2014/main" id="{D7E8D393-5E8A-BB47-BF8C-3D903FA4D4BF}"/>
              </a:ext>
            </a:extLst>
          </p:cNvPr>
          <p:cNvSpPr/>
          <p:nvPr/>
        </p:nvSpPr>
        <p:spPr>
          <a:xfrm>
            <a:off x="2411003" y="5427193"/>
            <a:ext cx="1463040" cy="548640"/>
          </a:xfrm>
          <a:prstGeom prst="flowChartDocument">
            <a:avLst/>
          </a:prstGeom>
          <a:solidFill>
            <a:srgbClr val="7030A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Kernel</a:t>
            </a:r>
          </a:p>
        </p:txBody>
      </p:sp>
      <p:sp>
        <p:nvSpPr>
          <p:cNvPr id="46" name="Rectangle 45">
            <a:extLst>
              <a:ext uri="{FF2B5EF4-FFF2-40B4-BE49-F238E27FC236}">
                <a16:creationId xmlns:a16="http://schemas.microsoft.com/office/drawing/2014/main" id="{03EF7717-F48A-FA4C-8930-B4C79B72684F}"/>
              </a:ext>
            </a:extLst>
          </p:cNvPr>
          <p:cNvSpPr/>
          <p:nvPr/>
        </p:nvSpPr>
        <p:spPr>
          <a:xfrm>
            <a:off x="4647991" y="5456642"/>
            <a:ext cx="1463040" cy="548640"/>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Host</a:t>
            </a:r>
          </a:p>
        </p:txBody>
      </p:sp>
      <p:sp>
        <p:nvSpPr>
          <p:cNvPr id="47" name="Document 46">
            <a:extLst>
              <a:ext uri="{FF2B5EF4-FFF2-40B4-BE49-F238E27FC236}">
                <a16:creationId xmlns:a16="http://schemas.microsoft.com/office/drawing/2014/main" id="{23A78FBB-2D1E-FE4E-A5DA-9264EB747B7A}"/>
              </a:ext>
            </a:extLst>
          </p:cNvPr>
          <p:cNvSpPr/>
          <p:nvPr/>
        </p:nvSpPr>
        <p:spPr>
          <a:xfrm>
            <a:off x="6220794" y="5456642"/>
            <a:ext cx="1463040" cy="548640"/>
          </a:xfrm>
          <a:prstGeom prst="flowChartDocumen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Kernel</a:t>
            </a:r>
          </a:p>
        </p:txBody>
      </p:sp>
      <p:sp>
        <p:nvSpPr>
          <p:cNvPr id="48" name="Rectangle 47">
            <a:extLst>
              <a:ext uri="{FF2B5EF4-FFF2-40B4-BE49-F238E27FC236}">
                <a16:creationId xmlns:a16="http://schemas.microsoft.com/office/drawing/2014/main" id="{08E9E7F5-A1CD-FB4E-885C-C1BF08DC3F05}"/>
              </a:ext>
            </a:extLst>
          </p:cNvPr>
          <p:cNvSpPr/>
          <p:nvPr/>
        </p:nvSpPr>
        <p:spPr>
          <a:xfrm>
            <a:off x="8317957" y="5494803"/>
            <a:ext cx="1463040" cy="54864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a:t>
            </a:r>
          </a:p>
        </p:txBody>
      </p:sp>
      <p:sp>
        <p:nvSpPr>
          <p:cNvPr id="49" name="Rectangle 48">
            <a:extLst>
              <a:ext uri="{FF2B5EF4-FFF2-40B4-BE49-F238E27FC236}">
                <a16:creationId xmlns:a16="http://schemas.microsoft.com/office/drawing/2014/main" id="{300937E8-C8D8-8D4D-94F9-3C8141966D83}"/>
              </a:ext>
            </a:extLst>
          </p:cNvPr>
          <p:cNvSpPr/>
          <p:nvPr/>
        </p:nvSpPr>
        <p:spPr>
          <a:xfrm>
            <a:off x="8317957" y="4512689"/>
            <a:ext cx="1463040" cy="54864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oneAPI Host</a:t>
            </a:r>
          </a:p>
        </p:txBody>
      </p:sp>
      <p:sp>
        <p:nvSpPr>
          <p:cNvPr id="50" name="Document 49">
            <a:extLst>
              <a:ext uri="{FF2B5EF4-FFF2-40B4-BE49-F238E27FC236}">
                <a16:creationId xmlns:a16="http://schemas.microsoft.com/office/drawing/2014/main" id="{93529AF5-AF13-D043-8438-296FA85E3583}"/>
              </a:ext>
            </a:extLst>
          </p:cNvPr>
          <p:cNvSpPr/>
          <p:nvPr/>
        </p:nvSpPr>
        <p:spPr>
          <a:xfrm>
            <a:off x="9890760" y="4512689"/>
            <a:ext cx="1463040" cy="548640"/>
          </a:xfrm>
          <a:prstGeom prst="flowChartDocument">
            <a:avLst/>
          </a:prstGeom>
          <a:solidFill>
            <a:srgbClr val="4472C4"/>
          </a:solidFill>
          <a:ln>
            <a:noFill/>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oneAPI Kernel</a:t>
            </a:r>
          </a:p>
        </p:txBody>
      </p:sp>
    </p:spTree>
    <p:extLst>
      <p:ext uri="{BB962C8B-B14F-4D97-AF65-F5344CB8AC3E}">
        <p14:creationId xmlns:p14="http://schemas.microsoft.com/office/powerpoint/2010/main" val="5144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CC78-BBD2-1B4F-BE27-809742A3FDBD}"/>
              </a:ext>
            </a:extLst>
          </p:cNvPr>
          <p:cNvSpPr>
            <a:spLocks noGrp="1"/>
          </p:cNvSpPr>
          <p:nvPr>
            <p:ph type="title"/>
          </p:nvPr>
        </p:nvSpPr>
        <p:spPr>
          <a:xfrm>
            <a:off x="429767" y="274320"/>
            <a:ext cx="11430000" cy="535531"/>
          </a:xfrm>
        </p:spPr>
        <p:txBody>
          <a:bodyPr/>
          <a:lstStyle/>
          <a:p>
            <a:r>
              <a:rPr lang="en-US" dirty="0"/>
              <a:t>We Need Portability in Heterogeneous Programming</a:t>
            </a:r>
          </a:p>
        </p:txBody>
      </p:sp>
      <p:sp>
        <p:nvSpPr>
          <p:cNvPr id="3" name="Content Placeholder 2">
            <a:extLst>
              <a:ext uri="{FF2B5EF4-FFF2-40B4-BE49-F238E27FC236}">
                <a16:creationId xmlns:a16="http://schemas.microsoft.com/office/drawing/2014/main" id="{5E06BF64-EBF3-F94C-91E9-F27BC99A16E9}"/>
              </a:ext>
            </a:extLst>
          </p:cNvPr>
          <p:cNvSpPr>
            <a:spLocks noGrp="1"/>
          </p:cNvSpPr>
          <p:nvPr>
            <p:ph idx="1"/>
          </p:nvPr>
        </p:nvSpPr>
        <p:spPr/>
        <p:txBody>
          <a:bodyPr/>
          <a:lstStyle/>
          <a:p>
            <a:r>
              <a:rPr lang="en-US" dirty="0"/>
              <a:t>Not portable program across different HW configurations</a:t>
            </a:r>
          </a:p>
        </p:txBody>
      </p:sp>
      <p:graphicFrame>
        <p:nvGraphicFramePr>
          <p:cNvPr id="8" name="Table 11">
            <a:extLst>
              <a:ext uri="{FF2B5EF4-FFF2-40B4-BE49-F238E27FC236}">
                <a16:creationId xmlns:a16="http://schemas.microsoft.com/office/drawing/2014/main" id="{B5B41844-E2B4-2640-9F37-67FB7518E725}"/>
              </a:ext>
            </a:extLst>
          </p:cNvPr>
          <p:cNvGraphicFramePr>
            <a:graphicFrameLocks/>
          </p:cNvGraphicFramePr>
          <p:nvPr>
            <p:extLst>
              <p:ext uri="{D42A27DB-BD31-4B8C-83A1-F6EECF244321}">
                <p14:modId xmlns:p14="http://schemas.microsoft.com/office/powerpoint/2010/main" val="3564194225"/>
              </p:ext>
            </p:extLst>
          </p:nvPr>
        </p:nvGraphicFramePr>
        <p:xfrm>
          <a:off x="838200" y="2244903"/>
          <a:ext cx="10515600" cy="185420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40358487"/>
                    </a:ext>
                  </a:extLst>
                </a:gridCol>
                <a:gridCol w="438150">
                  <a:extLst>
                    <a:ext uri="{9D8B030D-6E8A-4147-A177-3AD203B41FA5}">
                      <a16:colId xmlns:a16="http://schemas.microsoft.com/office/drawing/2014/main" val="2189553281"/>
                    </a:ext>
                  </a:extLst>
                </a:gridCol>
                <a:gridCol w="438150">
                  <a:extLst>
                    <a:ext uri="{9D8B030D-6E8A-4147-A177-3AD203B41FA5}">
                      <a16:colId xmlns:a16="http://schemas.microsoft.com/office/drawing/2014/main" val="1920866259"/>
                    </a:ext>
                  </a:extLst>
                </a:gridCol>
                <a:gridCol w="438150">
                  <a:extLst>
                    <a:ext uri="{9D8B030D-6E8A-4147-A177-3AD203B41FA5}">
                      <a16:colId xmlns:a16="http://schemas.microsoft.com/office/drawing/2014/main" val="2236928679"/>
                    </a:ext>
                  </a:extLst>
                </a:gridCol>
                <a:gridCol w="438150">
                  <a:extLst>
                    <a:ext uri="{9D8B030D-6E8A-4147-A177-3AD203B41FA5}">
                      <a16:colId xmlns:a16="http://schemas.microsoft.com/office/drawing/2014/main" val="2429595429"/>
                    </a:ext>
                  </a:extLst>
                </a:gridCol>
                <a:gridCol w="219075">
                  <a:extLst>
                    <a:ext uri="{9D8B030D-6E8A-4147-A177-3AD203B41FA5}">
                      <a16:colId xmlns:a16="http://schemas.microsoft.com/office/drawing/2014/main" val="634205121"/>
                    </a:ext>
                  </a:extLst>
                </a:gridCol>
                <a:gridCol w="219075">
                  <a:extLst>
                    <a:ext uri="{9D8B030D-6E8A-4147-A177-3AD203B41FA5}">
                      <a16:colId xmlns:a16="http://schemas.microsoft.com/office/drawing/2014/main" val="3410086032"/>
                    </a:ext>
                  </a:extLst>
                </a:gridCol>
                <a:gridCol w="438150">
                  <a:extLst>
                    <a:ext uri="{9D8B030D-6E8A-4147-A177-3AD203B41FA5}">
                      <a16:colId xmlns:a16="http://schemas.microsoft.com/office/drawing/2014/main" val="2010133200"/>
                    </a:ext>
                  </a:extLst>
                </a:gridCol>
                <a:gridCol w="1314450">
                  <a:extLst>
                    <a:ext uri="{9D8B030D-6E8A-4147-A177-3AD203B41FA5}">
                      <a16:colId xmlns:a16="http://schemas.microsoft.com/office/drawing/2014/main" val="824514723"/>
                    </a:ext>
                  </a:extLst>
                </a:gridCol>
                <a:gridCol w="657225">
                  <a:extLst>
                    <a:ext uri="{9D8B030D-6E8A-4147-A177-3AD203B41FA5}">
                      <a16:colId xmlns:a16="http://schemas.microsoft.com/office/drawing/2014/main" val="2285729457"/>
                    </a:ext>
                  </a:extLst>
                </a:gridCol>
                <a:gridCol w="657225">
                  <a:extLst>
                    <a:ext uri="{9D8B030D-6E8A-4147-A177-3AD203B41FA5}">
                      <a16:colId xmlns:a16="http://schemas.microsoft.com/office/drawing/2014/main" val="2421595122"/>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Jetson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Zynq</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DGX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Oswald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Summit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2">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Frontier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2060"/>
                    </a:solidFill>
                  </a:tcPr>
                </a:tc>
                <a:tc hMerge="1">
                  <a:txBody>
                    <a:bodyPr/>
                    <a:lstStyle/>
                    <a:p>
                      <a:endParaRPr lang="en-US"/>
                    </a:p>
                  </a:txBody>
                  <a:tcPr/>
                </a:tc>
                <a:extLst>
                  <a:ext uri="{0D108BD9-81ED-4DB2-BD59-A6C34878D82A}">
                    <a16:rowId xmlns:a16="http://schemas.microsoft.com/office/drawing/2014/main" val="99903791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CPU</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pPr algn="ctr"/>
                      <a:r>
                        <a:rPr lang="en-US" dirty="0">
                          <a:solidFill>
                            <a:schemeClr val="bg1"/>
                          </a:solidFill>
                        </a:rPr>
                        <a:t>Intel</a:t>
                      </a:r>
                    </a:p>
                  </a:txBody>
                  <a:tcP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IBM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endParaRPr lang="en-US"/>
                    </a:p>
                  </a:txBody>
                  <a:tcPr/>
                </a:tc>
                <a:extLst>
                  <a:ext uri="{0D108BD9-81ED-4DB2-BD59-A6C34878D82A}">
                    <a16:rowId xmlns:a16="http://schemas.microsoft.com/office/drawing/2014/main" val="213655381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GPU</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99066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FPGA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Xilinx</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E1E1"/>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hMerge="1">
                  <a:txBody>
                    <a:bodyPr/>
                    <a:lstStyle/>
                    <a:p>
                      <a:endParaRPr lang="en-US"/>
                    </a:p>
                  </a:txBody>
                  <a:tcPr/>
                </a:tc>
                <a:extLst>
                  <a:ext uri="{0D108BD9-81ED-4DB2-BD59-A6C34878D82A}">
                    <a16:rowId xmlns:a16="http://schemas.microsoft.com/office/drawing/2014/main" val="23637777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DSP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extLst>
                  <a:ext uri="{0D108BD9-81ED-4DB2-BD59-A6C34878D82A}">
                    <a16:rowId xmlns:a16="http://schemas.microsoft.com/office/drawing/2014/main" val="2438658620"/>
                  </a:ext>
                </a:extLst>
              </a:tr>
            </a:tbl>
          </a:graphicData>
        </a:graphic>
      </p:graphicFrame>
      <p:sp>
        <p:nvSpPr>
          <p:cNvPr id="24" name="Document 23">
            <a:extLst>
              <a:ext uri="{FF2B5EF4-FFF2-40B4-BE49-F238E27FC236}">
                <a16:creationId xmlns:a16="http://schemas.microsoft.com/office/drawing/2014/main" id="{2B62D9D2-16F9-5949-B301-4B396C6658C9}"/>
              </a:ext>
            </a:extLst>
          </p:cNvPr>
          <p:cNvSpPr/>
          <p:nvPr/>
        </p:nvSpPr>
        <p:spPr>
          <a:xfrm>
            <a:off x="4015729" y="5996757"/>
            <a:ext cx="1645920" cy="548640"/>
          </a:xfrm>
          <a:prstGeom prst="flowChartDocumen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Kernel</a:t>
            </a:r>
          </a:p>
        </p:txBody>
      </p:sp>
      <p:sp>
        <p:nvSpPr>
          <p:cNvPr id="25" name="Document 24">
            <a:extLst>
              <a:ext uri="{FF2B5EF4-FFF2-40B4-BE49-F238E27FC236}">
                <a16:creationId xmlns:a16="http://schemas.microsoft.com/office/drawing/2014/main" id="{E2809DB3-228F-A84F-B11B-7E96BF4C9DBA}"/>
              </a:ext>
            </a:extLst>
          </p:cNvPr>
          <p:cNvSpPr/>
          <p:nvPr/>
        </p:nvSpPr>
        <p:spPr>
          <a:xfrm>
            <a:off x="4015729" y="5144770"/>
            <a:ext cx="1645920" cy="548640"/>
          </a:xfrm>
          <a:prstGeom prst="flowChartDocumen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Kernel</a:t>
            </a:r>
          </a:p>
        </p:txBody>
      </p:sp>
      <p:sp>
        <p:nvSpPr>
          <p:cNvPr id="26" name="Document 25">
            <a:extLst>
              <a:ext uri="{FF2B5EF4-FFF2-40B4-BE49-F238E27FC236}">
                <a16:creationId xmlns:a16="http://schemas.microsoft.com/office/drawing/2014/main" id="{216C5484-596B-7148-8D6E-ED93B18B1D27}"/>
              </a:ext>
            </a:extLst>
          </p:cNvPr>
          <p:cNvSpPr/>
          <p:nvPr/>
        </p:nvSpPr>
        <p:spPr>
          <a:xfrm>
            <a:off x="4015729" y="4278269"/>
            <a:ext cx="1645920" cy="548640"/>
          </a:xfrm>
          <a:prstGeom prst="flowChartDocument">
            <a:avLst/>
          </a:prstGeom>
          <a:solidFill>
            <a:srgbClr val="016F79"/>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 Kernel</a:t>
            </a:r>
          </a:p>
        </p:txBody>
      </p:sp>
      <p:sp>
        <p:nvSpPr>
          <p:cNvPr id="27" name="Rectangle 26">
            <a:extLst>
              <a:ext uri="{FF2B5EF4-FFF2-40B4-BE49-F238E27FC236}">
                <a16:creationId xmlns:a16="http://schemas.microsoft.com/office/drawing/2014/main" id="{831E3173-619D-3A4F-88C3-E293FADA8A73}"/>
              </a:ext>
            </a:extLst>
          </p:cNvPr>
          <p:cNvSpPr/>
          <p:nvPr/>
        </p:nvSpPr>
        <p:spPr>
          <a:xfrm>
            <a:off x="2152646" y="4278269"/>
            <a:ext cx="1645920" cy="2267128"/>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Snapdragon Host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OpenCL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Hexagon</a:t>
            </a:r>
          </a:p>
        </p:txBody>
      </p:sp>
      <p:sp>
        <p:nvSpPr>
          <p:cNvPr id="28" name="Document 27">
            <a:extLst>
              <a:ext uri="{FF2B5EF4-FFF2-40B4-BE49-F238E27FC236}">
                <a16:creationId xmlns:a16="http://schemas.microsoft.com/office/drawing/2014/main" id="{9CFBA0A5-1613-3247-AA12-4FFF5108390A}"/>
              </a:ext>
            </a:extLst>
          </p:cNvPr>
          <p:cNvSpPr/>
          <p:nvPr/>
        </p:nvSpPr>
        <p:spPr>
          <a:xfrm>
            <a:off x="9707880" y="5144770"/>
            <a:ext cx="1645920" cy="548640"/>
          </a:xfrm>
          <a:prstGeom prst="flowChartDocument">
            <a:avLst/>
          </a:prstGeom>
          <a:solidFill>
            <a:srgbClr val="FF0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Kernel</a:t>
            </a:r>
          </a:p>
        </p:txBody>
      </p:sp>
      <p:sp>
        <p:nvSpPr>
          <p:cNvPr id="29" name="Document 28">
            <a:extLst>
              <a:ext uri="{FF2B5EF4-FFF2-40B4-BE49-F238E27FC236}">
                <a16:creationId xmlns:a16="http://schemas.microsoft.com/office/drawing/2014/main" id="{C1483467-FAE7-474B-9E6F-891D5F6B6E4F}"/>
              </a:ext>
            </a:extLst>
          </p:cNvPr>
          <p:cNvSpPr/>
          <p:nvPr/>
        </p:nvSpPr>
        <p:spPr>
          <a:xfrm>
            <a:off x="9707880" y="4278269"/>
            <a:ext cx="1645920" cy="548640"/>
          </a:xfrm>
          <a:prstGeom prst="flowChartDocument">
            <a:avLst/>
          </a:prstGeom>
          <a:solidFill>
            <a:srgbClr val="016F79"/>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 Kernel</a:t>
            </a:r>
          </a:p>
        </p:txBody>
      </p:sp>
      <p:sp>
        <p:nvSpPr>
          <p:cNvPr id="30" name="Rectangle 29">
            <a:extLst>
              <a:ext uri="{FF2B5EF4-FFF2-40B4-BE49-F238E27FC236}">
                <a16:creationId xmlns:a16="http://schemas.microsoft.com/office/drawing/2014/main" id="{34AEC615-2457-CD45-80C9-B3A12498BDD2}"/>
              </a:ext>
            </a:extLst>
          </p:cNvPr>
          <p:cNvSpPr/>
          <p:nvPr/>
        </p:nvSpPr>
        <p:spPr>
          <a:xfrm>
            <a:off x="7844797" y="4278268"/>
            <a:ext cx="1645920" cy="1415142"/>
          </a:xfrm>
          <a:prstGeom prst="rect">
            <a:avLst/>
          </a:prstGeom>
          <a:solidFill>
            <a:srgbClr val="002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Frontier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Host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HIP</a:t>
            </a:r>
          </a:p>
        </p:txBody>
      </p:sp>
    </p:spTree>
    <p:extLst>
      <p:ext uri="{BB962C8B-B14F-4D97-AF65-F5344CB8AC3E}">
        <p14:creationId xmlns:p14="http://schemas.microsoft.com/office/powerpoint/2010/main" val="411181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p:txBody>
          <a:bodyPr/>
          <a:lstStyle/>
          <a:p>
            <a:r>
              <a:rPr lang="en-US" dirty="0"/>
              <a:t>Orchestrating Multiple Programming Systems</a:t>
            </a:r>
          </a:p>
        </p:txBody>
      </p:sp>
      <p:sp>
        <p:nvSpPr>
          <p:cNvPr id="3" name="Content Placeholder 2">
            <a:extLst>
              <a:ext uri="{FF2B5EF4-FFF2-40B4-BE49-F238E27FC236}">
                <a16:creationId xmlns:a16="http://schemas.microsoft.com/office/drawing/2014/main" id="{E3280535-89D7-554B-A5BA-6D46A599462A}"/>
              </a:ext>
            </a:extLst>
          </p:cNvPr>
          <p:cNvSpPr>
            <a:spLocks noGrp="1"/>
          </p:cNvSpPr>
          <p:nvPr>
            <p:ph idx="1"/>
          </p:nvPr>
        </p:nvSpPr>
        <p:spPr>
          <a:xfrm>
            <a:off x="448056" y="1653735"/>
            <a:ext cx="6816516" cy="4047778"/>
          </a:xfrm>
        </p:spPr>
        <p:txBody>
          <a:bodyPr/>
          <a:lstStyle/>
          <a:p>
            <a:r>
              <a:rPr lang="en-US" dirty="0"/>
              <a:t>The IRIS Architecture</a:t>
            </a:r>
          </a:p>
        </p:txBody>
      </p:sp>
      <p:sp>
        <p:nvSpPr>
          <p:cNvPr id="4" name="Rectangle 3">
            <a:extLst>
              <a:ext uri="{FF2B5EF4-FFF2-40B4-BE49-F238E27FC236}">
                <a16:creationId xmlns:a16="http://schemas.microsoft.com/office/drawing/2014/main" id="{DABEF0AB-DEC8-3348-9A39-8192A42109E2}"/>
              </a:ext>
            </a:extLst>
          </p:cNvPr>
          <p:cNvSpPr/>
          <p:nvPr/>
        </p:nvSpPr>
        <p:spPr>
          <a:xfrm>
            <a:off x="1273829" y="3429000"/>
            <a:ext cx="5990743" cy="2743200"/>
          </a:xfrm>
          <a:prstGeom prst="rect">
            <a:avLst/>
          </a:prstGeom>
          <a:solidFill>
            <a:srgbClr val="4472C4">
              <a:lumMod val="20000"/>
              <a:lumOff val="80000"/>
            </a:srgbClr>
          </a:solidFill>
          <a:ln w="12700" cap="flat" cmpd="sng" algn="ctr">
            <a:noFill/>
            <a:prstDash val="solid"/>
            <a:miter lim="800000"/>
          </a:ln>
          <a:effectLst/>
        </p:spPr>
        <p:txBody>
          <a:bodyPr wrap="none" lIns="0" tIns="0" rIns="0" bIns="0"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E9B8B52-59AE-914D-805A-E2B6C4BA821C}"/>
              </a:ext>
            </a:extLst>
          </p:cNvPr>
          <p:cNvSpPr/>
          <p:nvPr/>
        </p:nvSpPr>
        <p:spPr>
          <a:xfrm>
            <a:off x="2122932" y="5053782"/>
            <a:ext cx="5042486" cy="502920"/>
          </a:xfrm>
          <a:prstGeom prst="rect">
            <a:avLst/>
          </a:prstGeom>
          <a:solidFill>
            <a:sysClr val="window" lastClr="FFFFFF">
              <a:lumMod val="85000"/>
            </a:sysClr>
          </a:solidFill>
          <a:ln w="12700" cap="flat" cmpd="sng" algn="ctr">
            <a:noFill/>
            <a:prstDash val="sysDash"/>
            <a:miter lim="800000"/>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Rounded Rectangle 5">
            <a:extLst>
              <a:ext uri="{FF2B5EF4-FFF2-40B4-BE49-F238E27FC236}">
                <a16:creationId xmlns:a16="http://schemas.microsoft.com/office/drawing/2014/main" id="{EB9B3F98-953F-E644-AF81-00DE2939659F}"/>
              </a:ext>
            </a:extLst>
          </p:cNvPr>
          <p:cNvSpPr/>
          <p:nvPr/>
        </p:nvSpPr>
        <p:spPr>
          <a:xfrm>
            <a:off x="2924511"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CUDA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7" name="Rounded Rectangle 6">
            <a:extLst>
              <a:ext uri="{FF2B5EF4-FFF2-40B4-BE49-F238E27FC236}">
                <a16:creationId xmlns:a16="http://schemas.microsoft.com/office/drawing/2014/main" id="{0A1253FA-10DD-B742-BE38-E7F3EE9ACD1E}"/>
              </a:ext>
            </a:extLst>
          </p:cNvPr>
          <p:cNvSpPr/>
          <p:nvPr/>
        </p:nvSpPr>
        <p:spPr>
          <a:xfrm>
            <a:off x="3658513"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HIP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8" name="Rounded Rectangle 7">
            <a:extLst>
              <a:ext uri="{FF2B5EF4-FFF2-40B4-BE49-F238E27FC236}">
                <a16:creationId xmlns:a16="http://schemas.microsoft.com/office/drawing/2014/main" id="{867A76D4-A1D2-AA46-A023-3635622CDD85}"/>
              </a:ext>
            </a:extLst>
          </p:cNvPr>
          <p:cNvSpPr/>
          <p:nvPr/>
        </p:nvSpPr>
        <p:spPr>
          <a:xfrm>
            <a:off x="2195473"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OpenMP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Kernel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9" name="Rounded Rectangle 8">
            <a:extLst>
              <a:ext uri="{FF2B5EF4-FFF2-40B4-BE49-F238E27FC236}">
                <a16:creationId xmlns:a16="http://schemas.microsoft.com/office/drawing/2014/main" id="{4E9A08AD-FB3B-424B-9413-A947D967B885}"/>
              </a:ext>
            </a:extLst>
          </p:cNvPr>
          <p:cNvSpPr/>
          <p:nvPr/>
        </p:nvSpPr>
        <p:spPr>
          <a:xfrm>
            <a:off x="5151495" y="3863568"/>
            <a:ext cx="548640"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Vendor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OpenCL</a:t>
            </a:r>
          </a:p>
        </p:txBody>
      </p:sp>
      <p:sp>
        <p:nvSpPr>
          <p:cNvPr id="10" name="Rounded Rectangle 9">
            <a:extLst>
              <a:ext uri="{FF2B5EF4-FFF2-40B4-BE49-F238E27FC236}">
                <a16:creationId xmlns:a16="http://schemas.microsoft.com/office/drawing/2014/main" id="{528AC914-F4CA-AF48-8A3D-71C4CB8F7DD6}"/>
              </a:ext>
            </a:extLst>
          </p:cNvPr>
          <p:cNvSpPr/>
          <p:nvPr/>
        </p:nvSpPr>
        <p:spPr>
          <a:xfrm>
            <a:off x="5843162" y="3865248"/>
            <a:ext cx="548640"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Vendor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OpenCL</a:t>
            </a:r>
          </a:p>
        </p:txBody>
      </p:sp>
      <p:sp>
        <p:nvSpPr>
          <p:cNvPr id="11" name="Rectangle 10">
            <a:extLst>
              <a:ext uri="{FF2B5EF4-FFF2-40B4-BE49-F238E27FC236}">
                <a16:creationId xmlns:a16="http://schemas.microsoft.com/office/drawing/2014/main" id="{CAE5ECC6-EFEB-874B-A284-8B2A38FA1BD5}"/>
              </a:ext>
            </a:extLst>
          </p:cNvPr>
          <p:cNvSpPr/>
          <p:nvPr/>
        </p:nvSpPr>
        <p:spPr>
          <a:xfrm>
            <a:off x="2195473"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sp>
        <p:nvSpPr>
          <p:cNvPr id="12" name="Rectangle 11">
            <a:extLst>
              <a:ext uri="{FF2B5EF4-FFF2-40B4-BE49-F238E27FC236}">
                <a16:creationId xmlns:a16="http://schemas.microsoft.com/office/drawing/2014/main" id="{C4EE3B68-9054-B94A-A9A6-EBED10D7A8A2}"/>
              </a:ext>
            </a:extLst>
          </p:cNvPr>
          <p:cNvSpPr/>
          <p:nvPr/>
        </p:nvSpPr>
        <p:spPr>
          <a:xfrm>
            <a:off x="2924511"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NVIDIA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3" name="Rectangle 12">
            <a:extLst>
              <a:ext uri="{FF2B5EF4-FFF2-40B4-BE49-F238E27FC236}">
                <a16:creationId xmlns:a16="http://schemas.microsoft.com/office/drawing/2014/main" id="{6083586F-C95F-9349-88E6-D73D3A45FA9B}"/>
              </a:ext>
            </a:extLst>
          </p:cNvPr>
          <p:cNvSpPr/>
          <p:nvPr/>
        </p:nvSpPr>
        <p:spPr>
          <a:xfrm>
            <a:off x="3638657"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4" name="Rectangle 13">
            <a:extLst>
              <a:ext uri="{FF2B5EF4-FFF2-40B4-BE49-F238E27FC236}">
                <a16:creationId xmlns:a16="http://schemas.microsoft.com/office/drawing/2014/main" id="{6FE41E30-3543-3043-898A-068E8B28F107}"/>
              </a:ext>
            </a:extLst>
          </p:cNvPr>
          <p:cNvSpPr/>
          <p:nvPr/>
        </p:nvSpPr>
        <p:spPr>
          <a:xfrm>
            <a:off x="5157276"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Intel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FPGA</a:t>
            </a:r>
          </a:p>
        </p:txBody>
      </p:sp>
      <p:sp>
        <p:nvSpPr>
          <p:cNvPr id="15" name="Rectangle 14">
            <a:extLst>
              <a:ext uri="{FF2B5EF4-FFF2-40B4-BE49-F238E27FC236}">
                <a16:creationId xmlns:a16="http://schemas.microsoft.com/office/drawing/2014/main" id="{4FA83F0D-BA40-864E-BB3A-F89CE552CC5C}"/>
              </a:ext>
            </a:extLst>
          </p:cNvPr>
          <p:cNvSpPr/>
          <p:nvPr/>
        </p:nvSpPr>
        <p:spPr>
          <a:xfrm>
            <a:off x="5843162"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6" name="Rounded Rectangle 15">
            <a:extLst>
              <a:ext uri="{FF2B5EF4-FFF2-40B4-BE49-F238E27FC236}">
                <a16:creationId xmlns:a16="http://schemas.microsoft.com/office/drawing/2014/main" id="{7D9416D7-3D6E-AB48-89BD-6A7C5C38F2A4}"/>
              </a:ext>
            </a:extLst>
          </p:cNvPr>
          <p:cNvSpPr/>
          <p:nvPr/>
        </p:nvSpPr>
        <p:spPr>
          <a:xfrm>
            <a:off x="2195473"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0BE8855-1266-BC47-95DF-34F3CADC3116}"/>
              </a:ext>
            </a:extLst>
          </p:cNvPr>
          <p:cNvSpPr/>
          <p:nvPr/>
        </p:nvSpPr>
        <p:spPr>
          <a:xfrm>
            <a:off x="2243171" y="4744117"/>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18" name="Rounded Rectangle 17">
            <a:extLst>
              <a:ext uri="{FF2B5EF4-FFF2-40B4-BE49-F238E27FC236}">
                <a16:creationId xmlns:a16="http://schemas.microsoft.com/office/drawing/2014/main" id="{F0886162-1245-6040-AC84-0A63671238B1}"/>
              </a:ext>
            </a:extLst>
          </p:cNvPr>
          <p:cNvSpPr/>
          <p:nvPr/>
        </p:nvSpPr>
        <p:spPr>
          <a:xfrm>
            <a:off x="2924511"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6AC45FC-43DF-8040-8502-96F44E05FD3A}"/>
              </a:ext>
            </a:extLst>
          </p:cNvPr>
          <p:cNvSpPr/>
          <p:nvPr/>
        </p:nvSpPr>
        <p:spPr>
          <a:xfrm>
            <a:off x="2972209" y="4254525"/>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0" name="Rectangle 19">
            <a:extLst>
              <a:ext uri="{FF2B5EF4-FFF2-40B4-BE49-F238E27FC236}">
                <a16:creationId xmlns:a16="http://schemas.microsoft.com/office/drawing/2014/main" id="{E37D522D-31C5-BE47-A525-3FEB3DF505C6}"/>
              </a:ext>
            </a:extLst>
          </p:cNvPr>
          <p:cNvSpPr/>
          <p:nvPr/>
        </p:nvSpPr>
        <p:spPr>
          <a:xfrm>
            <a:off x="2972209" y="4744117"/>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1" name="Rectangle 20">
            <a:extLst>
              <a:ext uri="{FF2B5EF4-FFF2-40B4-BE49-F238E27FC236}">
                <a16:creationId xmlns:a16="http://schemas.microsoft.com/office/drawing/2014/main" id="{517000AB-085C-7B4C-99A8-9201936A10E7}"/>
              </a:ext>
            </a:extLst>
          </p:cNvPr>
          <p:cNvSpPr/>
          <p:nvPr/>
        </p:nvSpPr>
        <p:spPr>
          <a:xfrm>
            <a:off x="2972209"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2" name="Rounded Rectangle 21">
            <a:extLst>
              <a:ext uri="{FF2B5EF4-FFF2-40B4-BE49-F238E27FC236}">
                <a16:creationId xmlns:a16="http://schemas.microsoft.com/office/drawing/2014/main" id="{67D218D6-A15D-7D4D-8B31-8286930263FD}"/>
              </a:ext>
            </a:extLst>
          </p:cNvPr>
          <p:cNvSpPr/>
          <p:nvPr/>
        </p:nvSpPr>
        <p:spPr>
          <a:xfrm>
            <a:off x="3658513"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75D6840-2147-744D-AAF3-CF379004DDC0}"/>
              </a:ext>
            </a:extLst>
          </p:cNvPr>
          <p:cNvSpPr/>
          <p:nvPr/>
        </p:nvSpPr>
        <p:spPr>
          <a:xfrm>
            <a:off x="3706211" y="4254525"/>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4" name="Rounded Rectangle 23">
            <a:extLst>
              <a:ext uri="{FF2B5EF4-FFF2-40B4-BE49-F238E27FC236}">
                <a16:creationId xmlns:a16="http://schemas.microsoft.com/office/drawing/2014/main" id="{83098998-8930-304B-9F91-8083BFE68A9D}"/>
              </a:ext>
            </a:extLst>
          </p:cNvPr>
          <p:cNvSpPr/>
          <p:nvPr/>
        </p:nvSpPr>
        <p:spPr>
          <a:xfrm>
            <a:off x="5157276"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DCAEF4E-C6E3-D240-8176-209B0E0634C8}"/>
              </a:ext>
            </a:extLst>
          </p:cNvPr>
          <p:cNvSpPr/>
          <p:nvPr/>
        </p:nvSpPr>
        <p:spPr>
          <a:xfrm>
            <a:off x="5202996" y="4502554"/>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6" name="Rounded Rectangle 25">
            <a:extLst>
              <a:ext uri="{FF2B5EF4-FFF2-40B4-BE49-F238E27FC236}">
                <a16:creationId xmlns:a16="http://schemas.microsoft.com/office/drawing/2014/main" id="{2E0304E1-497D-7149-9FDE-F1CE858A6753}"/>
              </a:ext>
            </a:extLst>
          </p:cNvPr>
          <p:cNvSpPr/>
          <p:nvPr/>
        </p:nvSpPr>
        <p:spPr>
          <a:xfrm>
            <a:off x="5843162" y="4206467"/>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41DDD20-A4D2-B044-B5EC-EC1A4A7667EB}"/>
              </a:ext>
            </a:extLst>
          </p:cNvPr>
          <p:cNvSpPr/>
          <p:nvPr/>
        </p:nvSpPr>
        <p:spPr>
          <a:xfrm>
            <a:off x="5888882" y="4254525"/>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8" name="Rectangle 27">
            <a:extLst>
              <a:ext uri="{FF2B5EF4-FFF2-40B4-BE49-F238E27FC236}">
                <a16:creationId xmlns:a16="http://schemas.microsoft.com/office/drawing/2014/main" id="{AB007FBB-75E3-B149-A723-BAF2D8D5F28F}"/>
              </a:ext>
            </a:extLst>
          </p:cNvPr>
          <p:cNvSpPr/>
          <p:nvPr/>
        </p:nvSpPr>
        <p:spPr>
          <a:xfrm>
            <a:off x="5888882" y="4744117"/>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cxnSp>
        <p:nvCxnSpPr>
          <p:cNvPr id="29" name="Straight Arrow Connector 28">
            <a:extLst>
              <a:ext uri="{FF2B5EF4-FFF2-40B4-BE49-F238E27FC236}">
                <a16:creationId xmlns:a16="http://schemas.microsoft.com/office/drawing/2014/main" id="{32787FD5-693F-1E40-B9D3-8D3CBBA2AC3F}"/>
              </a:ext>
            </a:extLst>
          </p:cNvPr>
          <p:cNvCxnSpPr>
            <a:cxnSpLocks/>
          </p:cNvCxnSpPr>
          <p:nvPr/>
        </p:nvCxnSpPr>
        <p:spPr>
          <a:xfrm>
            <a:off x="3198831" y="4636635"/>
            <a:ext cx="0" cy="107483"/>
          </a:xfrm>
          <a:prstGeom prst="straightConnector1">
            <a:avLst/>
          </a:prstGeom>
          <a:noFill/>
          <a:ln w="12700" cap="flat" cmpd="sng" algn="ctr">
            <a:solidFill>
              <a:srgbClr val="70AD47"/>
            </a:solidFill>
            <a:prstDash val="solid"/>
            <a:miter lim="800000"/>
            <a:tailEnd type="triangle" w="sm" len="sm"/>
          </a:ln>
          <a:effectLst/>
        </p:spPr>
      </p:cxnSp>
      <p:cxnSp>
        <p:nvCxnSpPr>
          <p:cNvPr id="30" name="Straight Arrow Connector 29">
            <a:extLst>
              <a:ext uri="{FF2B5EF4-FFF2-40B4-BE49-F238E27FC236}">
                <a16:creationId xmlns:a16="http://schemas.microsoft.com/office/drawing/2014/main" id="{B0003ED2-E29B-8644-BAF1-5902043A3234}"/>
              </a:ext>
            </a:extLst>
          </p:cNvPr>
          <p:cNvCxnSpPr>
            <a:cxnSpLocks/>
          </p:cNvCxnSpPr>
          <p:nvPr/>
        </p:nvCxnSpPr>
        <p:spPr>
          <a:xfrm>
            <a:off x="3198831" y="4391993"/>
            <a:ext cx="0" cy="107482"/>
          </a:xfrm>
          <a:prstGeom prst="straightConnector1">
            <a:avLst/>
          </a:prstGeom>
          <a:noFill/>
          <a:ln w="12700" cap="flat" cmpd="sng" algn="ctr">
            <a:solidFill>
              <a:srgbClr val="70AD47"/>
            </a:solidFill>
            <a:prstDash val="solid"/>
            <a:miter lim="800000"/>
            <a:tailEnd type="triangle" w="sm" len="sm"/>
          </a:ln>
          <a:effectLst/>
        </p:spPr>
      </p:cxnSp>
      <p:cxnSp>
        <p:nvCxnSpPr>
          <p:cNvPr id="31" name="Straight Arrow Connector 30">
            <a:extLst>
              <a:ext uri="{FF2B5EF4-FFF2-40B4-BE49-F238E27FC236}">
                <a16:creationId xmlns:a16="http://schemas.microsoft.com/office/drawing/2014/main" id="{BAC95CB0-AC41-FD4E-A955-E2D8500B1A49}"/>
              </a:ext>
            </a:extLst>
          </p:cNvPr>
          <p:cNvCxnSpPr>
            <a:cxnSpLocks/>
          </p:cNvCxnSpPr>
          <p:nvPr/>
        </p:nvCxnSpPr>
        <p:spPr>
          <a:xfrm>
            <a:off x="6117482" y="4391992"/>
            <a:ext cx="0" cy="352125"/>
          </a:xfrm>
          <a:prstGeom prst="straightConnector1">
            <a:avLst/>
          </a:prstGeom>
          <a:noFill/>
          <a:ln w="12700" cap="flat" cmpd="sng" algn="ctr">
            <a:solidFill>
              <a:srgbClr val="70AD47"/>
            </a:solidFill>
            <a:prstDash val="solid"/>
            <a:miter lim="800000"/>
            <a:tailEnd type="triangle" w="sm" len="sm"/>
          </a:ln>
          <a:effectLst/>
        </p:spPr>
      </p:cxnSp>
      <p:cxnSp>
        <p:nvCxnSpPr>
          <p:cNvPr id="32" name="Straight Arrow Connector 31">
            <a:extLst>
              <a:ext uri="{FF2B5EF4-FFF2-40B4-BE49-F238E27FC236}">
                <a16:creationId xmlns:a16="http://schemas.microsoft.com/office/drawing/2014/main" id="{7B9BBB31-2BFD-F245-9827-ADB285D95152}"/>
              </a:ext>
            </a:extLst>
          </p:cNvPr>
          <p:cNvCxnSpPr>
            <a:cxnSpLocks/>
          </p:cNvCxnSpPr>
          <p:nvPr/>
        </p:nvCxnSpPr>
        <p:spPr>
          <a:xfrm>
            <a:off x="3425453" y="4323105"/>
            <a:ext cx="280758" cy="0"/>
          </a:xfrm>
          <a:prstGeom prst="straightConnector1">
            <a:avLst/>
          </a:prstGeom>
          <a:noFill/>
          <a:ln w="12700" cap="flat" cmpd="sng" algn="ctr">
            <a:solidFill>
              <a:srgbClr val="70AD47"/>
            </a:solidFill>
            <a:prstDash val="solid"/>
            <a:miter lim="800000"/>
            <a:tailEnd type="triangle" w="sm" len="sm"/>
          </a:ln>
          <a:effectLst/>
        </p:spPr>
      </p:cxnSp>
      <p:cxnSp>
        <p:nvCxnSpPr>
          <p:cNvPr id="33" name="Curved Connector 32">
            <a:extLst>
              <a:ext uri="{FF2B5EF4-FFF2-40B4-BE49-F238E27FC236}">
                <a16:creationId xmlns:a16="http://schemas.microsoft.com/office/drawing/2014/main" id="{2F39A415-1F9A-C445-8D6C-2F3E09A4A227}"/>
              </a:ext>
            </a:extLst>
          </p:cNvPr>
          <p:cNvCxnSpPr>
            <a:cxnSpLocks/>
            <a:stCxn id="25" idx="2"/>
            <a:endCxn id="28" idx="1"/>
          </p:cNvCxnSpPr>
          <p:nvPr/>
        </p:nvCxnSpPr>
        <p:spPr>
          <a:xfrm rot="16200000" flipH="1">
            <a:off x="5573748" y="4497562"/>
            <a:ext cx="172983" cy="457286"/>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34" name="Curved Connector 33">
            <a:extLst>
              <a:ext uri="{FF2B5EF4-FFF2-40B4-BE49-F238E27FC236}">
                <a16:creationId xmlns:a16="http://schemas.microsoft.com/office/drawing/2014/main" id="{ED876CDF-B80E-8747-82C7-3CDD10289F49}"/>
              </a:ext>
            </a:extLst>
          </p:cNvPr>
          <p:cNvCxnSpPr>
            <a:cxnSpLocks/>
            <a:stCxn id="19" idx="1"/>
            <a:endCxn id="17" idx="0"/>
          </p:cNvCxnSpPr>
          <p:nvPr/>
        </p:nvCxnSpPr>
        <p:spPr>
          <a:xfrm rot="10800000" flipV="1">
            <a:off x="2469793" y="4323105"/>
            <a:ext cx="502416" cy="421012"/>
          </a:xfrm>
          <a:prstGeom prst="curvedConnector2">
            <a:avLst/>
          </a:prstGeom>
          <a:noFill/>
          <a:ln w="12700" cap="flat" cmpd="sng" algn="ctr">
            <a:solidFill>
              <a:srgbClr val="70AD47"/>
            </a:solidFill>
            <a:prstDash val="solid"/>
            <a:miter lim="800000"/>
            <a:headEnd w="sm" len="sm"/>
            <a:tailEnd type="triangle" w="sm" len="sm"/>
          </a:ln>
          <a:effectLst/>
        </p:spPr>
      </p:cxnSp>
      <p:sp>
        <p:nvSpPr>
          <p:cNvPr id="35" name="Down Arrow 34">
            <a:extLst>
              <a:ext uri="{FF2B5EF4-FFF2-40B4-BE49-F238E27FC236}">
                <a16:creationId xmlns:a16="http://schemas.microsoft.com/office/drawing/2014/main" id="{EA5A8A5E-0D24-FC4E-B64E-12DB3E3C308A}"/>
              </a:ext>
            </a:extLst>
          </p:cNvPr>
          <p:cNvSpPr/>
          <p:nvPr/>
        </p:nvSpPr>
        <p:spPr>
          <a:xfrm>
            <a:off x="2378353"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6" name="Down Arrow 35">
            <a:extLst>
              <a:ext uri="{FF2B5EF4-FFF2-40B4-BE49-F238E27FC236}">
                <a16:creationId xmlns:a16="http://schemas.microsoft.com/office/drawing/2014/main" id="{1B0363DB-5150-5740-818E-D886258A6FA5}"/>
              </a:ext>
            </a:extLst>
          </p:cNvPr>
          <p:cNvSpPr/>
          <p:nvPr/>
        </p:nvSpPr>
        <p:spPr>
          <a:xfrm>
            <a:off x="3107391"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Down Arrow 36">
            <a:extLst>
              <a:ext uri="{FF2B5EF4-FFF2-40B4-BE49-F238E27FC236}">
                <a16:creationId xmlns:a16="http://schemas.microsoft.com/office/drawing/2014/main" id="{03502C60-707E-C643-9E3B-85B04088A2BB}"/>
              </a:ext>
            </a:extLst>
          </p:cNvPr>
          <p:cNvSpPr/>
          <p:nvPr/>
        </p:nvSpPr>
        <p:spPr>
          <a:xfrm>
            <a:off x="3841394"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Down Arrow 37">
            <a:extLst>
              <a:ext uri="{FF2B5EF4-FFF2-40B4-BE49-F238E27FC236}">
                <a16:creationId xmlns:a16="http://schemas.microsoft.com/office/drawing/2014/main" id="{5EA66349-8BC0-E24B-9CDA-6E6F3E3ED8DB}"/>
              </a:ext>
            </a:extLst>
          </p:cNvPr>
          <p:cNvSpPr/>
          <p:nvPr/>
        </p:nvSpPr>
        <p:spPr>
          <a:xfrm>
            <a:off x="5340156"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Down Arrow 38">
            <a:extLst>
              <a:ext uri="{FF2B5EF4-FFF2-40B4-BE49-F238E27FC236}">
                <a16:creationId xmlns:a16="http://schemas.microsoft.com/office/drawing/2014/main" id="{99B66502-1C80-D442-8FE1-62D29FF9F764}"/>
              </a:ext>
            </a:extLst>
          </p:cNvPr>
          <p:cNvSpPr/>
          <p:nvPr/>
        </p:nvSpPr>
        <p:spPr>
          <a:xfrm>
            <a:off x="6026042"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348EBA71-132B-0843-A2DA-B2D478B18180}"/>
              </a:ext>
            </a:extLst>
          </p:cNvPr>
          <p:cNvCxnSpPr>
            <a:cxnSpLocks/>
          </p:cNvCxnSpPr>
          <p:nvPr/>
        </p:nvCxnSpPr>
        <p:spPr>
          <a:xfrm>
            <a:off x="5431102" y="3766381"/>
            <a:ext cx="1" cy="91481"/>
          </a:xfrm>
          <a:prstGeom prst="line">
            <a:avLst/>
          </a:prstGeom>
          <a:noFill/>
          <a:ln w="25400" cap="flat" cmpd="sng" algn="ctr">
            <a:solidFill>
              <a:srgbClr val="ED7D31"/>
            </a:solidFill>
            <a:prstDash val="solid"/>
            <a:miter lim="800000"/>
          </a:ln>
          <a:effectLst/>
        </p:spPr>
      </p:cxnSp>
      <p:cxnSp>
        <p:nvCxnSpPr>
          <p:cNvPr id="41" name="Straight Connector 40">
            <a:extLst>
              <a:ext uri="{FF2B5EF4-FFF2-40B4-BE49-F238E27FC236}">
                <a16:creationId xmlns:a16="http://schemas.microsoft.com/office/drawing/2014/main" id="{F2CCEB3B-EB79-7D4C-9A1D-F7E35CF32881}"/>
              </a:ext>
            </a:extLst>
          </p:cNvPr>
          <p:cNvCxnSpPr>
            <a:cxnSpLocks/>
          </p:cNvCxnSpPr>
          <p:nvPr/>
        </p:nvCxnSpPr>
        <p:spPr>
          <a:xfrm>
            <a:off x="6117482" y="3770742"/>
            <a:ext cx="0" cy="94506"/>
          </a:xfrm>
          <a:prstGeom prst="line">
            <a:avLst/>
          </a:prstGeom>
          <a:noFill/>
          <a:ln w="25400" cap="flat" cmpd="sng" algn="ctr">
            <a:solidFill>
              <a:srgbClr val="ED7D31"/>
            </a:solidFill>
            <a:prstDash val="solid"/>
            <a:miter lim="800000"/>
          </a:ln>
          <a:effectLst/>
        </p:spPr>
      </p:cxnSp>
      <p:sp>
        <p:nvSpPr>
          <p:cNvPr id="42" name="Rounded Rectangle 41">
            <a:extLst>
              <a:ext uri="{FF2B5EF4-FFF2-40B4-BE49-F238E27FC236}">
                <a16:creationId xmlns:a16="http://schemas.microsoft.com/office/drawing/2014/main" id="{77B41C2B-A60F-784D-B7A2-CD2E25521CC3}"/>
              </a:ext>
            </a:extLst>
          </p:cNvPr>
          <p:cNvSpPr/>
          <p:nvPr/>
        </p:nvSpPr>
        <p:spPr>
          <a:xfrm>
            <a:off x="5151495" y="3496422"/>
            <a:ext cx="1257843"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OpenCL</a:t>
            </a: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 ICD Loader</a:t>
            </a:r>
          </a:p>
        </p:txBody>
      </p:sp>
      <p:sp>
        <p:nvSpPr>
          <p:cNvPr id="43" name="Rectangle 42">
            <a:extLst>
              <a:ext uri="{FF2B5EF4-FFF2-40B4-BE49-F238E27FC236}">
                <a16:creationId xmlns:a16="http://schemas.microsoft.com/office/drawing/2014/main" id="{BA90382B-2130-674A-B370-E7F78AE066DA}"/>
              </a:ext>
            </a:extLst>
          </p:cNvPr>
          <p:cNvSpPr/>
          <p:nvPr/>
        </p:nvSpPr>
        <p:spPr>
          <a:xfrm>
            <a:off x="1273829" y="2843405"/>
            <a:ext cx="5990743" cy="548640"/>
          </a:xfrm>
          <a:prstGeom prst="rect">
            <a:avLst/>
          </a:prstGeom>
          <a:solidFill>
            <a:srgbClr val="FFC000">
              <a:lumMod val="20000"/>
              <a:lumOff val="80000"/>
            </a:srgbClr>
          </a:solidFill>
          <a:ln w="12700" cap="flat" cmpd="sng" algn="ctr">
            <a:noFill/>
            <a:prstDash val="solid"/>
            <a:miter lim="800000"/>
          </a:ln>
          <a:effectLst/>
        </p:spPr>
        <p:txBody>
          <a:bodyPr lIns="0" tIns="0" rIns="0" bIns="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Document 43">
            <a:extLst>
              <a:ext uri="{FF2B5EF4-FFF2-40B4-BE49-F238E27FC236}">
                <a16:creationId xmlns:a16="http://schemas.microsoft.com/office/drawing/2014/main" id="{37987B1F-228E-2944-8ACA-E73FBA8A67D7}"/>
              </a:ext>
            </a:extLst>
          </p:cNvPr>
          <p:cNvSpPr/>
          <p:nvPr/>
        </p:nvSpPr>
        <p:spPr>
          <a:xfrm>
            <a:off x="5843162"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OpenCL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5" name="Document 44">
            <a:extLst>
              <a:ext uri="{FF2B5EF4-FFF2-40B4-BE49-F238E27FC236}">
                <a16:creationId xmlns:a16="http://schemas.microsoft.com/office/drawing/2014/main" id="{17BA286D-B71E-7B41-B355-4F52281366E2}"/>
              </a:ext>
            </a:extLst>
          </p:cNvPr>
          <p:cNvSpPr/>
          <p:nvPr/>
        </p:nvSpPr>
        <p:spPr>
          <a:xfrm>
            <a:off x="3652450"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HIP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6" name="Document 45">
            <a:extLst>
              <a:ext uri="{FF2B5EF4-FFF2-40B4-BE49-F238E27FC236}">
                <a16:creationId xmlns:a16="http://schemas.microsoft.com/office/drawing/2014/main" id="{7D8EFD0F-A09B-1843-9110-8CB9E0B2B35C}"/>
              </a:ext>
            </a:extLst>
          </p:cNvPr>
          <p:cNvSpPr/>
          <p:nvPr/>
        </p:nvSpPr>
        <p:spPr>
          <a:xfrm>
            <a:off x="2191851"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7" name="Document 46">
            <a:extLst>
              <a:ext uri="{FF2B5EF4-FFF2-40B4-BE49-F238E27FC236}">
                <a16:creationId xmlns:a16="http://schemas.microsoft.com/office/drawing/2014/main" id="{8B6694CF-39CE-8744-99DD-C3074F7A0D14}"/>
              </a:ext>
            </a:extLst>
          </p:cNvPr>
          <p:cNvSpPr/>
          <p:nvPr/>
        </p:nvSpPr>
        <p:spPr>
          <a:xfrm>
            <a:off x="2924511"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CUDA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8" name="Document 47">
            <a:extLst>
              <a:ext uri="{FF2B5EF4-FFF2-40B4-BE49-F238E27FC236}">
                <a16:creationId xmlns:a16="http://schemas.microsoft.com/office/drawing/2014/main" id="{6F06A650-4958-7E42-951C-BD85A2F102A7}"/>
              </a:ext>
            </a:extLst>
          </p:cNvPr>
          <p:cNvSpPr/>
          <p:nvPr/>
        </p:nvSpPr>
        <p:spPr>
          <a:xfrm>
            <a:off x="5149799"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OpenCL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9" name="Rounded Rectangle 48">
            <a:extLst>
              <a:ext uri="{FF2B5EF4-FFF2-40B4-BE49-F238E27FC236}">
                <a16:creationId xmlns:a16="http://schemas.microsoft.com/office/drawing/2014/main" id="{28FBAE74-4EAA-5B48-AE48-FB29FEE8D8A5}"/>
              </a:ext>
            </a:extLst>
          </p:cNvPr>
          <p:cNvSpPr/>
          <p:nvPr/>
        </p:nvSpPr>
        <p:spPr>
          <a:xfrm>
            <a:off x="2122933" y="5668965"/>
            <a:ext cx="5042479" cy="411480"/>
          </a:xfrm>
          <a:prstGeom prst="roundRect">
            <a:avLst>
              <a:gd name="adj" fmla="val 3168"/>
            </a:avLst>
          </a:prstGeom>
          <a:solidFill>
            <a:sysClr val="window" lastClr="FFFFFF">
              <a:lumMod val="85000"/>
            </a:sysClr>
          </a:solidFill>
          <a:ln w="12700" cap="flat" cmpd="sng" algn="ctr">
            <a:solidFill>
              <a:srgbClr val="44546A"/>
            </a:solidFill>
            <a:prstDash val="sysDash"/>
            <a:miter lim="800000"/>
          </a:ln>
          <a:effectLst/>
        </p:spPr>
        <p:txBody>
          <a:bodyPr lIns="0" tIns="0" rIns="0" bIns="18288"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Shared Virtual Device Memory</a:t>
            </a:r>
          </a:p>
        </p:txBody>
      </p:sp>
      <p:sp>
        <p:nvSpPr>
          <p:cNvPr id="50" name="Rectangle 49">
            <a:extLst>
              <a:ext uri="{FF2B5EF4-FFF2-40B4-BE49-F238E27FC236}">
                <a16:creationId xmlns:a16="http://schemas.microsoft.com/office/drawing/2014/main" id="{98ACADC8-BAB0-FD41-94D0-485F47D96060}"/>
              </a:ext>
            </a:extLst>
          </p:cNvPr>
          <p:cNvSpPr/>
          <p:nvPr/>
        </p:nvSpPr>
        <p:spPr>
          <a:xfrm>
            <a:off x="2241193"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DDR4</a:t>
            </a:r>
          </a:p>
        </p:txBody>
      </p:sp>
      <p:cxnSp>
        <p:nvCxnSpPr>
          <p:cNvPr id="51" name="Straight Connector 50">
            <a:extLst>
              <a:ext uri="{FF2B5EF4-FFF2-40B4-BE49-F238E27FC236}">
                <a16:creationId xmlns:a16="http://schemas.microsoft.com/office/drawing/2014/main" id="{DA0BD9BB-7A4A-3648-BBD6-F4BB8DED3613}"/>
              </a:ext>
            </a:extLst>
          </p:cNvPr>
          <p:cNvCxnSpPr>
            <a:cxnSpLocks/>
          </p:cNvCxnSpPr>
          <p:nvPr/>
        </p:nvCxnSpPr>
        <p:spPr>
          <a:xfrm>
            <a:off x="2469793" y="5373823"/>
            <a:ext cx="0" cy="335410"/>
          </a:xfrm>
          <a:prstGeom prst="line">
            <a:avLst/>
          </a:prstGeom>
          <a:noFill/>
          <a:ln w="25400" cap="flat" cmpd="sng" algn="ctr">
            <a:solidFill>
              <a:srgbClr val="44546A"/>
            </a:solidFill>
            <a:prstDash val="solid"/>
            <a:miter lim="800000"/>
          </a:ln>
          <a:effectLst/>
        </p:spPr>
      </p:cxnSp>
      <p:sp>
        <p:nvSpPr>
          <p:cNvPr id="52" name="Rectangle 51">
            <a:extLst>
              <a:ext uri="{FF2B5EF4-FFF2-40B4-BE49-F238E27FC236}">
                <a16:creationId xmlns:a16="http://schemas.microsoft.com/office/drawing/2014/main" id="{B6D825FD-15A8-DC42-B251-38B2613A67D8}"/>
              </a:ext>
            </a:extLst>
          </p:cNvPr>
          <p:cNvSpPr/>
          <p:nvPr/>
        </p:nvSpPr>
        <p:spPr>
          <a:xfrm>
            <a:off x="2970231"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3" name="Straight Connector 52">
            <a:extLst>
              <a:ext uri="{FF2B5EF4-FFF2-40B4-BE49-F238E27FC236}">
                <a16:creationId xmlns:a16="http://schemas.microsoft.com/office/drawing/2014/main" id="{B56ED9A9-2FC2-714A-AC83-AEBD117A3600}"/>
              </a:ext>
            </a:extLst>
          </p:cNvPr>
          <p:cNvCxnSpPr>
            <a:cxnSpLocks/>
          </p:cNvCxnSpPr>
          <p:nvPr/>
        </p:nvCxnSpPr>
        <p:spPr>
          <a:xfrm>
            <a:off x="3198831" y="5378952"/>
            <a:ext cx="0" cy="322341"/>
          </a:xfrm>
          <a:prstGeom prst="line">
            <a:avLst/>
          </a:prstGeom>
          <a:noFill/>
          <a:ln w="25400" cap="flat" cmpd="sng" algn="ctr">
            <a:solidFill>
              <a:srgbClr val="44546A"/>
            </a:solidFill>
            <a:prstDash val="solid"/>
            <a:miter lim="800000"/>
          </a:ln>
          <a:effectLst/>
        </p:spPr>
      </p:cxnSp>
      <p:sp>
        <p:nvSpPr>
          <p:cNvPr id="54" name="Rectangle 53">
            <a:extLst>
              <a:ext uri="{FF2B5EF4-FFF2-40B4-BE49-F238E27FC236}">
                <a16:creationId xmlns:a16="http://schemas.microsoft.com/office/drawing/2014/main" id="{4F14D695-EF40-8B41-979B-6DA214B29506}"/>
              </a:ext>
            </a:extLst>
          </p:cNvPr>
          <p:cNvSpPr/>
          <p:nvPr/>
        </p:nvSpPr>
        <p:spPr>
          <a:xfrm>
            <a:off x="3687826"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5" name="Straight Connector 54">
            <a:extLst>
              <a:ext uri="{FF2B5EF4-FFF2-40B4-BE49-F238E27FC236}">
                <a16:creationId xmlns:a16="http://schemas.microsoft.com/office/drawing/2014/main" id="{34737BA6-4754-3F44-9D70-9B9A790D0395}"/>
              </a:ext>
            </a:extLst>
          </p:cNvPr>
          <p:cNvCxnSpPr>
            <a:cxnSpLocks/>
            <a:stCxn id="13" idx="2"/>
            <a:endCxn id="54" idx="0"/>
          </p:cNvCxnSpPr>
          <p:nvPr/>
        </p:nvCxnSpPr>
        <p:spPr>
          <a:xfrm>
            <a:off x="3912977" y="5373521"/>
            <a:ext cx="3449" cy="337689"/>
          </a:xfrm>
          <a:prstGeom prst="line">
            <a:avLst/>
          </a:prstGeom>
          <a:noFill/>
          <a:ln w="25400" cap="flat" cmpd="sng" algn="ctr">
            <a:solidFill>
              <a:srgbClr val="44546A"/>
            </a:solidFill>
            <a:prstDash val="solid"/>
            <a:miter lim="800000"/>
          </a:ln>
          <a:effectLst/>
        </p:spPr>
      </p:cxnSp>
      <p:sp>
        <p:nvSpPr>
          <p:cNvPr id="56" name="Rectangle 55">
            <a:extLst>
              <a:ext uri="{FF2B5EF4-FFF2-40B4-BE49-F238E27FC236}">
                <a16:creationId xmlns:a16="http://schemas.microsoft.com/office/drawing/2014/main" id="{0BA25DA0-7679-9044-B1FD-F6DE735D3390}"/>
              </a:ext>
            </a:extLst>
          </p:cNvPr>
          <p:cNvSpPr/>
          <p:nvPr/>
        </p:nvSpPr>
        <p:spPr>
          <a:xfrm>
            <a:off x="5202996"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7" name="Straight Connector 56">
            <a:extLst>
              <a:ext uri="{FF2B5EF4-FFF2-40B4-BE49-F238E27FC236}">
                <a16:creationId xmlns:a16="http://schemas.microsoft.com/office/drawing/2014/main" id="{FCC7E8C1-5A64-3A4B-B4CE-AE47F9C9DF99}"/>
              </a:ext>
            </a:extLst>
          </p:cNvPr>
          <p:cNvCxnSpPr>
            <a:cxnSpLocks/>
            <a:stCxn id="14" idx="2"/>
            <a:endCxn id="56" idx="0"/>
          </p:cNvCxnSpPr>
          <p:nvPr/>
        </p:nvCxnSpPr>
        <p:spPr>
          <a:xfrm>
            <a:off x="5431596" y="5373521"/>
            <a:ext cx="0" cy="337689"/>
          </a:xfrm>
          <a:prstGeom prst="line">
            <a:avLst/>
          </a:prstGeom>
          <a:noFill/>
          <a:ln w="25400" cap="flat" cmpd="sng" algn="ctr">
            <a:solidFill>
              <a:srgbClr val="44546A"/>
            </a:solidFill>
            <a:prstDash val="solid"/>
            <a:miter lim="800000"/>
          </a:ln>
          <a:effectLst/>
        </p:spPr>
      </p:cxnSp>
      <p:sp>
        <p:nvSpPr>
          <p:cNvPr id="58" name="Rectangle 57">
            <a:extLst>
              <a:ext uri="{FF2B5EF4-FFF2-40B4-BE49-F238E27FC236}">
                <a16:creationId xmlns:a16="http://schemas.microsoft.com/office/drawing/2014/main" id="{4B87910D-7444-7D4B-BB31-4969737A7644}"/>
              </a:ext>
            </a:extLst>
          </p:cNvPr>
          <p:cNvSpPr/>
          <p:nvPr/>
        </p:nvSpPr>
        <p:spPr>
          <a:xfrm>
            <a:off x="5888882"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LPDDR4</a:t>
            </a:r>
          </a:p>
        </p:txBody>
      </p:sp>
      <p:cxnSp>
        <p:nvCxnSpPr>
          <p:cNvPr id="59" name="Straight Connector 58">
            <a:extLst>
              <a:ext uri="{FF2B5EF4-FFF2-40B4-BE49-F238E27FC236}">
                <a16:creationId xmlns:a16="http://schemas.microsoft.com/office/drawing/2014/main" id="{F117BC7B-01E6-154B-9455-8A5123CAD26A}"/>
              </a:ext>
            </a:extLst>
          </p:cNvPr>
          <p:cNvCxnSpPr>
            <a:cxnSpLocks/>
            <a:stCxn id="15" idx="2"/>
            <a:endCxn id="58" idx="0"/>
          </p:cNvCxnSpPr>
          <p:nvPr/>
        </p:nvCxnSpPr>
        <p:spPr>
          <a:xfrm>
            <a:off x="6117482" y="5373521"/>
            <a:ext cx="0" cy="337689"/>
          </a:xfrm>
          <a:prstGeom prst="line">
            <a:avLst/>
          </a:prstGeom>
          <a:noFill/>
          <a:ln w="25400" cap="flat" cmpd="sng" algn="ctr">
            <a:solidFill>
              <a:srgbClr val="44546A"/>
            </a:solidFill>
            <a:prstDash val="solid"/>
            <a:miter lim="800000"/>
          </a:ln>
          <a:effectLst/>
        </p:spPr>
      </p:cxnSp>
      <p:sp>
        <p:nvSpPr>
          <p:cNvPr id="60" name="Rectangle 59">
            <a:extLst>
              <a:ext uri="{FF2B5EF4-FFF2-40B4-BE49-F238E27FC236}">
                <a16:creationId xmlns:a16="http://schemas.microsoft.com/office/drawing/2014/main" id="{4A80DFED-C541-0A4D-804E-49574EF5729F}"/>
              </a:ext>
            </a:extLst>
          </p:cNvPr>
          <p:cNvSpPr/>
          <p:nvPr/>
        </p:nvSpPr>
        <p:spPr>
          <a:xfrm>
            <a:off x="1345695"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sp>
        <p:nvSpPr>
          <p:cNvPr id="61" name="Rectangle 60">
            <a:extLst>
              <a:ext uri="{FF2B5EF4-FFF2-40B4-BE49-F238E27FC236}">
                <a16:creationId xmlns:a16="http://schemas.microsoft.com/office/drawing/2014/main" id="{A01F306B-DD17-4445-A38F-36638B226B63}"/>
              </a:ext>
            </a:extLst>
          </p:cNvPr>
          <p:cNvSpPr/>
          <p:nvPr/>
        </p:nvSpPr>
        <p:spPr>
          <a:xfrm>
            <a:off x="1391415"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DDR4</a:t>
            </a:r>
          </a:p>
        </p:txBody>
      </p:sp>
      <p:cxnSp>
        <p:nvCxnSpPr>
          <p:cNvPr id="62" name="Straight Connector 61">
            <a:extLst>
              <a:ext uri="{FF2B5EF4-FFF2-40B4-BE49-F238E27FC236}">
                <a16:creationId xmlns:a16="http://schemas.microsoft.com/office/drawing/2014/main" id="{9438C0DD-E9C1-5D4D-AC4E-466E672E740E}"/>
              </a:ext>
            </a:extLst>
          </p:cNvPr>
          <p:cNvCxnSpPr>
            <a:cxnSpLocks/>
            <a:stCxn id="60" idx="2"/>
            <a:endCxn id="61" idx="0"/>
          </p:cNvCxnSpPr>
          <p:nvPr/>
        </p:nvCxnSpPr>
        <p:spPr>
          <a:xfrm>
            <a:off x="1620015" y="5373521"/>
            <a:ext cx="0" cy="337689"/>
          </a:xfrm>
          <a:prstGeom prst="line">
            <a:avLst/>
          </a:prstGeom>
          <a:noFill/>
          <a:ln w="25400" cap="flat" cmpd="sng" algn="ctr">
            <a:solidFill>
              <a:srgbClr val="44546A"/>
            </a:solidFill>
            <a:prstDash val="solid"/>
            <a:miter lim="800000"/>
          </a:ln>
          <a:effectLst/>
        </p:spPr>
      </p:cxnSp>
      <p:sp>
        <p:nvSpPr>
          <p:cNvPr id="63" name="Rounded Rectangle 62">
            <a:extLst>
              <a:ext uri="{FF2B5EF4-FFF2-40B4-BE49-F238E27FC236}">
                <a16:creationId xmlns:a16="http://schemas.microsoft.com/office/drawing/2014/main" id="{C5B86DC4-827D-8946-8A1F-2F43B9AB2725}"/>
              </a:ext>
            </a:extLst>
          </p:cNvPr>
          <p:cNvSpPr/>
          <p:nvPr/>
        </p:nvSpPr>
        <p:spPr>
          <a:xfrm>
            <a:off x="1345695" y="3494262"/>
            <a:ext cx="548640" cy="640080"/>
          </a:xfrm>
          <a:prstGeom prst="roundRect">
            <a:avLst>
              <a:gd name="adj" fmla="val 3168"/>
            </a:avLst>
          </a:prstGeom>
          <a:solidFill>
            <a:srgbClr val="4472C4"/>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Dynamic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Loader</a:t>
            </a:r>
          </a:p>
        </p:txBody>
      </p:sp>
      <p:sp>
        <p:nvSpPr>
          <p:cNvPr id="64" name="Rounded Rectangle 63">
            <a:extLst>
              <a:ext uri="{FF2B5EF4-FFF2-40B4-BE49-F238E27FC236}">
                <a16:creationId xmlns:a16="http://schemas.microsoft.com/office/drawing/2014/main" id="{7498F9EA-25F3-2B49-B59F-00A7204A4949}"/>
              </a:ext>
            </a:extLst>
          </p:cNvPr>
          <p:cNvSpPr/>
          <p:nvPr/>
        </p:nvSpPr>
        <p:spPr>
          <a:xfrm>
            <a:off x="1345695" y="4206467"/>
            <a:ext cx="548640" cy="731519"/>
          </a:xfrm>
          <a:prstGeom prst="roundRect">
            <a:avLst>
              <a:gd name="adj" fmla="val 3168"/>
            </a:avLst>
          </a:prstGeom>
          <a:solidFill>
            <a:srgbClr val="4472C4"/>
          </a:solidFill>
          <a:ln w="12700" cap="flat" cmpd="sng" algn="ctr">
            <a:noFill/>
            <a:prstDash val="solid"/>
            <a:miter lim="800000"/>
          </a:ln>
          <a:effectLst/>
        </p:spPr>
        <p:txBody>
          <a:bodyPr lIns="0" tIns="64008" rIns="0" bIns="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65" name="Straight Arrow Connector 64">
            <a:extLst>
              <a:ext uri="{FF2B5EF4-FFF2-40B4-BE49-F238E27FC236}">
                <a16:creationId xmlns:a16="http://schemas.microsoft.com/office/drawing/2014/main" id="{ACFACAE0-DE41-2A4F-9CD6-C0852BA98136}"/>
              </a:ext>
            </a:extLst>
          </p:cNvPr>
          <p:cNvCxnSpPr>
            <a:stCxn id="64" idx="3"/>
            <a:endCxn id="16" idx="1"/>
          </p:cNvCxnSpPr>
          <p:nvPr/>
        </p:nvCxnSpPr>
        <p:spPr>
          <a:xfrm>
            <a:off x="1894335" y="4572227"/>
            <a:ext cx="301138" cy="1"/>
          </a:xfrm>
          <a:prstGeom prst="straightConnector1">
            <a:avLst/>
          </a:prstGeom>
          <a:noFill/>
          <a:ln w="12700" cap="flat" cmpd="sng" algn="ctr">
            <a:solidFill>
              <a:srgbClr val="4472C4"/>
            </a:solidFill>
            <a:prstDash val="solid"/>
            <a:miter lim="800000"/>
            <a:tailEnd type="triangle" w="sm" len="sm"/>
          </a:ln>
          <a:effectLst/>
        </p:spPr>
      </p:cxnSp>
      <p:cxnSp>
        <p:nvCxnSpPr>
          <p:cNvPr id="66" name="Straight Arrow Connector 65">
            <a:extLst>
              <a:ext uri="{FF2B5EF4-FFF2-40B4-BE49-F238E27FC236}">
                <a16:creationId xmlns:a16="http://schemas.microsoft.com/office/drawing/2014/main" id="{B36A0114-970D-1D4A-9B44-2919D0B6C18D}"/>
              </a:ext>
            </a:extLst>
          </p:cNvPr>
          <p:cNvCxnSpPr>
            <a:cxnSpLocks/>
            <a:stCxn id="63" idx="3"/>
            <a:endCxn id="8" idx="1"/>
          </p:cNvCxnSpPr>
          <p:nvPr/>
        </p:nvCxnSpPr>
        <p:spPr>
          <a:xfrm>
            <a:off x="1894335" y="3814302"/>
            <a:ext cx="301138" cy="0"/>
          </a:xfrm>
          <a:prstGeom prst="straightConnector1">
            <a:avLst/>
          </a:prstGeom>
          <a:noFill/>
          <a:ln w="12700" cap="flat" cmpd="sng" algn="ctr">
            <a:solidFill>
              <a:srgbClr val="4472C4"/>
            </a:solidFill>
            <a:prstDash val="solid"/>
            <a:miter lim="800000"/>
            <a:tailEnd type="triangle" w="sm" len="sm"/>
          </a:ln>
          <a:effectLst/>
        </p:spPr>
      </p:cxnSp>
      <p:sp>
        <p:nvSpPr>
          <p:cNvPr id="67" name="Rectangle 66">
            <a:extLst>
              <a:ext uri="{FF2B5EF4-FFF2-40B4-BE49-F238E27FC236}">
                <a16:creationId xmlns:a16="http://schemas.microsoft.com/office/drawing/2014/main" id="{5E47F921-94DC-E64D-A93B-029C37C811B4}"/>
              </a:ext>
            </a:extLst>
          </p:cNvPr>
          <p:cNvSpPr/>
          <p:nvPr/>
        </p:nvSpPr>
        <p:spPr>
          <a:xfrm>
            <a:off x="5202996" y="4254525"/>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68" name="Rectangle 67">
            <a:extLst>
              <a:ext uri="{FF2B5EF4-FFF2-40B4-BE49-F238E27FC236}">
                <a16:creationId xmlns:a16="http://schemas.microsoft.com/office/drawing/2014/main" id="{1D256857-4576-B543-BD51-73B8CB0BEA33}"/>
              </a:ext>
            </a:extLst>
          </p:cNvPr>
          <p:cNvSpPr/>
          <p:nvPr/>
        </p:nvSpPr>
        <p:spPr>
          <a:xfrm>
            <a:off x="1383085" y="5417998"/>
            <a:ext cx="465523" cy="109900"/>
          </a:xfrm>
          <a:prstGeom prst="rect">
            <a:avLst/>
          </a:prstGeom>
          <a:solidFill>
            <a:srgbClr val="DAE3F3"/>
          </a:solidFill>
          <a:ln w="12700" cap="flat" cmpd="sng" algn="ctr">
            <a:noFill/>
            <a:prstDash val="solid"/>
            <a:miter lim="800000"/>
          </a:ln>
          <a:effectLst/>
        </p:spPr>
        <p:txBody>
          <a:bodyPr lIns="0" tIns="91440" rIns="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Host</a:t>
            </a:r>
          </a:p>
        </p:txBody>
      </p:sp>
      <p:sp>
        <p:nvSpPr>
          <p:cNvPr id="69" name="Rounded Rectangle 68">
            <a:extLst>
              <a:ext uri="{FF2B5EF4-FFF2-40B4-BE49-F238E27FC236}">
                <a16:creationId xmlns:a16="http://schemas.microsoft.com/office/drawing/2014/main" id="{3162796C-7F29-F543-BD06-8F060CF90841}"/>
              </a:ext>
            </a:extLst>
          </p:cNvPr>
          <p:cNvSpPr/>
          <p:nvPr/>
        </p:nvSpPr>
        <p:spPr>
          <a:xfrm>
            <a:off x="819083" y="3429000"/>
            <a:ext cx="457200" cy="2743200"/>
          </a:xfrm>
          <a:prstGeom prst="roundRect">
            <a:avLst>
              <a:gd name="adj" fmla="val 0"/>
            </a:avLst>
          </a:prstGeom>
          <a:solidFill>
            <a:srgbClr val="4472C4"/>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prstClr val="white"/>
                </a:solidFill>
                <a:effectLst/>
                <a:uLnTx/>
                <a:uFillTx/>
                <a:latin typeface="Calibri" panose="020F0502020204030204"/>
                <a:ea typeface="+mn-ea"/>
                <a:cs typeface="+mn-cs"/>
              </a:rPr>
              <a:t>IRIS</a:t>
            </a:r>
          </a:p>
        </p:txBody>
      </p:sp>
      <p:grpSp>
        <p:nvGrpSpPr>
          <p:cNvPr id="70" name="Group 69">
            <a:extLst>
              <a:ext uri="{FF2B5EF4-FFF2-40B4-BE49-F238E27FC236}">
                <a16:creationId xmlns:a16="http://schemas.microsoft.com/office/drawing/2014/main" id="{E2D26AAA-A086-5645-BD99-8EBA632A5F0B}"/>
              </a:ext>
            </a:extLst>
          </p:cNvPr>
          <p:cNvGrpSpPr/>
          <p:nvPr/>
        </p:nvGrpSpPr>
        <p:grpSpPr>
          <a:xfrm>
            <a:off x="1345695" y="2137873"/>
            <a:ext cx="1828800" cy="642140"/>
            <a:chOff x="2335443" y="1115484"/>
            <a:chExt cx="1828800" cy="642140"/>
          </a:xfrm>
        </p:grpSpPr>
        <p:sp>
          <p:nvSpPr>
            <p:cNvPr id="71" name="Down Arrow 70">
              <a:extLst>
                <a:ext uri="{FF2B5EF4-FFF2-40B4-BE49-F238E27FC236}">
                  <a16:creationId xmlns:a16="http://schemas.microsoft.com/office/drawing/2014/main" id="{07675093-7D33-2F4B-B045-AF45058353BD}"/>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Down Arrow 71">
              <a:extLst>
                <a:ext uri="{FF2B5EF4-FFF2-40B4-BE49-F238E27FC236}">
                  <a16:creationId xmlns:a16="http://schemas.microsoft.com/office/drawing/2014/main" id="{48189817-05F9-FE4E-AC89-F4AC55D67303}"/>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ounded Rectangle 72">
              <a:extLst>
                <a:ext uri="{FF2B5EF4-FFF2-40B4-BE49-F238E27FC236}">
                  <a16:creationId xmlns:a16="http://schemas.microsoft.com/office/drawing/2014/main" id="{525F0889-111E-044A-B92E-E320EDF5F0E2}"/>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OpenACC Compiler</a:t>
              </a:r>
            </a:p>
          </p:txBody>
        </p:sp>
        <p:sp>
          <p:nvSpPr>
            <p:cNvPr id="74" name="Rounded Rectangle 73">
              <a:extLst>
                <a:ext uri="{FF2B5EF4-FFF2-40B4-BE49-F238E27FC236}">
                  <a16:creationId xmlns:a16="http://schemas.microsoft.com/office/drawing/2014/main" id="{D383D5E0-2FFC-DB41-BC03-11589164924E}"/>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OpenACC Application</a:t>
              </a:r>
            </a:p>
          </p:txBody>
        </p:sp>
      </p:grpSp>
      <p:sp>
        <p:nvSpPr>
          <p:cNvPr id="75" name="Rectangle 74">
            <a:extLst>
              <a:ext uri="{FF2B5EF4-FFF2-40B4-BE49-F238E27FC236}">
                <a16:creationId xmlns:a16="http://schemas.microsoft.com/office/drawing/2014/main" id="{B62D58FD-8D9C-4A48-869F-50E74D9A2A2D}"/>
              </a:ext>
            </a:extLst>
          </p:cNvPr>
          <p:cNvSpPr/>
          <p:nvPr/>
        </p:nvSpPr>
        <p:spPr>
          <a:xfrm>
            <a:off x="1345695" y="2934845"/>
            <a:ext cx="731520" cy="365760"/>
          </a:xfrm>
          <a:prstGeom prst="rec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IRIS Host Code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(C/C++/Fortran/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Python)</a:t>
            </a:r>
          </a:p>
        </p:txBody>
      </p:sp>
      <p:sp>
        <p:nvSpPr>
          <p:cNvPr id="76" name="Rounded Rectangle 75">
            <a:extLst>
              <a:ext uri="{FF2B5EF4-FFF2-40B4-BE49-F238E27FC236}">
                <a16:creationId xmlns:a16="http://schemas.microsoft.com/office/drawing/2014/main" id="{A27A8F17-35BF-7F4E-BEE1-FB7C76DCEC74}"/>
              </a:ext>
            </a:extLst>
          </p:cNvPr>
          <p:cNvSpPr/>
          <p:nvPr/>
        </p:nvSpPr>
        <p:spPr>
          <a:xfrm>
            <a:off x="819083" y="2843405"/>
            <a:ext cx="457200" cy="548640"/>
          </a:xfrm>
          <a:prstGeom prst="roundRect">
            <a:avLst>
              <a:gd name="adj" fmla="val 0"/>
            </a:avLst>
          </a:prstGeom>
          <a:solidFill>
            <a:srgbClr val="FFC000"/>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prstClr val="black"/>
                </a:solidFill>
                <a:effectLst/>
                <a:uLnTx/>
                <a:uFillTx/>
                <a:latin typeface="Calibri" panose="020F0502020204030204"/>
                <a:ea typeface="+mn-ea"/>
                <a:cs typeface="+mn-cs"/>
              </a:rPr>
              <a:t>Low Level</a:t>
            </a:r>
          </a:p>
        </p:txBody>
      </p:sp>
      <p:sp>
        <p:nvSpPr>
          <p:cNvPr id="77" name="Rounded Rectangle 76">
            <a:extLst>
              <a:ext uri="{FF2B5EF4-FFF2-40B4-BE49-F238E27FC236}">
                <a16:creationId xmlns:a16="http://schemas.microsoft.com/office/drawing/2014/main" id="{31380047-B642-8645-9B1E-DE87E1978E99}"/>
              </a:ext>
            </a:extLst>
          </p:cNvPr>
          <p:cNvSpPr/>
          <p:nvPr/>
        </p:nvSpPr>
        <p:spPr>
          <a:xfrm>
            <a:off x="816629" y="2136472"/>
            <a:ext cx="457200" cy="641093"/>
          </a:xfrm>
          <a:prstGeom prst="roundRect">
            <a:avLst>
              <a:gd name="adj" fmla="val 0"/>
            </a:avLst>
          </a:prstGeom>
          <a:solidFill>
            <a:srgbClr val="FFC000"/>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prstClr val="black"/>
                </a:solidFill>
                <a:effectLst/>
                <a:uLnTx/>
                <a:uFillTx/>
                <a:latin typeface="Calibri" panose="020F0502020204030204"/>
                <a:ea typeface="+mn-ea"/>
                <a:cs typeface="+mn-cs"/>
              </a:rPr>
              <a:t>High Level</a:t>
            </a:r>
          </a:p>
        </p:txBody>
      </p:sp>
      <p:sp>
        <p:nvSpPr>
          <p:cNvPr id="78" name="Pentagon 77">
            <a:extLst>
              <a:ext uri="{FF2B5EF4-FFF2-40B4-BE49-F238E27FC236}">
                <a16:creationId xmlns:a16="http://schemas.microsoft.com/office/drawing/2014/main" id="{B16BC6CC-2EB8-5D4D-9904-B6CB56A29645}"/>
              </a:ext>
            </a:extLst>
          </p:cNvPr>
          <p:cNvSpPr/>
          <p:nvPr/>
        </p:nvSpPr>
        <p:spPr>
          <a:xfrm rot="16200000">
            <a:off x="1223529"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79" name="Pentagon 78">
            <a:extLst>
              <a:ext uri="{FF2B5EF4-FFF2-40B4-BE49-F238E27FC236}">
                <a16:creationId xmlns:a16="http://schemas.microsoft.com/office/drawing/2014/main" id="{D80192B1-DF01-054F-AB6D-3FD63EDDAA0D}"/>
              </a:ext>
            </a:extLst>
          </p:cNvPr>
          <p:cNvSpPr/>
          <p:nvPr/>
        </p:nvSpPr>
        <p:spPr>
          <a:xfrm rot="16200000">
            <a:off x="1366376"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0" name="Pentagon 79">
            <a:extLst>
              <a:ext uri="{FF2B5EF4-FFF2-40B4-BE49-F238E27FC236}">
                <a16:creationId xmlns:a16="http://schemas.microsoft.com/office/drawing/2014/main" id="{99F361A2-3943-324B-BE9E-209938752DB0}"/>
              </a:ext>
            </a:extLst>
          </p:cNvPr>
          <p:cNvSpPr/>
          <p:nvPr/>
        </p:nvSpPr>
        <p:spPr>
          <a:xfrm rot="16200000">
            <a:off x="1509223"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1" name="Pentagon 80">
            <a:extLst>
              <a:ext uri="{FF2B5EF4-FFF2-40B4-BE49-F238E27FC236}">
                <a16:creationId xmlns:a16="http://schemas.microsoft.com/office/drawing/2014/main" id="{5EF1DACB-0A1A-694E-BB78-33F62DB20444}"/>
              </a:ext>
            </a:extLst>
          </p:cNvPr>
          <p:cNvSpPr/>
          <p:nvPr/>
        </p:nvSpPr>
        <p:spPr>
          <a:xfrm rot="16200000">
            <a:off x="1652069" y="4696332"/>
            <a:ext cx="365760" cy="118872"/>
          </a:xfrm>
          <a:prstGeom prst="homePlate">
            <a:avLst>
              <a:gd name="adj" fmla="val 50000"/>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2" name="Rectangle 81">
            <a:extLst>
              <a:ext uri="{FF2B5EF4-FFF2-40B4-BE49-F238E27FC236}">
                <a16:creationId xmlns:a16="http://schemas.microsoft.com/office/drawing/2014/main" id="{6D999D62-DA06-0749-B63B-7FB96B4E6B34}"/>
              </a:ext>
            </a:extLst>
          </p:cNvPr>
          <p:cNvSpPr/>
          <p:nvPr/>
        </p:nvSpPr>
        <p:spPr>
          <a:xfrm>
            <a:off x="6526508"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DSP</a:t>
            </a:r>
          </a:p>
        </p:txBody>
      </p:sp>
      <p:sp>
        <p:nvSpPr>
          <p:cNvPr id="83" name="Rectangle 82">
            <a:extLst>
              <a:ext uri="{FF2B5EF4-FFF2-40B4-BE49-F238E27FC236}">
                <a16:creationId xmlns:a16="http://schemas.microsoft.com/office/drawing/2014/main" id="{89EAF69A-C894-4E43-842C-756824123DDD}"/>
              </a:ext>
            </a:extLst>
          </p:cNvPr>
          <p:cNvSpPr/>
          <p:nvPr/>
        </p:nvSpPr>
        <p:spPr>
          <a:xfrm>
            <a:off x="6572228"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LPDDR4</a:t>
            </a:r>
          </a:p>
        </p:txBody>
      </p:sp>
      <p:cxnSp>
        <p:nvCxnSpPr>
          <p:cNvPr id="84" name="Straight Connector 83">
            <a:extLst>
              <a:ext uri="{FF2B5EF4-FFF2-40B4-BE49-F238E27FC236}">
                <a16:creationId xmlns:a16="http://schemas.microsoft.com/office/drawing/2014/main" id="{519AC7A9-260A-5E4A-8E66-C54B03377BAA}"/>
              </a:ext>
            </a:extLst>
          </p:cNvPr>
          <p:cNvCxnSpPr>
            <a:cxnSpLocks/>
            <a:stCxn id="82" idx="2"/>
            <a:endCxn id="83" idx="0"/>
          </p:cNvCxnSpPr>
          <p:nvPr/>
        </p:nvCxnSpPr>
        <p:spPr>
          <a:xfrm>
            <a:off x="6800828" y="5373521"/>
            <a:ext cx="0" cy="337689"/>
          </a:xfrm>
          <a:prstGeom prst="line">
            <a:avLst/>
          </a:prstGeom>
          <a:noFill/>
          <a:ln w="25400" cap="flat" cmpd="sng" algn="ctr">
            <a:solidFill>
              <a:srgbClr val="44546A"/>
            </a:solidFill>
            <a:prstDash val="solid"/>
            <a:miter lim="800000"/>
          </a:ln>
          <a:effectLst/>
        </p:spPr>
      </p:cxnSp>
      <p:sp>
        <p:nvSpPr>
          <p:cNvPr id="85" name="Rounded Rectangle 84">
            <a:extLst>
              <a:ext uri="{FF2B5EF4-FFF2-40B4-BE49-F238E27FC236}">
                <a16:creationId xmlns:a16="http://schemas.microsoft.com/office/drawing/2014/main" id="{AF36967B-B8F5-8640-BCA9-FC49D38F2C47}"/>
              </a:ext>
            </a:extLst>
          </p:cNvPr>
          <p:cNvSpPr/>
          <p:nvPr/>
        </p:nvSpPr>
        <p:spPr>
          <a:xfrm>
            <a:off x="6526508"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Hexagon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86" name="Rounded Rectangle 85">
            <a:extLst>
              <a:ext uri="{FF2B5EF4-FFF2-40B4-BE49-F238E27FC236}">
                <a16:creationId xmlns:a16="http://schemas.microsoft.com/office/drawing/2014/main" id="{D30B429A-EF44-9B44-836E-EBB40D0DECEB}"/>
              </a:ext>
            </a:extLst>
          </p:cNvPr>
          <p:cNvSpPr/>
          <p:nvPr/>
        </p:nvSpPr>
        <p:spPr>
          <a:xfrm>
            <a:off x="6526508"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85AA354F-1AF8-6A44-8369-E694EA85A1B0}"/>
              </a:ext>
            </a:extLst>
          </p:cNvPr>
          <p:cNvSpPr/>
          <p:nvPr/>
        </p:nvSpPr>
        <p:spPr>
          <a:xfrm>
            <a:off x="6574206"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88" name="Down Arrow 87">
            <a:extLst>
              <a:ext uri="{FF2B5EF4-FFF2-40B4-BE49-F238E27FC236}">
                <a16:creationId xmlns:a16="http://schemas.microsoft.com/office/drawing/2014/main" id="{1A40060A-F9CE-B34C-8F36-E544B1951AAF}"/>
              </a:ext>
            </a:extLst>
          </p:cNvPr>
          <p:cNvSpPr/>
          <p:nvPr/>
        </p:nvSpPr>
        <p:spPr>
          <a:xfrm>
            <a:off x="6709389"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Document 88">
            <a:extLst>
              <a:ext uri="{FF2B5EF4-FFF2-40B4-BE49-F238E27FC236}">
                <a16:creationId xmlns:a16="http://schemas.microsoft.com/office/drawing/2014/main" id="{666CDC5B-0C81-834C-A852-D81EEC4F56D8}"/>
              </a:ext>
            </a:extLst>
          </p:cNvPr>
          <p:cNvSpPr/>
          <p:nvPr/>
        </p:nvSpPr>
        <p:spPr>
          <a:xfrm>
            <a:off x="6520445"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Hexagon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cxnSp>
        <p:nvCxnSpPr>
          <p:cNvPr id="90" name="Curved Connector 89">
            <a:extLst>
              <a:ext uri="{FF2B5EF4-FFF2-40B4-BE49-F238E27FC236}">
                <a16:creationId xmlns:a16="http://schemas.microsoft.com/office/drawing/2014/main" id="{50930E82-EB1E-B149-8A1F-F7BFFAA26948}"/>
              </a:ext>
            </a:extLst>
          </p:cNvPr>
          <p:cNvCxnSpPr>
            <a:cxnSpLocks/>
            <a:stCxn id="27" idx="3"/>
            <a:endCxn id="87" idx="0"/>
          </p:cNvCxnSpPr>
          <p:nvPr/>
        </p:nvCxnSpPr>
        <p:spPr>
          <a:xfrm>
            <a:off x="6346082" y="4323105"/>
            <a:ext cx="454746" cy="179449"/>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91" name="Straight Arrow Connector 90">
            <a:extLst>
              <a:ext uri="{FF2B5EF4-FFF2-40B4-BE49-F238E27FC236}">
                <a16:creationId xmlns:a16="http://schemas.microsoft.com/office/drawing/2014/main" id="{87B892EE-15D6-884D-9810-DE542741B3FC}"/>
              </a:ext>
            </a:extLst>
          </p:cNvPr>
          <p:cNvCxnSpPr>
            <a:cxnSpLocks/>
            <a:stCxn id="67" idx="2"/>
            <a:endCxn id="25" idx="0"/>
          </p:cNvCxnSpPr>
          <p:nvPr/>
        </p:nvCxnSpPr>
        <p:spPr>
          <a:xfrm>
            <a:off x="5431596" y="4391685"/>
            <a:ext cx="0" cy="110869"/>
          </a:xfrm>
          <a:prstGeom prst="straightConnector1">
            <a:avLst/>
          </a:prstGeom>
          <a:noFill/>
          <a:ln w="12700" cap="flat" cmpd="sng" algn="ctr">
            <a:solidFill>
              <a:srgbClr val="70AD47"/>
            </a:solidFill>
            <a:prstDash val="solid"/>
            <a:miter lim="800000"/>
            <a:tailEnd type="triangle" w="sm" len="sm"/>
          </a:ln>
          <a:effectLst/>
        </p:spPr>
      </p:cxnSp>
      <p:cxnSp>
        <p:nvCxnSpPr>
          <p:cNvPr id="92" name="Curved Connector 91">
            <a:extLst>
              <a:ext uri="{FF2B5EF4-FFF2-40B4-BE49-F238E27FC236}">
                <a16:creationId xmlns:a16="http://schemas.microsoft.com/office/drawing/2014/main" id="{CE459AC0-DD25-2D4C-B083-E34E5E16856E}"/>
              </a:ext>
            </a:extLst>
          </p:cNvPr>
          <p:cNvCxnSpPr>
            <a:cxnSpLocks/>
            <a:stCxn id="87" idx="2"/>
            <a:endCxn id="28" idx="3"/>
          </p:cNvCxnSpPr>
          <p:nvPr/>
        </p:nvCxnSpPr>
        <p:spPr>
          <a:xfrm rot="5400000">
            <a:off x="6486964" y="4498832"/>
            <a:ext cx="172983" cy="454746"/>
          </a:xfrm>
          <a:prstGeom prst="curvedConnector2">
            <a:avLst/>
          </a:prstGeom>
          <a:noFill/>
          <a:ln w="12700" cap="flat" cmpd="sng" algn="ctr">
            <a:solidFill>
              <a:srgbClr val="70AD47"/>
            </a:solidFill>
            <a:prstDash val="solid"/>
            <a:miter lim="800000"/>
            <a:headEnd w="sm" len="sm"/>
            <a:tailEnd type="triangle" w="sm" len="sm"/>
          </a:ln>
          <a:effectLst/>
        </p:spPr>
      </p:cxnSp>
      <p:sp>
        <p:nvSpPr>
          <p:cNvPr id="93" name="Rounded Rectangle 92">
            <a:extLst>
              <a:ext uri="{FF2B5EF4-FFF2-40B4-BE49-F238E27FC236}">
                <a16:creationId xmlns:a16="http://schemas.microsoft.com/office/drawing/2014/main" id="{1F31438A-B890-FC42-9E58-8DB3AA587F5D}"/>
              </a:ext>
            </a:extLst>
          </p:cNvPr>
          <p:cNvSpPr/>
          <p:nvPr/>
        </p:nvSpPr>
        <p:spPr>
          <a:xfrm>
            <a:off x="4403038"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Level Zero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94" name="Rectangle 93">
            <a:extLst>
              <a:ext uri="{FF2B5EF4-FFF2-40B4-BE49-F238E27FC236}">
                <a16:creationId xmlns:a16="http://schemas.microsoft.com/office/drawing/2014/main" id="{F441B7C7-6DD9-9644-8752-C33C6DC99318}"/>
              </a:ext>
            </a:extLst>
          </p:cNvPr>
          <p:cNvSpPr/>
          <p:nvPr/>
        </p:nvSpPr>
        <p:spPr>
          <a:xfrm>
            <a:off x="4383182"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Intel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95" name="Rounded Rectangle 94">
            <a:extLst>
              <a:ext uri="{FF2B5EF4-FFF2-40B4-BE49-F238E27FC236}">
                <a16:creationId xmlns:a16="http://schemas.microsoft.com/office/drawing/2014/main" id="{5FC97863-7747-B840-9809-AE0DF43492B1}"/>
              </a:ext>
            </a:extLst>
          </p:cNvPr>
          <p:cNvSpPr/>
          <p:nvPr/>
        </p:nvSpPr>
        <p:spPr>
          <a:xfrm>
            <a:off x="4403038"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50D5C848-809C-0C4D-A310-3725FA8829A6}"/>
              </a:ext>
            </a:extLst>
          </p:cNvPr>
          <p:cNvSpPr/>
          <p:nvPr/>
        </p:nvSpPr>
        <p:spPr>
          <a:xfrm>
            <a:off x="4444673"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97" name="Down Arrow 96">
            <a:extLst>
              <a:ext uri="{FF2B5EF4-FFF2-40B4-BE49-F238E27FC236}">
                <a16:creationId xmlns:a16="http://schemas.microsoft.com/office/drawing/2014/main" id="{BF5F75E4-7DF7-6247-87A2-B0F49DDFA8F2}"/>
              </a:ext>
            </a:extLst>
          </p:cNvPr>
          <p:cNvSpPr/>
          <p:nvPr/>
        </p:nvSpPr>
        <p:spPr>
          <a:xfrm>
            <a:off x="4585919"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Document 97">
            <a:extLst>
              <a:ext uri="{FF2B5EF4-FFF2-40B4-BE49-F238E27FC236}">
                <a16:creationId xmlns:a16="http://schemas.microsoft.com/office/drawing/2014/main" id="{1E610AA9-2542-3040-B07A-C716339BB443}"/>
              </a:ext>
            </a:extLst>
          </p:cNvPr>
          <p:cNvSpPr/>
          <p:nvPr/>
        </p:nvSpPr>
        <p:spPr>
          <a:xfrm>
            <a:off x="4396975"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SPIR-V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99" name="Rectangle 98">
            <a:extLst>
              <a:ext uri="{FF2B5EF4-FFF2-40B4-BE49-F238E27FC236}">
                <a16:creationId xmlns:a16="http://schemas.microsoft.com/office/drawing/2014/main" id="{28108F8E-08CF-BF44-AE2E-E40D74BE92B4}"/>
              </a:ext>
            </a:extLst>
          </p:cNvPr>
          <p:cNvSpPr/>
          <p:nvPr/>
        </p:nvSpPr>
        <p:spPr>
          <a:xfrm>
            <a:off x="4432351"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100" name="Straight Connector 99">
            <a:extLst>
              <a:ext uri="{FF2B5EF4-FFF2-40B4-BE49-F238E27FC236}">
                <a16:creationId xmlns:a16="http://schemas.microsoft.com/office/drawing/2014/main" id="{E79253F1-44E6-CD49-A1B3-77A9BB3DCEC6}"/>
              </a:ext>
            </a:extLst>
          </p:cNvPr>
          <p:cNvCxnSpPr>
            <a:cxnSpLocks/>
            <a:stCxn id="94" idx="2"/>
            <a:endCxn id="99" idx="0"/>
          </p:cNvCxnSpPr>
          <p:nvPr/>
        </p:nvCxnSpPr>
        <p:spPr>
          <a:xfrm>
            <a:off x="4657502" y="5373521"/>
            <a:ext cx="3449" cy="337689"/>
          </a:xfrm>
          <a:prstGeom prst="line">
            <a:avLst/>
          </a:prstGeom>
          <a:noFill/>
          <a:ln w="25400" cap="flat" cmpd="sng" algn="ctr">
            <a:solidFill>
              <a:srgbClr val="44546A"/>
            </a:solidFill>
            <a:prstDash val="solid"/>
            <a:miter lim="800000"/>
          </a:ln>
          <a:effectLst/>
        </p:spPr>
      </p:cxnSp>
      <p:cxnSp>
        <p:nvCxnSpPr>
          <p:cNvPr id="101" name="Straight Arrow Connector 100">
            <a:extLst>
              <a:ext uri="{FF2B5EF4-FFF2-40B4-BE49-F238E27FC236}">
                <a16:creationId xmlns:a16="http://schemas.microsoft.com/office/drawing/2014/main" id="{E7BDF89D-A12C-474B-9A68-72067AC690D7}"/>
              </a:ext>
            </a:extLst>
          </p:cNvPr>
          <p:cNvCxnSpPr>
            <a:cxnSpLocks/>
          </p:cNvCxnSpPr>
          <p:nvPr/>
        </p:nvCxnSpPr>
        <p:spPr>
          <a:xfrm>
            <a:off x="4159455" y="4323105"/>
            <a:ext cx="1043541" cy="0"/>
          </a:xfrm>
          <a:prstGeom prst="straightConnector1">
            <a:avLst/>
          </a:prstGeom>
          <a:noFill/>
          <a:ln w="12700" cap="flat" cmpd="sng" algn="ctr">
            <a:solidFill>
              <a:srgbClr val="70AD47"/>
            </a:solidFill>
            <a:prstDash val="solid"/>
            <a:miter lim="800000"/>
            <a:tailEnd type="triangle" w="sm" len="sm"/>
          </a:ln>
          <a:effectLst/>
        </p:spPr>
      </p:cxnSp>
      <p:cxnSp>
        <p:nvCxnSpPr>
          <p:cNvPr id="102" name="Curved Connector 101">
            <a:extLst>
              <a:ext uri="{FF2B5EF4-FFF2-40B4-BE49-F238E27FC236}">
                <a16:creationId xmlns:a16="http://schemas.microsoft.com/office/drawing/2014/main" id="{8C89CC03-15A1-E642-8F96-5D483FC938B4}"/>
              </a:ext>
            </a:extLst>
          </p:cNvPr>
          <p:cNvCxnSpPr>
            <a:cxnSpLocks/>
            <a:stCxn id="23" idx="2"/>
            <a:endCxn id="96" idx="1"/>
          </p:cNvCxnSpPr>
          <p:nvPr/>
        </p:nvCxnSpPr>
        <p:spPr>
          <a:xfrm rot="16200000" flipH="1">
            <a:off x="4099029" y="4225489"/>
            <a:ext cx="179449" cy="511840"/>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103" name="Straight Arrow Connector 102">
            <a:extLst>
              <a:ext uri="{FF2B5EF4-FFF2-40B4-BE49-F238E27FC236}">
                <a16:creationId xmlns:a16="http://schemas.microsoft.com/office/drawing/2014/main" id="{316D25FD-EE92-DC4D-9833-D6BA3C0A47DF}"/>
              </a:ext>
            </a:extLst>
          </p:cNvPr>
          <p:cNvCxnSpPr>
            <a:cxnSpLocks/>
          </p:cNvCxnSpPr>
          <p:nvPr/>
        </p:nvCxnSpPr>
        <p:spPr>
          <a:xfrm>
            <a:off x="4897917" y="4571134"/>
            <a:ext cx="305079" cy="0"/>
          </a:xfrm>
          <a:prstGeom prst="straightConnector1">
            <a:avLst/>
          </a:prstGeom>
          <a:noFill/>
          <a:ln w="12700" cap="flat" cmpd="sng" algn="ctr">
            <a:solidFill>
              <a:srgbClr val="70AD47"/>
            </a:solidFill>
            <a:prstDash val="solid"/>
            <a:miter lim="800000"/>
            <a:tailEnd type="triangle" w="sm" len="sm"/>
          </a:ln>
          <a:effectLst/>
        </p:spPr>
      </p:cxnSp>
      <p:sp>
        <p:nvSpPr>
          <p:cNvPr id="104" name="Rectangle 103">
            <a:extLst>
              <a:ext uri="{FF2B5EF4-FFF2-40B4-BE49-F238E27FC236}">
                <a16:creationId xmlns:a16="http://schemas.microsoft.com/office/drawing/2014/main" id="{6AB45297-CBB2-294A-8921-F382CCB00914}"/>
              </a:ext>
            </a:extLst>
          </p:cNvPr>
          <p:cNvSpPr/>
          <p:nvPr/>
        </p:nvSpPr>
        <p:spPr>
          <a:xfrm>
            <a:off x="4522492" y="5404368"/>
            <a:ext cx="1055927" cy="137160"/>
          </a:xfrm>
          <a:prstGeom prst="rect">
            <a:avLst/>
          </a:prstGeom>
          <a:solidFill>
            <a:sysClr val="window" lastClr="FFFFFF">
              <a:lumMod val="85000"/>
            </a:sysClr>
          </a:solidFill>
          <a:ln w="12700" cap="flat" cmpd="sng" algn="ctr">
            <a:noFill/>
            <a:prstDash val="solid"/>
            <a:miter lim="800000"/>
          </a:ln>
          <a:effectLst/>
        </p:spPr>
        <p:txBody>
          <a:bodyPr lIns="0" tIns="45720" rIns="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Compute Devices</a:t>
            </a:r>
          </a:p>
        </p:txBody>
      </p:sp>
      <p:grpSp>
        <p:nvGrpSpPr>
          <p:cNvPr id="105" name="Group 104">
            <a:extLst>
              <a:ext uri="{FF2B5EF4-FFF2-40B4-BE49-F238E27FC236}">
                <a16:creationId xmlns:a16="http://schemas.microsoft.com/office/drawing/2014/main" id="{6930F208-57D0-464F-B0A1-B81899426682}"/>
              </a:ext>
            </a:extLst>
          </p:cNvPr>
          <p:cNvGrpSpPr/>
          <p:nvPr/>
        </p:nvGrpSpPr>
        <p:grpSpPr>
          <a:xfrm>
            <a:off x="3390734" y="2137873"/>
            <a:ext cx="1828800" cy="642140"/>
            <a:chOff x="2335443" y="1115484"/>
            <a:chExt cx="1828800" cy="642140"/>
          </a:xfrm>
        </p:grpSpPr>
        <p:sp>
          <p:nvSpPr>
            <p:cNvPr id="106" name="Down Arrow 105">
              <a:extLst>
                <a:ext uri="{FF2B5EF4-FFF2-40B4-BE49-F238E27FC236}">
                  <a16:creationId xmlns:a16="http://schemas.microsoft.com/office/drawing/2014/main" id="{E1B9F3C9-8034-104F-A02C-937E84EF8BD3}"/>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Down Arrow 106">
              <a:extLst>
                <a:ext uri="{FF2B5EF4-FFF2-40B4-BE49-F238E27FC236}">
                  <a16:creationId xmlns:a16="http://schemas.microsoft.com/office/drawing/2014/main" id="{593C91A2-4D23-1449-ABE9-FA26EF8D68BD}"/>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ounded Rectangle 107">
              <a:extLst>
                <a:ext uri="{FF2B5EF4-FFF2-40B4-BE49-F238E27FC236}">
                  <a16:creationId xmlns:a16="http://schemas.microsoft.com/office/drawing/2014/main" id="{4DC654FF-66EF-2344-B4A2-DD4EE1D408F3}"/>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OpenMP Compiler</a:t>
              </a:r>
            </a:p>
          </p:txBody>
        </p:sp>
        <p:sp>
          <p:nvSpPr>
            <p:cNvPr id="109" name="Rounded Rectangle 108">
              <a:extLst>
                <a:ext uri="{FF2B5EF4-FFF2-40B4-BE49-F238E27FC236}">
                  <a16:creationId xmlns:a16="http://schemas.microsoft.com/office/drawing/2014/main" id="{FAE93310-8893-614B-A652-46E5B5055679}"/>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OpenMP Application</a:t>
              </a:r>
            </a:p>
          </p:txBody>
        </p:sp>
      </p:grpSp>
      <p:grpSp>
        <p:nvGrpSpPr>
          <p:cNvPr id="110" name="Group 109">
            <a:extLst>
              <a:ext uri="{FF2B5EF4-FFF2-40B4-BE49-F238E27FC236}">
                <a16:creationId xmlns:a16="http://schemas.microsoft.com/office/drawing/2014/main" id="{29A5CCB0-15B6-9549-8A5E-B29F87B4159F}"/>
              </a:ext>
            </a:extLst>
          </p:cNvPr>
          <p:cNvGrpSpPr/>
          <p:nvPr/>
        </p:nvGrpSpPr>
        <p:grpSpPr>
          <a:xfrm>
            <a:off x="5435772" y="2137873"/>
            <a:ext cx="1828800" cy="642140"/>
            <a:chOff x="2335443" y="1115484"/>
            <a:chExt cx="1828800" cy="642140"/>
          </a:xfrm>
        </p:grpSpPr>
        <p:sp>
          <p:nvSpPr>
            <p:cNvPr id="111" name="Down Arrow 110">
              <a:extLst>
                <a:ext uri="{FF2B5EF4-FFF2-40B4-BE49-F238E27FC236}">
                  <a16:creationId xmlns:a16="http://schemas.microsoft.com/office/drawing/2014/main" id="{B29281FD-EC52-364F-978C-10FA22175487}"/>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Down Arrow 111">
              <a:extLst>
                <a:ext uri="{FF2B5EF4-FFF2-40B4-BE49-F238E27FC236}">
                  <a16:creationId xmlns:a16="http://schemas.microsoft.com/office/drawing/2014/main" id="{1F2D695E-3230-9746-8C68-75370249B3F2}"/>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ounded Rectangle 112">
              <a:extLst>
                <a:ext uri="{FF2B5EF4-FFF2-40B4-BE49-F238E27FC236}">
                  <a16:creationId xmlns:a16="http://schemas.microsoft.com/office/drawing/2014/main" id="{48351B82-C17C-0242-8079-F1F9C38CA447}"/>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Other Compilers</a:t>
              </a:r>
            </a:p>
          </p:txBody>
        </p:sp>
        <p:sp>
          <p:nvSpPr>
            <p:cNvPr id="114" name="Rounded Rectangle 113">
              <a:extLst>
                <a:ext uri="{FF2B5EF4-FFF2-40B4-BE49-F238E27FC236}">
                  <a16:creationId xmlns:a16="http://schemas.microsoft.com/office/drawing/2014/main" id="{F66CD58B-BCEE-4144-BBC6-EE2CF2770AAB}"/>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Others (SYCL, Chapel, …)</a:t>
              </a:r>
            </a:p>
          </p:txBody>
        </p:sp>
      </p:grpSp>
      <p:sp>
        <p:nvSpPr>
          <p:cNvPr id="115" name="Content Placeholder 2">
            <a:extLst>
              <a:ext uri="{FF2B5EF4-FFF2-40B4-BE49-F238E27FC236}">
                <a16:creationId xmlns:a16="http://schemas.microsoft.com/office/drawing/2014/main" id="{4BA65E37-47C0-8548-ACCA-0FAF276234CA}"/>
              </a:ext>
            </a:extLst>
          </p:cNvPr>
          <p:cNvSpPr txBox="1">
            <a:spLocks/>
          </p:cNvSpPr>
          <p:nvPr/>
        </p:nvSpPr>
        <p:spPr bwMode="auto">
          <a:xfrm>
            <a:off x="7491192" y="1661454"/>
            <a:ext cx="4550119" cy="45107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88925" indent="-288925" algn="l" rtl="0" eaLnBrk="1" fontAlgn="base" hangingPunct="1">
              <a:lnSpc>
                <a:spcPct val="90000"/>
              </a:lnSpc>
              <a:spcBef>
                <a:spcPts val="1800"/>
              </a:spcBef>
              <a:spcAft>
                <a:spcPct val="0"/>
              </a:spcAft>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mn-lt"/>
                <a:ea typeface="+mn-ea"/>
                <a:cs typeface="Arial" panose="020B0604020202020204" pitchFamily="34" charset="0"/>
              </a:defRPr>
            </a:lvl2pPr>
            <a:lvl3pPr marL="1031875" indent="-2889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mn-lt"/>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ym typeface="Wingdings" pitchFamily="2" charset="2"/>
              </a:rPr>
              <a:t>Compilers</a:t>
            </a:r>
          </a:p>
          <a:p>
            <a:pPr lvl="1"/>
            <a:r>
              <a:rPr lang="en-US" sz="1400" dirty="0">
                <a:sym typeface="Wingdings" pitchFamily="2" charset="2"/>
              </a:rPr>
              <a:t>High level application </a:t>
            </a:r>
            <a:br>
              <a:rPr lang="en-US" sz="1400" dirty="0">
                <a:sym typeface="Wingdings" pitchFamily="2" charset="2"/>
              </a:rPr>
            </a:br>
            <a:r>
              <a:rPr lang="en-US" sz="1400" dirty="0">
                <a:sym typeface="Wingdings" pitchFamily="2" charset="2"/>
              </a:rPr>
              <a:t>IRIS unified host code + native kernels</a:t>
            </a:r>
          </a:p>
          <a:p>
            <a:r>
              <a:rPr lang="en-US" sz="1600" dirty="0">
                <a:sym typeface="Wingdings" pitchFamily="2" charset="2"/>
              </a:rPr>
              <a:t>Dynamic Platform Loader</a:t>
            </a:r>
          </a:p>
          <a:p>
            <a:pPr lvl="1"/>
            <a:r>
              <a:rPr lang="en-US" sz="1400" dirty="0">
                <a:sym typeface="Wingdings" pitchFamily="2" charset="2"/>
              </a:rPr>
              <a:t>Automatically discover all available accelerators and their programming systems</a:t>
            </a:r>
          </a:p>
          <a:p>
            <a:r>
              <a:rPr lang="en-US" sz="1600" dirty="0">
                <a:sym typeface="Wingdings" pitchFamily="2" charset="2"/>
              </a:rPr>
              <a:t>Task Scheduler</a:t>
            </a:r>
          </a:p>
          <a:p>
            <a:pPr lvl="1"/>
            <a:r>
              <a:rPr lang="en-US" sz="1400" dirty="0">
                <a:sym typeface="Wingdings" pitchFamily="2" charset="2"/>
              </a:rPr>
              <a:t>Task: memory copy + kernel launch</a:t>
            </a:r>
            <a:endParaRPr lang="en-US" sz="1400" dirty="0"/>
          </a:p>
          <a:p>
            <a:pPr lvl="1"/>
            <a:r>
              <a:rPr lang="en-US" sz="1400" dirty="0">
                <a:sym typeface="Wingdings" pitchFamily="2" charset="2"/>
              </a:rPr>
              <a:t>DAG-style tasks graph across multiple devices</a:t>
            </a:r>
          </a:p>
          <a:p>
            <a:pPr lvl="1"/>
            <a:r>
              <a:rPr lang="en-US" sz="1400" dirty="0">
                <a:sym typeface="Wingdings" pitchFamily="2" charset="2"/>
              </a:rPr>
              <a:t>Device selection policies</a:t>
            </a:r>
          </a:p>
          <a:p>
            <a:r>
              <a:rPr lang="en-US" sz="1600" dirty="0">
                <a:sym typeface="Wingdings" pitchFamily="2" charset="2"/>
              </a:rPr>
              <a:t>Shared Virtual Device Memory (SVDM)</a:t>
            </a:r>
          </a:p>
          <a:p>
            <a:pPr lvl="1"/>
            <a:r>
              <a:rPr lang="en-US" sz="1400" dirty="0"/>
              <a:t>An Illusion of single logical device memory across all physical device memories</a:t>
            </a:r>
          </a:p>
          <a:p>
            <a:pPr lvl="1"/>
            <a:r>
              <a:rPr lang="en-US" sz="1400" dirty="0"/>
              <a:t>Multiple local copies on multiple device memories (relaxed consistency model)</a:t>
            </a:r>
          </a:p>
        </p:txBody>
      </p:sp>
    </p:spTree>
    <p:extLst>
      <p:ext uri="{BB962C8B-B14F-4D97-AF65-F5344CB8AC3E}">
        <p14:creationId xmlns:p14="http://schemas.microsoft.com/office/powerpoint/2010/main" val="68956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2F0362-4780-6949-B8B3-7B055DCB1BE3}"/>
              </a:ext>
            </a:extLst>
          </p:cNvPr>
          <p:cNvSpPr/>
          <p:nvPr/>
        </p:nvSpPr>
        <p:spPr>
          <a:xfrm>
            <a:off x="429767" y="1375911"/>
            <a:ext cx="11152633" cy="1828800"/>
          </a:xfrm>
          <a:prstGeom prst="rect">
            <a:avLst/>
          </a:prstGeom>
          <a:solidFill>
            <a:schemeClr val="accent4">
              <a:lumMod val="20000"/>
              <a:lumOff val="80000"/>
            </a:schemeClr>
          </a:solidFill>
          <a:ln w="6350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82880" rIns="182880" bIns="182880" numCol="1" spcCol="0" rtlCol="0" fromWordArt="0" anchor="b" anchorCtr="0" forceAA="0" compatLnSpc="1">
            <a:prstTxWarp prst="textNoShape">
              <a:avLst/>
            </a:prstTxWarp>
            <a:noAutofit/>
          </a:bodyPr>
          <a:lstStyle/>
          <a:p>
            <a:pPr algn="ctr">
              <a:lnSpc>
                <a:spcPct val="90000"/>
              </a:lnSpc>
            </a:pPr>
            <a:endParaRPr lang="en-US" sz="3600" b="1" dirty="0">
              <a:solidFill>
                <a:schemeClr val="tx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a:xfrm>
            <a:off x="429767" y="274320"/>
            <a:ext cx="11430000" cy="978729"/>
          </a:xfrm>
        </p:spPr>
        <p:txBody>
          <a:bodyPr/>
          <a:lstStyle/>
          <a:p>
            <a:r>
              <a:rPr lang="en-US" dirty="0"/>
              <a:t>Unified Host + Multiple Native Kernels + Shared VDM </a:t>
            </a:r>
            <a:r>
              <a:rPr lang="en-US" dirty="0">
                <a:sym typeface="Wingdings" pitchFamily="2" charset="2"/>
              </a:rPr>
              <a:t></a:t>
            </a:r>
            <a:r>
              <a:rPr lang="en-US" dirty="0"/>
              <a:t> </a:t>
            </a:r>
            <a:r>
              <a:rPr lang="en-US" b="1" i="1" dirty="0"/>
              <a:t>Flexible Task Scheduling &amp; Portable Application</a:t>
            </a:r>
          </a:p>
        </p:txBody>
      </p:sp>
      <p:grpSp>
        <p:nvGrpSpPr>
          <p:cNvPr id="35" name="Group 34">
            <a:extLst>
              <a:ext uri="{FF2B5EF4-FFF2-40B4-BE49-F238E27FC236}">
                <a16:creationId xmlns:a16="http://schemas.microsoft.com/office/drawing/2014/main" id="{AA1BCAD1-7067-A34D-B662-87E4C2F7DC20}"/>
              </a:ext>
            </a:extLst>
          </p:cNvPr>
          <p:cNvGrpSpPr/>
          <p:nvPr/>
        </p:nvGrpSpPr>
        <p:grpSpPr>
          <a:xfrm>
            <a:off x="6292740" y="1533753"/>
            <a:ext cx="5092921" cy="914400"/>
            <a:chOff x="6235097" y="1653346"/>
            <a:chExt cx="5092921" cy="914400"/>
          </a:xfrm>
        </p:grpSpPr>
        <p:sp>
          <p:nvSpPr>
            <p:cNvPr id="29" name="Rectangle 28">
              <a:extLst>
                <a:ext uri="{FF2B5EF4-FFF2-40B4-BE49-F238E27FC236}">
                  <a16:creationId xmlns:a16="http://schemas.microsoft.com/office/drawing/2014/main" id="{009A8EF7-8439-1F41-8EC6-CDC1AECF9489}"/>
                </a:ext>
              </a:extLst>
            </p:cNvPr>
            <p:cNvSpPr/>
            <p:nvPr/>
          </p:nvSpPr>
          <p:spPr>
            <a:xfrm>
              <a:off x="6235097" y="1653346"/>
              <a:ext cx="1463040" cy="91440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CPU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OpenMP</a:t>
              </a:r>
              <a:endPar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0A4CAB9-0CA0-154B-97B0-5C56B80270A0}"/>
                </a:ext>
              </a:extLst>
            </p:cNvPr>
            <p:cNvSpPr/>
            <p:nvPr/>
          </p:nvSpPr>
          <p:spPr>
            <a:xfrm>
              <a:off x="8050037" y="1653346"/>
              <a:ext cx="1463040" cy="914400"/>
            </a:xfrm>
            <a:prstGeom prst="rec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G</a:t>
              </a:r>
              <a:r>
                <a:rPr kumimoji="0" lang="en-US" sz="2000" b="1" i="0" u="none" strike="noStrike" kern="0" cap="none" spc="0" normalizeH="0" baseline="0" noProof="0" dirty="0">
                  <a:ln>
                    <a:noFill/>
                  </a:ln>
                  <a:effectLst/>
                  <a:uLnTx/>
                  <a:uFillTx/>
                  <a:latin typeface="Calibri" panose="020F0502020204030204"/>
                  <a:ea typeface="+mn-ea"/>
                  <a:cs typeface="+mn-cs"/>
                </a:rPr>
                <a:t>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OpenCL</a:t>
              </a:r>
              <a:endParaRPr kumimoji="0" lang="en-US" sz="2000" b="1" i="0" u="none" strike="noStrike" kern="0" cap="none" spc="0" normalizeH="0" baseline="0" noProof="0" dirty="0">
                <a:ln>
                  <a:noFill/>
                </a:ln>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1487D3A0-96B0-2344-9CAC-497339F426AA}"/>
                </a:ext>
              </a:extLst>
            </p:cNvPr>
            <p:cNvSpPr/>
            <p:nvPr/>
          </p:nvSpPr>
          <p:spPr>
            <a:xfrm>
              <a:off x="9864978" y="1653346"/>
              <a:ext cx="1463040" cy="914400"/>
            </a:xfrm>
            <a:prstGeom prst="rec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DSP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Hexagon</a:t>
              </a:r>
            </a:p>
          </p:txBody>
        </p:sp>
      </p:grpSp>
      <p:sp>
        <p:nvSpPr>
          <p:cNvPr id="36" name="Rectangle 35">
            <a:extLst>
              <a:ext uri="{FF2B5EF4-FFF2-40B4-BE49-F238E27FC236}">
                <a16:creationId xmlns:a16="http://schemas.microsoft.com/office/drawing/2014/main" id="{A8551925-04CA-1741-86E3-5A5E845291B9}"/>
              </a:ext>
            </a:extLst>
          </p:cNvPr>
          <p:cNvSpPr/>
          <p:nvPr/>
        </p:nvSpPr>
        <p:spPr>
          <a:xfrm>
            <a:off x="429767" y="3441802"/>
            <a:ext cx="11152633" cy="1828800"/>
          </a:xfrm>
          <a:prstGeom prst="rect">
            <a:avLst/>
          </a:prstGeom>
          <a:solidFill>
            <a:schemeClr val="accent6">
              <a:lumMod val="20000"/>
              <a:lumOff val="80000"/>
            </a:schemeClr>
          </a:solidFill>
          <a:ln w="6350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82880" rIns="182880" bIns="182880" numCol="1" spcCol="0" rtlCol="0" fromWordArt="0" anchor="b" anchorCtr="0" forceAA="0" compatLnSpc="1">
            <a:prstTxWarp prst="textNoShape">
              <a:avLst/>
            </a:prstTxWarp>
            <a:noAutofit/>
          </a:bodyPr>
          <a:lstStyle/>
          <a:p>
            <a:pPr algn="ctr">
              <a:lnSpc>
                <a:spcPct val="90000"/>
              </a:lnSpc>
            </a:pPr>
            <a:endParaRPr lang="en-US" sz="3600" b="1" dirty="0">
              <a:solidFill>
                <a:schemeClr val="tx1"/>
              </a:solidFill>
              <a:latin typeface="Calibri" panose="020F0502020204030204" pitchFamily="34" charset="0"/>
              <a:cs typeface="Calibri" panose="020F0502020204030204" pitchFamily="34" charset="0"/>
            </a:endParaRPr>
          </a:p>
        </p:txBody>
      </p:sp>
      <p:grpSp>
        <p:nvGrpSpPr>
          <p:cNvPr id="37" name="Group 36">
            <a:extLst>
              <a:ext uri="{FF2B5EF4-FFF2-40B4-BE49-F238E27FC236}">
                <a16:creationId xmlns:a16="http://schemas.microsoft.com/office/drawing/2014/main" id="{E30B2558-916A-9049-B9FA-767C9256E101}"/>
              </a:ext>
            </a:extLst>
          </p:cNvPr>
          <p:cNvGrpSpPr/>
          <p:nvPr/>
        </p:nvGrpSpPr>
        <p:grpSpPr>
          <a:xfrm>
            <a:off x="6292740" y="3599644"/>
            <a:ext cx="5092921" cy="914400"/>
            <a:chOff x="6235097" y="1653346"/>
            <a:chExt cx="5092921" cy="914400"/>
          </a:xfrm>
        </p:grpSpPr>
        <p:sp>
          <p:nvSpPr>
            <p:cNvPr id="38" name="Rectangle 37">
              <a:extLst>
                <a:ext uri="{FF2B5EF4-FFF2-40B4-BE49-F238E27FC236}">
                  <a16:creationId xmlns:a16="http://schemas.microsoft.com/office/drawing/2014/main" id="{00CA93DF-2D07-004C-9A9B-E1A390D6B48B}"/>
                </a:ext>
              </a:extLst>
            </p:cNvPr>
            <p:cNvSpPr/>
            <p:nvPr/>
          </p:nvSpPr>
          <p:spPr>
            <a:xfrm>
              <a:off x="6235097" y="1653346"/>
              <a:ext cx="1463040" cy="91440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CPU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OpenMP</a:t>
              </a:r>
              <a:endPar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24D9822-1BA4-2F4B-8AC5-7F11D69D9B34}"/>
                </a:ext>
              </a:extLst>
            </p:cNvPr>
            <p:cNvSpPr/>
            <p:nvPr/>
          </p:nvSpPr>
          <p:spPr>
            <a:xfrm>
              <a:off x="8050037" y="1653346"/>
              <a:ext cx="1463040" cy="914400"/>
            </a:xfrm>
            <a:prstGeom prst="rect">
              <a:avLst/>
            </a:prstGeom>
            <a:solidFill>
              <a:srgbClr val="FF0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G</a:t>
              </a:r>
              <a:r>
                <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rPr>
                <a:t>PU 1</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HIP</a:t>
              </a:r>
              <a:endPar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10211D22-8B0C-3A42-BE5A-E2602058682A}"/>
                </a:ext>
              </a:extLst>
            </p:cNvPr>
            <p:cNvSpPr/>
            <p:nvPr/>
          </p:nvSpPr>
          <p:spPr>
            <a:xfrm>
              <a:off x="9864978" y="1653346"/>
              <a:ext cx="1463040" cy="914400"/>
            </a:xfrm>
            <a:prstGeom prst="rect">
              <a:avLst/>
            </a:prstGeom>
            <a:solidFill>
              <a:schemeClr val="accent6">
                <a:lumMod val="75000"/>
              </a:scheme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GPU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HIP</a:t>
              </a:r>
            </a:p>
          </p:txBody>
        </p:sp>
      </p:grpSp>
      <p:grpSp>
        <p:nvGrpSpPr>
          <p:cNvPr id="56" name="Group 55">
            <a:extLst>
              <a:ext uri="{FF2B5EF4-FFF2-40B4-BE49-F238E27FC236}">
                <a16:creationId xmlns:a16="http://schemas.microsoft.com/office/drawing/2014/main" id="{6F46AC6D-B4E6-9544-8A5A-9F8FA84FE59C}"/>
              </a:ext>
            </a:extLst>
          </p:cNvPr>
          <p:cNvGrpSpPr/>
          <p:nvPr/>
        </p:nvGrpSpPr>
        <p:grpSpPr>
          <a:xfrm>
            <a:off x="517940" y="2010930"/>
            <a:ext cx="1765080" cy="1143000"/>
            <a:chOff x="762000" y="1600200"/>
            <a:chExt cx="1765080" cy="1143000"/>
          </a:xfrm>
        </p:grpSpPr>
        <p:sp>
          <p:nvSpPr>
            <p:cNvPr id="41" name="Oval 40">
              <a:extLst>
                <a:ext uri="{FF2B5EF4-FFF2-40B4-BE49-F238E27FC236}">
                  <a16:creationId xmlns:a16="http://schemas.microsoft.com/office/drawing/2014/main" id="{086D411F-3D5F-D54C-B846-107C0AD97109}"/>
                </a:ext>
              </a:extLst>
            </p:cNvPr>
            <p:cNvSpPr/>
            <p:nvPr/>
          </p:nvSpPr>
          <p:spPr>
            <a:xfrm>
              <a:off x="762000" y="1925782"/>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42" name="Oval 41">
              <a:extLst>
                <a:ext uri="{FF2B5EF4-FFF2-40B4-BE49-F238E27FC236}">
                  <a16:creationId xmlns:a16="http://schemas.microsoft.com/office/drawing/2014/main" id="{783ECE3D-B33A-FB43-8222-1F566808D8DD}"/>
                </a:ext>
              </a:extLst>
            </p:cNvPr>
            <p:cNvSpPr/>
            <p:nvPr/>
          </p:nvSpPr>
          <p:spPr>
            <a:xfrm>
              <a:off x="1415940" y="1600200"/>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43" name="Oval 42">
              <a:extLst>
                <a:ext uri="{FF2B5EF4-FFF2-40B4-BE49-F238E27FC236}">
                  <a16:creationId xmlns:a16="http://schemas.microsoft.com/office/drawing/2014/main" id="{CB53E7B3-A0C7-3143-AC06-0AEEF939D2CD}"/>
                </a:ext>
              </a:extLst>
            </p:cNvPr>
            <p:cNvSpPr/>
            <p:nvPr/>
          </p:nvSpPr>
          <p:spPr>
            <a:xfrm>
              <a:off x="1415940" y="2286000"/>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44" name="Oval 43">
              <a:extLst>
                <a:ext uri="{FF2B5EF4-FFF2-40B4-BE49-F238E27FC236}">
                  <a16:creationId xmlns:a16="http://schemas.microsoft.com/office/drawing/2014/main" id="{86576FD6-1329-C741-94FB-429E65CDDC5F}"/>
                </a:ext>
              </a:extLst>
            </p:cNvPr>
            <p:cNvSpPr/>
            <p:nvPr/>
          </p:nvSpPr>
          <p:spPr>
            <a:xfrm>
              <a:off x="2069880" y="1925782"/>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46" name="Straight Arrow Connector 45">
              <a:extLst>
                <a:ext uri="{FF2B5EF4-FFF2-40B4-BE49-F238E27FC236}">
                  <a16:creationId xmlns:a16="http://schemas.microsoft.com/office/drawing/2014/main" id="{4D9E0787-321D-9541-B443-615670DFEAAE}"/>
                </a:ext>
              </a:extLst>
            </p:cNvPr>
            <p:cNvCxnSpPr>
              <a:stCxn id="41" idx="7"/>
              <a:endCxn id="42" idx="2"/>
            </p:cNvCxnSpPr>
            <p:nvPr/>
          </p:nvCxnSpPr>
          <p:spPr>
            <a:xfrm flipV="1">
              <a:off x="1152245" y="1828800"/>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F821ADC-DE04-1548-9B1B-779A500DB860}"/>
                </a:ext>
              </a:extLst>
            </p:cNvPr>
            <p:cNvCxnSpPr>
              <a:cxnSpLocks/>
              <a:stCxn id="42" idx="6"/>
              <a:endCxn id="44" idx="1"/>
            </p:cNvCxnSpPr>
            <p:nvPr/>
          </p:nvCxnSpPr>
          <p:spPr>
            <a:xfrm>
              <a:off x="1873140" y="1828800"/>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FC7503-E288-9741-86CD-5360AFDC7086}"/>
                </a:ext>
              </a:extLst>
            </p:cNvPr>
            <p:cNvCxnSpPr>
              <a:cxnSpLocks/>
              <a:stCxn id="43" idx="6"/>
              <a:endCxn id="44" idx="3"/>
            </p:cNvCxnSpPr>
            <p:nvPr/>
          </p:nvCxnSpPr>
          <p:spPr>
            <a:xfrm flipV="1">
              <a:off x="1873140" y="2316027"/>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1006DF-3268-8644-93FD-53EA7A27C8CF}"/>
                </a:ext>
              </a:extLst>
            </p:cNvPr>
            <p:cNvCxnSpPr>
              <a:cxnSpLocks/>
              <a:stCxn id="41" idx="5"/>
              <a:endCxn id="43" idx="2"/>
            </p:cNvCxnSpPr>
            <p:nvPr/>
          </p:nvCxnSpPr>
          <p:spPr>
            <a:xfrm>
              <a:off x="1152245" y="2316027"/>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CFAE27D-2C83-4E4D-9BC3-380853F5C20B}"/>
              </a:ext>
            </a:extLst>
          </p:cNvPr>
          <p:cNvGrpSpPr/>
          <p:nvPr/>
        </p:nvGrpSpPr>
        <p:grpSpPr>
          <a:xfrm>
            <a:off x="2286096" y="1459599"/>
            <a:ext cx="1765080" cy="1143000"/>
            <a:chOff x="2320423" y="1393099"/>
            <a:chExt cx="1765080" cy="1143000"/>
          </a:xfrm>
        </p:grpSpPr>
        <p:sp>
          <p:nvSpPr>
            <p:cNvPr id="58" name="Oval 57">
              <a:extLst>
                <a:ext uri="{FF2B5EF4-FFF2-40B4-BE49-F238E27FC236}">
                  <a16:creationId xmlns:a16="http://schemas.microsoft.com/office/drawing/2014/main" id="{1032F94E-F912-9E4B-9C0F-CB9B5958E486}"/>
                </a:ext>
              </a:extLst>
            </p:cNvPr>
            <p:cNvSpPr/>
            <p:nvPr/>
          </p:nvSpPr>
          <p:spPr>
            <a:xfrm>
              <a:off x="2320423" y="1718681"/>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T1</a:t>
              </a:r>
            </a:p>
          </p:txBody>
        </p:sp>
        <p:sp>
          <p:nvSpPr>
            <p:cNvPr id="59" name="Oval 58">
              <a:extLst>
                <a:ext uri="{FF2B5EF4-FFF2-40B4-BE49-F238E27FC236}">
                  <a16:creationId xmlns:a16="http://schemas.microsoft.com/office/drawing/2014/main" id="{FF6E16C8-074A-0544-AB78-F147C03C92C9}"/>
                </a:ext>
              </a:extLst>
            </p:cNvPr>
            <p:cNvSpPr/>
            <p:nvPr/>
          </p:nvSpPr>
          <p:spPr>
            <a:xfrm>
              <a:off x="2974363" y="1393099"/>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60" name="Oval 59">
              <a:extLst>
                <a:ext uri="{FF2B5EF4-FFF2-40B4-BE49-F238E27FC236}">
                  <a16:creationId xmlns:a16="http://schemas.microsoft.com/office/drawing/2014/main" id="{1A047FD9-30E8-D449-AC3B-7C4122C17EDB}"/>
                </a:ext>
              </a:extLst>
            </p:cNvPr>
            <p:cNvSpPr/>
            <p:nvPr/>
          </p:nvSpPr>
          <p:spPr>
            <a:xfrm>
              <a:off x="2974363" y="2078899"/>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61" name="Oval 60">
              <a:extLst>
                <a:ext uri="{FF2B5EF4-FFF2-40B4-BE49-F238E27FC236}">
                  <a16:creationId xmlns:a16="http://schemas.microsoft.com/office/drawing/2014/main" id="{08BE7D03-4C06-494A-9E0C-B8140B219318}"/>
                </a:ext>
              </a:extLst>
            </p:cNvPr>
            <p:cNvSpPr/>
            <p:nvPr/>
          </p:nvSpPr>
          <p:spPr>
            <a:xfrm>
              <a:off x="3628303" y="1718681"/>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T4</a:t>
              </a:r>
            </a:p>
          </p:txBody>
        </p:sp>
        <p:cxnSp>
          <p:nvCxnSpPr>
            <p:cNvPr id="62" name="Straight Arrow Connector 61">
              <a:extLst>
                <a:ext uri="{FF2B5EF4-FFF2-40B4-BE49-F238E27FC236}">
                  <a16:creationId xmlns:a16="http://schemas.microsoft.com/office/drawing/2014/main" id="{DCD416F7-FAC2-3148-AED8-7267A34E9AFF}"/>
                </a:ext>
              </a:extLst>
            </p:cNvPr>
            <p:cNvCxnSpPr>
              <a:stCxn id="58" idx="7"/>
              <a:endCxn id="59" idx="2"/>
            </p:cNvCxnSpPr>
            <p:nvPr/>
          </p:nvCxnSpPr>
          <p:spPr>
            <a:xfrm flipV="1">
              <a:off x="2710668" y="1621699"/>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36DCC86-A59A-DC4A-B203-11BD0A1032F3}"/>
                </a:ext>
              </a:extLst>
            </p:cNvPr>
            <p:cNvCxnSpPr>
              <a:cxnSpLocks/>
              <a:stCxn id="59" idx="6"/>
              <a:endCxn id="61" idx="1"/>
            </p:cNvCxnSpPr>
            <p:nvPr/>
          </p:nvCxnSpPr>
          <p:spPr>
            <a:xfrm>
              <a:off x="3431563" y="1621699"/>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DB4F0D0-9B6C-2041-9E68-37DFA3E06E7A}"/>
                </a:ext>
              </a:extLst>
            </p:cNvPr>
            <p:cNvCxnSpPr>
              <a:cxnSpLocks/>
              <a:stCxn id="60" idx="6"/>
              <a:endCxn id="61" idx="3"/>
            </p:cNvCxnSpPr>
            <p:nvPr/>
          </p:nvCxnSpPr>
          <p:spPr>
            <a:xfrm flipV="1">
              <a:off x="3431563" y="2108926"/>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804145A-50D6-9A4F-A7CA-56160D78B020}"/>
                </a:ext>
              </a:extLst>
            </p:cNvPr>
            <p:cNvCxnSpPr>
              <a:cxnSpLocks/>
              <a:stCxn id="58" idx="5"/>
              <a:endCxn id="60" idx="2"/>
            </p:cNvCxnSpPr>
            <p:nvPr/>
          </p:nvCxnSpPr>
          <p:spPr>
            <a:xfrm>
              <a:off x="2710668" y="2108926"/>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30C4227E-5F26-734D-912E-77B8DD03AFF4}"/>
              </a:ext>
            </a:extLst>
          </p:cNvPr>
          <p:cNvGrpSpPr/>
          <p:nvPr/>
        </p:nvGrpSpPr>
        <p:grpSpPr>
          <a:xfrm>
            <a:off x="4079190" y="2010930"/>
            <a:ext cx="1765080" cy="1143000"/>
            <a:chOff x="4113517" y="2042712"/>
            <a:chExt cx="1765080" cy="1143000"/>
          </a:xfrm>
        </p:grpSpPr>
        <p:sp>
          <p:nvSpPr>
            <p:cNvPr id="67" name="Oval 66">
              <a:extLst>
                <a:ext uri="{FF2B5EF4-FFF2-40B4-BE49-F238E27FC236}">
                  <a16:creationId xmlns:a16="http://schemas.microsoft.com/office/drawing/2014/main" id="{DE4EBF76-853F-6A44-BD66-B4DB88ABC6D8}"/>
                </a:ext>
              </a:extLst>
            </p:cNvPr>
            <p:cNvSpPr/>
            <p:nvPr/>
          </p:nvSpPr>
          <p:spPr>
            <a:xfrm>
              <a:off x="4113517" y="2368294"/>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68" name="Oval 67">
              <a:extLst>
                <a:ext uri="{FF2B5EF4-FFF2-40B4-BE49-F238E27FC236}">
                  <a16:creationId xmlns:a16="http://schemas.microsoft.com/office/drawing/2014/main" id="{3A43574D-8A6F-234C-AC01-C2B2D79F2131}"/>
                </a:ext>
              </a:extLst>
            </p:cNvPr>
            <p:cNvSpPr/>
            <p:nvPr/>
          </p:nvSpPr>
          <p:spPr>
            <a:xfrm>
              <a:off x="4767457" y="2042712"/>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T2</a:t>
              </a:r>
            </a:p>
          </p:txBody>
        </p:sp>
        <p:sp>
          <p:nvSpPr>
            <p:cNvPr id="69" name="Oval 68">
              <a:extLst>
                <a:ext uri="{FF2B5EF4-FFF2-40B4-BE49-F238E27FC236}">
                  <a16:creationId xmlns:a16="http://schemas.microsoft.com/office/drawing/2014/main" id="{05538E4C-A688-DE46-BE17-747905A35A62}"/>
                </a:ext>
              </a:extLst>
            </p:cNvPr>
            <p:cNvSpPr/>
            <p:nvPr/>
          </p:nvSpPr>
          <p:spPr>
            <a:xfrm>
              <a:off x="4767457" y="2728512"/>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T3</a:t>
              </a:r>
            </a:p>
          </p:txBody>
        </p:sp>
        <p:sp>
          <p:nvSpPr>
            <p:cNvPr id="70" name="Oval 69">
              <a:extLst>
                <a:ext uri="{FF2B5EF4-FFF2-40B4-BE49-F238E27FC236}">
                  <a16:creationId xmlns:a16="http://schemas.microsoft.com/office/drawing/2014/main" id="{1FADEB84-F61F-824A-8D2A-8F38849561C1}"/>
                </a:ext>
              </a:extLst>
            </p:cNvPr>
            <p:cNvSpPr/>
            <p:nvPr/>
          </p:nvSpPr>
          <p:spPr>
            <a:xfrm>
              <a:off x="5421397" y="236829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71" name="Straight Arrow Connector 70">
              <a:extLst>
                <a:ext uri="{FF2B5EF4-FFF2-40B4-BE49-F238E27FC236}">
                  <a16:creationId xmlns:a16="http://schemas.microsoft.com/office/drawing/2014/main" id="{0F7D91DD-BAE5-8348-AD3D-122A78B518CD}"/>
                </a:ext>
              </a:extLst>
            </p:cNvPr>
            <p:cNvCxnSpPr>
              <a:stCxn id="67" idx="7"/>
              <a:endCxn id="68" idx="2"/>
            </p:cNvCxnSpPr>
            <p:nvPr/>
          </p:nvCxnSpPr>
          <p:spPr>
            <a:xfrm flipV="1">
              <a:off x="4503762" y="2271312"/>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07827A3-5289-5E4D-9358-7DD011DA1422}"/>
                </a:ext>
              </a:extLst>
            </p:cNvPr>
            <p:cNvCxnSpPr>
              <a:cxnSpLocks/>
              <a:stCxn id="68" idx="6"/>
              <a:endCxn id="70" idx="1"/>
            </p:cNvCxnSpPr>
            <p:nvPr/>
          </p:nvCxnSpPr>
          <p:spPr>
            <a:xfrm>
              <a:off x="5224657" y="2271312"/>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37BDBAF-A341-1E47-B032-FB078526A033}"/>
                </a:ext>
              </a:extLst>
            </p:cNvPr>
            <p:cNvCxnSpPr>
              <a:cxnSpLocks/>
              <a:stCxn id="69" idx="6"/>
              <a:endCxn id="70" idx="3"/>
            </p:cNvCxnSpPr>
            <p:nvPr/>
          </p:nvCxnSpPr>
          <p:spPr>
            <a:xfrm flipV="1">
              <a:off x="5224657" y="2758539"/>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7DFAC2F-7009-9F4D-9EC8-21C84EE49F3C}"/>
                </a:ext>
              </a:extLst>
            </p:cNvPr>
            <p:cNvCxnSpPr>
              <a:cxnSpLocks/>
              <a:stCxn id="67" idx="5"/>
              <a:endCxn id="69" idx="2"/>
            </p:cNvCxnSpPr>
            <p:nvPr/>
          </p:nvCxnSpPr>
          <p:spPr>
            <a:xfrm>
              <a:off x="4503762" y="2758539"/>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FBC8AAF-C3AC-8344-AD5F-B0BF844E677D}"/>
              </a:ext>
            </a:extLst>
          </p:cNvPr>
          <p:cNvGrpSpPr/>
          <p:nvPr/>
        </p:nvGrpSpPr>
        <p:grpSpPr>
          <a:xfrm>
            <a:off x="517940" y="4063735"/>
            <a:ext cx="1765080" cy="1143000"/>
            <a:chOff x="458676" y="4131704"/>
            <a:chExt cx="1765080" cy="1143000"/>
          </a:xfrm>
        </p:grpSpPr>
        <p:sp>
          <p:nvSpPr>
            <p:cNvPr id="94" name="Oval 93">
              <a:extLst>
                <a:ext uri="{FF2B5EF4-FFF2-40B4-BE49-F238E27FC236}">
                  <a16:creationId xmlns:a16="http://schemas.microsoft.com/office/drawing/2014/main" id="{9F206BC0-48AF-D74D-8F87-BF3005E12AA9}"/>
                </a:ext>
              </a:extLst>
            </p:cNvPr>
            <p:cNvSpPr/>
            <p:nvPr/>
          </p:nvSpPr>
          <p:spPr>
            <a:xfrm>
              <a:off x="458676" y="4457286"/>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95" name="Oval 94">
              <a:extLst>
                <a:ext uri="{FF2B5EF4-FFF2-40B4-BE49-F238E27FC236}">
                  <a16:creationId xmlns:a16="http://schemas.microsoft.com/office/drawing/2014/main" id="{55C187F1-546B-4948-BBAB-D9568DA654A5}"/>
                </a:ext>
              </a:extLst>
            </p:cNvPr>
            <p:cNvSpPr/>
            <p:nvPr/>
          </p:nvSpPr>
          <p:spPr>
            <a:xfrm>
              <a:off x="1112616" y="4131704"/>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96" name="Oval 95">
              <a:extLst>
                <a:ext uri="{FF2B5EF4-FFF2-40B4-BE49-F238E27FC236}">
                  <a16:creationId xmlns:a16="http://schemas.microsoft.com/office/drawing/2014/main" id="{F6B52929-2B56-CD4A-B7A1-887AE33BA5D1}"/>
                </a:ext>
              </a:extLst>
            </p:cNvPr>
            <p:cNvSpPr/>
            <p:nvPr/>
          </p:nvSpPr>
          <p:spPr>
            <a:xfrm>
              <a:off x="1112616" y="481750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97" name="Oval 96">
              <a:extLst>
                <a:ext uri="{FF2B5EF4-FFF2-40B4-BE49-F238E27FC236}">
                  <a16:creationId xmlns:a16="http://schemas.microsoft.com/office/drawing/2014/main" id="{3C6A3AFE-564C-4640-8C37-7188995BD74D}"/>
                </a:ext>
              </a:extLst>
            </p:cNvPr>
            <p:cNvSpPr/>
            <p:nvPr/>
          </p:nvSpPr>
          <p:spPr>
            <a:xfrm>
              <a:off x="1766556" y="4457286"/>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98" name="Straight Arrow Connector 97">
              <a:extLst>
                <a:ext uri="{FF2B5EF4-FFF2-40B4-BE49-F238E27FC236}">
                  <a16:creationId xmlns:a16="http://schemas.microsoft.com/office/drawing/2014/main" id="{08249067-5824-E64D-BA87-E32EF3DFD2A6}"/>
                </a:ext>
              </a:extLst>
            </p:cNvPr>
            <p:cNvCxnSpPr>
              <a:stCxn id="94" idx="7"/>
              <a:endCxn id="95" idx="2"/>
            </p:cNvCxnSpPr>
            <p:nvPr/>
          </p:nvCxnSpPr>
          <p:spPr>
            <a:xfrm flipV="1">
              <a:off x="848921" y="43603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6E0DF95-36E2-2444-9CE2-2CC39F8E3A3C}"/>
                </a:ext>
              </a:extLst>
            </p:cNvPr>
            <p:cNvCxnSpPr>
              <a:cxnSpLocks/>
              <a:stCxn id="95" idx="6"/>
              <a:endCxn id="97" idx="1"/>
            </p:cNvCxnSpPr>
            <p:nvPr/>
          </p:nvCxnSpPr>
          <p:spPr>
            <a:xfrm>
              <a:off x="1569816" y="43603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1AF08B4-EAA2-2D46-80DF-C25BA314495D}"/>
                </a:ext>
              </a:extLst>
            </p:cNvPr>
            <p:cNvCxnSpPr>
              <a:cxnSpLocks/>
              <a:stCxn id="96" idx="6"/>
              <a:endCxn id="97" idx="3"/>
            </p:cNvCxnSpPr>
            <p:nvPr/>
          </p:nvCxnSpPr>
          <p:spPr>
            <a:xfrm flipV="1">
              <a:off x="1569816" y="48475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15EAF6B-3609-1E43-966F-9E802F782864}"/>
                </a:ext>
              </a:extLst>
            </p:cNvPr>
            <p:cNvCxnSpPr>
              <a:cxnSpLocks/>
              <a:stCxn id="94" idx="5"/>
              <a:endCxn id="96" idx="2"/>
            </p:cNvCxnSpPr>
            <p:nvPr/>
          </p:nvCxnSpPr>
          <p:spPr>
            <a:xfrm>
              <a:off x="848921" y="48475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F37E165-2C28-B449-8768-0D9C1EA30D8B}"/>
              </a:ext>
            </a:extLst>
          </p:cNvPr>
          <p:cNvGrpSpPr/>
          <p:nvPr/>
        </p:nvGrpSpPr>
        <p:grpSpPr>
          <a:xfrm>
            <a:off x="2286096" y="3512404"/>
            <a:ext cx="1765080" cy="1143000"/>
            <a:chOff x="2251770" y="3445904"/>
            <a:chExt cx="1765080" cy="1143000"/>
          </a:xfrm>
        </p:grpSpPr>
        <p:sp>
          <p:nvSpPr>
            <p:cNvPr id="103" name="Oval 102">
              <a:extLst>
                <a:ext uri="{FF2B5EF4-FFF2-40B4-BE49-F238E27FC236}">
                  <a16:creationId xmlns:a16="http://schemas.microsoft.com/office/drawing/2014/main" id="{A32215D9-D93F-0840-93CB-410DA7DC8BE1}"/>
                </a:ext>
              </a:extLst>
            </p:cNvPr>
            <p:cNvSpPr/>
            <p:nvPr/>
          </p:nvSpPr>
          <p:spPr>
            <a:xfrm>
              <a:off x="2251770" y="3771486"/>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104" name="Oval 103">
              <a:extLst>
                <a:ext uri="{FF2B5EF4-FFF2-40B4-BE49-F238E27FC236}">
                  <a16:creationId xmlns:a16="http://schemas.microsoft.com/office/drawing/2014/main" id="{246D11EC-1512-6948-8E4A-7414DA189917}"/>
                </a:ext>
              </a:extLst>
            </p:cNvPr>
            <p:cNvSpPr/>
            <p:nvPr/>
          </p:nvSpPr>
          <p:spPr>
            <a:xfrm>
              <a:off x="2905710" y="3445904"/>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105" name="Oval 104">
              <a:extLst>
                <a:ext uri="{FF2B5EF4-FFF2-40B4-BE49-F238E27FC236}">
                  <a16:creationId xmlns:a16="http://schemas.microsoft.com/office/drawing/2014/main" id="{6DB435EC-55BA-8D4F-ADF9-EBEF207CC2EC}"/>
                </a:ext>
              </a:extLst>
            </p:cNvPr>
            <p:cNvSpPr/>
            <p:nvPr/>
          </p:nvSpPr>
          <p:spPr>
            <a:xfrm>
              <a:off x="2905710" y="413170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106" name="Oval 105">
              <a:extLst>
                <a:ext uri="{FF2B5EF4-FFF2-40B4-BE49-F238E27FC236}">
                  <a16:creationId xmlns:a16="http://schemas.microsoft.com/office/drawing/2014/main" id="{514AC1E0-D047-4F4C-AC87-5BF349FBBE75}"/>
                </a:ext>
              </a:extLst>
            </p:cNvPr>
            <p:cNvSpPr/>
            <p:nvPr/>
          </p:nvSpPr>
          <p:spPr>
            <a:xfrm>
              <a:off x="3559650" y="3771486"/>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107" name="Straight Arrow Connector 106">
              <a:extLst>
                <a:ext uri="{FF2B5EF4-FFF2-40B4-BE49-F238E27FC236}">
                  <a16:creationId xmlns:a16="http://schemas.microsoft.com/office/drawing/2014/main" id="{8EABC00F-996B-FC47-9162-3B2108657872}"/>
                </a:ext>
              </a:extLst>
            </p:cNvPr>
            <p:cNvCxnSpPr>
              <a:stCxn id="103" idx="7"/>
              <a:endCxn id="104" idx="2"/>
            </p:cNvCxnSpPr>
            <p:nvPr/>
          </p:nvCxnSpPr>
          <p:spPr>
            <a:xfrm flipV="1">
              <a:off x="2642015" y="36745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62D94DD-6C1F-D546-9FDD-7AF286748B58}"/>
                </a:ext>
              </a:extLst>
            </p:cNvPr>
            <p:cNvCxnSpPr>
              <a:cxnSpLocks/>
              <a:stCxn id="104" idx="6"/>
              <a:endCxn id="106" idx="1"/>
            </p:cNvCxnSpPr>
            <p:nvPr/>
          </p:nvCxnSpPr>
          <p:spPr>
            <a:xfrm>
              <a:off x="3362910" y="36745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7CE4CB7-090A-B24D-8C94-D6F9F65600A1}"/>
                </a:ext>
              </a:extLst>
            </p:cNvPr>
            <p:cNvCxnSpPr>
              <a:cxnSpLocks/>
              <a:stCxn id="105" idx="6"/>
              <a:endCxn id="106" idx="3"/>
            </p:cNvCxnSpPr>
            <p:nvPr/>
          </p:nvCxnSpPr>
          <p:spPr>
            <a:xfrm flipV="1">
              <a:off x="3362910" y="41617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F7D5588-7258-7345-A8B0-350ABE108EF7}"/>
                </a:ext>
              </a:extLst>
            </p:cNvPr>
            <p:cNvCxnSpPr>
              <a:cxnSpLocks/>
              <a:stCxn id="103" idx="5"/>
              <a:endCxn id="105" idx="2"/>
            </p:cNvCxnSpPr>
            <p:nvPr/>
          </p:nvCxnSpPr>
          <p:spPr>
            <a:xfrm>
              <a:off x="2642015" y="41617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86ED229-8EE0-3F46-86EE-6BADF8AAA08A}"/>
              </a:ext>
            </a:extLst>
          </p:cNvPr>
          <p:cNvGrpSpPr/>
          <p:nvPr/>
        </p:nvGrpSpPr>
        <p:grpSpPr>
          <a:xfrm>
            <a:off x="4079190" y="4063735"/>
            <a:ext cx="1765080" cy="1143000"/>
            <a:chOff x="4044864" y="4095517"/>
            <a:chExt cx="1765080" cy="1143000"/>
          </a:xfrm>
        </p:grpSpPr>
        <p:sp>
          <p:nvSpPr>
            <p:cNvPr id="112" name="Oval 111">
              <a:extLst>
                <a:ext uri="{FF2B5EF4-FFF2-40B4-BE49-F238E27FC236}">
                  <a16:creationId xmlns:a16="http://schemas.microsoft.com/office/drawing/2014/main" id="{C7826A76-2993-D245-A5BA-07EF79A64366}"/>
                </a:ext>
              </a:extLst>
            </p:cNvPr>
            <p:cNvSpPr/>
            <p:nvPr/>
          </p:nvSpPr>
          <p:spPr>
            <a:xfrm>
              <a:off x="4044864" y="4421099"/>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113" name="Oval 112">
              <a:extLst>
                <a:ext uri="{FF2B5EF4-FFF2-40B4-BE49-F238E27FC236}">
                  <a16:creationId xmlns:a16="http://schemas.microsoft.com/office/drawing/2014/main" id="{7A0843A5-8041-8A44-9D2E-4B0CBF029060}"/>
                </a:ext>
              </a:extLst>
            </p:cNvPr>
            <p:cNvSpPr/>
            <p:nvPr/>
          </p:nvSpPr>
          <p:spPr>
            <a:xfrm>
              <a:off x="4698804" y="4095517"/>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114" name="Oval 113">
              <a:extLst>
                <a:ext uri="{FF2B5EF4-FFF2-40B4-BE49-F238E27FC236}">
                  <a16:creationId xmlns:a16="http://schemas.microsoft.com/office/drawing/2014/main" id="{28308CC4-B70F-0A41-98E6-2739560194A2}"/>
                </a:ext>
              </a:extLst>
            </p:cNvPr>
            <p:cNvSpPr/>
            <p:nvPr/>
          </p:nvSpPr>
          <p:spPr>
            <a:xfrm>
              <a:off x="4698804" y="4781317"/>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115" name="Oval 114">
              <a:extLst>
                <a:ext uri="{FF2B5EF4-FFF2-40B4-BE49-F238E27FC236}">
                  <a16:creationId xmlns:a16="http://schemas.microsoft.com/office/drawing/2014/main" id="{14F2A13C-324B-D644-9EBD-44DCF1F23C23}"/>
                </a:ext>
              </a:extLst>
            </p:cNvPr>
            <p:cNvSpPr/>
            <p:nvPr/>
          </p:nvSpPr>
          <p:spPr>
            <a:xfrm>
              <a:off x="5352744" y="4421099"/>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116" name="Straight Arrow Connector 115">
              <a:extLst>
                <a:ext uri="{FF2B5EF4-FFF2-40B4-BE49-F238E27FC236}">
                  <a16:creationId xmlns:a16="http://schemas.microsoft.com/office/drawing/2014/main" id="{F24880EE-EFED-6545-A49A-A3A3DC8063D8}"/>
                </a:ext>
              </a:extLst>
            </p:cNvPr>
            <p:cNvCxnSpPr>
              <a:stCxn id="112" idx="7"/>
              <a:endCxn id="113" idx="2"/>
            </p:cNvCxnSpPr>
            <p:nvPr/>
          </p:nvCxnSpPr>
          <p:spPr>
            <a:xfrm flipV="1">
              <a:off x="4435109" y="4324117"/>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329455D-8532-A649-B8E2-A9DCB3E45A48}"/>
                </a:ext>
              </a:extLst>
            </p:cNvPr>
            <p:cNvCxnSpPr>
              <a:cxnSpLocks/>
              <a:stCxn id="113" idx="6"/>
              <a:endCxn id="115" idx="1"/>
            </p:cNvCxnSpPr>
            <p:nvPr/>
          </p:nvCxnSpPr>
          <p:spPr>
            <a:xfrm>
              <a:off x="5156004" y="4324117"/>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F1ACD32-DEA8-714B-9FDB-515434581E2B}"/>
                </a:ext>
              </a:extLst>
            </p:cNvPr>
            <p:cNvCxnSpPr>
              <a:cxnSpLocks/>
              <a:stCxn id="114" idx="6"/>
              <a:endCxn id="115" idx="3"/>
            </p:cNvCxnSpPr>
            <p:nvPr/>
          </p:nvCxnSpPr>
          <p:spPr>
            <a:xfrm flipV="1">
              <a:off x="5156004" y="4811344"/>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7F96E87-13FE-CE4B-976B-CFADF093B77E}"/>
                </a:ext>
              </a:extLst>
            </p:cNvPr>
            <p:cNvCxnSpPr>
              <a:cxnSpLocks/>
              <a:stCxn id="112" idx="5"/>
              <a:endCxn id="114" idx="2"/>
            </p:cNvCxnSpPr>
            <p:nvPr/>
          </p:nvCxnSpPr>
          <p:spPr>
            <a:xfrm>
              <a:off x="4435109" y="4811344"/>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1EFFD830-B181-D540-8CD9-5878334C8F25}"/>
              </a:ext>
            </a:extLst>
          </p:cNvPr>
          <p:cNvSpPr txBox="1"/>
          <p:nvPr/>
        </p:nvSpPr>
        <p:spPr>
          <a:xfrm>
            <a:off x="429767" y="5460739"/>
            <a:ext cx="11152633" cy="830997"/>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400" dirty="0">
                <a:solidFill>
                  <a:prstClr val="black"/>
                </a:solidFill>
                <a:latin typeface="+mn-lt"/>
                <a:cs typeface="+mn-cs"/>
              </a:rPr>
              <a:t>A task can be freely scheduled and run on any device.</a:t>
            </a:r>
          </a:p>
          <a:p>
            <a:pPr marL="342900" indent="-342900" fontAlgn="auto">
              <a:spcBef>
                <a:spcPts val="0"/>
              </a:spcBef>
              <a:spcAft>
                <a:spcPts val="0"/>
              </a:spcAft>
              <a:buFont typeface="Arial" panose="020B0604020202020204" pitchFamily="34" charset="0"/>
              <a:buChar char="•"/>
            </a:pPr>
            <a:r>
              <a:rPr lang="en-US" sz="2400" dirty="0">
                <a:solidFill>
                  <a:prstClr val="black"/>
                </a:solidFill>
                <a:latin typeface="+mn-lt"/>
                <a:cs typeface="+mn-cs"/>
              </a:rPr>
              <a:t>An IRIS application is portable across different heterogeneous systems.</a:t>
            </a:r>
          </a:p>
        </p:txBody>
      </p:sp>
      <p:sp>
        <p:nvSpPr>
          <p:cNvPr id="121" name="TextBox 120">
            <a:extLst>
              <a:ext uri="{FF2B5EF4-FFF2-40B4-BE49-F238E27FC236}">
                <a16:creationId xmlns:a16="http://schemas.microsoft.com/office/drawing/2014/main" id="{85E09F28-8DC1-EF42-B834-6D245A12769D}"/>
              </a:ext>
            </a:extLst>
          </p:cNvPr>
          <p:cNvSpPr txBox="1"/>
          <p:nvPr/>
        </p:nvSpPr>
        <p:spPr>
          <a:xfrm>
            <a:off x="7478218" y="2564807"/>
            <a:ext cx="2721964" cy="646331"/>
          </a:xfrm>
          <a:prstGeom prst="rect">
            <a:avLst/>
          </a:prstGeom>
          <a:noFill/>
        </p:spPr>
        <p:txBody>
          <a:bodyPr wrap="none" rtlCol="0">
            <a:spAutoFit/>
          </a:bodyPr>
          <a:lstStyle/>
          <a:p>
            <a:pPr algn="l">
              <a:lnSpc>
                <a:spcPct val="90000"/>
              </a:lnSpc>
            </a:pPr>
            <a:r>
              <a:rPr lang="en-US" sz="4000" b="1" dirty="0">
                <a:latin typeface="Calibri" panose="020F0502020204030204" pitchFamily="34" charset="0"/>
                <a:cs typeface="Calibri" panose="020F0502020204030204" pitchFamily="34" charset="0"/>
              </a:rPr>
              <a:t>Snapdragon</a:t>
            </a:r>
          </a:p>
        </p:txBody>
      </p:sp>
      <p:sp>
        <p:nvSpPr>
          <p:cNvPr id="122" name="TextBox 121">
            <a:extLst>
              <a:ext uri="{FF2B5EF4-FFF2-40B4-BE49-F238E27FC236}">
                <a16:creationId xmlns:a16="http://schemas.microsoft.com/office/drawing/2014/main" id="{91C8CDD9-FFB5-6448-847B-0EB05B341D87}"/>
              </a:ext>
            </a:extLst>
          </p:cNvPr>
          <p:cNvSpPr txBox="1"/>
          <p:nvPr/>
        </p:nvSpPr>
        <p:spPr>
          <a:xfrm>
            <a:off x="7894775" y="4619896"/>
            <a:ext cx="1888850" cy="646331"/>
          </a:xfrm>
          <a:prstGeom prst="rect">
            <a:avLst/>
          </a:prstGeom>
          <a:noFill/>
        </p:spPr>
        <p:txBody>
          <a:bodyPr wrap="none" rtlCol="0">
            <a:spAutoFit/>
          </a:bodyPr>
          <a:lstStyle/>
          <a:p>
            <a:pPr algn="l">
              <a:lnSpc>
                <a:spcPct val="90000"/>
              </a:lnSpc>
            </a:pPr>
            <a:r>
              <a:rPr lang="en-US" sz="4000" b="1" dirty="0">
                <a:latin typeface="Calibri" panose="020F0502020204030204" pitchFamily="34" charset="0"/>
                <a:cs typeface="Calibri" panose="020F0502020204030204" pitchFamily="34" charset="0"/>
              </a:rPr>
              <a:t>Frontier</a:t>
            </a:r>
          </a:p>
        </p:txBody>
      </p:sp>
    </p:spTree>
    <p:extLst>
      <p:ext uri="{BB962C8B-B14F-4D97-AF65-F5344CB8AC3E}">
        <p14:creationId xmlns:p14="http://schemas.microsoft.com/office/powerpoint/2010/main" val="273468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p:txBody>
          <a:bodyPr/>
          <a:lstStyle/>
          <a:p>
            <a:r>
              <a:rPr lang="en-US" dirty="0"/>
              <a:t>Evaluation</a:t>
            </a:r>
          </a:p>
        </p:txBody>
      </p:sp>
      <p:pic>
        <p:nvPicPr>
          <p:cNvPr id="5" name="Content Placeholder 4">
            <a:extLst>
              <a:ext uri="{FF2B5EF4-FFF2-40B4-BE49-F238E27FC236}">
                <a16:creationId xmlns:a16="http://schemas.microsoft.com/office/drawing/2014/main" id="{8ABD7985-EC4C-9C42-8733-E2A43E97001E}"/>
              </a:ext>
            </a:extLst>
          </p:cNvPr>
          <p:cNvPicPr>
            <a:picLocks noGrp="1" noChangeAspect="1"/>
          </p:cNvPicPr>
          <p:nvPr>
            <p:ph idx="1"/>
          </p:nvPr>
        </p:nvPicPr>
        <p:blipFill>
          <a:blip r:embed="rId3"/>
          <a:stretch>
            <a:fillRect/>
          </a:stretch>
        </p:blipFill>
        <p:spPr>
          <a:xfrm>
            <a:off x="838356" y="4755267"/>
            <a:ext cx="5486400" cy="1645920"/>
          </a:xfrm>
        </p:spPr>
      </p:pic>
      <p:pic>
        <p:nvPicPr>
          <p:cNvPr id="7" name="Picture 6">
            <a:extLst>
              <a:ext uri="{FF2B5EF4-FFF2-40B4-BE49-F238E27FC236}">
                <a16:creationId xmlns:a16="http://schemas.microsoft.com/office/drawing/2014/main" id="{842738C2-C619-D44E-9215-9A66D4E4A2C4}"/>
              </a:ext>
            </a:extLst>
          </p:cNvPr>
          <p:cNvPicPr>
            <a:picLocks noChangeAspect="1"/>
          </p:cNvPicPr>
          <p:nvPr/>
        </p:nvPicPr>
        <p:blipFill>
          <a:blip r:embed="rId4"/>
          <a:stretch>
            <a:fillRect/>
          </a:stretch>
        </p:blipFill>
        <p:spPr>
          <a:xfrm>
            <a:off x="838356" y="1234430"/>
            <a:ext cx="7252734" cy="1813184"/>
          </a:xfrm>
          <a:prstGeom prst="rect">
            <a:avLst/>
          </a:prstGeom>
        </p:spPr>
      </p:pic>
      <p:pic>
        <p:nvPicPr>
          <p:cNvPr id="9" name="Picture 8">
            <a:extLst>
              <a:ext uri="{FF2B5EF4-FFF2-40B4-BE49-F238E27FC236}">
                <a16:creationId xmlns:a16="http://schemas.microsoft.com/office/drawing/2014/main" id="{88834C33-917D-7B4D-8A8E-3DDA42A34188}"/>
              </a:ext>
            </a:extLst>
          </p:cNvPr>
          <p:cNvPicPr>
            <a:picLocks noChangeAspect="1"/>
          </p:cNvPicPr>
          <p:nvPr/>
        </p:nvPicPr>
        <p:blipFill>
          <a:blip r:embed="rId5"/>
          <a:stretch>
            <a:fillRect/>
          </a:stretch>
        </p:blipFill>
        <p:spPr>
          <a:xfrm>
            <a:off x="838356" y="3367594"/>
            <a:ext cx="5486400" cy="1097280"/>
          </a:xfrm>
          <a:prstGeom prst="rect">
            <a:avLst/>
          </a:prstGeom>
        </p:spPr>
      </p:pic>
      <p:pic>
        <p:nvPicPr>
          <p:cNvPr id="11" name="Picture 10">
            <a:extLst>
              <a:ext uri="{FF2B5EF4-FFF2-40B4-BE49-F238E27FC236}">
                <a16:creationId xmlns:a16="http://schemas.microsoft.com/office/drawing/2014/main" id="{309E70A4-F028-3B42-BD78-AF6BD150D97E}"/>
              </a:ext>
            </a:extLst>
          </p:cNvPr>
          <p:cNvPicPr>
            <a:picLocks noChangeAspect="1"/>
          </p:cNvPicPr>
          <p:nvPr/>
        </p:nvPicPr>
        <p:blipFill>
          <a:blip r:embed="rId6"/>
          <a:stretch>
            <a:fillRect/>
          </a:stretch>
        </p:blipFill>
        <p:spPr>
          <a:xfrm>
            <a:off x="6373367" y="3390279"/>
            <a:ext cx="5486400" cy="1097280"/>
          </a:xfrm>
          <a:prstGeom prst="rect">
            <a:avLst/>
          </a:prstGeom>
        </p:spPr>
      </p:pic>
      <p:sp>
        <p:nvSpPr>
          <p:cNvPr id="12" name="TextBox 11">
            <a:extLst>
              <a:ext uri="{FF2B5EF4-FFF2-40B4-BE49-F238E27FC236}">
                <a16:creationId xmlns:a16="http://schemas.microsoft.com/office/drawing/2014/main" id="{962C100F-7951-EE47-B269-2BEC9B3DB5D7}"/>
              </a:ext>
            </a:extLst>
          </p:cNvPr>
          <p:cNvSpPr txBox="1"/>
          <p:nvPr/>
        </p:nvSpPr>
        <p:spPr>
          <a:xfrm>
            <a:off x="8168261" y="1474371"/>
            <a:ext cx="2999539" cy="341632"/>
          </a:xfrm>
          <a:prstGeom prst="rect">
            <a:avLst/>
          </a:prstGeom>
          <a:noFill/>
        </p:spPr>
        <p:txBody>
          <a:bodyPr wrap="none" rtlCol="0">
            <a:spAutoFit/>
          </a:bodyPr>
          <a:lstStyle/>
          <a:p>
            <a:pPr algn="l">
              <a:lnSpc>
                <a:spcPct val="90000"/>
              </a:lnSpc>
            </a:pPr>
            <a:r>
              <a:rPr lang="en-US" b="1" i="1" dirty="0">
                <a:latin typeface="+mn-lt"/>
              </a:rPr>
              <a:t>Kernel Launch Overhead</a:t>
            </a:r>
          </a:p>
        </p:txBody>
      </p:sp>
      <p:sp>
        <p:nvSpPr>
          <p:cNvPr id="13" name="TextBox 12">
            <a:extLst>
              <a:ext uri="{FF2B5EF4-FFF2-40B4-BE49-F238E27FC236}">
                <a16:creationId xmlns:a16="http://schemas.microsoft.com/office/drawing/2014/main" id="{F316C2F5-608F-E544-93B6-EE42EBE45C27}"/>
              </a:ext>
            </a:extLst>
          </p:cNvPr>
          <p:cNvSpPr txBox="1"/>
          <p:nvPr/>
        </p:nvSpPr>
        <p:spPr>
          <a:xfrm>
            <a:off x="1187657" y="3261076"/>
            <a:ext cx="906017" cy="341632"/>
          </a:xfrm>
          <a:prstGeom prst="rect">
            <a:avLst/>
          </a:prstGeom>
          <a:noFill/>
        </p:spPr>
        <p:txBody>
          <a:bodyPr wrap="none" rtlCol="0">
            <a:spAutoFit/>
          </a:bodyPr>
          <a:lstStyle/>
          <a:p>
            <a:pPr algn="l">
              <a:lnSpc>
                <a:spcPct val="90000"/>
              </a:lnSpc>
            </a:pPr>
            <a:r>
              <a:rPr lang="en-US" b="1" i="1" dirty="0">
                <a:latin typeface="+mn-lt"/>
              </a:rPr>
              <a:t>SAXPY</a:t>
            </a:r>
          </a:p>
        </p:txBody>
      </p:sp>
      <p:sp>
        <p:nvSpPr>
          <p:cNvPr id="14" name="TextBox 13">
            <a:extLst>
              <a:ext uri="{FF2B5EF4-FFF2-40B4-BE49-F238E27FC236}">
                <a16:creationId xmlns:a16="http://schemas.microsoft.com/office/drawing/2014/main" id="{8888761F-5ED3-7C4E-B5B2-931211A9E1FB}"/>
              </a:ext>
            </a:extLst>
          </p:cNvPr>
          <p:cNvSpPr txBox="1"/>
          <p:nvPr/>
        </p:nvSpPr>
        <p:spPr>
          <a:xfrm>
            <a:off x="6655528" y="3261076"/>
            <a:ext cx="1035861" cy="341632"/>
          </a:xfrm>
          <a:prstGeom prst="rect">
            <a:avLst/>
          </a:prstGeom>
          <a:noFill/>
        </p:spPr>
        <p:txBody>
          <a:bodyPr wrap="none" rtlCol="0">
            <a:spAutoFit/>
          </a:bodyPr>
          <a:lstStyle/>
          <a:p>
            <a:pPr algn="l">
              <a:lnSpc>
                <a:spcPct val="90000"/>
              </a:lnSpc>
            </a:pPr>
            <a:r>
              <a:rPr lang="en-US" b="1" i="1" dirty="0">
                <a:latin typeface="+mn-lt"/>
              </a:rPr>
              <a:t>SGEMM</a:t>
            </a:r>
          </a:p>
        </p:txBody>
      </p:sp>
      <p:sp>
        <p:nvSpPr>
          <p:cNvPr id="15" name="TextBox 14">
            <a:extLst>
              <a:ext uri="{FF2B5EF4-FFF2-40B4-BE49-F238E27FC236}">
                <a16:creationId xmlns:a16="http://schemas.microsoft.com/office/drawing/2014/main" id="{8A0DBC00-4563-6541-B05F-C72A4D69660C}"/>
              </a:ext>
            </a:extLst>
          </p:cNvPr>
          <p:cNvSpPr txBox="1"/>
          <p:nvPr/>
        </p:nvSpPr>
        <p:spPr>
          <a:xfrm>
            <a:off x="1200986" y="4573824"/>
            <a:ext cx="946093" cy="341632"/>
          </a:xfrm>
          <a:prstGeom prst="rect">
            <a:avLst/>
          </a:prstGeom>
          <a:noFill/>
        </p:spPr>
        <p:txBody>
          <a:bodyPr wrap="none" rtlCol="0">
            <a:spAutoFit/>
          </a:bodyPr>
          <a:lstStyle/>
          <a:p>
            <a:pPr algn="l">
              <a:lnSpc>
                <a:spcPct val="90000"/>
              </a:lnSpc>
            </a:pPr>
            <a:r>
              <a:rPr lang="en-US" b="1" i="1" dirty="0">
                <a:latin typeface="+mn-lt"/>
              </a:rPr>
              <a:t>LULESH</a:t>
            </a:r>
          </a:p>
        </p:txBody>
      </p:sp>
      <p:graphicFrame>
        <p:nvGraphicFramePr>
          <p:cNvPr id="17" name="Table 11">
            <a:extLst>
              <a:ext uri="{FF2B5EF4-FFF2-40B4-BE49-F238E27FC236}">
                <a16:creationId xmlns:a16="http://schemas.microsoft.com/office/drawing/2014/main" id="{CB954995-3245-B340-8BFE-D19B4DFF879D}"/>
              </a:ext>
            </a:extLst>
          </p:cNvPr>
          <p:cNvGraphicFramePr>
            <a:graphicFrameLocks/>
          </p:cNvGraphicFramePr>
          <p:nvPr>
            <p:extLst>
              <p:ext uri="{D42A27DB-BD31-4B8C-83A1-F6EECF244321}">
                <p14:modId xmlns:p14="http://schemas.microsoft.com/office/powerpoint/2010/main" val="3810908454"/>
              </p:ext>
            </p:extLst>
          </p:nvPr>
        </p:nvGraphicFramePr>
        <p:xfrm>
          <a:off x="6655528" y="4653827"/>
          <a:ext cx="5257800" cy="185928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24514723"/>
                    </a:ext>
                  </a:extLst>
                </a:gridCol>
              </a:tblGrid>
              <a:tr h="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9B9D"/>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AMD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Summit</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999037911"/>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CPU</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ARM</a:t>
                      </a:r>
                    </a:p>
                    <a:p>
                      <a:pPr algn="ctr"/>
                      <a:r>
                        <a:rPr lang="en-US" sz="1400" dirty="0">
                          <a:solidFill>
                            <a:schemeClr val="bg1"/>
                          </a:solidFill>
                        </a:rPr>
                        <a:t>OpenMP</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AMD</a:t>
                      </a:r>
                    </a:p>
                    <a:p>
                      <a:pPr algn="ctr"/>
                      <a:r>
                        <a:rPr lang="en-US" sz="1400" dirty="0">
                          <a:solidFill>
                            <a:schemeClr val="bg1"/>
                          </a:solidFill>
                        </a:rPr>
                        <a:t>OpenMP</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IBM</a:t>
                      </a:r>
                    </a:p>
                    <a:p>
                      <a:pPr algn="ctr"/>
                      <a:r>
                        <a:rPr lang="en-US" sz="1400" dirty="0">
                          <a:solidFill>
                            <a:schemeClr val="bg1"/>
                          </a:solidFill>
                        </a:rPr>
                        <a:t>OpenMP</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16F79"/>
                    </a:solidFill>
                  </a:tcPr>
                </a:tc>
                <a:extLst>
                  <a:ext uri="{0D108BD9-81ED-4DB2-BD59-A6C34878D82A}">
                    <a16:rowId xmlns:a16="http://schemas.microsoft.com/office/drawing/2014/main" val="2136553815"/>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GPU</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t>Qualcomm</a:t>
                      </a:r>
                    </a:p>
                    <a:p>
                      <a:pPr algn="ctr"/>
                      <a:r>
                        <a:rPr lang="en-US" sz="1400" dirty="0"/>
                        <a:t>OpenCL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AMD</a:t>
                      </a:r>
                    </a:p>
                    <a:p>
                      <a:pPr algn="ctr"/>
                      <a:r>
                        <a:rPr lang="en-US" sz="1400" dirty="0">
                          <a:solidFill>
                            <a:schemeClr val="bg1"/>
                          </a:solidFill>
                        </a:rPr>
                        <a:t>HIP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t>NVIDIA</a:t>
                      </a:r>
                    </a:p>
                    <a:p>
                      <a:pPr algn="ctr"/>
                      <a:r>
                        <a:rPr lang="en-US" sz="1400" dirty="0"/>
                        <a:t>CUDA</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5990661"/>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DSP</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Qualcomm</a:t>
                      </a:r>
                    </a:p>
                    <a:p>
                      <a:pPr algn="ctr"/>
                      <a:r>
                        <a:rPr lang="en-US" sz="1400" dirty="0">
                          <a:solidFill>
                            <a:schemeClr val="bg1"/>
                          </a:solidFill>
                        </a:rPr>
                        <a:t>Hexagon</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extLst>
                  <a:ext uri="{0D108BD9-81ED-4DB2-BD59-A6C34878D82A}">
                    <a16:rowId xmlns:a16="http://schemas.microsoft.com/office/drawing/2014/main" val="2438658620"/>
                  </a:ext>
                </a:extLst>
              </a:tr>
            </a:tbl>
          </a:graphicData>
        </a:graphic>
      </p:graphicFrame>
    </p:spTree>
    <p:extLst>
      <p:ext uri="{BB962C8B-B14F-4D97-AF65-F5344CB8AC3E}">
        <p14:creationId xmlns:p14="http://schemas.microsoft.com/office/powerpoint/2010/main" val="108308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3D43-1675-3A48-85A6-15609000E7AA}"/>
              </a:ext>
            </a:extLst>
          </p:cNvPr>
          <p:cNvSpPr>
            <a:spLocks noGrp="1"/>
          </p:cNvSpPr>
          <p:nvPr>
            <p:ph type="title"/>
          </p:nvPr>
        </p:nvSpPr>
        <p:spPr/>
        <p:txBody>
          <a:bodyPr/>
          <a:lstStyle/>
          <a:p>
            <a:r>
              <a:rPr lang="en-US" dirty="0"/>
              <a:t>Recap</a:t>
            </a:r>
          </a:p>
        </p:txBody>
      </p:sp>
      <p:graphicFrame>
        <p:nvGraphicFramePr>
          <p:cNvPr id="4" name="Table 4">
            <a:extLst>
              <a:ext uri="{FF2B5EF4-FFF2-40B4-BE49-F238E27FC236}">
                <a16:creationId xmlns:a16="http://schemas.microsoft.com/office/drawing/2014/main" id="{C2014373-32F7-F649-90AC-97FC9DCA5F30}"/>
              </a:ext>
            </a:extLst>
          </p:cNvPr>
          <p:cNvGraphicFramePr>
            <a:graphicFrameLocks noGrp="1"/>
          </p:cNvGraphicFramePr>
          <p:nvPr>
            <p:ph idx="1"/>
            <p:extLst>
              <p:ext uri="{D42A27DB-BD31-4B8C-83A1-F6EECF244321}">
                <p14:modId xmlns:p14="http://schemas.microsoft.com/office/powerpoint/2010/main" val="3721637451"/>
              </p:ext>
            </p:extLst>
          </p:nvPr>
        </p:nvGraphicFramePr>
        <p:xfrm>
          <a:off x="447675" y="1654175"/>
          <a:ext cx="11430000" cy="3291840"/>
        </p:xfrm>
        <a:graphic>
          <a:graphicData uri="http://schemas.openxmlformats.org/drawingml/2006/table">
            <a:tbl>
              <a:tblPr firstRow="1" bandRow="1">
                <a:tableStyleId>{2D5ABB26-0587-4C30-8999-92F81FD0307C}</a:tableStyleId>
              </a:tblPr>
              <a:tblGrid>
                <a:gridCol w="1681750">
                  <a:extLst>
                    <a:ext uri="{9D8B030D-6E8A-4147-A177-3AD203B41FA5}">
                      <a16:colId xmlns:a16="http://schemas.microsoft.com/office/drawing/2014/main" val="3360444"/>
                    </a:ext>
                  </a:extLst>
                </a:gridCol>
                <a:gridCol w="9748250">
                  <a:extLst>
                    <a:ext uri="{9D8B030D-6E8A-4147-A177-3AD203B41FA5}">
                      <a16:colId xmlns:a16="http://schemas.microsoft.com/office/drawing/2014/main" val="1566958438"/>
                    </a:ext>
                  </a:extLst>
                </a:gridCol>
              </a:tblGrid>
              <a:tr h="370840">
                <a:tc>
                  <a:txBody>
                    <a:bodyPr/>
                    <a:lstStyle/>
                    <a:p>
                      <a:r>
                        <a:rPr lang="en-US" sz="2400" b="1" dirty="0"/>
                        <a:t>Situation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No de facto standard for heterogeneous programming</a:t>
                      </a:r>
                    </a:p>
                  </a:txBody>
                  <a:tcPr/>
                </a:tc>
                <a:extLst>
                  <a:ext uri="{0D108BD9-81ED-4DB2-BD59-A6C34878D82A}">
                    <a16:rowId xmlns:a16="http://schemas.microsoft.com/office/drawing/2014/main" val="509974565"/>
                  </a:ext>
                </a:extLst>
              </a:tr>
              <a:tr h="370840">
                <a:tc>
                  <a:txBody>
                    <a:bodyPr/>
                    <a:lstStyle/>
                    <a:p>
                      <a:r>
                        <a:rPr lang="en-US" sz="2400" b="1" dirty="0"/>
                        <a:t>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Achieving portability in heterogeneous programming</a:t>
                      </a:r>
                    </a:p>
                  </a:txBody>
                  <a:tcPr/>
                </a:tc>
                <a:extLst>
                  <a:ext uri="{0D108BD9-81ED-4DB2-BD59-A6C34878D82A}">
                    <a16:rowId xmlns:a16="http://schemas.microsoft.com/office/drawing/2014/main" val="2617058119"/>
                  </a:ext>
                </a:extLst>
              </a:tr>
              <a:tr h="370840">
                <a:tc>
                  <a:txBody>
                    <a:bodyPr/>
                    <a:lstStyle/>
                    <a:p>
                      <a:r>
                        <a:rPr lang="en-US" sz="2400" b="1" dirty="0"/>
                        <a:t>Activity</a:t>
                      </a:r>
                    </a:p>
                  </a:txBody>
                  <a:tcPr/>
                </a:tc>
                <a:tc>
                  <a:txBody>
                    <a:bodyPr/>
                    <a:lstStyle/>
                    <a:p>
                      <a:r>
                        <a:rPr lang="en-US" sz="2400" dirty="0"/>
                        <a:t>A new portable runtime system, </a:t>
                      </a:r>
                      <a:r>
                        <a:rPr lang="en-US" sz="2400" b="1" i="1" dirty="0"/>
                        <a:t>IRIS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Orchestrating multiple programming systems (CUDA, Hexagon, HIP, Level Zero, OpenCL, OpenMP)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Unified Host + Multiple Native Kernels + Shared Virtual Device Memory </a:t>
                      </a:r>
                      <a:r>
                        <a:rPr lang="en-US" sz="2400" dirty="0">
                          <a:sym typeface="Wingdings" pitchFamily="2" charset="2"/>
                        </a:rPr>
                        <a:t> </a:t>
                      </a:r>
                      <a:r>
                        <a:rPr lang="en-US" sz="2400" dirty="0"/>
                        <a:t>Flexible Task Scheduling &amp; Portable Application</a:t>
                      </a:r>
                    </a:p>
                  </a:txBody>
                  <a:tcPr/>
                </a:tc>
                <a:extLst>
                  <a:ext uri="{0D108BD9-81ED-4DB2-BD59-A6C34878D82A}">
                    <a16:rowId xmlns:a16="http://schemas.microsoft.com/office/drawing/2014/main" val="1524126865"/>
                  </a:ext>
                </a:extLst>
              </a:tr>
              <a:tr h="370840">
                <a:tc>
                  <a:txBody>
                    <a:bodyPr/>
                    <a:lstStyle/>
                    <a:p>
                      <a:r>
                        <a:rPr lang="en-US" sz="2400" b="1"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IRIS achieves portability, programmability, and performance</a:t>
                      </a:r>
                    </a:p>
                  </a:txBody>
                  <a:tcPr/>
                </a:tc>
                <a:extLst>
                  <a:ext uri="{0D108BD9-81ED-4DB2-BD59-A6C34878D82A}">
                    <a16:rowId xmlns:a16="http://schemas.microsoft.com/office/drawing/2014/main" val="3283542776"/>
                  </a:ext>
                </a:extLst>
              </a:tr>
            </a:tbl>
          </a:graphicData>
        </a:graphic>
      </p:graphicFrame>
      <p:sp>
        <p:nvSpPr>
          <p:cNvPr id="5" name="TextBox 4">
            <a:extLst>
              <a:ext uri="{FF2B5EF4-FFF2-40B4-BE49-F238E27FC236}">
                <a16:creationId xmlns:a16="http://schemas.microsoft.com/office/drawing/2014/main" id="{9C7F25E4-281B-8948-9B0E-5168CA155C48}"/>
              </a:ext>
            </a:extLst>
          </p:cNvPr>
          <p:cNvSpPr txBox="1"/>
          <p:nvPr/>
        </p:nvSpPr>
        <p:spPr>
          <a:xfrm>
            <a:off x="2402671" y="5995473"/>
            <a:ext cx="7250703" cy="646331"/>
          </a:xfrm>
          <a:prstGeom prst="rect">
            <a:avLst/>
          </a:prstGeom>
          <a:noFill/>
        </p:spPr>
        <p:txBody>
          <a:bodyPr wrap="none" rtlCol="0">
            <a:spAutoFit/>
          </a:bodyPr>
          <a:lstStyle/>
          <a:p>
            <a:pPr algn="l">
              <a:lnSpc>
                <a:spcPct val="90000"/>
              </a:lnSpc>
            </a:pPr>
            <a:r>
              <a:rPr lang="en-US" sz="4000" dirty="0">
                <a:solidFill>
                  <a:srgbClr val="4C8861"/>
                </a:solidFill>
                <a:latin typeface="+mn-lt"/>
              </a:rPr>
              <a:t>https://</a:t>
            </a:r>
            <a:r>
              <a:rPr lang="en-US" sz="4000" dirty="0" err="1">
                <a:solidFill>
                  <a:srgbClr val="4C8861"/>
                </a:solidFill>
                <a:latin typeface="+mn-lt"/>
              </a:rPr>
              <a:t>github.com</a:t>
            </a:r>
            <a:r>
              <a:rPr lang="en-US" sz="4000" dirty="0">
                <a:solidFill>
                  <a:srgbClr val="4C8861"/>
                </a:solidFill>
                <a:latin typeface="+mn-lt"/>
              </a:rPr>
              <a:t>/ORNL/iris</a:t>
            </a:r>
          </a:p>
        </p:txBody>
      </p:sp>
      <p:sp>
        <p:nvSpPr>
          <p:cNvPr id="6" name="TextBox 5">
            <a:extLst>
              <a:ext uri="{FF2B5EF4-FFF2-40B4-BE49-F238E27FC236}">
                <a16:creationId xmlns:a16="http://schemas.microsoft.com/office/drawing/2014/main" id="{11779373-5DF1-0846-A6DD-2FA66C523239}"/>
              </a:ext>
            </a:extLst>
          </p:cNvPr>
          <p:cNvSpPr txBox="1"/>
          <p:nvPr/>
        </p:nvSpPr>
        <p:spPr>
          <a:xfrm>
            <a:off x="3533589" y="5570741"/>
            <a:ext cx="4751622" cy="424732"/>
          </a:xfrm>
          <a:prstGeom prst="rect">
            <a:avLst/>
          </a:prstGeom>
          <a:noFill/>
        </p:spPr>
        <p:txBody>
          <a:bodyPr wrap="none" rtlCol="0">
            <a:spAutoFit/>
          </a:bodyPr>
          <a:lstStyle/>
          <a:p>
            <a:pPr algn="l">
              <a:lnSpc>
                <a:spcPct val="90000"/>
              </a:lnSpc>
            </a:pPr>
            <a:r>
              <a:rPr lang="en-US" sz="2400" dirty="0">
                <a:latin typeface="+mn-lt"/>
              </a:rPr>
              <a:t>IRIS is an open source software</a:t>
            </a:r>
          </a:p>
        </p:txBody>
      </p:sp>
    </p:spTree>
    <p:extLst>
      <p:ext uri="{BB962C8B-B14F-4D97-AF65-F5344CB8AC3E}">
        <p14:creationId xmlns:p14="http://schemas.microsoft.com/office/powerpoint/2010/main" val="25119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742-FD23-C64C-8620-0CB1AF1A297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75EDADDD-D0C1-844D-9E6C-271D9F1ECB1A}"/>
              </a:ext>
            </a:extLst>
          </p:cNvPr>
          <p:cNvSpPr>
            <a:spLocks noGrp="1"/>
          </p:cNvSpPr>
          <p:nvPr>
            <p:ph idx="1"/>
          </p:nvPr>
        </p:nvSpPr>
        <p:spPr/>
        <p:txBody>
          <a:bodyPr/>
          <a:lstStyle/>
          <a:p>
            <a:r>
              <a:rPr lang="en-US" sz="1800" dirty="0"/>
              <a:t>This research used resources of the Experimental Computing Laboratory and the Oak Ridge Leadership Computing Facility at Oak Ridge National Laboratory, which are supported by the US Department of Energy's Office of Science of under contract no. DE-AC05-00OR22725.</a:t>
            </a:r>
          </a:p>
          <a:p>
            <a:r>
              <a:rPr lang="en-US" sz="1800" dirty="0"/>
              <a:t>This research was supported by (1) the Defense Advanced Research Projects Agency's Microsystems Technology Office, Domain-Specific System-on-Chip Program and (2) the US Department of Defense, Brisbane: Productive Programming Systems in the Era of Extremely Heterogeneous and Ephemeral Computer Architectures.</a:t>
            </a:r>
          </a:p>
          <a:p>
            <a:r>
              <a:rPr lang="en-US" sz="1800" dirty="0"/>
              <a:t>This manuscript has been authored by UT-Battelle, LLC, under contract DE-AC05-00OR22725 with the US Department of Energy (DOE). The US government retains and the publisher, by accepting the article for publication, acknowledges that the US government retains a nonexclusive, paid-up, irrevocable, worldwide license to publish or reproduce the published form of this manuscript, or allow others to do so, for US government purposes. DOE will provide public access to these results of federally sponsored research in accordance with the DOE Public Access Plan (https://</a:t>
            </a:r>
            <a:r>
              <a:rPr lang="en-US" sz="1800" dirty="0" err="1"/>
              <a:t>energy.gov</a:t>
            </a:r>
            <a:r>
              <a:rPr lang="en-US" sz="1800" dirty="0"/>
              <a:t>/downloads/doe-public-access-plan).</a:t>
            </a:r>
          </a:p>
        </p:txBody>
      </p:sp>
    </p:spTree>
    <p:extLst>
      <p:ext uri="{BB962C8B-B14F-4D97-AF65-F5344CB8AC3E}">
        <p14:creationId xmlns:p14="http://schemas.microsoft.com/office/powerpoint/2010/main" val="2940277831"/>
      </p:ext>
    </p:extLst>
  </p:cSld>
  <p:clrMapOvr>
    <a:masterClrMapping/>
  </p:clrMapOvr>
</p:sld>
</file>

<file path=ppt/theme/theme1.xml><?xml version="1.0" encoding="utf-8"?>
<a:theme xmlns:a="http://schemas.openxmlformats.org/drawingml/2006/main" name="ORNL">
  <a:themeElements>
    <a:clrScheme name="ORNL theme colors 180717 final">
      <a:dk1>
        <a:sysClr val="windowText" lastClr="000000"/>
      </a:dk1>
      <a:lt1>
        <a:sysClr val="window" lastClr="FFFFFF"/>
      </a:lt1>
      <a:dk2>
        <a:srgbClr val="447E59"/>
      </a:dk2>
      <a:lt2>
        <a:srgbClr val="FFFFFF"/>
      </a:lt2>
      <a:accent1>
        <a:srgbClr val="3BA2AD"/>
      </a:accent1>
      <a:accent2>
        <a:srgbClr val="8FBB55"/>
      </a:accent2>
      <a:accent3>
        <a:srgbClr val="5785B7"/>
      </a:accent3>
      <a:accent4>
        <a:srgbClr val="E5A940"/>
      </a:accent4>
      <a:accent5>
        <a:srgbClr val="919785"/>
      </a:accent5>
      <a:accent6>
        <a:srgbClr val="CB4D3D"/>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lumMod val="50000"/>
            </a:schemeClr>
          </a:solidFill>
          <a:miter lim="800000"/>
        </a:ln>
        <a:effectLst/>
        <a:scene3d>
          <a:camera prst="orthographicFront">
            <a:rot lat="0" lon="0" rev="0"/>
          </a:camera>
          <a:lightRig rig="threePt" dir="t">
            <a:rot lat="0" lon="0" rev="1200000"/>
          </a:lightRig>
        </a:scene3d>
        <a:sp3d/>
      </a:spPr>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defPPr algn="l">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lnDef>
      <a:spPr>
        <a:ln w="28575">
          <a:solidFill>
            <a:schemeClr val="bg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90000"/>
          </a:lnSpc>
          <a:defRPr dirty="0" smtClean="0">
            <a:latin typeface="+mn-lt"/>
          </a:defRPr>
        </a:defPPr>
      </a:lstStyle>
    </a:txDef>
  </a:objectDefaults>
  <a:extraClrSchemeLst/>
  <a:extLst>
    <a:ext uri="{05A4C25C-085E-4340-85A3-A5531E510DB2}">
      <thm15:themeFamily xmlns:thm15="http://schemas.microsoft.com/office/thememl/2012/main" name="Presentation29" id="{6EB95C59-BDD5-5C40-971B-727A997B01D4}" vid="{7DE78278-7085-5245-A271-A8AB5B4057CD}"/>
    </a:ext>
  </a:extLst>
</a:theme>
</file>

<file path=ppt/theme/theme2.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6BFB3AB80EA044897B163D651BE7CF" ma:contentTypeVersion="12" ma:contentTypeDescription="Create a new document." ma:contentTypeScope="" ma:versionID="5ccae34aae965e24db62e9729d4dd5e4">
  <xsd:schema xmlns:xsd="http://www.w3.org/2001/XMLSchema" xmlns:xs="http://www.w3.org/2001/XMLSchema" xmlns:p="http://schemas.microsoft.com/office/2006/metadata/properties" xmlns:ns2="38e4deb0-de08-4adb-aafc-d8ff02544178" targetNamespace="http://schemas.microsoft.com/office/2006/metadata/properties" ma:root="true" ma:fieldsID="73e7bd080f35e63ea4fc24c5765ee755" ns2:_="">
    <xsd:import namespace="38e4deb0-de08-4adb-aafc-d8ff025441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4deb0-de08-4adb-aafc-d8ff025441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A20C22-D077-412B-81BA-8B2541026FAD}">
  <ds:schemaRef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78EF5AA9-B8DF-4DC7-90A1-A91BA595B6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e4deb0-de08-4adb-aafc-d8ff025441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4FB6BD-000C-41AF-9DE8-4264F777F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ORNL</Template>
  <TotalTime>1031</TotalTime>
  <Words>794</Words>
  <Application>Microsoft Macintosh PowerPoint</Application>
  <PresentationFormat>Widescreen</PresentationFormat>
  <Paragraphs>308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Century Gothic</vt:lpstr>
      <vt:lpstr>Wingdings</vt:lpstr>
      <vt:lpstr>ORNL</vt:lpstr>
      <vt:lpstr>IRIS: A Portable Runtime System Exploiting Multiple Heterogeneous Programming Systems</vt:lpstr>
      <vt:lpstr>No De Facto Standard for Heterogeneous Programming</vt:lpstr>
      <vt:lpstr>We Need Portability in Heterogeneous Programming</vt:lpstr>
      <vt:lpstr>Orchestrating Multiple Programming Systems</vt:lpstr>
      <vt:lpstr>Unified Host + Multiple Native Kernels + Shared VDM  Flexible Task Scheduling &amp; Portable Application</vt:lpstr>
      <vt:lpstr>Evaluation</vt:lpstr>
      <vt:lpstr>Recap</vt:lpstr>
      <vt:lpstr>Acknowledgments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A Portable Runtime System Exploiting Multiple Heterogeneous Programming Systems</dc:title>
  <dc:subject/>
  <dc:creator>Kim, Jungwon</dc:creator>
  <cp:keywords/>
  <dc:description/>
  <cp:lastModifiedBy>Kim, Jungwon</cp:lastModifiedBy>
  <cp:revision>342</cp:revision>
  <dcterms:created xsi:type="dcterms:W3CDTF">2021-09-04T21:52:25Z</dcterms:created>
  <dcterms:modified xsi:type="dcterms:W3CDTF">2021-09-28T18:19:27Z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0x010100436BFB3AB80EA044897B163D651BE7CF</vt:lpwstr>
  </property>
  <property fmtid="{D5CDD505-2E9C-101B-9397-08002B2CF9AE}" pid="3" name="Order">
    <vt:r8>18100</vt:r8>
  </property>
  <property fmtid="{D5CDD505-2E9C-101B-9397-08002B2CF9AE}" pid="4" name="GUID">
    <vt:lpwstr>42b6f0ba-36c8-4301-8891-17ebf0c53400</vt:lpwstr>
  </property>
</Properties>
</file>