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4D5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3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A9BAB-1E5B-DB4E-8338-CEE3E088BBF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A96E8-957F-AD47-B56C-7B52E0A8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0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B0C0-7675-D842-8C17-D32E9A09D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F0254-1DE8-4C46-9148-A09D37FB8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8F8E0-1619-A241-BA82-C2A1AF79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769E-78B8-B543-A381-83987452810A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DAB8F-FA93-6245-92D7-D8E17FC9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FA612-96E9-AD49-986C-9FF4EC81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8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BBC0-FC6D-BC41-AAFC-1601BB387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9D34A-8EA7-4A48-90EF-C7FA8648A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BD7DE-B603-7943-A62F-888F178DC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017F-C86B-0547-BD37-C569A753CD02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79BBF-28DF-FA4E-8E15-ADDD9936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C896D-4728-B543-B2EA-B58198BF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5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641E1-EF3D-2445-9AAB-C7DE19709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F1B95-6C35-E146-874A-AA9783577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5CFA4-B7DA-7E45-B32C-9DB9E371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A604-4676-5242-AEE4-ACE7F5532C6F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19ED0-F48E-C049-AA1C-C857ED98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5FD86-C8B4-9A49-801F-CACB5C28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50C2-E454-2442-95BD-CB68ECF6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1603-7731-654D-9C8F-018BA2CAD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8BE66-1127-2A4F-8EA0-88EEBAF8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7767-DF6E-2C40-8345-9C769BD1B208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A7592-7601-BD49-B0A6-C712437F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CA45D-ABA2-AB43-8D8A-FDD728A1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A3C6-0E21-7A44-97B7-F37C70BE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C21EB-06A9-BE48-A63B-E46B54CB6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9C8F5-BFFA-5043-9CD9-FBC7B8A2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3E76-67D9-5940-9BA7-1D967E722197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BF6A-A984-E14E-B5E2-0D25D1E1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C5FAA-5001-7144-9361-56C8F8D9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4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DBA3-85BD-0A44-BD4E-5E2E28FA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C5AF-862B-A243-8933-5D61E0877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38E76-ACB7-3D4F-9DB6-D0D38A673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0CB6C-7C81-1042-A0CD-E6BDE7F2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17D6-63F8-AB4D-BDA4-DD81C65D14AB}" type="datetime1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78054-4351-5F46-B165-0853CF6D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A3ED1-AF60-D549-BE18-80CD94D0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0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FCE3-66E4-B14C-996B-834A2807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7F2C8-D53E-C443-A761-6D5D2CAF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C7C34-25F9-334C-97FB-E0183E073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BD3E2-0F84-3A4C-B67C-A049D25E3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ED8BC-CC61-B34B-94F9-8194FAB4F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E2DD2-BE16-DB4E-9EB0-7CC29815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F878-CB70-0143-9D37-E437554CFC81}" type="datetime1">
              <a:rPr lang="en-US" smtClean="0"/>
              <a:t>10/21/21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1D1A5-8668-8041-865A-FD39576B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2E30B-1D24-CB4D-889C-25EB0105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1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9B8D-AF4A-DA4F-A75E-A6305FDF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EAD7A-6A84-D349-B3F0-067BBE27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4374-46F9-3D4E-BEB8-B5316B41AA06}" type="datetime1">
              <a:rPr lang="en-US" smtClean="0"/>
              <a:t>10/21/21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08AC8-C0B1-0E47-9230-A5AE4385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6007C-29DF-5D40-8DBA-4567611B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5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9FE4B-4556-8843-9B93-E7A6D102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0447-6BAC-D445-B634-5BB6F57E963D}" type="datetime1">
              <a:rPr lang="en-US" smtClean="0"/>
              <a:t>10/21/21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1F09F-1B2D-2D49-B0DE-51D9FC3E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E7F9D-20B8-2C48-9F97-2F968C6C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04A7-E283-324B-B559-A1117AA8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31AD3-4550-CE4A-9CCD-210336786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05162-9255-DE43-A769-0ABB4BFDF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75BF7-7ED8-AB4C-8CA9-403F4AB9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8AE0-8A83-3B47-B62E-696B1B07FE7D}" type="datetime1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9C97C-CE8D-BB4F-830B-038FB0BC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AEE5B-67B9-8B46-94DA-A6C9572B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CB5C-E8A2-9F43-8FDC-CDAFDFCE0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7349C0-4F24-1B43-B728-146DD4E58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F57A4-F64E-3C4B-9896-0710C75E9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C18E0-82C4-D746-9E8C-1A2DD849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D24F-893A-3342-81DE-00989CB07A6D}" type="datetime1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A6D6D-4E07-6F42-88E6-EC63698C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6E4F5-B2CB-694D-B6E5-90B4F9AE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5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4D751-26D9-DD4F-B566-F194A905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2EB6-951B-304F-87C1-0D72718B0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060BF-F98A-3449-A4C1-B77012964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F6822-5B24-D742-8ACB-A3F886D2ADA8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CE048-4D68-314E-B711-E48EEB10C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https://iris-programming.com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57BCD-E46E-AE47-869D-F2C5C85F7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205D0-CCF4-C34D-9512-A8C2628C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E0D6-4C00-024B-B96D-2359FD834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IRIS SAXPY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88D67-A0A1-084F-9D5E-EF41FFAD4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4598"/>
            <a:ext cx="9144000" cy="1655762"/>
          </a:xfrm>
        </p:spPr>
        <p:txBody>
          <a:bodyPr/>
          <a:lstStyle/>
          <a:p>
            <a:r>
              <a:rPr lang="en-US" dirty="0"/>
              <a:t>Jungwon Kim</a:t>
            </a:r>
          </a:p>
          <a:p>
            <a:endParaRPr lang="en-US" dirty="0"/>
          </a:p>
          <a:p>
            <a:r>
              <a:rPr lang="en-US" dirty="0"/>
              <a:t>October 21,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9A589-6260-9248-B91C-66438A3A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207DC-08C2-1A42-95B8-323D3CAE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</p:spTree>
    <p:extLst>
      <p:ext uri="{BB962C8B-B14F-4D97-AF65-F5344CB8AC3E}">
        <p14:creationId xmlns:p14="http://schemas.microsoft.com/office/powerpoint/2010/main" val="421115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472C-932B-104A-99E5-655560BD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Tasks: Relaxed Memory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90EE-A35D-F04C-8665-F23A62DD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S[] = A * X[] + Y[]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1046-AFDB-9C49-9D16-1D9ED19E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A372B-0E35-B844-9EF7-C59A058348C9}"/>
              </a:ext>
            </a:extLst>
          </p:cNvPr>
          <p:cNvSpPr/>
          <p:nvPr/>
        </p:nvSpPr>
        <p:spPr>
          <a:xfrm>
            <a:off x="1140033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6F343-FE06-E845-AE26-296CFA1CE4F0}"/>
              </a:ext>
            </a:extLst>
          </p:cNvPr>
          <p:cNvSpPr txBox="1"/>
          <p:nvPr/>
        </p:nvSpPr>
        <p:spPr>
          <a:xfrm>
            <a:off x="7768478" y="1810088"/>
            <a:ext cx="168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Host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94E3BA-E4E0-E349-89C7-F17ED59CC6EA}"/>
              </a:ext>
            </a:extLst>
          </p:cNvPr>
          <p:cNvSpPr/>
          <p:nvPr/>
        </p:nvSpPr>
        <p:spPr>
          <a:xfrm>
            <a:off x="5652655" y="2505692"/>
            <a:ext cx="6126480" cy="384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iris_task_create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(&amp;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iris_task_h2d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mem_X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0, SIZE 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X);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void*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[3]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&amp;A,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mem_X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int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[3]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iris_w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(A),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iris_r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 err="1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iris_task_kernel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"sax", 1, NULL, &amp;SIZE, NULL, 3,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iris_task_submit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solidFill>
                  <a:srgbClr val="FF0000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iris_gpu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NULL, 0);</a:t>
            </a:r>
          </a:p>
          <a:p>
            <a:endParaRPr lang="en-US" sz="1200" dirty="0">
              <a:latin typeface="DEJAVU SANS MONO FOR POWERLINE" panose="020B0609030804020204" pitchFamily="49" charset="0"/>
              <a:ea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iris_task_create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(&amp;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iris_task_h2d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mem_Y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0, SIZE 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Y);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void*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[2]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mem_Y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int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[2]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iris_rw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iris_r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 err="1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iris_task_kernel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"spy", 1, NULL, &amp;SIZE, NULL, 2,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iris_task_d2h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(task1,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0, SIZE 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S);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iris_task_depend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1, &amp;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iris_task_submit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solidFill>
                  <a:srgbClr val="FF0000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iris_cpu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NULL, 1);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13FD00-6B08-D04F-BC94-DC35563A643F}"/>
              </a:ext>
            </a:extLst>
          </p:cNvPr>
          <p:cNvSpPr/>
          <p:nvPr/>
        </p:nvSpPr>
        <p:spPr>
          <a:xfrm>
            <a:off x="3396344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task1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AF5856-7AA6-9140-AE5B-EFC4823B6114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2968833" y="3978233"/>
            <a:ext cx="4275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Cube 4">
            <a:extLst>
              <a:ext uri="{FF2B5EF4-FFF2-40B4-BE49-F238E27FC236}">
                <a16:creationId xmlns:a16="http://schemas.microsoft.com/office/drawing/2014/main" id="{46082710-3F89-6A4A-B076-74D230464D90}"/>
              </a:ext>
            </a:extLst>
          </p:cNvPr>
          <p:cNvSpPr/>
          <p:nvPr/>
        </p:nvSpPr>
        <p:spPr>
          <a:xfrm>
            <a:off x="1140033" y="5688281"/>
            <a:ext cx="1828800" cy="914400"/>
          </a:xfrm>
          <a:prstGeom prst="cube">
            <a:avLst>
              <a:gd name="adj" fmla="val 159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274320" rtlCol="0" anchor="t" anchorCtr="0"/>
          <a:lstStyle/>
          <a:p>
            <a:pPr algn="ctr"/>
            <a:r>
              <a:rPr lang="en-US" dirty="0"/>
              <a:t>GPU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C6666DE-8D1F-C94D-BDE6-DDF0BC2C19CF}"/>
              </a:ext>
            </a:extLst>
          </p:cNvPr>
          <p:cNvSpPr/>
          <p:nvPr/>
        </p:nvSpPr>
        <p:spPr>
          <a:xfrm>
            <a:off x="1597233" y="6176963"/>
            <a:ext cx="914400" cy="33071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mem_S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EA30F7A2-8BCF-1146-B2EC-75E594F034E9}"/>
              </a:ext>
            </a:extLst>
          </p:cNvPr>
          <p:cNvSpPr/>
          <p:nvPr/>
        </p:nvSpPr>
        <p:spPr>
          <a:xfrm>
            <a:off x="3396344" y="5685931"/>
            <a:ext cx="1828800" cy="914400"/>
          </a:xfrm>
          <a:prstGeom prst="cube">
            <a:avLst>
              <a:gd name="adj" fmla="val 159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274320" rtlCol="0" anchor="t" anchorCtr="0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92D91F7-C9B2-4643-AEF7-A9CFFA716DC8}"/>
              </a:ext>
            </a:extLst>
          </p:cNvPr>
          <p:cNvSpPr/>
          <p:nvPr/>
        </p:nvSpPr>
        <p:spPr>
          <a:xfrm>
            <a:off x="3853544" y="6174613"/>
            <a:ext cx="914400" cy="33071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mem_S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56F6863-3AD9-BE4B-988B-92C1457CBF99}"/>
              </a:ext>
            </a:extLst>
          </p:cNvPr>
          <p:cNvSpPr/>
          <p:nvPr/>
        </p:nvSpPr>
        <p:spPr>
          <a:xfrm>
            <a:off x="2511633" y="6081959"/>
            <a:ext cx="1341911" cy="5183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</a:t>
            </a: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1F9C409-33FB-EA41-9E00-886D48AB706D}"/>
              </a:ext>
            </a:extLst>
          </p:cNvPr>
          <p:cNvSpPr/>
          <p:nvPr/>
        </p:nvSpPr>
        <p:spPr>
          <a:xfrm>
            <a:off x="3980728" y="1396082"/>
            <a:ext cx="2693204" cy="941326"/>
          </a:xfrm>
          <a:prstGeom prst="clou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Synchronization</a:t>
            </a:r>
          </a:p>
          <a:p>
            <a:pPr algn="ctr"/>
            <a:r>
              <a:rPr lang="en-US" b="1" i="1" dirty="0"/>
              <a:t>Point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E7F04244-AA2A-F74A-B0DB-646E4DE779D8}"/>
              </a:ext>
            </a:extLst>
          </p:cNvPr>
          <p:cNvCxnSpPr>
            <a:cxnSpLocks/>
          </p:cNvCxnSpPr>
          <p:nvPr/>
        </p:nvCxnSpPr>
        <p:spPr>
          <a:xfrm rot="5400000">
            <a:off x="3318975" y="2167439"/>
            <a:ext cx="1641827" cy="1930986"/>
          </a:xfrm>
          <a:prstGeom prst="curvedConnector4">
            <a:avLst>
              <a:gd name="adj1" fmla="val 5125"/>
              <a:gd name="adj2" fmla="val 111839"/>
            </a:avLst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F6164DB-8040-2446-AAA8-8D89B7E1EC36}"/>
              </a:ext>
            </a:extLst>
          </p:cNvPr>
          <p:cNvSpPr/>
          <p:nvPr/>
        </p:nvSpPr>
        <p:spPr>
          <a:xfrm>
            <a:off x="1240974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H2D(X)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E3C3DD-2785-C245-A3E2-E1C072602AA7}"/>
              </a:ext>
            </a:extLst>
          </p:cNvPr>
          <p:cNvSpPr/>
          <p:nvPr/>
        </p:nvSpPr>
        <p:spPr>
          <a:xfrm>
            <a:off x="1232066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= A * X[]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BD5726-1472-8743-A04D-B7A541C84039}"/>
              </a:ext>
            </a:extLst>
          </p:cNvPr>
          <p:cNvSpPr/>
          <p:nvPr/>
        </p:nvSpPr>
        <p:spPr>
          <a:xfrm>
            <a:off x="3488377" y="4774996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D2H(S)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5F8BEF-E4DA-2E48-847C-7D19B7D90DC1}"/>
              </a:ext>
            </a:extLst>
          </p:cNvPr>
          <p:cNvSpPr/>
          <p:nvPr/>
        </p:nvSpPr>
        <p:spPr>
          <a:xfrm>
            <a:off x="3488377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+= Y[]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BE0D8B-11D3-6742-9B72-1D1837EEB88E}"/>
              </a:ext>
            </a:extLst>
          </p:cNvPr>
          <p:cNvSpPr/>
          <p:nvPr/>
        </p:nvSpPr>
        <p:spPr>
          <a:xfrm>
            <a:off x="3488377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H2D(Y)</a:t>
            </a:r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4293F20D-8436-AF49-BC94-6869CFE6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</p:spTree>
    <p:extLst>
      <p:ext uri="{BB962C8B-B14F-4D97-AF65-F5344CB8AC3E}">
        <p14:creationId xmlns:p14="http://schemas.microsoft.com/office/powerpoint/2010/main" val="317942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472C-932B-104A-99E5-655560BD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Tasks: Intelligent Device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90EE-A35D-F04C-8665-F23A62DD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S[] = A * X[] + Y[]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1046-AFDB-9C49-9D16-1D9ED19E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A372B-0E35-B844-9EF7-C59A058348C9}"/>
              </a:ext>
            </a:extLst>
          </p:cNvPr>
          <p:cNvSpPr/>
          <p:nvPr/>
        </p:nvSpPr>
        <p:spPr>
          <a:xfrm>
            <a:off x="1140033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6F343-FE06-E845-AE26-296CFA1CE4F0}"/>
              </a:ext>
            </a:extLst>
          </p:cNvPr>
          <p:cNvSpPr txBox="1"/>
          <p:nvPr/>
        </p:nvSpPr>
        <p:spPr>
          <a:xfrm>
            <a:off x="7768478" y="1810088"/>
            <a:ext cx="168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Host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94E3BA-E4E0-E349-89C7-F17ED59CC6EA}"/>
              </a:ext>
            </a:extLst>
          </p:cNvPr>
          <p:cNvSpPr/>
          <p:nvPr/>
        </p:nvSpPr>
        <p:spPr>
          <a:xfrm>
            <a:off x="5652655" y="2505692"/>
            <a:ext cx="6126480" cy="384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iris_task_create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(&amp;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iris_task_h2d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mem_X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0, SIZE 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X);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void*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[3]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&amp;A,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mem_X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int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[3]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iris_w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(A),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iris_r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 err="1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iris_task_kernel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"sax", 1, NULL, &amp;SIZE, NULL, 3,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iris_task_submit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solidFill>
                  <a:srgbClr val="FF0000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iris_gpu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NULL, 0);</a:t>
            </a:r>
          </a:p>
          <a:p>
            <a:endParaRPr lang="en-US" sz="1200" dirty="0">
              <a:latin typeface="DEJAVU SANS MONO FOR POWERLINE" panose="020B0609030804020204" pitchFamily="49" charset="0"/>
              <a:ea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iris_task_create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(&amp;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iris_task_h2d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mem_Y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0, SIZE 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Y);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void*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[2]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mem_Y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int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[2]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iris_rw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iris_r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 err="1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iris_task_kernel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"spy", 1, NULL, &amp;SIZE, NULL, 2,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iris_task_d2h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(task1,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0, SIZE 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S);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iris_task_depend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1, &amp;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iris_task_submit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solidFill>
                  <a:srgbClr val="FF0000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iris_locality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NULL, 1);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13FD00-6B08-D04F-BC94-DC35563A643F}"/>
              </a:ext>
            </a:extLst>
          </p:cNvPr>
          <p:cNvSpPr/>
          <p:nvPr/>
        </p:nvSpPr>
        <p:spPr>
          <a:xfrm>
            <a:off x="3396344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task1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AF5856-7AA6-9140-AE5B-EFC4823B6114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2968833" y="3978233"/>
            <a:ext cx="42751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Cube 4">
            <a:extLst>
              <a:ext uri="{FF2B5EF4-FFF2-40B4-BE49-F238E27FC236}">
                <a16:creationId xmlns:a16="http://schemas.microsoft.com/office/drawing/2014/main" id="{46082710-3F89-6A4A-B076-74D230464D90}"/>
              </a:ext>
            </a:extLst>
          </p:cNvPr>
          <p:cNvSpPr/>
          <p:nvPr/>
        </p:nvSpPr>
        <p:spPr>
          <a:xfrm>
            <a:off x="1140033" y="5688281"/>
            <a:ext cx="1828800" cy="914400"/>
          </a:xfrm>
          <a:prstGeom prst="cube">
            <a:avLst>
              <a:gd name="adj" fmla="val 159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274320" rtlCol="0" anchor="t" anchorCtr="0"/>
          <a:lstStyle/>
          <a:p>
            <a:pPr algn="ctr"/>
            <a:r>
              <a:rPr lang="en-US" dirty="0"/>
              <a:t>GPU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C6666DE-8D1F-C94D-BDE6-DDF0BC2C19CF}"/>
              </a:ext>
            </a:extLst>
          </p:cNvPr>
          <p:cNvSpPr/>
          <p:nvPr/>
        </p:nvSpPr>
        <p:spPr>
          <a:xfrm>
            <a:off x="1597233" y="6176963"/>
            <a:ext cx="914400" cy="33071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mem_S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EA30F7A2-8BCF-1146-B2EC-75E594F034E9}"/>
              </a:ext>
            </a:extLst>
          </p:cNvPr>
          <p:cNvSpPr/>
          <p:nvPr/>
        </p:nvSpPr>
        <p:spPr>
          <a:xfrm>
            <a:off x="3396344" y="5685931"/>
            <a:ext cx="1828800" cy="914400"/>
          </a:xfrm>
          <a:prstGeom prst="cube">
            <a:avLst>
              <a:gd name="adj" fmla="val 159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dirty="0"/>
              <a:t>GPU </a:t>
            </a:r>
            <a:r>
              <a:rPr lang="en-US" dirty="0">
                <a:sym typeface="Wingdings" pitchFamily="2" charset="2"/>
              </a:rPr>
              <a:t> optimal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92D91F7-C9B2-4643-AEF7-A9CFFA716DC8}"/>
              </a:ext>
            </a:extLst>
          </p:cNvPr>
          <p:cNvSpPr/>
          <p:nvPr/>
        </p:nvSpPr>
        <p:spPr>
          <a:xfrm>
            <a:off x="3853544" y="6174613"/>
            <a:ext cx="914400" cy="33071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mem_S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9A6FAB-CC22-F04A-8832-54D268D62B1F}"/>
              </a:ext>
            </a:extLst>
          </p:cNvPr>
          <p:cNvSpPr/>
          <p:nvPr/>
        </p:nvSpPr>
        <p:spPr>
          <a:xfrm>
            <a:off x="1240974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H2D(X)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EE5906-D859-0C46-B419-328FC9A05461}"/>
              </a:ext>
            </a:extLst>
          </p:cNvPr>
          <p:cNvSpPr/>
          <p:nvPr/>
        </p:nvSpPr>
        <p:spPr>
          <a:xfrm>
            <a:off x="1232066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= A * X[]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136-E556-9E40-816A-ABE72D2B8947}"/>
              </a:ext>
            </a:extLst>
          </p:cNvPr>
          <p:cNvSpPr/>
          <p:nvPr/>
        </p:nvSpPr>
        <p:spPr>
          <a:xfrm>
            <a:off x="3488377" y="4774996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D2H(S)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02F6EC-AF8B-DB45-BABF-5F6077039411}"/>
              </a:ext>
            </a:extLst>
          </p:cNvPr>
          <p:cNvSpPr/>
          <p:nvPr/>
        </p:nvSpPr>
        <p:spPr>
          <a:xfrm>
            <a:off x="3488377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+= Y[]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6BF134-52DA-9742-8978-C8289B5B9626}"/>
              </a:ext>
            </a:extLst>
          </p:cNvPr>
          <p:cNvSpPr/>
          <p:nvPr/>
        </p:nvSpPr>
        <p:spPr>
          <a:xfrm>
            <a:off x="3488377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H2D(Y)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4218209E-3421-1A40-87E5-940ACEA3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</p:spTree>
    <p:extLst>
      <p:ext uri="{BB962C8B-B14F-4D97-AF65-F5344CB8AC3E}">
        <p14:creationId xmlns:p14="http://schemas.microsoft.com/office/powerpoint/2010/main" val="53546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90216F3-B93C-E749-8786-1A6CFCDA8D07}"/>
              </a:ext>
            </a:extLst>
          </p:cNvPr>
          <p:cNvSpPr/>
          <p:nvPr/>
        </p:nvSpPr>
        <p:spPr>
          <a:xfrm>
            <a:off x="997527" y="2333308"/>
            <a:ext cx="4389120" cy="4023360"/>
          </a:xfrm>
          <a:prstGeom prst="roundRect">
            <a:avLst>
              <a:gd name="adj" fmla="val 44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 anchorCtr="0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graph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C472C-932B-104A-99E5-655560BD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Graph with Two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90EE-A35D-F04C-8665-F23A62DD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S[] = A * X[] + Y[]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1046-AFDB-9C49-9D16-1D9ED19E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A372B-0E35-B844-9EF7-C59A058348C9}"/>
              </a:ext>
            </a:extLst>
          </p:cNvPr>
          <p:cNvSpPr/>
          <p:nvPr/>
        </p:nvSpPr>
        <p:spPr>
          <a:xfrm>
            <a:off x="1140033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6F343-FE06-E845-AE26-296CFA1CE4F0}"/>
              </a:ext>
            </a:extLst>
          </p:cNvPr>
          <p:cNvSpPr txBox="1"/>
          <p:nvPr/>
        </p:nvSpPr>
        <p:spPr>
          <a:xfrm>
            <a:off x="7768478" y="1572583"/>
            <a:ext cx="168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Host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94E3BA-E4E0-E349-89C7-F17ED59CC6EA}"/>
              </a:ext>
            </a:extLst>
          </p:cNvPr>
          <p:cNvSpPr/>
          <p:nvPr/>
        </p:nvSpPr>
        <p:spPr>
          <a:xfrm>
            <a:off x="5652655" y="2095807"/>
            <a:ext cx="6126480" cy="4351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iris_graph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graph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iris_graph_create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(&amp;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graph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endParaRPr lang="en-US" sz="1200" dirty="0">
              <a:latin typeface="DEJAVU SANS MONO FOR POWERLINE" panose="020B0609030804020204" pitchFamily="49" charset="0"/>
              <a:ea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task0;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iris_task_create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(&amp;task0);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iris_task_h2d(task0,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mem_X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0, SIZE 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X);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void*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[3]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&amp;A,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mem_X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int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[3]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iris_w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(A),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iris_r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iris_task_kernel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(task0, "sax", 1, NULL, &amp;SIZE, NULL, 3,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iris_graph_task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graph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task0,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iris_gpu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NULL);</a:t>
            </a:r>
          </a:p>
          <a:p>
            <a:endParaRPr lang="en-US" sz="1200" dirty="0">
              <a:latin typeface="DEJAVU SANS MONO FOR POWERLINE" panose="020B0609030804020204" pitchFamily="49" charset="0"/>
              <a:ea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task1;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iris_task_create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(&amp;task1);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iris_task_h2d(task1,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mem_Y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0, SIZE 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Y);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void*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[2]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mem_Y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int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[2]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iris_rw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iris_r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iris_task_kernel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(task1, "spy", 1, NULL, &amp;SIZE, NULL, 2,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iris_task_d2h(task1,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0, SIZE 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S);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iris_task_depend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(task1, 1, &amp;task0);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iris_graph_task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graph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task1,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iris_locality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NULL);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iris_graph_submit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graph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iris_default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1);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13FD00-6B08-D04F-BC94-DC35563A643F}"/>
              </a:ext>
            </a:extLst>
          </p:cNvPr>
          <p:cNvSpPr/>
          <p:nvPr/>
        </p:nvSpPr>
        <p:spPr>
          <a:xfrm>
            <a:off x="3396344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task1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AF5856-7AA6-9140-AE5B-EFC4823B6114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2968833" y="3978233"/>
            <a:ext cx="42751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A9A6FAB-CC22-F04A-8832-54D268D62B1F}"/>
              </a:ext>
            </a:extLst>
          </p:cNvPr>
          <p:cNvSpPr/>
          <p:nvPr/>
        </p:nvSpPr>
        <p:spPr>
          <a:xfrm>
            <a:off x="1240974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H2D(X)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EE5906-D859-0C46-B419-328FC9A05461}"/>
              </a:ext>
            </a:extLst>
          </p:cNvPr>
          <p:cNvSpPr/>
          <p:nvPr/>
        </p:nvSpPr>
        <p:spPr>
          <a:xfrm>
            <a:off x="1232066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= A * X[]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136-E556-9E40-816A-ABE72D2B8947}"/>
              </a:ext>
            </a:extLst>
          </p:cNvPr>
          <p:cNvSpPr/>
          <p:nvPr/>
        </p:nvSpPr>
        <p:spPr>
          <a:xfrm>
            <a:off x="3488377" y="4774996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D2H(S)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02F6EC-AF8B-DB45-BABF-5F6077039411}"/>
              </a:ext>
            </a:extLst>
          </p:cNvPr>
          <p:cNvSpPr/>
          <p:nvPr/>
        </p:nvSpPr>
        <p:spPr>
          <a:xfrm>
            <a:off x="3488377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+= Y[]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6BF134-52DA-9742-8978-C8289B5B9626}"/>
              </a:ext>
            </a:extLst>
          </p:cNvPr>
          <p:cNvSpPr/>
          <p:nvPr/>
        </p:nvSpPr>
        <p:spPr>
          <a:xfrm>
            <a:off x="3488377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H2D(Y)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21DF8-5AE3-8C48-AB32-93E2DA71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</p:spTree>
    <p:extLst>
      <p:ext uri="{BB962C8B-B14F-4D97-AF65-F5344CB8AC3E}">
        <p14:creationId xmlns:p14="http://schemas.microsoft.com/office/powerpoint/2010/main" val="3406629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90216F3-B93C-E749-8786-1A6CFCDA8D07}"/>
              </a:ext>
            </a:extLst>
          </p:cNvPr>
          <p:cNvSpPr/>
          <p:nvPr/>
        </p:nvSpPr>
        <p:spPr>
          <a:xfrm>
            <a:off x="997527" y="2333308"/>
            <a:ext cx="4389120" cy="4023360"/>
          </a:xfrm>
          <a:prstGeom prst="roundRect">
            <a:avLst>
              <a:gd name="adj" fmla="val 44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 anchorCtr="0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graph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C472C-932B-104A-99E5-655560BD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Graph from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90EE-A35D-F04C-8665-F23A62DD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S[] = A * X[] + Y[]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1046-AFDB-9C49-9D16-1D9ED19E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A372B-0E35-B844-9EF7-C59A058348C9}"/>
              </a:ext>
            </a:extLst>
          </p:cNvPr>
          <p:cNvSpPr/>
          <p:nvPr/>
        </p:nvSpPr>
        <p:spPr>
          <a:xfrm>
            <a:off x="1140033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6F343-FE06-E845-AE26-296CFA1CE4F0}"/>
              </a:ext>
            </a:extLst>
          </p:cNvPr>
          <p:cNvSpPr txBox="1"/>
          <p:nvPr/>
        </p:nvSpPr>
        <p:spPr>
          <a:xfrm>
            <a:off x="7768478" y="1810088"/>
            <a:ext cx="168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Host 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13FD00-6B08-D04F-BC94-DC35563A643F}"/>
              </a:ext>
            </a:extLst>
          </p:cNvPr>
          <p:cNvSpPr/>
          <p:nvPr/>
        </p:nvSpPr>
        <p:spPr>
          <a:xfrm>
            <a:off x="3396344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task1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AF5856-7AA6-9140-AE5B-EFC4823B6114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2968833" y="3978233"/>
            <a:ext cx="42751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A9A6FAB-CC22-F04A-8832-54D268D62B1F}"/>
              </a:ext>
            </a:extLst>
          </p:cNvPr>
          <p:cNvSpPr/>
          <p:nvPr/>
        </p:nvSpPr>
        <p:spPr>
          <a:xfrm>
            <a:off x="1240974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H2D(X)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EE5906-D859-0C46-B419-328FC9A05461}"/>
              </a:ext>
            </a:extLst>
          </p:cNvPr>
          <p:cNvSpPr/>
          <p:nvPr/>
        </p:nvSpPr>
        <p:spPr>
          <a:xfrm>
            <a:off x="1232066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= A * X[]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136-E556-9E40-816A-ABE72D2B8947}"/>
              </a:ext>
            </a:extLst>
          </p:cNvPr>
          <p:cNvSpPr/>
          <p:nvPr/>
        </p:nvSpPr>
        <p:spPr>
          <a:xfrm>
            <a:off x="3488377" y="4774996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D2H(S)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02F6EC-AF8B-DB45-BABF-5F6077039411}"/>
              </a:ext>
            </a:extLst>
          </p:cNvPr>
          <p:cNvSpPr/>
          <p:nvPr/>
        </p:nvSpPr>
        <p:spPr>
          <a:xfrm>
            <a:off x="3488377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+= Y[]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6BF134-52DA-9742-8978-C8289B5B9626}"/>
              </a:ext>
            </a:extLst>
          </p:cNvPr>
          <p:cNvSpPr/>
          <p:nvPr/>
        </p:nvSpPr>
        <p:spPr>
          <a:xfrm>
            <a:off x="3488377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H2D(Y)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97D28E-9683-CD41-B8A0-5589684F82C0}"/>
              </a:ext>
            </a:extLst>
          </p:cNvPr>
          <p:cNvSpPr/>
          <p:nvPr/>
        </p:nvSpPr>
        <p:spPr>
          <a:xfrm>
            <a:off x="5652655" y="2505692"/>
            <a:ext cx="6126480" cy="384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void*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json_inputs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[9] = { &amp;SIZE, &amp;SIZECB, S, &amp;A, X, Y,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mem_X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mem_Y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endParaRPr lang="en-US" sz="1200" dirty="0">
              <a:latin typeface="DEJAVU SANS MONO FOR POWERLINE" panose="020B0609030804020204" pitchFamily="49" charset="0"/>
              <a:ea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iris_graph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graph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iris_graph_create_json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("</a:t>
            </a:r>
            <a:r>
              <a:rPr lang="en-US" sz="1200" dirty="0" err="1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graph.json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json_inputs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&amp;graph);</a:t>
            </a:r>
          </a:p>
          <a:p>
            <a:endParaRPr lang="en-US" sz="1200" dirty="0">
              <a:latin typeface="DEJAVU SANS MONO FOR POWERLINE" panose="020B0609030804020204" pitchFamily="49" charset="0"/>
              <a:ea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iris_graph_submit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graph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iris_default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1);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C38C3-92B6-2849-A91E-6D4582E0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</p:spTree>
    <p:extLst>
      <p:ext uri="{BB962C8B-B14F-4D97-AF65-F5344CB8AC3E}">
        <p14:creationId xmlns:p14="http://schemas.microsoft.com/office/powerpoint/2010/main" val="2468457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90216F3-B93C-E749-8786-1A6CFCDA8D07}"/>
              </a:ext>
            </a:extLst>
          </p:cNvPr>
          <p:cNvSpPr/>
          <p:nvPr/>
        </p:nvSpPr>
        <p:spPr>
          <a:xfrm>
            <a:off x="997527" y="2333308"/>
            <a:ext cx="4389120" cy="4023360"/>
          </a:xfrm>
          <a:prstGeom prst="roundRect">
            <a:avLst>
              <a:gd name="adj" fmla="val 44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 anchorCtr="0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graph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C472C-932B-104A-99E5-655560BD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Graph from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90EE-A35D-F04C-8665-F23A62DD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S[] = A * X[] + Y[]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1046-AFDB-9C49-9D16-1D9ED19E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A372B-0E35-B844-9EF7-C59A058348C9}"/>
              </a:ext>
            </a:extLst>
          </p:cNvPr>
          <p:cNvSpPr/>
          <p:nvPr/>
        </p:nvSpPr>
        <p:spPr>
          <a:xfrm>
            <a:off x="1140033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6F343-FE06-E845-AE26-296CFA1CE4F0}"/>
              </a:ext>
            </a:extLst>
          </p:cNvPr>
          <p:cNvSpPr txBox="1"/>
          <p:nvPr/>
        </p:nvSpPr>
        <p:spPr>
          <a:xfrm>
            <a:off x="8143965" y="1810088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JSON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13FD00-6B08-D04F-BC94-DC35563A643F}"/>
              </a:ext>
            </a:extLst>
          </p:cNvPr>
          <p:cNvSpPr/>
          <p:nvPr/>
        </p:nvSpPr>
        <p:spPr>
          <a:xfrm>
            <a:off x="3396344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task1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AF5856-7AA6-9140-AE5B-EFC4823B6114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2968833" y="3978233"/>
            <a:ext cx="42751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A9A6FAB-CC22-F04A-8832-54D268D62B1F}"/>
              </a:ext>
            </a:extLst>
          </p:cNvPr>
          <p:cNvSpPr/>
          <p:nvPr/>
        </p:nvSpPr>
        <p:spPr>
          <a:xfrm>
            <a:off x="1240974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H2D(X)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EE5906-D859-0C46-B419-328FC9A05461}"/>
              </a:ext>
            </a:extLst>
          </p:cNvPr>
          <p:cNvSpPr/>
          <p:nvPr/>
        </p:nvSpPr>
        <p:spPr>
          <a:xfrm>
            <a:off x="1232066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= A * X[]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136-E556-9E40-816A-ABE72D2B8947}"/>
              </a:ext>
            </a:extLst>
          </p:cNvPr>
          <p:cNvSpPr/>
          <p:nvPr/>
        </p:nvSpPr>
        <p:spPr>
          <a:xfrm>
            <a:off x="3488377" y="4774996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D2H(S)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02F6EC-AF8B-DB45-BABF-5F6077039411}"/>
              </a:ext>
            </a:extLst>
          </p:cNvPr>
          <p:cNvSpPr/>
          <p:nvPr/>
        </p:nvSpPr>
        <p:spPr>
          <a:xfrm>
            <a:off x="3488377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+= Y[]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6BF134-52DA-9742-8978-C8289B5B9626}"/>
              </a:ext>
            </a:extLst>
          </p:cNvPr>
          <p:cNvSpPr/>
          <p:nvPr/>
        </p:nvSpPr>
        <p:spPr>
          <a:xfrm>
            <a:off x="3488377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H2D(Y)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97D28E-9683-CD41-B8A0-5589684F82C0}"/>
              </a:ext>
            </a:extLst>
          </p:cNvPr>
          <p:cNvSpPr/>
          <p:nvPr/>
        </p:nvSpPr>
        <p:spPr>
          <a:xfrm>
            <a:off x="5652655" y="2505692"/>
            <a:ext cx="6126480" cy="384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{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"iris-graph": {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"inputs": [ "user-size", "user-size-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cb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", "user-S", "user-A", "user-X", "user-Y", "user-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memS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", "user-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memX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", "user-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memY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 ],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"</a:t>
            </a:r>
            <a:r>
              <a:rPr lang="en-US" sz="11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graph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": {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  "tasks": [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  {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    "name" : "</a:t>
            </a:r>
            <a:r>
              <a:rPr lang="en-US" sz="11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",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    "</a:t>
            </a:r>
            <a:r>
              <a:rPr lang="en-US" sz="11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h2d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": ["user-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memX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", "user-X", "0", "user-size-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cb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"],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    "</a:t>
            </a:r>
            <a:r>
              <a:rPr lang="en-US" sz="11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kernel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": ["sax", ["user-size"], ["user-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memS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", "user-A", "user-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memX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"], ["w", "4", "r"] ],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    "target": "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iris_gpu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  },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  {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    "name" : "</a:t>
            </a:r>
            <a:r>
              <a:rPr lang="en-US" sz="11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",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    "</a:t>
            </a:r>
            <a:r>
              <a:rPr lang="en-US" sz="11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h2d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": ["user-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memY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", "user-Y", "0", "user-size-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cb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"],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    "</a:t>
            </a:r>
            <a:r>
              <a:rPr lang="en-US" sz="11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kernel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": ["spy", ["user-size"], ["user-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memS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", "user-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memY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"], ["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rw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", "r"] ],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    "</a:t>
            </a:r>
            <a:r>
              <a:rPr lang="en-US" sz="11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d2h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": ["user-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memS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", "user-S", "0", "user-size-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cb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"],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    "depends": ["task0"],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    "target": "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iris_locality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  }]}}}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1C3F-5B90-AE44-B0B0-591DD819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</p:spTree>
    <p:extLst>
      <p:ext uri="{BB962C8B-B14F-4D97-AF65-F5344CB8AC3E}">
        <p14:creationId xmlns:p14="http://schemas.microsoft.com/office/powerpoint/2010/main" val="1418567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9D803EE-6DFF-8341-9443-D8CB8F47AB18}"/>
              </a:ext>
            </a:extLst>
          </p:cNvPr>
          <p:cNvSpPr/>
          <p:nvPr/>
        </p:nvSpPr>
        <p:spPr>
          <a:xfrm>
            <a:off x="838200" y="1690688"/>
            <a:ext cx="3657600" cy="4572000"/>
          </a:xfrm>
          <a:prstGeom prst="roundRect">
            <a:avLst>
              <a:gd name="adj" fmla="val 72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/>
              <a:t>IRIS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09A2AD09-993B-E140-B1E5-D688732F5117}"/>
              </a:ext>
            </a:extLst>
          </p:cNvPr>
          <p:cNvSpPr/>
          <p:nvPr/>
        </p:nvSpPr>
        <p:spPr>
          <a:xfrm>
            <a:off x="4304311" y="3519488"/>
            <a:ext cx="3200400" cy="91440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C472C-932B-104A-99E5-655560BD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b/w IRIS and SnowWhite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1046-AFDB-9C49-9D16-1D9ED19E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15</a:t>
            </a:fld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5CCC139-0BCB-7F4A-A75F-A3DB0F4C4005}"/>
              </a:ext>
            </a:extLst>
          </p:cNvPr>
          <p:cNvSpPr/>
          <p:nvPr/>
        </p:nvSpPr>
        <p:spPr>
          <a:xfrm>
            <a:off x="7313222" y="1690688"/>
            <a:ext cx="3657600" cy="2743200"/>
          </a:xfrm>
          <a:prstGeom prst="roundRect">
            <a:avLst>
              <a:gd name="adj" fmla="val 7233"/>
            </a:avLst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800" b="1" i="1" dirty="0"/>
              <a:t>Snow</a:t>
            </a:r>
          </a:p>
          <a:p>
            <a:pPr algn="ctr"/>
            <a:r>
              <a:rPr lang="en-US" sz="8800" b="1" i="1" dirty="0"/>
              <a:t>White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2352328-9E0D-624E-99DB-054D21EC3530}"/>
              </a:ext>
            </a:extLst>
          </p:cNvPr>
          <p:cNvSpPr/>
          <p:nvPr/>
        </p:nvSpPr>
        <p:spPr>
          <a:xfrm>
            <a:off x="7313222" y="4433888"/>
            <a:ext cx="3657600" cy="1828800"/>
          </a:xfrm>
          <a:prstGeom prst="roundRect">
            <a:avLst>
              <a:gd name="adj" fmla="val 72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/>
              <a:t>SPIRAL</a:t>
            </a:r>
          </a:p>
        </p:txBody>
      </p:sp>
      <p:sp>
        <p:nvSpPr>
          <p:cNvPr id="12" name="Multidocument 11">
            <a:extLst>
              <a:ext uri="{FF2B5EF4-FFF2-40B4-BE49-F238E27FC236}">
                <a16:creationId xmlns:a16="http://schemas.microsoft.com/office/drawing/2014/main" id="{8A544BC6-7C36-DA4F-9E5A-10A1ABEE876B}"/>
              </a:ext>
            </a:extLst>
          </p:cNvPr>
          <p:cNvSpPr/>
          <p:nvPr/>
        </p:nvSpPr>
        <p:spPr>
          <a:xfrm>
            <a:off x="4918564" y="3245168"/>
            <a:ext cx="2011680" cy="1463040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</a:rPr>
              <a:t>JSONs &amp; Kernels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C89D5FF-2787-714B-8F77-A30AE01B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</p:spTree>
    <p:extLst>
      <p:ext uri="{BB962C8B-B14F-4D97-AF65-F5344CB8AC3E}">
        <p14:creationId xmlns:p14="http://schemas.microsoft.com/office/powerpoint/2010/main" val="168721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9002-46E5-A444-A412-0EFAAF13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Portable SAXPY using IRIS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ED3A-948A-DE40-883F-61DE408B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S[] = A * X[] + Y[]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E9D4B-F32B-6647-B917-E439BCC8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B44FE2-FF04-854D-9651-00C884EC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4D2AFFD-47C5-564B-9FBC-820144E85212}"/>
              </a:ext>
            </a:extLst>
          </p:cNvPr>
          <p:cNvSpPr/>
          <p:nvPr/>
        </p:nvSpPr>
        <p:spPr>
          <a:xfrm>
            <a:off x="1472538" y="3158837"/>
            <a:ext cx="3657600" cy="2743200"/>
          </a:xfrm>
          <a:prstGeom prst="cube">
            <a:avLst>
              <a:gd name="adj" fmla="val 893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3600" b="1" i="1" dirty="0">
                <a:solidFill>
                  <a:schemeClr val="bg1"/>
                </a:solidFill>
              </a:rPr>
              <a:t>Machine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A9379B-77E8-3742-B08F-4D0E49178E4D}"/>
              </a:ext>
            </a:extLst>
          </p:cNvPr>
          <p:cNvSpPr/>
          <p:nvPr/>
        </p:nvSpPr>
        <p:spPr>
          <a:xfrm>
            <a:off x="1769424" y="3799413"/>
            <a:ext cx="1246909" cy="11525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AMD</a:t>
            </a:r>
          </a:p>
          <a:p>
            <a:pPr algn="ctr"/>
            <a:r>
              <a:rPr lang="en-US" sz="2800" b="1" dirty="0"/>
              <a:t>CPU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798964-E79E-0E4B-B004-6DFF444B048C}"/>
              </a:ext>
            </a:extLst>
          </p:cNvPr>
          <p:cNvSpPr/>
          <p:nvPr/>
        </p:nvSpPr>
        <p:spPr>
          <a:xfrm>
            <a:off x="3313219" y="3799413"/>
            <a:ext cx="1246909" cy="1152597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C000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AMD</a:t>
            </a:r>
          </a:p>
          <a:p>
            <a:pPr algn="ctr"/>
            <a:r>
              <a:rPr lang="en-US" sz="2800" b="1" dirty="0"/>
              <a:t>GPU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9033D30C-FDF9-1F44-8BF5-8C4F33D892F6}"/>
              </a:ext>
            </a:extLst>
          </p:cNvPr>
          <p:cNvSpPr/>
          <p:nvPr/>
        </p:nvSpPr>
        <p:spPr>
          <a:xfrm>
            <a:off x="6764976" y="3158837"/>
            <a:ext cx="3657600" cy="2743200"/>
          </a:xfrm>
          <a:prstGeom prst="cube">
            <a:avLst>
              <a:gd name="adj" fmla="val 893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3600" b="1" i="1" dirty="0">
                <a:solidFill>
                  <a:schemeClr val="bg1"/>
                </a:solidFill>
              </a:rPr>
              <a:t>Machine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BE8426-3060-D148-B5AE-C49E295BB097}"/>
              </a:ext>
            </a:extLst>
          </p:cNvPr>
          <p:cNvSpPr/>
          <p:nvPr/>
        </p:nvSpPr>
        <p:spPr>
          <a:xfrm>
            <a:off x="7061862" y="3799413"/>
            <a:ext cx="1246909" cy="11525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Intel</a:t>
            </a:r>
          </a:p>
          <a:p>
            <a:pPr algn="ctr"/>
            <a:r>
              <a:rPr lang="en-US" sz="2800" b="1" dirty="0"/>
              <a:t>CPU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C40280-DAE3-F84C-8E35-7F0C8C759B84}"/>
              </a:ext>
            </a:extLst>
          </p:cNvPr>
          <p:cNvSpPr/>
          <p:nvPr/>
        </p:nvSpPr>
        <p:spPr>
          <a:xfrm>
            <a:off x="8605657" y="3799413"/>
            <a:ext cx="1246909" cy="11525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/>
              <a:t>NVIDIA</a:t>
            </a:r>
          </a:p>
          <a:p>
            <a:pPr algn="ctr"/>
            <a:r>
              <a:rPr lang="en-US" sz="2800" b="1" dirty="0"/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413719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472C-932B-104A-99E5-655560BD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Task with Four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90EE-A35D-F04C-8665-F23A62DD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S[] = A * X[] + Y[]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1046-AFDB-9C49-9D16-1D9ED19E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B1F2A09-D10B-4445-B77D-99C13378E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7" y="2503334"/>
            <a:ext cx="6117973" cy="3840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2A372B-0E35-B844-9EF7-C59A058348C9}"/>
              </a:ext>
            </a:extLst>
          </p:cNvPr>
          <p:cNvSpPr/>
          <p:nvPr/>
        </p:nvSpPr>
        <p:spPr>
          <a:xfrm>
            <a:off x="1140033" y="2505692"/>
            <a:ext cx="3657600" cy="384048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84C1E-C936-F24A-9792-5673CFE6336A}"/>
              </a:ext>
            </a:extLst>
          </p:cNvPr>
          <p:cNvSpPr/>
          <p:nvPr/>
        </p:nvSpPr>
        <p:spPr>
          <a:xfrm>
            <a:off x="1597233" y="3200400"/>
            <a:ext cx="27432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H2D(X)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20C48A-97A8-4D4A-A3A0-E7600124CEB7}"/>
              </a:ext>
            </a:extLst>
          </p:cNvPr>
          <p:cNvSpPr/>
          <p:nvPr/>
        </p:nvSpPr>
        <p:spPr>
          <a:xfrm>
            <a:off x="1597233" y="3788786"/>
            <a:ext cx="27432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123FD4-7216-AA48-8366-CF5C382B9883}"/>
              </a:ext>
            </a:extLst>
          </p:cNvPr>
          <p:cNvSpPr/>
          <p:nvPr/>
        </p:nvSpPr>
        <p:spPr>
          <a:xfrm>
            <a:off x="1597233" y="4377172"/>
            <a:ext cx="27432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= A * X[] + Y[]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03F06F-0A36-884C-A2EE-D7FE66CAB31A}"/>
              </a:ext>
            </a:extLst>
          </p:cNvPr>
          <p:cNvSpPr/>
          <p:nvPr/>
        </p:nvSpPr>
        <p:spPr>
          <a:xfrm>
            <a:off x="1597233" y="5422759"/>
            <a:ext cx="27432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D2H(S)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6F343-FE06-E845-AE26-296CFA1CE4F0}"/>
              </a:ext>
            </a:extLst>
          </p:cNvPr>
          <p:cNvSpPr txBox="1"/>
          <p:nvPr/>
        </p:nvSpPr>
        <p:spPr>
          <a:xfrm>
            <a:off x="7621073" y="1845178"/>
            <a:ext cx="2184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IRIS Overview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0433348-9ACE-C34D-B8D1-51CA8969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</p:spTree>
    <p:extLst>
      <p:ext uri="{BB962C8B-B14F-4D97-AF65-F5344CB8AC3E}">
        <p14:creationId xmlns:p14="http://schemas.microsoft.com/office/powerpoint/2010/main" val="372869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472C-932B-104A-99E5-655560BD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Task with Four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90EE-A35D-F04C-8665-F23A62DD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S[] = A * X[] + Y[]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1046-AFDB-9C49-9D16-1D9ED19E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A372B-0E35-B844-9EF7-C59A058348C9}"/>
              </a:ext>
            </a:extLst>
          </p:cNvPr>
          <p:cNvSpPr/>
          <p:nvPr/>
        </p:nvSpPr>
        <p:spPr>
          <a:xfrm>
            <a:off x="1140033" y="2505692"/>
            <a:ext cx="3657600" cy="384048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84C1E-C936-F24A-9792-5673CFE6336A}"/>
              </a:ext>
            </a:extLst>
          </p:cNvPr>
          <p:cNvSpPr/>
          <p:nvPr/>
        </p:nvSpPr>
        <p:spPr>
          <a:xfrm>
            <a:off x="1597233" y="3200400"/>
            <a:ext cx="27432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H2D(X)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20C48A-97A8-4D4A-A3A0-E7600124CEB7}"/>
              </a:ext>
            </a:extLst>
          </p:cNvPr>
          <p:cNvSpPr/>
          <p:nvPr/>
        </p:nvSpPr>
        <p:spPr>
          <a:xfrm>
            <a:off x="1597233" y="3788786"/>
            <a:ext cx="27432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H2D(Y)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0B625C1-8BB9-BD49-9F8C-89D9727B4273}"/>
              </a:ext>
            </a:extLst>
          </p:cNvPr>
          <p:cNvSpPr/>
          <p:nvPr/>
        </p:nvSpPr>
        <p:spPr>
          <a:xfrm>
            <a:off x="1597233" y="4377172"/>
            <a:ext cx="3936672" cy="914400"/>
          </a:xfrm>
          <a:custGeom>
            <a:avLst/>
            <a:gdLst>
              <a:gd name="connsiteX0" fmla="*/ 0 w 3936672"/>
              <a:gd name="connsiteY0" fmla="*/ 0 h 914400"/>
              <a:gd name="connsiteX1" fmla="*/ 2743200 w 3936672"/>
              <a:gd name="connsiteY1" fmla="*/ 0 h 914400"/>
              <a:gd name="connsiteX2" fmla="*/ 2743200 w 3936672"/>
              <a:gd name="connsiteY2" fmla="*/ 350322 h 914400"/>
              <a:gd name="connsiteX3" fmla="*/ 3722917 w 3936672"/>
              <a:gd name="connsiteY3" fmla="*/ 350322 h 914400"/>
              <a:gd name="connsiteX4" fmla="*/ 3722917 w 3936672"/>
              <a:gd name="connsiteY4" fmla="*/ 243444 h 914400"/>
              <a:gd name="connsiteX5" fmla="*/ 3936672 w 3936672"/>
              <a:gd name="connsiteY5" fmla="*/ 457200 h 914400"/>
              <a:gd name="connsiteX6" fmla="*/ 3722917 w 3936672"/>
              <a:gd name="connsiteY6" fmla="*/ 670955 h 914400"/>
              <a:gd name="connsiteX7" fmla="*/ 3722917 w 3936672"/>
              <a:gd name="connsiteY7" fmla="*/ 564077 h 914400"/>
              <a:gd name="connsiteX8" fmla="*/ 2743200 w 3936672"/>
              <a:gd name="connsiteY8" fmla="*/ 564077 h 914400"/>
              <a:gd name="connsiteX9" fmla="*/ 2743200 w 3936672"/>
              <a:gd name="connsiteY9" fmla="*/ 914400 h 914400"/>
              <a:gd name="connsiteX10" fmla="*/ 0 w 3936672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36672" h="914400">
                <a:moveTo>
                  <a:pt x="0" y="0"/>
                </a:moveTo>
                <a:lnTo>
                  <a:pt x="2743200" y="0"/>
                </a:lnTo>
                <a:lnTo>
                  <a:pt x="2743200" y="350322"/>
                </a:lnTo>
                <a:lnTo>
                  <a:pt x="3722917" y="350322"/>
                </a:lnTo>
                <a:lnTo>
                  <a:pt x="3722917" y="243444"/>
                </a:lnTo>
                <a:lnTo>
                  <a:pt x="3936672" y="457200"/>
                </a:lnTo>
                <a:lnTo>
                  <a:pt x="3722917" y="670955"/>
                </a:lnTo>
                <a:lnTo>
                  <a:pt x="3722917" y="564077"/>
                </a:lnTo>
                <a:lnTo>
                  <a:pt x="2743200" y="564077"/>
                </a:lnTo>
                <a:lnTo>
                  <a:pt x="2743200" y="914400"/>
                </a:lnTo>
                <a:lnTo>
                  <a:pt x="0" y="91440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Ins="1280160" rtlCol="0" anchor="ctr">
            <a:noAutofit/>
          </a:bodyPr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= A * X[] + Y[]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03F06F-0A36-884C-A2EE-D7FE66CAB31A}"/>
              </a:ext>
            </a:extLst>
          </p:cNvPr>
          <p:cNvSpPr/>
          <p:nvPr/>
        </p:nvSpPr>
        <p:spPr>
          <a:xfrm>
            <a:off x="1597233" y="5422759"/>
            <a:ext cx="27432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D2H(S)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6F343-FE06-E845-AE26-296CFA1CE4F0}"/>
              </a:ext>
            </a:extLst>
          </p:cNvPr>
          <p:cNvSpPr txBox="1"/>
          <p:nvPr/>
        </p:nvSpPr>
        <p:spPr>
          <a:xfrm>
            <a:off x="5697120" y="1825625"/>
            <a:ext cx="6037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CUDA/HIP Kernel for NVIDIA/AMD GPU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7F9718-E457-BC49-9F35-0FCAB5137F4E}"/>
              </a:ext>
            </a:extLst>
          </p:cNvPr>
          <p:cNvSpPr/>
          <p:nvPr/>
        </p:nvSpPr>
        <p:spPr>
          <a:xfrm>
            <a:off x="5652655" y="2505692"/>
            <a:ext cx="6126480" cy="384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extern "C" __global__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void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saxpy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(float* S, float A, float* X, float* Y) {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  int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=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blockIdx.x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*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blockDim.x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+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threadIdx.x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  S[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] = A * X[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] + Y[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];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}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9C7A427D-47DB-9540-B71F-50820607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</p:spTree>
    <p:extLst>
      <p:ext uri="{BB962C8B-B14F-4D97-AF65-F5344CB8AC3E}">
        <p14:creationId xmlns:p14="http://schemas.microsoft.com/office/powerpoint/2010/main" val="18167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472C-932B-104A-99E5-655560BD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Task with Four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90EE-A35D-F04C-8665-F23A62DD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S[] = A * X[] + Y[]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1046-AFDB-9C49-9D16-1D9ED19E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A372B-0E35-B844-9EF7-C59A058348C9}"/>
              </a:ext>
            </a:extLst>
          </p:cNvPr>
          <p:cNvSpPr/>
          <p:nvPr/>
        </p:nvSpPr>
        <p:spPr>
          <a:xfrm>
            <a:off x="1140033" y="2505692"/>
            <a:ext cx="3657600" cy="384048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84C1E-C936-F24A-9792-5673CFE6336A}"/>
              </a:ext>
            </a:extLst>
          </p:cNvPr>
          <p:cNvSpPr/>
          <p:nvPr/>
        </p:nvSpPr>
        <p:spPr>
          <a:xfrm>
            <a:off x="1597233" y="3200400"/>
            <a:ext cx="27432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H2D(X)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20C48A-97A8-4D4A-A3A0-E7600124CEB7}"/>
              </a:ext>
            </a:extLst>
          </p:cNvPr>
          <p:cNvSpPr/>
          <p:nvPr/>
        </p:nvSpPr>
        <p:spPr>
          <a:xfrm>
            <a:off x="1597233" y="3788786"/>
            <a:ext cx="27432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03F06F-0A36-884C-A2EE-D7FE66CAB31A}"/>
              </a:ext>
            </a:extLst>
          </p:cNvPr>
          <p:cNvSpPr/>
          <p:nvPr/>
        </p:nvSpPr>
        <p:spPr>
          <a:xfrm>
            <a:off x="1597233" y="5422759"/>
            <a:ext cx="27432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D2H(S)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6F343-FE06-E845-AE26-296CFA1CE4F0}"/>
              </a:ext>
            </a:extLst>
          </p:cNvPr>
          <p:cNvSpPr txBox="1"/>
          <p:nvPr/>
        </p:nvSpPr>
        <p:spPr>
          <a:xfrm>
            <a:off x="6774808" y="1825625"/>
            <a:ext cx="3671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OpenMP Kernel for CPU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7F9718-E457-BC49-9F35-0FCAB5137F4E}"/>
              </a:ext>
            </a:extLst>
          </p:cNvPr>
          <p:cNvSpPr/>
          <p:nvPr/>
        </p:nvSpPr>
        <p:spPr>
          <a:xfrm>
            <a:off x="5652655" y="2505692"/>
            <a:ext cx="6126480" cy="384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#include &lt;iris/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iris_openmp.h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&gt;</a:t>
            </a:r>
          </a:p>
          <a:p>
            <a:endParaRPr lang="en-US" sz="1400" dirty="0">
              <a:latin typeface="DEJAVU SANS MONO FOR POWERLINE" panose="020B0609030804020204" pitchFamily="49" charset="0"/>
              <a:ea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static void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saxpy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(float* S, float A, float* X, float* Y, IRIS_OPENMP_KERNEL_ARGS) {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  int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#pragma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omp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parallel for shared(S, A, X, Y) private(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  IRIS_OPENMP_KERNEL_BEGIN(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  S[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] = A * X[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] + Y[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];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  IRIS_OPENMP_KERNEL_END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}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4C03CF1-32CC-CA4A-83C4-07A3F82D4A6D}"/>
              </a:ext>
            </a:extLst>
          </p:cNvPr>
          <p:cNvSpPr/>
          <p:nvPr/>
        </p:nvSpPr>
        <p:spPr>
          <a:xfrm>
            <a:off x="1597233" y="4377172"/>
            <a:ext cx="3936672" cy="914400"/>
          </a:xfrm>
          <a:custGeom>
            <a:avLst/>
            <a:gdLst>
              <a:gd name="connsiteX0" fmla="*/ 0 w 3936672"/>
              <a:gd name="connsiteY0" fmla="*/ 0 h 914400"/>
              <a:gd name="connsiteX1" fmla="*/ 2743200 w 3936672"/>
              <a:gd name="connsiteY1" fmla="*/ 0 h 914400"/>
              <a:gd name="connsiteX2" fmla="*/ 2743200 w 3936672"/>
              <a:gd name="connsiteY2" fmla="*/ 350322 h 914400"/>
              <a:gd name="connsiteX3" fmla="*/ 3722917 w 3936672"/>
              <a:gd name="connsiteY3" fmla="*/ 350322 h 914400"/>
              <a:gd name="connsiteX4" fmla="*/ 3722917 w 3936672"/>
              <a:gd name="connsiteY4" fmla="*/ 243444 h 914400"/>
              <a:gd name="connsiteX5" fmla="*/ 3936672 w 3936672"/>
              <a:gd name="connsiteY5" fmla="*/ 457200 h 914400"/>
              <a:gd name="connsiteX6" fmla="*/ 3722917 w 3936672"/>
              <a:gd name="connsiteY6" fmla="*/ 670955 h 914400"/>
              <a:gd name="connsiteX7" fmla="*/ 3722917 w 3936672"/>
              <a:gd name="connsiteY7" fmla="*/ 564077 h 914400"/>
              <a:gd name="connsiteX8" fmla="*/ 2743200 w 3936672"/>
              <a:gd name="connsiteY8" fmla="*/ 564077 h 914400"/>
              <a:gd name="connsiteX9" fmla="*/ 2743200 w 3936672"/>
              <a:gd name="connsiteY9" fmla="*/ 914400 h 914400"/>
              <a:gd name="connsiteX10" fmla="*/ 0 w 3936672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36672" h="914400">
                <a:moveTo>
                  <a:pt x="0" y="0"/>
                </a:moveTo>
                <a:lnTo>
                  <a:pt x="2743200" y="0"/>
                </a:lnTo>
                <a:lnTo>
                  <a:pt x="2743200" y="350322"/>
                </a:lnTo>
                <a:lnTo>
                  <a:pt x="3722917" y="350322"/>
                </a:lnTo>
                <a:lnTo>
                  <a:pt x="3722917" y="243444"/>
                </a:lnTo>
                <a:lnTo>
                  <a:pt x="3936672" y="457200"/>
                </a:lnTo>
                <a:lnTo>
                  <a:pt x="3722917" y="670955"/>
                </a:lnTo>
                <a:lnTo>
                  <a:pt x="3722917" y="564077"/>
                </a:lnTo>
                <a:lnTo>
                  <a:pt x="2743200" y="564077"/>
                </a:lnTo>
                <a:lnTo>
                  <a:pt x="2743200" y="914400"/>
                </a:lnTo>
                <a:lnTo>
                  <a:pt x="0" y="91440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Ins="1280160" rtlCol="0" anchor="ctr">
            <a:noAutofit/>
          </a:bodyPr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= A * X[] + Y[]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8A61-3EF0-A249-BF1F-D1F48B4C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</p:spTree>
    <p:extLst>
      <p:ext uri="{BB962C8B-B14F-4D97-AF65-F5344CB8AC3E}">
        <p14:creationId xmlns:p14="http://schemas.microsoft.com/office/powerpoint/2010/main" val="283240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472C-932B-104A-99E5-655560BD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Task with Four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90EE-A35D-F04C-8665-F23A62DD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S[] = A * X[] + Y[]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1046-AFDB-9C49-9D16-1D9ED19E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A372B-0E35-B844-9EF7-C59A058348C9}"/>
              </a:ext>
            </a:extLst>
          </p:cNvPr>
          <p:cNvSpPr/>
          <p:nvPr/>
        </p:nvSpPr>
        <p:spPr>
          <a:xfrm>
            <a:off x="1140033" y="2505692"/>
            <a:ext cx="3657600" cy="384048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84C1E-C936-F24A-9792-5673CFE6336A}"/>
              </a:ext>
            </a:extLst>
          </p:cNvPr>
          <p:cNvSpPr/>
          <p:nvPr/>
        </p:nvSpPr>
        <p:spPr>
          <a:xfrm>
            <a:off x="1597233" y="3200400"/>
            <a:ext cx="27432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H2D(X)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20C48A-97A8-4D4A-A3A0-E7600124CEB7}"/>
              </a:ext>
            </a:extLst>
          </p:cNvPr>
          <p:cNvSpPr/>
          <p:nvPr/>
        </p:nvSpPr>
        <p:spPr>
          <a:xfrm>
            <a:off x="1597233" y="3788786"/>
            <a:ext cx="27432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123FD4-7216-AA48-8366-CF5C382B9883}"/>
              </a:ext>
            </a:extLst>
          </p:cNvPr>
          <p:cNvSpPr/>
          <p:nvPr/>
        </p:nvSpPr>
        <p:spPr>
          <a:xfrm>
            <a:off x="1597233" y="4377172"/>
            <a:ext cx="27432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= A * X[] + Y[]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03F06F-0A36-884C-A2EE-D7FE66CAB31A}"/>
              </a:ext>
            </a:extLst>
          </p:cNvPr>
          <p:cNvSpPr/>
          <p:nvPr/>
        </p:nvSpPr>
        <p:spPr>
          <a:xfrm>
            <a:off x="1597233" y="5422759"/>
            <a:ext cx="27432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D2H(S)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6F343-FE06-E845-AE26-296CFA1CE4F0}"/>
              </a:ext>
            </a:extLst>
          </p:cNvPr>
          <p:cNvSpPr txBox="1"/>
          <p:nvPr/>
        </p:nvSpPr>
        <p:spPr>
          <a:xfrm>
            <a:off x="7949593" y="1832227"/>
            <a:ext cx="1642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Host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94E3BA-E4E0-E349-89C7-F17ED59CC6EA}"/>
              </a:ext>
            </a:extLst>
          </p:cNvPr>
          <p:cNvSpPr/>
          <p:nvPr/>
        </p:nvSpPr>
        <p:spPr>
          <a:xfrm>
            <a:off x="5652655" y="2505692"/>
            <a:ext cx="6126480" cy="384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iris_mem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mem_X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mem_Y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iris_mem_create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(SIZE *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&amp;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iris_mem_create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(SIZE *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&amp;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mem_X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iris_mem_create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(SIZE *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&amp;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mem_Y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endParaRPr lang="en-US" sz="1400" dirty="0">
              <a:latin typeface="DEJAVU SANS MONO FOR POWERLINE" panose="020B0609030804020204" pitchFamily="49" charset="0"/>
              <a:ea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  <a:p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iris_task_create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(&amp;</a:t>
            </a:r>
            <a:r>
              <a:rPr lang="en-US" sz="14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iris_task_h2d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4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mem_X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0, SIZE *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X); </a:t>
            </a:r>
          </a:p>
          <a:p>
            <a:r>
              <a:rPr lang="en-US" sz="14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iris_task_h2d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4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mem_Y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0, SIZE *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Y); 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void*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saxpy_params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[4] = {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&amp;A,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mem_X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mem_Y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int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saxpy_params_info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[4] = {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iris_w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(A),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iris_r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iris_r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400" dirty="0" err="1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iris_task_kernel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4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"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saxpy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", 1, NULL, &amp;SIZE, NULL, 4,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saxpy_params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saxpy_params_info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iris_task_d2h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4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0, SIZE *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S); </a:t>
            </a:r>
          </a:p>
          <a:p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iris_task_submit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4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iris_gpu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NULL, 1);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BC420-04F0-E84C-B1D4-0F841788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</p:spTree>
    <p:extLst>
      <p:ext uri="{BB962C8B-B14F-4D97-AF65-F5344CB8AC3E}">
        <p14:creationId xmlns:p14="http://schemas.microsoft.com/office/powerpoint/2010/main" val="29327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472C-932B-104A-99E5-655560BD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90EE-A35D-F04C-8665-F23A62DD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S[] = A * X[] + Y[]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1046-AFDB-9C49-9D16-1D9ED19E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A372B-0E35-B844-9EF7-C59A058348C9}"/>
              </a:ext>
            </a:extLst>
          </p:cNvPr>
          <p:cNvSpPr/>
          <p:nvPr/>
        </p:nvSpPr>
        <p:spPr>
          <a:xfrm>
            <a:off x="1140033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task0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84C1E-C936-F24A-9792-5673CFE6336A}"/>
              </a:ext>
            </a:extLst>
          </p:cNvPr>
          <p:cNvSpPr/>
          <p:nvPr/>
        </p:nvSpPr>
        <p:spPr>
          <a:xfrm>
            <a:off x="1240974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H2D(X)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123FD4-7216-AA48-8366-CF5C382B9883}"/>
              </a:ext>
            </a:extLst>
          </p:cNvPr>
          <p:cNvSpPr/>
          <p:nvPr/>
        </p:nvSpPr>
        <p:spPr>
          <a:xfrm>
            <a:off x="1232066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= A * X[]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6F343-FE06-E845-AE26-296CFA1CE4F0}"/>
              </a:ext>
            </a:extLst>
          </p:cNvPr>
          <p:cNvSpPr txBox="1"/>
          <p:nvPr/>
        </p:nvSpPr>
        <p:spPr>
          <a:xfrm>
            <a:off x="5767652" y="1846201"/>
            <a:ext cx="5896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CUDA/HIP Kernel for NVIDIA/AMD GPU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94E3BA-E4E0-E349-89C7-F17ED59CC6EA}"/>
              </a:ext>
            </a:extLst>
          </p:cNvPr>
          <p:cNvSpPr/>
          <p:nvPr/>
        </p:nvSpPr>
        <p:spPr>
          <a:xfrm>
            <a:off x="5652655" y="2505692"/>
            <a:ext cx="6126480" cy="384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extern "C" __global__ void sax(float* S, float A, float* X) {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int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=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blockIdx.x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*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blockDim.x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+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threadIdx.x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S[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] = A * X[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];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}</a:t>
            </a:r>
          </a:p>
          <a:p>
            <a:endParaRPr lang="en-US" sz="1400" dirty="0">
              <a:latin typeface="DEJAVU SANS MONO FOR POWERLINE" panose="020B0609030804020204" pitchFamily="49" charset="0"/>
              <a:ea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extern "C" __global__ void spy(float* S, float* Y) {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int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=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blockIdx.x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*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blockDim.x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+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threadIdx.x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S[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] += Y[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];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13FD00-6B08-D04F-BC94-DC35563A643F}"/>
              </a:ext>
            </a:extLst>
          </p:cNvPr>
          <p:cNvSpPr/>
          <p:nvPr/>
        </p:nvSpPr>
        <p:spPr>
          <a:xfrm>
            <a:off x="3396344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13AEB0-2DA8-1B47-BAF0-0FE1B23A4430}"/>
              </a:ext>
            </a:extLst>
          </p:cNvPr>
          <p:cNvSpPr/>
          <p:nvPr/>
        </p:nvSpPr>
        <p:spPr>
          <a:xfrm>
            <a:off x="3488377" y="4774996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D2H(S)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CCEBD1-9361-F740-84EA-4D44C01B1EC5}"/>
              </a:ext>
            </a:extLst>
          </p:cNvPr>
          <p:cNvSpPr/>
          <p:nvPr/>
        </p:nvSpPr>
        <p:spPr>
          <a:xfrm>
            <a:off x="3488377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+= Y[]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AF5856-7AA6-9140-AE5B-EFC4823B6114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2968833" y="3978233"/>
            <a:ext cx="4275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AC0F11A-EA6C-C14D-AF9C-F938D2DD67DF}"/>
              </a:ext>
            </a:extLst>
          </p:cNvPr>
          <p:cNvSpPr/>
          <p:nvPr/>
        </p:nvSpPr>
        <p:spPr>
          <a:xfrm>
            <a:off x="3488377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H2D(Y)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947C926C-A12E-9E45-9A21-9319130D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</p:spTree>
    <p:extLst>
      <p:ext uri="{BB962C8B-B14F-4D97-AF65-F5344CB8AC3E}">
        <p14:creationId xmlns:p14="http://schemas.microsoft.com/office/powerpoint/2010/main" val="228557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472C-932B-104A-99E5-655560BD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90EE-A35D-F04C-8665-F23A62DD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S[] = A * X[] + Y[]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1046-AFDB-9C49-9D16-1D9ED19E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A372B-0E35-B844-9EF7-C59A058348C9}"/>
              </a:ext>
            </a:extLst>
          </p:cNvPr>
          <p:cNvSpPr/>
          <p:nvPr/>
        </p:nvSpPr>
        <p:spPr>
          <a:xfrm>
            <a:off x="1140033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6F343-FE06-E845-AE26-296CFA1CE4F0}"/>
              </a:ext>
            </a:extLst>
          </p:cNvPr>
          <p:cNvSpPr txBox="1"/>
          <p:nvPr/>
        </p:nvSpPr>
        <p:spPr>
          <a:xfrm>
            <a:off x="6880103" y="1836580"/>
            <a:ext cx="3671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OpenMP Kernel for CPU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94E3BA-E4E0-E349-89C7-F17ED59CC6EA}"/>
              </a:ext>
            </a:extLst>
          </p:cNvPr>
          <p:cNvSpPr/>
          <p:nvPr/>
        </p:nvSpPr>
        <p:spPr>
          <a:xfrm>
            <a:off x="5652655" y="2505692"/>
            <a:ext cx="6126480" cy="384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static void sax(float* S, float A, float* X, IRIS_OPENMP_KERNEL_ARGS) {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int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#pragma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omp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parallel for shared(S, A, X) private(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IRIS_OPENMP_KERNEL_BEGIN(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S[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] = A * X[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];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IRIS_OPENMP_KERNEL_END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}</a:t>
            </a:r>
          </a:p>
          <a:p>
            <a:endParaRPr lang="en-US" sz="1400" dirty="0">
              <a:latin typeface="DEJAVU SANS MONO FOR POWERLINE" panose="020B0609030804020204" pitchFamily="49" charset="0"/>
              <a:ea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static void spy(float* S, float* Y, IRIS_OPENMP_KERNEL_ARGS) {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int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#pragma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omp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parallel for shared(S, Y) private(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IRIS_OPENMP_KERNEL_BEGIN(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S[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] += Y[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];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IRIS_OPENMP_KERNEL_END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13FD00-6B08-D04F-BC94-DC35563A643F}"/>
              </a:ext>
            </a:extLst>
          </p:cNvPr>
          <p:cNvSpPr/>
          <p:nvPr/>
        </p:nvSpPr>
        <p:spPr>
          <a:xfrm>
            <a:off x="3396344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task1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AF5856-7AA6-9140-AE5B-EFC4823B6114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2968833" y="3978233"/>
            <a:ext cx="4275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BB216A-3A08-3A48-8907-9073F656624D}"/>
              </a:ext>
            </a:extLst>
          </p:cNvPr>
          <p:cNvSpPr/>
          <p:nvPr/>
        </p:nvSpPr>
        <p:spPr>
          <a:xfrm>
            <a:off x="1240974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H2D(X)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DB847C-5FED-6847-AAA0-6E361FC79659}"/>
              </a:ext>
            </a:extLst>
          </p:cNvPr>
          <p:cNvSpPr/>
          <p:nvPr/>
        </p:nvSpPr>
        <p:spPr>
          <a:xfrm>
            <a:off x="1232066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= A * X[]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FAD8B3-E456-9945-808A-D22A2829CCDE}"/>
              </a:ext>
            </a:extLst>
          </p:cNvPr>
          <p:cNvSpPr/>
          <p:nvPr/>
        </p:nvSpPr>
        <p:spPr>
          <a:xfrm>
            <a:off x="3488377" y="4774996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D2H(S)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764EB7-E730-9447-88CA-17CDC99AFA56}"/>
              </a:ext>
            </a:extLst>
          </p:cNvPr>
          <p:cNvSpPr/>
          <p:nvPr/>
        </p:nvSpPr>
        <p:spPr>
          <a:xfrm>
            <a:off x="3488377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+= Y[]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5CBC64-8CC0-6048-AEEC-AFD01963AF2A}"/>
              </a:ext>
            </a:extLst>
          </p:cNvPr>
          <p:cNvSpPr/>
          <p:nvPr/>
        </p:nvSpPr>
        <p:spPr>
          <a:xfrm>
            <a:off x="3488377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H2D(Y)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76AAB-CB9B-E345-810F-940CE3E9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</p:spTree>
    <p:extLst>
      <p:ext uri="{BB962C8B-B14F-4D97-AF65-F5344CB8AC3E}">
        <p14:creationId xmlns:p14="http://schemas.microsoft.com/office/powerpoint/2010/main" val="59998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472C-932B-104A-99E5-655560BD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90EE-A35D-F04C-8665-F23A62DD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S[] = A * X[] + Y[]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1046-AFDB-9C49-9D16-1D9ED19E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A372B-0E35-B844-9EF7-C59A058348C9}"/>
              </a:ext>
            </a:extLst>
          </p:cNvPr>
          <p:cNvSpPr/>
          <p:nvPr/>
        </p:nvSpPr>
        <p:spPr>
          <a:xfrm>
            <a:off x="1140033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6F343-FE06-E845-AE26-296CFA1CE4F0}"/>
              </a:ext>
            </a:extLst>
          </p:cNvPr>
          <p:cNvSpPr txBox="1"/>
          <p:nvPr/>
        </p:nvSpPr>
        <p:spPr>
          <a:xfrm>
            <a:off x="7768478" y="1810088"/>
            <a:ext cx="168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Host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94E3BA-E4E0-E349-89C7-F17ED59CC6EA}"/>
              </a:ext>
            </a:extLst>
          </p:cNvPr>
          <p:cNvSpPr/>
          <p:nvPr/>
        </p:nvSpPr>
        <p:spPr>
          <a:xfrm>
            <a:off x="5652655" y="2505692"/>
            <a:ext cx="6126480" cy="384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iris_task_create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(&amp;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iris_task_h2d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mem_X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0, SIZE 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X);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void*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[3]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&amp;A,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mem_X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int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[3]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iris_w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(A),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iris_r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 err="1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iris_task_kernel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"sax", 1, NULL, &amp;SIZE, NULL, 3,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iris_task_submit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iris_gpu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NULL, 0);</a:t>
            </a:r>
          </a:p>
          <a:p>
            <a:endParaRPr lang="en-US" sz="1200" dirty="0">
              <a:latin typeface="DEJAVU SANS MONO FOR POWERLINE" panose="020B0609030804020204" pitchFamily="49" charset="0"/>
              <a:ea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iris_task_create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(&amp;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iris_task_h2d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mem_Y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0, SIZE 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Y);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void*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[2]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mem_Y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int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[2]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iris_rw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iris_r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 err="1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iris_task_kernel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"spy", 1, NULL, &amp;SIZE, NULL, 2,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iris_task_d2h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(task1,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0, SIZE 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S);</a:t>
            </a:r>
          </a:p>
          <a:p>
            <a:r>
              <a:rPr lang="en-US" sz="1200" dirty="0" err="1">
                <a:solidFill>
                  <a:schemeClr val="tx1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iris_task_depend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1, &amp;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iris_task_submit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iris_cpu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NULL, 1);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13FD00-6B08-D04F-BC94-DC35563A643F}"/>
              </a:ext>
            </a:extLst>
          </p:cNvPr>
          <p:cNvSpPr/>
          <p:nvPr/>
        </p:nvSpPr>
        <p:spPr>
          <a:xfrm>
            <a:off x="3396344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task1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AF5856-7AA6-9140-AE5B-EFC4823B6114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2968833" y="3978233"/>
            <a:ext cx="42751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3B214B0-E282-084A-9432-E78FDF29476E}"/>
              </a:ext>
            </a:extLst>
          </p:cNvPr>
          <p:cNvSpPr/>
          <p:nvPr/>
        </p:nvSpPr>
        <p:spPr>
          <a:xfrm>
            <a:off x="1240974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H2D(X)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39E226-4E8F-9E4C-A61A-1BD7DD60E53F}"/>
              </a:ext>
            </a:extLst>
          </p:cNvPr>
          <p:cNvSpPr/>
          <p:nvPr/>
        </p:nvSpPr>
        <p:spPr>
          <a:xfrm>
            <a:off x="1232066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= A * X[]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6974C6-22AC-4C4E-AC33-D0AE7AF546B3}"/>
              </a:ext>
            </a:extLst>
          </p:cNvPr>
          <p:cNvSpPr/>
          <p:nvPr/>
        </p:nvSpPr>
        <p:spPr>
          <a:xfrm>
            <a:off x="3488377" y="4774996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D2H(S)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91DD84-74DF-FD4E-AFAE-576AE6B30AC7}"/>
              </a:ext>
            </a:extLst>
          </p:cNvPr>
          <p:cNvSpPr/>
          <p:nvPr/>
        </p:nvSpPr>
        <p:spPr>
          <a:xfrm>
            <a:off x="3488377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+= Y[]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C006EA-7A4A-B94C-91FE-75C4CC471FF0}"/>
              </a:ext>
            </a:extLst>
          </p:cNvPr>
          <p:cNvSpPr/>
          <p:nvPr/>
        </p:nvSpPr>
        <p:spPr>
          <a:xfrm>
            <a:off x="3488377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H2D(Y)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7D56-AAB3-3F46-B257-0E39B0E0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</p:spTree>
    <p:extLst>
      <p:ext uri="{BB962C8B-B14F-4D97-AF65-F5344CB8AC3E}">
        <p14:creationId xmlns:p14="http://schemas.microsoft.com/office/powerpoint/2010/main" val="390583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{5F40DA39-8CD9-DC45-9627-58E930997920}tf10001063</Template>
  <TotalTime>248</TotalTime>
  <Words>2775</Words>
  <Application>Microsoft Macintosh PowerPoint</Application>
  <PresentationFormat>Widescreen</PresentationFormat>
  <Paragraphs>347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DEJAVU SANS MONO FOR POWERLINE</vt:lpstr>
      <vt:lpstr>Office Theme</vt:lpstr>
      <vt:lpstr>IRIS SAXPY Tutorial</vt:lpstr>
      <vt:lpstr>Goal: Portable SAXPY using IRIS</vt:lpstr>
      <vt:lpstr>A Task with Four Commands</vt:lpstr>
      <vt:lpstr>A Task with Four Commands</vt:lpstr>
      <vt:lpstr>A Task with Four Commands</vt:lpstr>
      <vt:lpstr>A Task with Four Commands</vt:lpstr>
      <vt:lpstr>Two Tasks</vt:lpstr>
      <vt:lpstr>Two Tasks</vt:lpstr>
      <vt:lpstr>Two Tasks</vt:lpstr>
      <vt:lpstr>Two Tasks: Relaxed Memory Consistency</vt:lpstr>
      <vt:lpstr>Two Tasks: Intelligent Device Selector</vt:lpstr>
      <vt:lpstr>A Graph with Two Tasks</vt:lpstr>
      <vt:lpstr>Building a Graph from JSON</vt:lpstr>
      <vt:lpstr>Building a Graph from JSON</vt:lpstr>
      <vt:lpstr>IR b/w IRIS and SnowWhite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SAXPY Tutorial</dc:title>
  <dc:creator>Kim, Jungwon</dc:creator>
  <cp:lastModifiedBy>Kim, Jungwon</cp:lastModifiedBy>
  <cp:revision>79</cp:revision>
  <cp:lastPrinted>2021-10-21T12:33:29Z</cp:lastPrinted>
  <dcterms:created xsi:type="dcterms:W3CDTF">2021-10-20T21:03:06Z</dcterms:created>
  <dcterms:modified xsi:type="dcterms:W3CDTF">2021-10-21T12:41:44Z</dcterms:modified>
</cp:coreProperties>
</file>