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3" r:id="rId6"/>
    <p:sldId id="265" r:id="rId7"/>
    <p:sldId id="261" r:id="rId8"/>
    <p:sldId id="266" r:id="rId9"/>
    <p:sldId id="267" r:id="rId10"/>
    <p:sldId id="268" r:id="rId11"/>
    <p:sldId id="279" r:id="rId12"/>
    <p:sldId id="270" r:id="rId13"/>
    <p:sldId id="290" r:id="rId14"/>
    <p:sldId id="272" r:id="rId15"/>
    <p:sldId id="271" r:id="rId16"/>
    <p:sldId id="273" r:id="rId17"/>
    <p:sldId id="274" r:id="rId18"/>
    <p:sldId id="280" r:id="rId19"/>
    <p:sldId id="292" r:id="rId20"/>
    <p:sldId id="281" r:id="rId21"/>
    <p:sldId id="275" r:id="rId22"/>
    <p:sldId id="276" r:id="rId23"/>
    <p:sldId id="277" r:id="rId24"/>
    <p:sldId id="278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8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F79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0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AEC6-B321-A849-B9EE-9688BBAA13C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3A70-8729-304C-B558-C500BFDB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1D1F-EA68-C440-A889-1C444A325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8B3C4-06B1-824B-8575-EEB73079D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66CF-A4F6-DF45-B5B1-6A43DA70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0D4B-5CB9-7841-B335-270C4282920C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CC94-8F0B-6E46-964B-15B5369B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4CA-38F9-BF48-A547-94BA5FE5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3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4AA2-1A59-AE40-A497-95D75FE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DFAD2-136B-A045-9D06-7D162CD8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8275-6AF3-5B4F-9E6B-54FE0A48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638-4890-7C40-8C63-B25FA723C9C6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E717-38E5-D54C-A82C-03FECEE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E931-DCE7-5C46-9598-EB3175E0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94F25-30ED-B641-BA7E-1D08F06B5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554D2-B248-1A45-843F-D0DC71010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B882-ABCF-CF47-8275-8735EFF7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822-0F75-1040-9839-F4E923F6D588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76A3-796C-BC42-8C7E-8BBF67E2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E194-6DBA-8641-8052-D023CAB4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56CE-BC47-9242-8713-798E034E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A490-4C14-334C-A9AE-CFA5B864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9AFF-B2E7-744A-BEBE-2181C3F7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8285-E0F8-DD45-A4FF-4A72A546781B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F4DD-F55B-9044-A968-15C5DF0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9444-EA14-5D43-851B-73EA55E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8804-0679-084B-8312-6FF3864B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05EE-2178-9C42-8B90-555CB472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3819-6DDA-A143-8739-47527BCD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E6DF-C102-0F42-A89D-8837CCC347CB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36CC-C796-0543-9435-F6C1D1D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23AB-ABE5-774D-A9B8-B7CF2732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9423-17A1-1343-AFDB-BB834002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991F-4751-384E-AB0B-22E5C38E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A16F-BA00-C149-B8EF-D3B124F01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C6E4-B1DA-004C-811C-93C7E83C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785-8150-F341-BD1B-1B71D8CB5CFF}" type="datetime1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3EA4-A32C-F849-819F-6B128895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8961-7542-B546-90D7-FC25F903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315E-93A0-C24C-BD1A-85CB11EF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6F36-A20E-0A42-8C59-616CF375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1F18-7A1B-F045-BD37-452D4B34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2A38B-EDE8-C64A-A12E-0DDEFF210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02BD8-CB6E-4047-A27D-5E5C7A116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0FDF-328A-0F46-A0D6-2DFE786F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1B7E-24DD-DD44-8458-FDEB0E1E86C7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2334C-1958-0342-B033-0BAB7529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09369-413F-7A46-A6FD-55208587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CA74-D646-7547-9E33-E6B0697D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6FFF-0313-1640-85B8-118318C6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E4DC-CDF8-3840-B69D-2C09EB31DCDD}" type="datetime1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FAEAD-B3E7-BD4C-831F-89F66ED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107F-D640-B94C-B6DF-4BE0CC41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BD230-788D-FF45-B83E-FD965CF4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4CE9-C077-6D4D-98D4-C34A0578C543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64F24-6F04-7945-9A6C-00B08D93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DB7E-3A30-F74F-8DFE-A7F1031D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4127-FA47-C14A-9864-059DEE8F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365-0646-C94C-9FFA-EDD1EAFA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31B56-AB35-1D4D-BE23-FFB78F82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A0659-833C-1641-AEA3-E2366E01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9C3B-8057-C649-9427-A39F5ED1C544}" type="datetime1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E220A-A5E9-6046-8E0C-9355955B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50183-C43B-3346-8476-27A7485E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F960-B358-984F-8AF2-4690BFB8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9CBE4-8E53-F042-8C30-212D3AC0D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9B5C9-3E4B-6245-A100-C6754A44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487F-4898-A54A-B2AA-9656BC97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C614-6EC0-D141-A6BD-22C36E5BBD01}" type="datetime1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0EA0-1913-C144-B5C3-3E5846F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29EAA-4B68-784F-BCF3-CD5BD294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269DC-E44E-2C47-A934-DA44A80A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DD0C-88BC-9648-A5A1-E008E50A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6163-58CE-FC41-B57F-E62D09CE1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40F7-3C11-C342-81C0-C071940ECF31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45D5-6A21-3942-9254-C7336EC5B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E21B-45D7-104D-93B6-54F717872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400C-031C-9D4F-A316-2DBE1AE2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1CD3-D1A0-CA4A-8A55-EAB13CCE7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0700" dirty="0"/>
              <a:t>IRIS</a:t>
            </a:r>
            <a:br>
              <a:rPr lang="en-US" dirty="0"/>
            </a:br>
            <a:r>
              <a:rPr lang="en-US" sz="4000" dirty="0"/>
              <a:t>An Intelligent Task Parallel Runtime System</a:t>
            </a:r>
            <a:br>
              <a:rPr lang="en-US" sz="4000" dirty="0"/>
            </a:br>
            <a:r>
              <a:rPr lang="en-US" sz="4000" dirty="0"/>
              <a:t>for Extremely Heterogeneous Architectures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F12E-0575-1A47-A787-0CE358557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68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</a:t>
            </a:r>
          </a:p>
          <a:p>
            <a:r>
              <a:rPr lang="en-US" dirty="0"/>
              <a:t>January 13, 2021</a:t>
            </a:r>
          </a:p>
        </p:txBody>
      </p:sp>
    </p:spTree>
    <p:extLst>
      <p:ext uri="{BB962C8B-B14F-4D97-AF65-F5344CB8AC3E}">
        <p14:creationId xmlns:p14="http://schemas.microsoft.com/office/powerpoint/2010/main" val="7399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Orchestration of Existing Programming Systems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909195" y="3945276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IRIS seamlessly orchestrates the existing programming systems (CUDA, HIP, Hexagon, OpenMP, and OpenCL) into a single programming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applications written in IRIS runs on all the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we can write IRIS applications?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IRIS follows the typical accelerator programming model.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E4E2AA43-667D-624C-9EDF-04280209E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362757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9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Performance Comes from HQ Kernels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11</a:t>
            </a:fld>
            <a:endParaRPr lang="en-US"/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27B35ACD-A61D-7545-8887-7BAF3A51B22F}"/>
              </a:ext>
            </a:extLst>
          </p:cNvPr>
          <p:cNvSpPr/>
          <p:nvPr/>
        </p:nvSpPr>
        <p:spPr>
          <a:xfrm>
            <a:off x="2152646" y="3591032"/>
            <a:ext cx="1463040" cy="548640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CUDA Host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B7F4DF5B-EF04-CA4C-83C9-F373B3CD0C4C}"/>
              </a:ext>
            </a:extLst>
          </p:cNvPr>
          <p:cNvSpPr/>
          <p:nvPr/>
        </p:nvSpPr>
        <p:spPr>
          <a:xfrm>
            <a:off x="3725449" y="3591032"/>
            <a:ext cx="1463040" cy="548640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CUDA Kernel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F850C856-B680-9C4C-893A-C2A895AAB84A}"/>
              </a:ext>
            </a:extLst>
          </p:cNvPr>
          <p:cNvSpPr/>
          <p:nvPr/>
        </p:nvSpPr>
        <p:spPr>
          <a:xfrm>
            <a:off x="6096000" y="3591032"/>
            <a:ext cx="1463040" cy="548640"/>
          </a:xfrm>
          <a:prstGeom prst="flowChartDocumen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HIP Host</a:t>
            </a: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574E8322-D396-0A4B-BA57-0AD69B3A40F5}"/>
              </a:ext>
            </a:extLst>
          </p:cNvPr>
          <p:cNvSpPr/>
          <p:nvPr/>
        </p:nvSpPr>
        <p:spPr>
          <a:xfrm>
            <a:off x="7668803" y="3591032"/>
            <a:ext cx="1463040" cy="548640"/>
          </a:xfrm>
          <a:prstGeom prst="flowChartDocumen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HIP Kernel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DA60EC42-3400-B64E-A353-14DF1777CAC2}"/>
              </a:ext>
            </a:extLst>
          </p:cNvPr>
          <p:cNvSpPr/>
          <p:nvPr/>
        </p:nvSpPr>
        <p:spPr>
          <a:xfrm>
            <a:off x="2152646" y="4505536"/>
            <a:ext cx="1463040" cy="548640"/>
          </a:xfrm>
          <a:prstGeom prst="flowChartDocumen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Hexagon Host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EA3FE12B-414E-D24A-98CB-544DF5B0733F}"/>
              </a:ext>
            </a:extLst>
          </p:cNvPr>
          <p:cNvSpPr/>
          <p:nvPr/>
        </p:nvSpPr>
        <p:spPr>
          <a:xfrm>
            <a:off x="3725449" y="4505536"/>
            <a:ext cx="1463040" cy="548640"/>
          </a:xfrm>
          <a:prstGeom prst="flowChartDocumen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Hexagon Kernel</a:t>
            </a: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A78563D5-87BF-1645-8C65-A3ED8A357F81}"/>
              </a:ext>
            </a:extLst>
          </p:cNvPr>
          <p:cNvSpPr/>
          <p:nvPr/>
        </p:nvSpPr>
        <p:spPr>
          <a:xfrm>
            <a:off x="6096000" y="4534985"/>
            <a:ext cx="1463040" cy="54864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OpenCL Host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AD23C7F6-62BA-C24B-98EA-5B54726D8F7D}"/>
              </a:ext>
            </a:extLst>
          </p:cNvPr>
          <p:cNvSpPr/>
          <p:nvPr/>
        </p:nvSpPr>
        <p:spPr>
          <a:xfrm>
            <a:off x="7668803" y="4534985"/>
            <a:ext cx="1463040" cy="54864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OpenCL Kernel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06C78C66-1B88-8E4C-97F0-2D14CB2540D1}"/>
              </a:ext>
            </a:extLst>
          </p:cNvPr>
          <p:cNvSpPr/>
          <p:nvPr/>
        </p:nvSpPr>
        <p:spPr>
          <a:xfrm>
            <a:off x="2152646" y="5420040"/>
            <a:ext cx="1463040" cy="548640"/>
          </a:xfrm>
          <a:prstGeom prst="flowChartDocumen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12653-FC1A-F74F-B3A0-483AB40918AC}"/>
              </a:ext>
            </a:extLst>
          </p:cNvPr>
          <p:cNvSpPr txBox="1"/>
          <p:nvPr/>
        </p:nvSpPr>
        <p:spPr>
          <a:xfrm>
            <a:off x="4957183" y="5094195"/>
            <a:ext cx="639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Accelerator programming: host +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Fully device-specific optimized kernels are the key for high performance.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74F44-A6E3-3C43-B5A9-9DD62182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22" y="-129369"/>
            <a:ext cx="1819678" cy="1516398"/>
          </a:xfrm>
          <a:prstGeom prst="rect">
            <a:avLst/>
          </a:prstGeom>
        </p:spPr>
      </p:pic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A77180C7-88CC-A64A-962D-F55581F2FB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848147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5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Unified Common Host API + HQ Kernels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12</a:t>
            </a:fld>
            <a:endParaRPr lang="en-US"/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27B35ACD-A61D-7545-8887-7BAF3A51B22F}"/>
              </a:ext>
            </a:extLst>
          </p:cNvPr>
          <p:cNvSpPr/>
          <p:nvPr/>
        </p:nvSpPr>
        <p:spPr>
          <a:xfrm>
            <a:off x="1148793" y="3846337"/>
            <a:ext cx="1463040" cy="548640"/>
          </a:xfrm>
          <a:prstGeom prst="flowChartDocumen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IRIS Host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B7F4DF5B-EF04-CA4C-83C9-F373B3CD0C4C}"/>
              </a:ext>
            </a:extLst>
          </p:cNvPr>
          <p:cNvSpPr/>
          <p:nvPr/>
        </p:nvSpPr>
        <p:spPr>
          <a:xfrm>
            <a:off x="2921278" y="3846337"/>
            <a:ext cx="1463040" cy="548640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CUDA Kernel</a:t>
            </a: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574E8322-D396-0A4B-BA57-0AD69B3A40F5}"/>
              </a:ext>
            </a:extLst>
          </p:cNvPr>
          <p:cNvSpPr/>
          <p:nvPr/>
        </p:nvSpPr>
        <p:spPr>
          <a:xfrm>
            <a:off x="4558482" y="3846337"/>
            <a:ext cx="1463040" cy="548640"/>
          </a:xfrm>
          <a:prstGeom prst="flowChartDocumen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HIP Kernel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EA3FE12B-414E-D24A-98CB-544DF5B0733F}"/>
              </a:ext>
            </a:extLst>
          </p:cNvPr>
          <p:cNvSpPr/>
          <p:nvPr/>
        </p:nvSpPr>
        <p:spPr>
          <a:xfrm>
            <a:off x="6195686" y="3846337"/>
            <a:ext cx="1463040" cy="548640"/>
          </a:xfrm>
          <a:prstGeom prst="flowChartDocumen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Hexagon Kernel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AD23C7F6-62BA-C24B-98EA-5B54726D8F7D}"/>
              </a:ext>
            </a:extLst>
          </p:cNvPr>
          <p:cNvSpPr/>
          <p:nvPr/>
        </p:nvSpPr>
        <p:spPr>
          <a:xfrm>
            <a:off x="7832890" y="3846337"/>
            <a:ext cx="1463040" cy="54864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OpenCL Kernel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06C78C66-1B88-8E4C-97F0-2D14CB2540D1}"/>
              </a:ext>
            </a:extLst>
          </p:cNvPr>
          <p:cNvSpPr/>
          <p:nvPr/>
        </p:nvSpPr>
        <p:spPr>
          <a:xfrm>
            <a:off x="9470095" y="3846337"/>
            <a:ext cx="1463040" cy="548640"/>
          </a:xfrm>
          <a:prstGeom prst="flowChartDocumen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OpenMP</a:t>
            </a:r>
          </a:p>
          <a:p>
            <a:pPr algn="ctr"/>
            <a:r>
              <a:rPr lang="en-US" dirty="0"/>
              <a:t>Kernel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682EF-41EA-D74A-AA38-72CD0F66B45C}"/>
              </a:ext>
            </a:extLst>
          </p:cNvPr>
          <p:cNvSpPr/>
          <p:nvPr/>
        </p:nvSpPr>
        <p:spPr>
          <a:xfrm>
            <a:off x="2785998" y="3600962"/>
            <a:ext cx="8254652" cy="985254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F529E-66BF-A44F-B049-2C7A16946572}"/>
              </a:ext>
            </a:extLst>
          </p:cNvPr>
          <p:cNvSpPr txBox="1"/>
          <p:nvPr/>
        </p:nvSpPr>
        <p:spPr>
          <a:xfrm>
            <a:off x="909195" y="48009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IRIS provides the unified common host API.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C/C++/Fortran/Python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Writing multiple AP host codes </a:t>
            </a:r>
            <a:r>
              <a:rPr lang="en-US" sz="2400" dirty="0">
                <a:sym typeface="Wingdings" pitchFamily="2" charset="2"/>
              </a:rPr>
              <a:t> A single IRIS host code</a:t>
            </a:r>
            <a:endParaRPr lang="en-US" sz="2400" dirty="0"/>
          </a:p>
        </p:txBody>
      </p: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E8B47553-8448-CA4C-9E9B-3534AB879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39305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6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443A-12C9-6A44-BFC7-257B2009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API Calls the underlying AP APIs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AD00B-6AA2-284C-8EEC-44803DE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3AC4-7E9B-2B4F-AE07-67C58F4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E20DC-85D9-9249-9A41-5D4345B9311C}"/>
              </a:ext>
            </a:extLst>
          </p:cNvPr>
          <p:cNvSpPr/>
          <p:nvPr/>
        </p:nvSpPr>
        <p:spPr>
          <a:xfrm>
            <a:off x="1144171" y="4842710"/>
            <a:ext cx="1463040" cy="351666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H2D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1046E1-2733-F248-B8D6-C37A04132F56}"/>
              </a:ext>
            </a:extLst>
          </p:cNvPr>
          <p:cNvSpPr/>
          <p:nvPr/>
        </p:nvSpPr>
        <p:spPr>
          <a:xfrm>
            <a:off x="1144171" y="5277114"/>
            <a:ext cx="1463040" cy="351666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CD3408-916A-7C48-901E-F8B2BC2B4B0C}"/>
              </a:ext>
            </a:extLst>
          </p:cNvPr>
          <p:cNvSpPr/>
          <p:nvPr/>
        </p:nvSpPr>
        <p:spPr>
          <a:xfrm>
            <a:off x="1144171" y="5708599"/>
            <a:ext cx="1463040" cy="351666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D2H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52779-B3B1-744B-84EB-C058BE9BAE50}"/>
              </a:ext>
            </a:extLst>
          </p:cNvPr>
          <p:cNvSpPr/>
          <p:nvPr/>
        </p:nvSpPr>
        <p:spPr>
          <a:xfrm>
            <a:off x="2926035" y="4842710"/>
            <a:ext cx="1463040" cy="351666"/>
          </a:xfrm>
          <a:prstGeom prst="rect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cumemcpyH2D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980D7-098F-C847-B246-BEF1EEDCA318}"/>
              </a:ext>
            </a:extLst>
          </p:cNvPr>
          <p:cNvSpPr/>
          <p:nvPr/>
        </p:nvSpPr>
        <p:spPr>
          <a:xfrm>
            <a:off x="2926035" y="5277114"/>
            <a:ext cx="1463040" cy="351666"/>
          </a:xfrm>
          <a:prstGeom prst="rect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culaunchkernel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E33C6D-DEFD-4948-B388-7E222CAA529C}"/>
              </a:ext>
            </a:extLst>
          </p:cNvPr>
          <p:cNvSpPr/>
          <p:nvPr/>
        </p:nvSpPr>
        <p:spPr>
          <a:xfrm>
            <a:off x="2926035" y="5708599"/>
            <a:ext cx="1463040" cy="351666"/>
          </a:xfrm>
          <a:prstGeom prst="rect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cumemcpyD2H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AFDF85-44B0-E947-9740-96D16714C07E}"/>
              </a:ext>
            </a:extLst>
          </p:cNvPr>
          <p:cNvSpPr/>
          <p:nvPr/>
        </p:nvSpPr>
        <p:spPr>
          <a:xfrm>
            <a:off x="4563239" y="4842710"/>
            <a:ext cx="1463040" cy="351666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hipmemcpyH2D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9133FA-5ACE-274E-BBB3-2C0C65B138EA}"/>
              </a:ext>
            </a:extLst>
          </p:cNvPr>
          <p:cNvSpPr/>
          <p:nvPr/>
        </p:nvSpPr>
        <p:spPr>
          <a:xfrm>
            <a:off x="4563239" y="5277114"/>
            <a:ext cx="1463040" cy="351666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hiplaunchkernel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8042CA-026B-0542-AAE2-DE6BF3C5506F}"/>
              </a:ext>
            </a:extLst>
          </p:cNvPr>
          <p:cNvSpPr/>
          <p:nvPr/>
        </p:nvSpPr>
        <p:spPr>
          <a:xfrm>
            <a:off x="4563239" y="5708599"/>
            <a:ext cx="1463040" cy="351666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hipmemcpyD2H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D450F0-FF79-C848-AC98-E3CE1DBA8F38}"/>
              </a:ext>
            </a:extLst>
          </p:cNvPr>
          <p:cNvSpPr/>
          <p:nvPr/>
        </p:nvSpPr>
        <p:spPr>
          <a:xfrm>
            <a:off x="6200443" y="4842710"/>
            <a:ext cx="1463040" cy="351666"/>
          </a:xfrm>
          <a:prstGeom prst="rect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hexagonH2D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C35300-C2E9-3B43-8021-C6E7C83A3145}"/>
              </a:ext>
            </a:extLst>
          </p:cNvPr>
          <p:cNvSpPr/>
          <p:nvPr/>
        </p:nvSpPr>
        <p:spPr>
          <a:xfrm>
            <a:off x="6200443" y="5277114"/>
            <a:ext cx="1463040" cy="351666"/>
          </a:xfrm>
          <a:prstGeom prst="rect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hexagonkernel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A335C9-B451-5D49-AE38-F0E6C96F7A9A}"/>
              </a:ext>
            </a:extLst>
          </p:cNvPr>
          <p:cNvSpPr/>
          <p:nvPr/>
        </p:nvSpPr>
        <p:spPr>
          <a:xfrm>
            <a:off x="6200443" y="5708599"/>
            <a:ext cx="1463040" cy="351666"/>
          </a:xfrm>
          <a:prstGeom prst="rect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kexagonD2H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9D29D-384B-C547-A89C-3573D5D3BAA0}"/>
              </a:ext>
            </a:extLst>
          </p:cNvPr>
          <p:cNvSpPr/>
          <p:nvPr/>
        </p:nvSpPr>
        <p:spPr>
          <a:xfrm>
            <a:off x="7837647" y="4842710"/>
            <a:ext cx="1463040" cy="351666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clEnqWriteBuffer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172A7E-FDEF-9748-98D0-F640065F9BCF}"/>
              </a:ext>
            </a:extLst>
          </p:cNvPr>
          <p:cNvSpPr/>
          <p:nvPr/>
        </p:nvSpPr>
        <p:spPr>
          <a:xfrm>
            <a:off x="7837647" y="5277114"/>
            <a:ext cx="1463040" cy="351666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clEnqNDRange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39FA9B-D5BC-BC4D-8EC8-F7120D7AAB76}"/>
              </a:ext>
            </a:extLst>
          </p:cNvPr>
          <p:cNvSpPr/>
          <p:nvPr/>
        </p:nvSpPr>
        <p:spPr>
          <a:xfrm>
            <a:off x="7837647" y="5708599"/>
            <a:ext cx="1463040" cy="351666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clEnqReadBuffer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8731FC-06E3-7A44-82E8-9C8D0B8A1898}"/>
              </a:ext>
            </a:extLst>
          </p:cNvPr>
          <p:cNvSpPr/>
          <p:nvPr/>
        </p:nvSpPr>
        <p:spPr>
          <a:xfrm>
            <a:off x="9474852" y="4842710"/>
            <a:ext cx="1463040" cy="351666"/>
          </a:xfrm>
          <a:prstGeom prst="rect">
            <a:avLst/>
          </a:prstGeom>
          <a:solidFill>
            <a:srgbClr val="016F7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openmpH2D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C870F9-CE2E-E749-B1AA-1BB30FE19601}"/>
              </a:ext>
            </a:extLst>
          </p:cNvPr>
          <p:cNvSpPr/>
          <p:nvPr/>
        </p:nvSpPr>
        <p:spPr>
          <a:xfrm>
            <a:off x="9474852" y="5277114"/>
            <a:ext cx="1463040" cy="351666"/>
          </a:xfrm>
          <a:prstGeom prst="rect">
            <a:avLst/>
          </a:prstGeom>
          <a:solidFill>
            <a:srgbClr val="016F7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openmpkernel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ED174F-6CD0-B347-AFBB-20A4ABB338DC}"/>
              </a:ext>
            </a:extLst>
          </p:cNvPr>
          <p:cNvSpPr/>
          <p:nvPr/>
        </p:nvSpPr>
        <p:spPr>
          <a:xfrm>
            <a:off x="9474852" y="5708599"/>
            <a:ext cx="1463040" cy="351666"/>
          </a:xfrm>
          <a:prstGeom prst="rect">
            <a:avLst/>
          </a:prstGeom>
          <a:solidFill>
            <a:srgbClr val="016F7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opernmpD2H</a:t>
            </a:r>
          </a:p>
        </p:txBody>
      </p:sp>
      <p:graphicFrame>
        <p:nvGraphicFramePr>
          <p:cNvPr id="57" name="Table 11">
            <a:extLst>
              <a:ext uri="{FF2B5EF4-FFF2-40B4-BE49-F238E27FC236}">
                <a16:creationId xmlns:a16="http://schemas.microsoft.com/office/drawing/2014/main" id="{43E1345E-09B4-D34E-AF61-DD70CB921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457914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  <p:sp>
        <p:nvSpPr>
          <p:cNvPr id="58" name="Document 57">
            <a:extLst>
              <a:ext uri="{FF2B5EF4-FFF2-40B4-BE49-F238E27FC236}">
                <a16:creationId xmlns:a16="http://schemas.microsoft.com/office/drawing/2014/main" id="{BCEFD32E-B7F1-0E4A-B81E-6B26063D049A}"/>
              </a:ext>
            </a:extLst>
          </p:cNvPr>
          <p:cNvSpPr/>
          <p:nvPr/>
        </p:nvSpPr>
        <p:spPr>
          <a:xfrm>
            <a:off x="1148793" y="3846337"/>
            <a:ext cx="1463040" cy="548640"/>
          </a:xfrm>
          <a:prstGeom prst="flowChartDocumen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IRIS Host</a:t>
            </a:r>
          </a:p>
        </p:txBody>
      </p:sp>
      <p:sp>
        <p:nvSpPr>
          <p:cNvPr id="59" name="Document 58">
            <a:extLst>
              <a:ext uri="{FF2B5EF4-FFF2-40B4-BE49-F238E27FC236}">
                <a16:creationId xmlns:a16="http://schemas.microsoft.com/office/drawing/2014/main" id="{7E884CAB-4F15-4640-98E8-00C8FFEBD3E3}"/>
              </a:ext>
            </a:extLst>
          </p:cNvPr>
          <p:cNvSpPr/>
          <p:nvPr/>
        </p:nvSpPr>
        <p:spPr>
          <a:xfrm>
            <a:off x="2921278" y="3846337"/>
            <a:ext cx="1463040" cy="548640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CUDA Kernel</a:t>
            </a:r>
          </a:p>
        </p:txBody>
      </p:sp>
      <p:sp>
        <p:nvSpPr>
          <p:cNvPr id="60" name="Document 59">
            <a:extLst>
              <a:ext uri="{FF2B5EF4-FFF2-40B4-BE49-F238E27FC236}">
                <a16:creationId xmlns:a16="http://schemas.microsoft.com/office/drawing/2014/main" id="{8FF4EAFE-5A16-4940-BEDA-55B6D4D47F4B}"/>
              </a:ext>
            </a:extLst>
          </p:cNvPr>
          <p:cNvSpPr/>
          <p:nvPr/>
        </p:nvSpPr>
        <p:spPr>
          <a:xfrm>
            <a:off x="4558482" y="3846337"/>
            <a:ext cx="1463040" cy="548640"/>
          </a:xfrm>
          <a:prstGeom prst="flowChartDocumen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HIP Kernel</a:t>
            </a:r>
          </a:p>
        </p:txBody>
      </p:sp>
      <p:sp>
        <p:nvSpPr>
          <p:cNvPr id="61" name="Document 60">
            <a:extLst>
              <a:ext uri="{FF2B5EF4-FFF2-40B4-BE49-F238E27FC236}">
                <a16:creationId xmlns:a16="http://schemas.microsoft.com/office/drawing/2014/main" id="{CE0E0AD0-7CAB-A643-8C73-03433A186C62}"/>
              </a:ext>
            </a:extLst>
          </p:cNvPr>
          <p:cNvSpPr/>
          <p:nvPr/>
        </p:nvSpPr>
        <p:spPr>
          <a:xfrm>
            <a:off x="6195686" y="3846337"/>
            <a:ext cx="1463040" cy="548640"/>
          </a:xfrm>
          <a:prstGeom prst="flowChartDocumen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Hexagon Kernel</a:t>
            </a:r>
          </a:p>
        </p:txBody>
      </p:sp>
      <p:sp>
        <p:nvSpPr>
          <p:cNvPr id="62" name="Document 61">
            <a:extLst>
              <a:ext uri="{FF2B5EF4-FFF2-40B4-BE49-F238E27FC236}">
                <a16:creationId xmlns:a16="http://schemas.microsoft.com/office/drawing/2014/main" id="{069C7B48-CDB2-064F-89AD-1134F8E206D4}"/>
              </a:ext>
            </a:extLst>
          </p:cNvPr>
          <p:cNvSpPr/>
          <p:nvPr/>
        </p:nvSpPr>
        <p:spPr>
          <a:xfrm>
            <a:off x="7832890" y="3846337"/>
            <a:ext cx="1463040" cy="54864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OpenCL Kernel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9EF4C89F-E907-004A-836F-9BFB8F821E64}"/>
              </a:ext>
            </a:extLst>
          </p:cNvPr>
          <p:cNvSpPr/>
          <p:nvPr/>
        </p:nvSpPr>
        <p:spPr>
          <a:xfrm>
            <a:off x="9470095" y="3846337"/>
            <a:ext cx="1463040" cy="548640"/>
          </a:xfrm>
          <a:prstGeom prst="flowChartDocumen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OpenMP</a:t>
            </a:r>
          </a:p>
          <a:p>
            <a:pPr algn="ctr"/>
            <a:r>
              <a:rPr lang="en-US" dirty="0"/>
              <a:t>Kernel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3A6893-7687-6141-8533-188F35DB4E68}"/>
              </a:ext>
            </a:extLst>
          </p:cNvPr>
          <p:cNvSpPr/>
          <p:nvPr/>
        </p:nvSpPr>
        <p:spPr>
          <a:xfrm>
            <a:off x="2785998" y="3600962"/>
            <a:ext cx="8254652" cy="985254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</a:t>
            </a:r>
            <a:r>
              <a:rPr lang="en-US" i="1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Intelligent </a:t>
            </a:r>
            <a:r>
              <a:rPr lang="en-US" i="1" dirty="0">
                <a:solidFill>
                  <a:srgbClr val="FF0000"/>
                </a:solidFill>
              </a:rPr>
              <a:t>Task Parallel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Runtime System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/>
              <a:t>for Extremely Heterogeneous Architectures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909195" y="3945276"/>
            <a:ext cx="8882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we can exploit all types of accelerators in a single application?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parallel or Task parallel?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9B422711-A5F5-6844-980C-F871D6B6D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119277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Parallel? No.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989968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16F79"/>
                        </a:solidFill>
                      </a:endParaRP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16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16F79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16F79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16F79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16F79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909195" y="3452119"/>
            <a:ext cx="10444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BIG loop across different accelerators?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 accelerator iterates some parts of the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Each accelerator has its own dedicated device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hardware inter-accelerator memory consistency / cache coherence management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Poor compiler techniques to handle irregular memory accesses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High runtime overhead for software distributed shared memory (in bytes)</a:t>
            </a:r>
          </a:p>
        </p:txBody>
      </p:sp>
    </p:spTree>
    <p:extLst>
      <p:ext uri="{BB962C8B-B14F-4D97-AF65-F5344CB8AC3E}">
        <p14:creationId xmlns:p14="http://schemas.microsoft.com/office/powerpoint/2010/main" val="147045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Parallel? Yes.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909195" y="3452119"/>
            <a:ext cx="10444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Users build task graphs (DAGs).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task, edge </a:t>
            </a:r>
            <a:r>
              <a:rPr lang="en-US" sz="2400" dirty="0">
                <a:sym typeface="Wingdings" pitchFamily="2" charset="2"/>
              </a:rPr>
              <a:t> control </a:t>
            </a:r>
            <a:r>
              <a:rPr lang="en-US" sz="2400" dirty="0"/>
              <a:t>dependency between two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task contains code and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Code itself can be data parallel. (CUDA, HIP, Hexagon, OpenCL, OpenMP)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task run on a single accelerator.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accelerator accesses the local data stored on its dedicated device memory. No inter-accelerator memory sharing within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tasks can simultaneously run on multiple accelerators.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D166FA-63C1-2643-BD8C-5E5DCA22F0EE}"/>
              </a:ext>
            </a:extLst>
          </p:cNvPr>
          <p:cNvSpPr/>
          <p:nvPr/>
        </p:nvSpPr>
        <p:spPr>
          <a:xfrm>
            <a:off x="2220203" y="1736754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DB998E-A6DF-144B-A86D-D2E7C2EF47EC}"/>
              </a:ext>
            </a:extLst>
          </p:cNvPr>
          <p:cNvSpPr/>
          <p:nvPr/>
        </p:nvSpPr>
        <p:spPr>
          <a:xfrm>
            <a:off x="3817802" y="11687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7E2E9C-8B1C-D642-8922-424F8F5A05A3}"/>
              </a:ext>
            </a:extLst>
          </p:cNvPr>
          <p:cNvSpPr/>
          <p:nvPr/>
        </p:nvSpPr>
        <p:spPr>
          <a:xfrm>
            <a:off x="3817802" y="231114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CF8EC8-9991-EB4D-9C87-D385ED2FB574}"/>
              </a:ext>
            </a:extLst>
          </p:cNvPr>
          <p:cNvSpPr/>
          <p:nvPr/>
        </p:nvSpPr>
        <p:spPr>
          <a:xfrm>
            <a:off x="5415401" y="1169614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3E815B-BEB1-9A49-8873-6939EF0327B7}"/>
              </a:ext>
            </a:extLst>
          </p:cNvPr>
          <p:cNvSpPr/>
          <p:nvPr/>
        </p:nvSpPr>
        <p:spPr>
          <a:xfrm>
            <a:off x="7013000" y="1736754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E09CF1-3F6A-CF4A-82A1-95B50363B136}"/>
              </a:ext>
            </a:extLst>
          </p:cNvPr>
          <p:cNvSpPr/>
          <p:nvPr/>
        </p:nvSpPr>
        <p:spPr>
          <a:xfrm>
            <a:off x="8610600" y="1736754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5C2C71-4F08-524A-9602-BA918B796FA8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3000692" y="1625900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602335-E19D-6945-804A-7C0B19A90006}"/>
              </a:ext>
            </a:extLst>
          </p:cNvPr>
          <p:cNvCxnSpPr>
            <a:cxnSpLocks/>
            <a:stCxn id="8" idx="5"/>
            <a:endCxn id="12" idx="2"/>
          </p:cNvCxnSpPr>
          <p:nvPr/>
        </p:nvCxnSpPr>
        <p:spPr>
          <a:xfrm>
            <a:off x="3000692" y="2517243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2703C-2B97-D841-8C8B-FD83F2210978}"/>
              </a:ext>
            </a:extLst>
          </p:cNvPr>
          <p:cNvCxnSpPr>
            <a:cxnSpLocks/>
            <a:stCxn id="12" idx="6"/>
            <a:endCxn id="38" idx="2"/>
          </p:cNvCxnSpPr>
          <p:nvPr/>
        </p:nvCxnSpPr>
        <p:spPr>
          <a:xfrm>
            <a:off x="4732202" y="2768344"/>
            <a:ext cx="683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210F54-CFCE-FB49-9062-ED971735C073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4732202" y="1625900"/>
            <a:ext cx="683199" cy="9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050884-2337-CF4B-9B62-365689089F1E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6329801" y="1626814"/>
            <a:ext cx="817110" cy="24385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519E4E-F98D-654E-A8EA-C9EF824C9C2D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927400" y="2193954"/>
            <a:ext cx="68319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2FD04A3-BF17-D248-A3C6-5E5A4EF8760A}"/>
              </a:ext>
            </a:extLst>
          </p:cNvPr>
          <p:cNvSpPr/>
          <p:nvPr/>
        </p:nvSpPr>
        <p:spPr>
          <a:xfrm>
            <a:off x="5415400" y="2311144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986EC2-8006-E946-BC5D-7237C4D5F1F5}"/>
              </a:ext>
            </a:extLst>
          </p:cNvPr>
          <p:cNvCxnSpPr>
            <a:cxnSpLocks/>
            <a:stCxn id="38" idx="6"/>
            <a:endCxn id="14" idx="3"/>
          </p:cNvCxnSpPr>
          <p:nvPr/>
        </p:nvCxnSpPr>
        <p:spPr>
          <a:xfrm flipV="1">
            <a:off x="6329800" y="2517243"/>
            <a:ext cx="817111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i="1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Intelligent </a:t>
            </a:r>
            <a:r>
              <a:rPr lang="en-US" i="1" dirty="0"/>
              <a:t>Task Parallel </a:t>
            </a:r>
            <a:r>
              <a:rPr lang="en-US" i="1" dirty="0">
                <a:solidFill>
                  <a:srgbClr val="FF0000"/>
                </a:solidFill>
              </a:rPr>
              <a:t>Runtime System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/>
              <a:t>for Extremely Heterogeneous Architectures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17</a:t>
            </a:fld>
            <a:endParaRPr lang="en-US"/>
          </a:p>
        </p:txBody>
      </p:sp>
      <p:sp>
        <p:nvSpPr>
          <p:cNvPr id="125" name="Content Placeholder 124">
            <a:extLst>
              <a:ext uri="{FF2B5EF4-FFF2-40B4-BE49-F238E27FC236}">
                <a16:creationId xmlns:a16="http://schemas.microsoft.com/office/drawing/2014/main" id="{4FB5D535-2A0A-9445-876F-80D36F79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r>
              <a:rPr lang="en-US" dirty="0"/>
              <a:t>IRIS is a runtime system linked with the applications as a user-level shared library.</a:t>
            </a:r>
          </a:p>
          <a:p>
            <a:r>
              <a:rPr lang="en-US" dirty="0"/>
              <a:t>IRIS mainly consists of</a:t>
            </a:r>
          </a:p>
          <a:p>
            <a:pPr lvl="1"/>
            <a:r>
              <a:rPr lang="en-US" dirty="0"/>
              <a:t>Device memory manager (DMM)</a:t>
            </a:r>
          </a:p>
          <a:p>
            <a:pPr lvl="1"/>
            <a:r>
              <a:rPr lang="en-US" dirty="0"/>
              <a:t>Task scheduler (TS)</a:t>
            </a:r>
          </a:p>
          <a:p>
            <a:pPr lvl="1"/>
            <a:r>
              <a:rPr lang="en-US" dirty="0"/>
              <a:t>Dynamic platform loader (DPL)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FE56D-3153-354B-8FF8-0902E05D50D4}"/>
              </a:ext>
            </a:extLst>
          </p:cNvPr>
          <p:cNvSpPr/>
          <p:nvPr/>
        </p:nvSpPr>
        <p:spPr>
          <a:xfrm>
            <a:off x="7557052" y="4605760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5D97F-C4A9-2340-82EB-5F2C4FAE1043}"/>
              </a:ext>
            </a:extLst>
          </p:cNvPr>
          <p:cNvSpPr/>
          <p:nvPr/>
        </p:nvSpPr>
        <p:spPr>
          <a:xfrm>
            <a:off x="8471452" y="4605760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07870-11A1-094B-B155-2C1E4C4E4B5F}"/>
              </a:ext>
            </a:extLst>
          </p:cNvPr>
          <p:cNvSpPr/>
          <p:nvPr/>
        </p:nvSpPr>
        <p:spPr>
          <a:xfrm>
            <a:off x="9385852" y="4605760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FC576-2FD1-1442-9975-BED8A4F279BD}"/>
              </a:ext>
            </a:extLst>
          </p:cNvPr>
          <p:cNvSpPr/>
          <p:nvPr/>
        </p:nvSpPr>
        <p:spPr>
          <a:xfrm>
            <a:off x="7557052" y="3963441"/>
            <a:ext cx="2743200" cy="639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87AF0-EB99-6B49-8C31-790D92EC3103}"/>
              </a:ext>
            </a:extLst>
          </p:cNvPr>
          <p:cNvSpPr/>
          <p:nvPr/>
        </p:nvSpPr>
        <p:spPr>
          <a:xfrm>
            <a:off x="7557052" y="3321122"/>
            <a:ext cx="2743200" cy="6399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IRIS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ACBFF-877C-E249-9113-2F59AD124B7F}"/>
              </a:ext>
            </a:extLst>
          </p:cNvPr>
          <p:cNvSpPr/>
          <p:nvPr/>
        </p:nvSpPr>
        <p:spPr>
          <a:xfrm>
            <a:off x="7557052" y="2676421"/>
            <a:ext cx="2743200" cy="639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7892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A56EA8-1355-9146-B3E8-92597EA02E68}"/>
              </a:ext>
            </a:extLst>
          </p:cNvPr>
          <p:cNvSpPr/>
          <p:nvPr/>
        </p:nvSpPr>
        <p:spPr>
          <a:xfrm>
            <a:off x="8120274" y="3805236"/>
            <a:ext cx="3233526" cy="1681164"/>
          </a:xfrm>
          <a:prstGeom prst="rect">
            <a:avLst/>
          </a:prstGeom>
          <a:solidFill>
            <a:schemeClr val="accent5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b="1" dirty="0"/>
              <a:t>SVDM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C443A-12C9-6A44-BFC7-257B2009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Memory Manager (DMM)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2406-7BFF-634A-9ECB-5703BCC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provides shared virtual device memory (SVDM)</a:t>
            </a:r>
          </a:p>
          <a:p>
            <a:pPr lvl="1"/>
            <a:r>
              <a:rPr lang="en-US" dirty="0"/>
              <a:t>A single logical device memory space across all accelerator device memories.</a:t>
            </a:r>
          </a:p>
          <a:p>
            <a:r>
              <a:rPr lang="en-US" dirty="0"/>
              <a:t>IRIS memory</a:t>
            </a:r>
          </a:p>
          <a:p>
            <a:pPr lvl="1"/>
            <a:r>
              <a:rPr lang="en-US" dirty="0"/>
              <a:t>A logical handle to a region of SVDM</a:t>
            </a:r>
          </a:p>
          <a:p>
            <a:pPr lvl="1"/>
            <a:r>
              <a:rPr lang="en-US" dirty="0"/>
              <a:t>Physically stored on dedicated device memories</a:t>
            </a:r>
          </a:p>
          <a:p>
            <a:pPr lvl="2"/>
            <a:r>
              <a:rPr lang="en-US" dirty="0"/>
              <a:t>Multiple copies on multiple device memories</a:t>
            </a:r>
          </a:p>
          <a:p>
            <a:pPr lvl="1"/>
            <a:r>
              <a:rPr lang="en-US" dirty="0"/>
              <a:t>Shared across accelerators</a:t>
            </a:r>
          </a:p>
          <a:p>
            <a:pPr lvl="1"/>
            <a:r>
              <a:rPr lang="en-US" dirty="0"/>
              <a:t>Used as data in tasks</a:t>
            </a:r>
          </a:p>
          <a:p>
            <a:pPr lvl="2"/>
            <a:r>
              <a:rPr lang="en-US" dirty="0"/>
              <a:t>Task = Code (kernels) + Data (IRIS memory)</a:t>
            </a:r>
          </a:p>
          <a:p>
            <a:pPr lvl="1"/>
            <a:r>
              <a:rPr lang="en-US" dirty="0"/>
              <a:t>Relaxed memory consistency across accelerators</a:t>
            </a:r>
          </a:p>
          <a:p>
            <a:pPr lvl="2"/>
            <a:r>
              <a:rPr lang="en-US" dirty="0"/>
              <a:t>Synchronization points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AD00B-6AA2-284C-8EEC-44803DE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3AC4-7E9B-2B4F-AE07-67C58F4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0D42D-0CC9-2B42-A52C-EEED559D372A}"/>
              </a:ext>
            </a:extLst>
          </p:cNvPr>
          <p:cNvSpPr/>
          <p:nvPr/>
        </p:nvSpPr>
        <p:spPr>
          <a:xfrm>
            <a:off x="8391939" y="2711449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B17EE-8F67-3B47-8A91-BBA0F8D6CA44}"/>
              </a:ext>
            </a:extLst>
          </p:cNvPr>
          <p:cNvSpPr/>
          <p:nvPr/>
        </p:nvSpPr>
        <p:spPr>
          <a:xfrm>
            <a:off x="9306339" y="2711449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B2B0A-CD39-6B4C-BD92-50636719736D}"/>
              </a:ext>
            </a:extLst>
          </p:cNvPr>
          <p:cNvSpPr/>
          <p:nvPr/>
        </p:nvSpPr>
        <p:spPr>
          <a:xfrm>
            <a:off x="10220739" y="2711449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7ACC4-5721-B447-9EA7-DABC634D726C}"/>
              </a:ext>
            </a:extLst>
          </p:cNvPr>
          <p:cNvSpPr/>
          <p:nvPr/>
        </p:nvSpPr>
        <p:spPr>
          <a:xfrm>
            <a:off x="8391939" y="3935414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1EFE8-A472-164B-B4B1-24DAB3B61739}"/>
              </a:ext>
            </a:extLst>
          </p:cNvPr>
          <p:cNvSpPr/>
          <p:nvPr/>
        </p:nvSpPr>
        <p:spPr>
          <a:xfrm>
            <a:off x="9306339" y="3935414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C409-A88A-C743-A482-9FC020EE416D}"/>
              </a:ext>
            </a:extLst>
          </p:cNvPr>
          <p:cNvSpPr/>
          <p:nvPr/>
        </p:nvSpPr>
        <p:spPr>
          <a:xfrm>
            <a:off x="10220739" y="3935414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CA634A-ABC8-AD41-ABE7-00AC4D84D7E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849139" y="3625849"/>
            <a:ext cx="0" cy="309565"/>
          </a:xfrm>
          <a:prstGeom prst="line">
            <a:avLst/>
          </a:prstGeom>
          <a:ln w="63500">
            <a:solidFill>
              <a:srgbClr val="016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545290-FD9A-D441-8D5F-AEE98439423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763539" y="3625849"/>
            <a:ext cx="0" cy="309565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01A5E8-72FC-CD4E-B2E9-8AF223BACB5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677939" y="3625849"/>
            <a:ext cx="0" cy="30956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8E7-CA61-974D-8531-4A1CF60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SVDM Makes Tasks Portable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9212-7D83-C349-A92E-B589D3F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2726-E94B-F54F-B4EE-54DFBAB7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FE7F3-EAE0-9948-B888-AE2A46185B3C}"/>
              </a:ext>
            </a:extLst>
          </p:cNvPr>
          <p:cNvSpPr/>
          <p:nvPr/>
        </p:nvSpPr>
        <p:spPr>
          <a:xfrm>
            <a:off x="1682200" y="1250249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EC1870-DB52-1C4D-BCCC-83651BFC7045}"/>
              </a:ext>
            </a:extLst>
          </p:cNvPr>
          <p:cNvSpPr/>
          <p:nvPr/>
        </p:nvSpPr>
        <p:spPr>
          <a:xfrm>
            <a:off x="2322280" y="2301809"/>
            <a:ext cx="1463040" cy="548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FF7335-D80F-4E44-8E1A-18DB06B778AA}"/>
              </a:ext>
            </a:extLst>
          </p:cNvPr>
          <p:cNvSpPr/>
          <p:nvPr/>
        </p:nvSpPr>
        <p:spPr>
          <a:xfrm>
            <a:off x="2322280" y="2967070"/>
            <a:ext cx="1463040" cy="5486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10148410-A3C8-BA42-B6A5-980B997B7A79}"/>
              </a:ext>
            </a:extLst>
          </p:cNvPr>
          <p:cNvSpPr/>
          <p:nvPr/>
        </p:nvSpPr>
        <p:spPr>
          <a:xfrm>
            <a:off x="7246574" y="1250249"/>
            <a:ext cx="1463040" cy="82296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CUDA Kernel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25D6782-A014-8444-9711-912B35ADF1E6}"/>
              </a:ext>
            </a:extLst>
          </p:cNvPr>
          <p:cNvSpPr/>
          <p:nvPr/>
        </p:nvSpPr>
        <p:spPr>
          <a:xfrm>
            <a:off x="8944477" y="1250249"/>
            <a:ext cx="1463040" cy="82296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OpenCL Kernel</a:t>
            </a: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EA2F3331-70C0-E743-9519-0678904BD9D3}"/>
              </a:ext>
            </a:extLst>
          </p:cNvPr>
          <p:cNvSpPr/>
          <p:nvPr/>
        </p:nvSpPr>
        <p:spPr>
          <a:xfrm>
            <a:off x="5548671" y="1250249"/>
            <a:ext cx="1463040" cy="82296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OpenMP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0547FF-99B7-544E-BA8B-8F201DB36A6A}"/>
              </a:ext>
            </a:extLst>
          </p:cNvPr>
          <p:cNvSpPr/>
          <p:nvPr/>
        </p:nvSpPr>
        <p:spPr>
          <a:xfrm>
            <a:off x="5548671" y="2340241"/>
            <a:ext cx="146304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7607F3-0958-FF47-9E46-674C3FBE4308}"/>
              </a:ext>
            </a:extLst>
          </p:cNvPr>
          <p:cNvSpPr/>
          <p:nvPr/>
        </p:nvSpPr>
        <p:spPr>
          <a:xfrm>
            <a:off x="7246573" y="2340241"/>
            <a:ext cx="1463039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BD6E76-4F43-044F-8DCE-8B283C0BF060}"/>
              </a:ext>
            </a:extLst>
          </p:cNvPr>
          <p:cNvSpPr/>
          <p:nvPr/>
        </p:nvSpPr>
        <p:spPr>
          <a:xfrm>
            <a:off x="8944475" y="2340241"/>
            <a:ext cx="1463037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41480C-79E9-3843-B29A-0502BE15A02A}"/>
              </a:ext>
            </a:extLst>
          </p:cNvPr>
          <p:cNvSpPr/>
          <p:nvPr/>
        </p:nvSpPr>
        <p:spPr>
          <a:xfrm>
            <a:off x="5548671" y="3564206"/>
            <a:ext cx="1463040" cy="13716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algn="ctr"/>
            <a:r>
              <a:rPr lang="en-US" sz="2400" b="1" dirty="0"/>
              <a:t>DDR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45F01C-A0D2-6748-9DBA-C943373BB0AF}"/>
              </a:ext>
            </a:extLst>
          </p:cNvPr>
          <p:cNvSpPr/>
          <p:nvPr/>
        </p:nvSpPr>
        <p:spPr>
          <a:xfrm>
            <a:off x="7246574" y="3564206"/>
            <a:ext cx="1463038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4AAB42-D768-754C-B5C4-872B41F74381}"/>
              </a:ext>
            </a:extLst>
          </p:cNvPr>
          <p:cNvSpPr/>
          <p:nvPr/>
        </p:nvSpPr>
        <p:spPr>
          <a:xfrm>
            <a:off x="8944476" y="3564206"/>
            <a:ext cx="1463036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rtlCol="0" anchor="t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857BB5-5805-294F-987F-8411521B257D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6280191" y="3254641"/>
            <a:ext cx="0" cy="309565"/>
          </a:xfrm>
          <a:prstGeom prst="line">
            <a:avLst/>
          </a:prstGeom>
          <a:ln w="63500">
            <a:solidFill>
              <a:srgbClr val="016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7E9300-4658-0046-BDD2-532D510F3C7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7978093" y="3254641"/>
            <a:ext cx="0" cy="309565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CF5EB-E7FA-494F-AD6B-A2056614EAFF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9675994" y="3254641"/>
            <a:ext cx="0" cy="30956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0443153-79CD-7842-B1B0-DF3D89E8C9FA}"/>
              </a:ext>
            </a:extLst>
          </p:cNvPr>
          <p:cNvSpPr/>
          <p:nvPr/>
        </p:nvSpPr>
        <p:spPr>
          <a:xfrm>
            <a:off x="5666102" y="4253622"/>
            <a:ext cx="1188720" cy="5486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Local Copy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6ECC99-58BD-FA4F-9424-6AB6B223EB2C}"/>
              </a:ext>
            </a:extLst>
          </p:cNvPr>
          <p:cNvSpPr/>
          <p:nvPr/>
        </p:nvSpPr>
        <p:spPr>
          <a:xfrm>
            <a:off x="7383732" y="4253622"/>
            <a:ext cx="1188720" cy="5486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Local Copy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6ABA380-2B0B-5E4F-8656-238A46E3FD96}"/>
              </a:ext>
            </a:extLst>
          </p:cNvPr>
          <p:cNvSpPr/>
          <p:nvPr/>
        </p:nvSpPr>
        <p:spPr>
          <a:xfrm>
            <a:off x="9081633" y="4253622"/>
            <a:ext cx="1188720" cy="5486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Local Copy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69E0BE-94BB-8D40-ABBC-122A26F09DAC}"/>
              </a:ext>
            </a:extLst>
          </p:cNvPr>
          <p:cNvSpPr txBox="1"/>
          <p:nvPr/>
        </p:nvSpPr>
        <p:spPr>
          <a:xfrm>
            <a:off x="838200" y="4205422"/>
            <a:ext cx="4827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DMM manages SVDM memory objects' memory consistency across physical local copies in the multiple device memories.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Lazy local copy creation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02476ED-E813-2A48-9CE8-4512B35B483E}"/>
              </a:ext>
            </a:extLst>
          </p:cNvPr>
          <p:cNvCxnSpPr>
            <a:stCxn id="41" idx="2"/>
            <a:endCxn id="43" idx="2"/>
          </p:cNvCxnSpPr>
          <p:nvPr/>
        </p:nvCxnSpPr>
        <p:spPr>
          <a:xfrm rot="16200000" flipH="1">
            <a:off x="7968227" y="3094496"/>
            <a:ext cx="12700" cy="3415531"/>
          </a:xfrm>
          <a:prstGeom prst="bentConnector3">
            <a:avLst>
              <a:gd name="adj1" fmla="val 3822488"/>
            </a:avLst>
          </a:prstGeom>
          <a:ln w="635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F0BF7E-A3F7-6945-9273-D2C39C2C7BBA}"/>
              </a:ext>
            </a:extLst>
          </p:cNvPr>
          <p:cNvCxnSpPr>
            <a:stCxn id="42" idx="2"/>
          </p:cNvCxnSpPr>
          <p:nvPr/>
        </p:nvCxnSpPr>
        <p:spPr>
          <a:xfrm>
            <a:off x="7978092" y="4802262"/>
            <a:ext cx="1" cy="472103"/>
          </a:xfrm>
          <a:prstGeom prst="straightConnector1">
            <a:avLst/>
          </a:prstGeom>
          <a:ln w="6350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95D2D3-7798-F64C-B88A-5AE015DFFBA7}"/>
              </a:ext>
            </a:extLst>
          </p:cNvPr>
          <p:cNvSpPr txBox="1"/>
          <p:nvPr/>
        </p:nvSpPr>
        <p:spPr>
          <a:xfrm>
            <a:off x="6022935" y="5289617"/>
            <a:ext cx="389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Relaxed Memory Consistency</a:t>
            </a:r>
          </a:p>
        </p:txBody>
      </p:sp>
    </p:spTree>
    <p:extLst>
      <p:ext uri="{BB962C8B-B14F-4D97-AF65-F5344CB8AC3E}">
        <p14:creationId xmlns:p14="http://schemas.microsoft.com/office/powerpoint/2010/main" val="16794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Intelligent Task Parallel Runtime System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b="0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Extremely Heterogeneous Architectures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822169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F5945C-B020-B147-8132-7F12EE0076D8}"/>
              </a:ext>
            </a:extLst>
          </p:cNvPr>
          <p:cNvSpPr txBox="1"/>
          <p:nvPr/>
        </p:nvSpPr>
        <p:spPr>
          <a:xfrm>
            <a:off x="909196" y="394527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Goals: Programming with performance, portability, programmability for all the target systems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55A12-FD87-4D4C-8C1E-4C0C5887E0B9}"/>
              </a:ext>
            </a:extLst>
          </p:cNvPr>
          <p:cNvSpPr txBox="1"/>
          <p:nvPr/>
        </p:nvSpPr>
        <p:spPr>
          <a:xfrm>
            <a:off x="909196" y="32258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systems in </a:t>
            </a:r>
            <a:r>
              <a:rPr lang="en-US" sz="2400" dirty="0" err="1"/>
              <a:t>ExCL</a:t>
            </a:r>
            <a:r>
              <a:rPr lang="en-US" sz="2400" dirty="0"/>
              <a:t> 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A56EA8-1355-9146-B3E8-92597EA02E68}"/>
              </a:ext>
            </a:extLst>
          </p:cNvPr>
          <p:cNvSpPr/>
          <p:nvPr/>
        </p:nvSpPr>
        <p:spPr>
          <a:xfrm>
            <a:off x="8120274" y="4495799"/>
            <a:ext cx="3233526" cy="1681164"/>
          </a:xfrm>
          <a:prstGeom prst="rect">
            <a:avLst/>
          </a:prstGeom>
          <a:solidFill>
            <a:schemeClr val="accent5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b="1" dirty="0"/>
              <a:t>SVDM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C443A-12C9-6A44-BFC7-257B2009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2406-7BFF-634A-9ECB-5703BCC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build task graphs in an application.</a:t>
            </a:r>
          </a:p>
          <a:p>
            <a:r>
              <a:rPr lang="en-US" dirty="0"/>
              <a:t>Users specify the target devices of the tasks.</a:t>
            </a:r>
          </a:p>
          <a:p>
            <a:r>
              <a:rPr lang="en-US" dirty="0"/>
              <a:t>The task scheduler schedule the task graphs.</a:t>
            </a:r>
          </a:p>
          <a:p>
            <a:r>
              <a:rPr lang="en-US" dirty="0"/>
              <a:t>DMM controls memory sharing b/w tasks.</a:t>
            </a:r>
          </a:p>
          <a:p>
            <a:pPr lvl="1"/>
            <a:r>
              <a:rPr lang="en-US" dirty="0"/>
              <a:t>Edges </a:t>
            </a:r>
            <a:r>
              <a:rPr lang="en-US" dirty="0">
                <a:sym typeface="Wingdings" pitchFamily="2" charset="2"/>
              </a:rPr>
              <a:t> synchronization points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AD00B-6AA2-284C-8EEC-44803DE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3AC4-7E9B-2B4F-AE07-67C58F4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18F15-872C-BC4F-86DB-CFBC1C4F72A3}"/>
              </a:ext>
            </a:extLst>
          </p:cNvPr>
          <p:cNvSpPr/>
          <p:nvPr/>
        </p:nvSpPr>
        <p:spPr>
          <a:xfrm>
            <a:off x="8391939" y="2487612"/>
            <a:ext cx="2743200" cy="9144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0D42D-0CC9-2B42-A52C-EEED559D372A}"/>
              </a:ext>
            </a:extLst>
          </p:cNvPr>
          <p:cNvSpPr/>
          <p:nvPr/>
        </p:nvSpPr>
        <p:spPr>
          <a:xfrm>
            <a:off x="8391939" y="3402012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B17EE-8F67-3B47-8A91-BBA0F8D6CA44}"/>
              </a:ext>
            </a:extLst>
          </p:cNvPr>
          <p:cNvSpPr/>
          <p:nvPr/>
        </p:nvSpPr>
        <p:spPr>
          <a:xfrm>
            <a:off x="9306339" y="3402012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B2B0A-CD39-6B4C-BD92-50636719736D}"/>
              </a:ext>
            </a:extLst>
          </p:cNvPr>
          <p:cNvSpPr/>
          <p:nvPr/>
        </p:nvSpPr>
        <p:spPr>
          <a:xfrm>
            <a:off x="10220739" y="3402012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7ACC4-5721-B447-9EA7-DABC634D726C}"/>
              </a:ext>
            </a:extLst>
          </p:cNvPr>
          <p:cNvSpPr/>
          <p:nvPr/>
        </p:nvSpPr>
        <p:spPr>
          <a:xfrm>
            <a:off x="8391939" y="4625977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1EFE8-A472-164B-B4B1-24DAB3B61739}"/>
              </a:ext>
            </a:extLst>
          </p:cNvPr>
          <p:cNvSpPr/>
          <p:nvPr/>
        </p:nvSpPr>
        <p:spPr>
          <a:xfrm>
            <a:off x="9306339" y="4625977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C409-A88A-C743-A482-9FC020EE416D}"/>
              </a:ext>
            </a:extLst>
          </p:cNvPr>
          <p:cNvSpPr/>
          <p:nvPr/>
        </p:nvSpPr>
        <p:spPr>
          <a:xfrm>
            <a:off x="10220739" y="4625977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CA634A-ABC8-AD41-ABE7-00AC4D84D7E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849139" y="4316412"/>
            <a:ext cx="0" cy="309565"/>
          </a:xfrm>
          <a:prstGeom prst="line">
            <a:avLst/>
          </a:prstGeom>
          <a:ln w="63500">
            <a:solidFill>
              <a:srgbClr val="016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545290-FD9A-D441-8D5F-AEE98439423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763539" y="4316412"/>
            <a:ext cx="0" cy="309565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01A5E8-72FC-CD4E-B2E9-8AF223BACB5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677939" y="4316412"/>
            <a:ext cx="0" cy="30956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E1522A4-8C68-7A41-BAEE-7C938388CA57}"/>
              </a:ext>
            </a:extLst>
          </p:cNvPr>
          <p:cNvSpPr/>
          <p:nvPr/>
        </p:nvSpPr>
        <p:spPr>
          <a:xfrm>
            <a:off x="1222978" y="4559789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FF7D73-748C-AB4E-9520-3EF6E246A2C5}"/>
              </a:ext>
            </a:extLst>
          </p:cNvPr>
          <p:cNvSpPr/>
          <p:nvPr/>
        </p:nvSpPr>
        <p:spPr>
          <a:xfrm>
            <a:off x="2820577" y="3991735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22AD23-BE0D-7D44-82C2-54EDAC21FF2A}"/>
              </a:ext>
            </a:extLst>
          </p:cNvPr>
          <p:cNvSpPr/>
          <p:nvPr/>
        </p:nvSpPr>
        <p:spPr>
          <a:xfrm>
            <a:off x="2820577" y="5134179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4AF9E-6FFF-7A41-B4B6-C0F5CAF70C99}"/>
              </a:ext>
            </a:extLst>
          </p:cNvPr>
          <p:cNvSpPr/>
          <p:nvPr/>
        </p:nvSpPr>
        <p:spPr>
          <a:xfrm>
            <a:off x="4418175" y="4518429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2B7B46-CE84-4844-B826-A16F1E817FFB}"/>
              </a:ext>
            </a:extLst>
          </p:cNvPr>
          <p:cNvCxnSpPr>
            <a:cxnSpLocks/>
            <a:stCxn id="17" idx="7"/>
            <a:endCxn id="19" idx="2"/>
          </p:cNvCxnSpPr>
          <p:nvPr/>
        </p:nvCxnSpPr>
        <p:spPr>
          <a:xfrm flipV="1">
            <a:off x="2003467" y="4448935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85688E-FB19-2948-BC87-75B85CF1DB46}"/>
              </a:ext>
            </a:extLst>
          </p:cNvPr>
          <p:cNvCxnSpPr>
            <a:cxnSpLocks/>
            <a:stCxn id="17" idx="5"/>
            <a:endCxn id="20" idx="2"/>
          </p:cNvCxnSpPr>
          <p:nvPr/>
        </p:nvCxnSpPr>
        <p:spPr>
          <a:xfrm>
            <a:off x="2003467" y="5340278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7E5DD-5A6F-EC4D-A22A-ED73778E54BE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3734977" y="5298918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CFB6E0-E8E8-3440-B7A4-E3CBB81A062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3734977" y="4448935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2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E8-8590-2640-B4A2-5CEE64BD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DPL: Building </a:t>
            </a:r>
            <a:r>
              <a:rPr lang="en-US" dirty="0" err="1"/>
              <a:t>app.c</a:t>
            </a:r>
            <a:r>
              <a:rPr lang="en-US" dirty="0"/>
              <a:t> on Oswald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C5FCB-81EE-A04D-AFFE-535950A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68FD-90AD-D44B-B09C-799C2268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BC3D9-6ECC-D542-BF8A-69DB821E57E7}"/>
              </a:ext>
            </a:extLst>
          </p:cNvPr>
          <p:cNvSpPr/>
          <p:nvPr/>
        </p:nvSpPr>
        <p:spPr>
          <a:xfrm>
            <a:off x="47244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34E1-07F8-8E40-B0B2-23D7C696F283}"/>
              </a:ext>
            </a:extLst>
          </p:cNvPr>
          <p:cNvSpPr/>
          <p:nvPr/>
        </p:nvSpPr>
        <p:spPr>
          <a:xfrm>
            <a:off x="8382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Oswald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7B1A8F-F0DF-2141-86E7-AC34E6CE2BAE}"/>
              </a:ext>
            </a:extLst>
          </p:cNvPr>
          <p:cNvSpPr/>
          <p:nvPr/>
        </p:nvSpPr>
        <p:spPr>
          <a:xfrm>
            <a:off x="838200" y="5433161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Intel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3CA29-B1F9-A240-9ECE-51A6585E762B}"/>
              </a:ext>
            </a:extLst>
          </p:cNvPr>
          <p:cNvSpPr/>
          <p:nvPr/>
        </p:nvSpPr>
        <p:spPr>
          <a:xfrm>
            <a:off x="1752600" y="5433161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NV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libcuda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E2C950-A501-B747-9D7B-43085DCADF07}"/>
              </a:ext>
            </a:extLst>
          </p:cNvPr>
          <p:cNvSpPr/>
          <p:nvPr/>
        </p:nvSpPr>
        <p:spPr>
          <a:xfrm>
            <a:off x="2667000" y="543316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libOpenCL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1FA37-3E7B-6F40-86BF-9779178643B5}"/>
              </a:ext>
            </a:extLst>
          </p:cNvPr>
          <p:cNvSpPr/>
          <p:nvPr/>
        </p:nvSpPr>
        <p:spPr>
          <a:xfrm>
            <a:off x="4724400" y="543316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IRIS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libiris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92FC9-32E4-9E40-AE3F-AC56A168645B}"/>
              </a:ext>
            </a:extLst>
          </p:cNvPr>
          <p:cNvSpPr/>
          <p:nvPr/>
        </p:nvSpPr>
        <p:spPr>
          <a:xfrm>
            <a:off x="5638800" y="543316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app.c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10B255-FBD2-824A-A547-AE6C8FC7C21F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3581400" y="4518763"/>
            <a:ext cx="114300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07DFDA-332A-A347-8105-EC4257FE5058}"/>
              </a:ext>
            </a:extLst>
          </p:cNvPr>
          <p:cNvSpPr/>
          <p:nvPr/>
        </p:nvSpPr>
        <p:spPr>
          <a:xfrm>
            <a:off x="838200" y="1571979"/>
            <a:ext cx="1098176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a1.out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1C62A-1E10-6144-B881-6FAE4B990392}"/>
              </a:ext>
            </a:extLst>
          </p:cNvPr>
          <p:cNvSpPr/>
          <p:nvPr/>
        </p:nvSpPr>
        <p:spPr>
          <a:xfrm>
            <a:off x="2204586" y="1583897"/>
            <a:ext cx="13716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libiris.so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57D876-3194-0145-B467-008BD0605EFB}"/>
              </a:ext>
            </a:extLst>
          </p:cNvPr>
          <p:cNvSpPr/>
          <p:nvPr/>
        </p:nvSpPr>
        <p:spPr>
          <a:xfrm>
            <a:off x="2204586" y="2039531"/>
            <a:ext cx="1371600" cy="4572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libomp.so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E30AC0-3754-DA49-AEFC-82DCF413BF53}"/>
              </a:ext>
            </a:extLst>
          </p:cNvPr>
          <p:cNvSpPr/>
          <p:nvPr/>
        </p:nvSpPr>
        <p:spPr>
          <a:xfrm>
            <a:off x="2204586" y="2496731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libcuda.so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0FC896-BC7D-6142-A136-B6438C16CD0D}"/>
              </a:ext>
            </a:extLst>
          </p:cNvPr>
          <p:cNvSpPr/>
          <p:nvPr/>
        </p:nvSpPr>
        <p:spPr>
          <a:xfrm>
            <a:off x="2204586" y="2935876"/>
            <a:ext cx="13716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libOpenCL.so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3F2851-CD63-E749-A69D-A74802F8ABA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871003" y="1812497"/>
            <a:ext cx="3335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2B1F1A-D6C7-8F40-B75F-49EB6BB1390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871003" y="2268131"/>
            <a:ext cx="3335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946519-8ACA-3448-B495-1276DE4383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871003" y="2725330"/>
            <a:ext cx="333583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0EB170-9576-5E4B-B5A4-4F01BB0B9C2A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1871003" y="3164475"/>
            <a:ext cx="333583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22121AD-B8A9-674B-98B9-23AB06F223AA}"/>
              </a:ext>
            </a:extLst>
          </p:cNvPr>
          <p:cNvSpPr txBox="1"/>
          <p:nvPr/>
        </p:nvSpPr>
        <p:spPr>
          <a:xfrm>
            <a:off x="4665828" y="1583897"/>
            <a:ext cx="377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CC </a:t>
            </a:r>
            <a:r>
              <a:rPr lang="en-US" sz="2400" dirty="0" err="1"/>
              <a:t>app.c</a:t>
            </a:r>
            <a:r>
              <a:rPr lang="en-US" sz="2400" dirty="0"/>
              <a:t> -o a1.out 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liris</a:t>
            </a:r>
            <a:r>
              <a:rPr lang="en-US" sz="2400" dirty="0"/>
              <a:t> -</a:t>
            </a:r>
            <a:r>
              <a:rPr lang="en-US" sz="2400" dirty="0" err="1"/>
              <a:t>lomp</a:t>
            </a:r>
            <a:r>
              <a:rPr lang="en-US" sz="2400" dirty="0"/>
              <a:t> -</a:t>
            </a:r>
            <a:r>
              <a:rPr lang="en-US" sz="2400" dirty="0" err="1"/>
              <a:t>lcuda</a:t>
            </a:r>
            <a:r>
              <a:rPr lang="en-US" sz="2400" dirty="0"/>
              <a:t> -</a:t>
            </a:r>
            <a:r>
              <a:rPr lang="en-US" sz="2400" dirty="0" err="1"/>
              <a:t>lOpenCL</a:t>
            </a:r>
            <a:r>
              <a:rPr lang="en-US" sz="2400" dirty="0"/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22F274-887A-6242-9E93-BE5C711B4A07}"/>
              </a:ext>
            </a:extLst>
          </p:cNvPr>
          <p:cNvSpPr/>
          <p:nvPr/>
        </p:nvSpPr>
        <p:spPr>
          <a:xfrm>
            <a:off x="6553200" y="543316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a1.out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4B73B0-B2E5-6C4E-9199-4136678F972D}"/>
              </a:ext>
            </a:extLst>
          </p:cNvPr>
          <p:cNvSpPr/>
          <p:nvPr/>
        </p:nvSpPr>
        <p:spPr>
          <a:xfrm>
            <a:off x="8610600" y="3613152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Frontier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0377BB-B57C-1047-A03F-89DDE9D306C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467600" y="4518763"/>
            <a:ext cx="1143000" cy="878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CA781C3-6DA9-3A40-A5EC-37C4B3167781}"/>
              </a:ext>
            </a:extLst>
          </p:cNvPr>
          <p:cNvSpPr/>
          <p:nvPr/>
        </p:nvSpPr>
        <p:spPr>
          <a:xfrm>
            <a:off x="8610600" y="5441950"/>
            <a:ext cx="13716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AMD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F50E17-A58D-3649-A90E-FF8ABF20A5E8}"/>
              </a:ext>
            </a:extLst>
          </p:cNvPr>
          <p:cNvSpPr/>
          <p:nvPr/>
        </p:nvSpPr>
        <p:spPr>
          <a:xfrm>
            <a:off x="9982200" y="5441950"/>
            <a:ext cx="1371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AMD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libhip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59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E8-8590-2640-B4A2-5CEE64BD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DPL: Building </a:t>
            </a:r>
            <a:r>
              <a:rPr lang="en-US" dirty="0" err="1"/>
              <a:t>app.c</a:t>
            </a:r>
            <a:r>
              <a:rPr lang="en-US" dirty="0"/>
              <a:t> on Frontier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C5FCB-81EE-A04D-AFFE-535950A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68FD-90AD-D44B-B09C-799C2268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BC3D9-6ECC-D542-BF8A-69DB821E57E7}"/>
              </a:ext>
            </a:extLst>
          </p:cNvPr>
          <p:cNvSpPr/>
          <p:nvPr/>
        </p:nvSpPr>
        <p:spPr>
          <a:xfrm>
            <a:off x="47244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A7366-BA64-4F44-B0A6-AFC5CE72932D}"/>
              </a:ext>
            </a:extLst>
          </p:cNvPr>
          <p:cNvSpPr/>
          <p:nvPr/>
        </p:nvSpPr>
        <p:spPr>
          <a:xfrm>
            <a:off x="8610600" y="3613152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Frontier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15E30D-8314-B344-8D4F-13ED3A057C8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467600" y="4518763"/>
            <a:ext cx="1143000" cy="878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14043-B65E-1B45-943D-041B49B82701}"/>
              </a:ext>
            </a:extLst>
          </p:cNvPr>
          <p:cNvSpPr/>
          <p:nvPr/>
        </p:nvSpPr>
        <p:spPr>
          <a:xfrm>
            <a:off x="8610600" y="1571979"/>
            <a:ext cx="1098176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a2.out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3B3A8A-CC14-3543-B1D4-66247FC4FC14}"/>
              </a:ext>
            </a:extLst>
          </p:cNvPr>
          <p:cNvSpPr/>
          <p:nvPr/>
        </p:nvSpPr>
        <p:spPr>
          <a:xfrm>
            <a:off x="9976986" y="1583897"/>
            <a:ext cx="13716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libiris.so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452FC3-2D4B-D94F-B102-3212ECFDE4A6}"/>
              </a:ext>
            </a:extLst>
          </p:cNvPr>
          <p:cNvSpPr/>
          <p:nvPr/>
        </p:nvSpPr>
        <p:spPr>
          <a:xfrm>
            <a:off x="9976986" y="2039531"/>
            <a:ext cx="1371600" cy="4572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libomp.so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B02C1E-3815-6943-AB61-736128663919}"/>
              </a:ext>
            </a:extLst>
          </p:cNvPr>
          <p:cNvSpPr/>
          <p:nvPr/>
        </p:nvSpPr>
        <p:spPr>
          <a:xfrm>
            <a:off x="9976986" y="2496731"/>
            <a:ext cx="13716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libhip.so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87D9F8-2B88-B549-AF97-03F9E663C21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615268" y="1812497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B2C7D5-8198-624A-B2F3-94F596B298BD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615268" y="2268131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20996B-8533-8440-A8E0-A0A29635741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615268" y="2725331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6E5212-0CA0-F04E-8AB4-A485FA6956B6}"/>
              </a:ext>
            </a:extLst>
          </p:cNvPr>
          <p:cNvSpPr/>
          <p:nvPr/>
        </p:nvSpPr>
        <p:spPr>
          <a:xfrm>
            <a:off x="5638800" y="543316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app.c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6CA2FE-1898-D041-955F-AD7E9376727C}"/>
              </a:ext>
            </a:extLst>
          </p:cNvPr>
          <p:cNvSpPr/>
          <p:nvPr/>
        </p:nvSpPr>
        <p:spPr>
          <a:xfrm>
            <a:off x="6553200" y="543316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a2.out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2DC977-180B-6F47-A60F-D5D7FD554FE1}"/>
              </a:ext>
            </a:extLst>
          </p:cNvPr>
          <p:cNvSpPr txBox="1"/>
          <p:nvPr/>
        </p:nvSpPr>
        <p:spPr>
          <a:xfrm>
            <a:off x="4665828" y="1583897"/>
            <a:ext cx="377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CC </a:t>
            </a:r>
            <a:r>
              <a:rPr lang="en-US" sz="2400" dirty="0" err="1"/>
              <a:t>app.c</a:t>
            </a:r>
            <a:r>
              <a:rPr lang="en-US" sz="2400" dirty="0"/>
              <a:t> -o a2.out 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liris</a:t>
            </a:r>
            <a:r>
              <a:rPr lang="en-US" sz="2400" dirty="0"/>
              <a:t> -</a:t>
            </a:r>
            <a:r>
              <a:rPr lang="en-US" sz="2400" dirty="0" err="1"/>
              <a:t>lomp</a:t>
            </a:r>
            <a:r>
              <a:rPr lang="en-US" sz="2400" dirty="0"/>
              <a:t> -</a:t>
            </a:r>
            <a:r>
              <a:rPr lang="en-US" sz="2400" dirty="0" err="1"/>
              <a:t>lhip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9F8C1F-8EE6-6D45-B49B-4FC9437E5045}"/>
              </a:ext>
            </a:extLst>
          </p:cNvPr>
          <p:cNvSpPr/>
          <p:nvPr/>
        </p:nvSpPr>
        <p:spPr>
          <a:xfrm>
            <a:off x="4724400" y="543316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IRIS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libiris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5BB2B-4213-9840-AC68-25BC6299BD35}"/>
              </a:ext>
            </a:extLst>
          </p:cNvPr>
          <p:cNvSpPr/>
          <p:nvPr/>
        </p:nvSpPr>
        <p:spPr>
          <a:xfrm>
            <a:off x="8382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Oswald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2FD721-1383-8243-936E-6A000EBD8A02}"/>
              </a:ext>
            </a:extLst>
          </p:cNvPr>
          <p:cNvSpPr/>
          <p:nvPr/>
        </p:nvSpPr>
        <p:spPr>
          <a:xfrm>
            <a:off x="838200" y="5433161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Intel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8CAB51-9148-A14D-8D02-955F6BAC1863}"/>
              </a:ext>
            </a:extLst>
          </p:cNvPr>
          <p:cNvSpPr/>
          <p:nvPr/>
        </p:nvSpPr>
        <p:spPr>
          <a:xfrm>
            <a:off x="1752600" y="5433161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NV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libcuda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D73D00-D1E3-7741-A791-C2611BDBB723}"/>
              </a:ext>
            </a:extLst>
          </p:cNvPr>
          <p:cNvSpPr/>
          <p:nvPr/>
        </p:nvSpPr>
        <p:spPr>
          <a:xfrm>
            <a:off x="2667000" y="543316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libOpenCL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7AE5EC-A165-8046-9C01-855A63D7FCDC}"/>
              </a:ext>
            </a:extLst>
          </p:cNvPr>
          <p:cNvCxnSpPr>
            <a:stCxn id="53" idx="3"/>
          </p:cNvCxnSpPr>
          <p:nvPr/>
        </p:nvCxnSpPr>
        <p:spPr>
          <a:xfrm>
            <a:off x="3581400" y="4518763"/>
            <a:ext cx="114300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067DD-5F62-E049-A76B-3C9642F1E506}"/>
              </a:ext>
            </a:extLst>
          </p:cNvPr>
          <p:cNvSpPr/>
          <p:nvPr/>
        </p:nvSpPr>
        <p:spPr>
          <a:xfrm>
            <a:off x="8610600" y="5441950"/>
            <a:ext cx="13716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AMD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A77CFC-E67C-1C4B-BFA7-05A0AFE79AD0}"/>
              </a:ext>
            </a:extLst>
          </p:cNvPr>
          <p:cNvSpPr/>
          <p:nvPr/>
        </p:nvSpPr>
        <p:spPr>
          <a:xfrm>
            <a:off x="9982200" y="5441950"/>
            <a:ext cx="1371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AMD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libhip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0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E8-8590-2640-B4A2-5CEE64BD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DPL: Not Portable Executable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C5FCB-81EE-A04D-AFFE-535950A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68FD-90AD-D44B-B09C-799C2268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BC3D9-6ECC-D542-BF8A-69DB821E57E7}"/>
              </a:ext>
            </a:extLst>
          </p:cNvPr>
          <p:cNvSpPr/>
          <p:nvPr/>
        </p:nvSpPr>
        <p:spPr>
          <a:xfrm>
            <a:off x="47244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34E1-07F8-8E40-B0B2-23D7C696F283}"/>
              </a:ext>
            </a:extLst>
          </p:cNvPr>
          <p:cNvSpPr/>
          <p:nvPr/>
        </p:nvSpPr>
        <p:spPr>
          <a:xfrm>
            <a:off x="8382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Oswald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A7366-BA64-4F44-B0A6-AFC5CE72932D}"/>
              </a:ext>
            </a:extLst>
          </p:cNvPr>
          <p:cNvSpPr/>
          <p:nvPr/>
        </p:nvSpPr>
        <p:spPr>
          <a:xfrm>
            <a:off x="8610600" y="3613152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Frontier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10B255-FBD2-824A-A547-AE6C8FC7C21F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3581400" y="4518763"/>
            <a:ext cx="114300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15E30D-8314-B344-8D4F-13ED3A057C8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467600" y="4518763"/>
            <a:ext cx="1143000" cy="878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07DFDA-332A-A347-8105-EC4257FE5058}"/>
              </a:ext>
            </a:extLst>
          </p:cNvPr>
          <p:cNvSpPr/>
          <p:nvPr/>
        </p:nvSpPr>
        <p:spPr>
          <a:xfrm>
            <a:off x="838200" y="1571979"/>
            <a:ext cx="1098176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a1.out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1C62A-1E10-6144-B881-6FAE4B990392}"/>
              </a:ext>
            </a:extLst>
          </p:cNvPr>
          <p:cNvSpPr/>
          <p:nvPr/>
        </p:nvSpPr>
        <p:spPr>
          <a:xfrm>
            <a:off x="2204586" y="1583897"/>
            <a:ext cx="13716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libiris.so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57D876-3194-0145-B467-008BD0605EFB}"/>
              </a:ext>
            </a:extLst>
          </p:cNvPr>
          <p:cNvSpPr/>
          <p:nvPr/>
        </p:nvSpPr>
        <p:spPr>
          <a:xfrm>
            <a:off x="2204586" y="2039531"/>
            <a:ext cx="1371600" cy="4572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libomp.so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E30AC0-3754-DA49-AEFC-82DCF413BF53}"/>
              </a:ext>
            </a:extLst>
          </p:cNvPr>
          <p:cNvSpPr/>
          <p:nvPr/>
        </p:nvSpPr>
        <p:spPr>
          <a:xfrm>
            <a:off x="2204586" y="2496731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libcuda.so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0FC896-BC7D-6142-A136-B6438C16CD0D}"/>
              </a:ext>
            </a:extLst>
          </p:cNvPr>
          <p:cNvSpPr/>
          <p:nvPr/>
        </p:nvSpPr>
        <p:spPr>
          <a:xfrm>
            <a:off x="2204586" y="2935876"/>
            <a:ext cx="13716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libOpenCL.so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14043-B65E-1B45-943D-041B49B82701}"/>
              </a:ext>
            </a:extLst>
          </p:cNvPr>
          <p:cNvSpPr/>
          <p:nvPr/>
        </p:nvSpPr>
        <p:spPr>
          <a:xfrm>
            <a:off x="8610600" y="1571979"/>
            <a:ext cx="1098176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a2.out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3B3A8A-CC14-3543-B1D4-66247FC4FC14}"/>
              </a:ext>
            </a:extLst>
          </p:cNvPr>
          <p:cNvSpPr/>
          <p:nvPr/>
        </p:nvSpPr>
        <p:spPr>
          <a:xfrm>
            <a:off x="9976986" y="1583897"/>
            <a:ext cx="13716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libiris.so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452FC3-2D4B-D94F-B102-3212ECFDE4A6}"/>
              </a:ext>
            </a:extLst>
          </p:cNvPr>
          <p:cNvSpPr/>
          <p:nvPr/>
        </p:nvSpPr>
        <p:spPr>
          <a:xfrm>
            <a:off x="9976986" y="2039531"/>
            <a:ext cx="1371600" cy="4572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libomp.so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B02C1E-3815-6943-AB61-736128663919}"/>
              </a:ext>
            </a:extLst>
          </p:cNvPr>
          <p:cNvSpPr/>
          <p:nvPr/>
        </p:nvSpPr>
        <p:spPr>
          <a:xfrm>
            <a:off x="9976986" y="2496731"/>
            <a:ext cx="13716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libhip.so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3F2851-CD63-E749-A69D-A74802F8ABA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871003" y="1812497"/>
            <a:ext cx="3335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2B1F1A-D6C7-8F40-B75F-49EB6BB1390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871003" y="2268131"/>
            <a:ext cx="3335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946519-8ACA-3448-B495-1276DE4383C6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871003" y="2725330"/>
            <a:ext cx="333583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0EB170-9576-5E4B-B5A4-4F01BB0B9C2A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1871003" y="3164475"/>
            <a:ext cx="333583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87D9F8-2B88-B549-AF97-03F9E663C21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615268" y="1812497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B2C7D5-8198-624A-B2F3-94F596B298BD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615268" y="2268131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20996B-8533-8440-A8E0-A0A29635741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615268" y="2725331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BB6AF67-9B02-D749-958D-0322C2F675A4}"/>
              </a:ext>
            </a:extLst>
          </p:cNvPr>
          <p:cNvSpPr/>
          <p:nvPr/>
        </p:nvSpPr>
        <p:spPr>
          <a:xfrm>
            <a:off x="838200" y="5433161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Intel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0BE92D-1369-8D42-AD0A-4044200A3763}"/>
              </a:ext>
            </a:extLst>
          </p:cNvPr>
          <p:cNvSpPr/>
          <p:nvPr/>
        </p:nvSpPr>
        <p:spPr>
          <a:xfrm>
            <a:off x="1752600" y="5433161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NV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libcuda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BAC80E-A097-C84F-B1D8-C540DFA08CB7}"/>
              </a:ext>
            </a:extLst>
          </p:cNvPr>
          <p:cNvSpPr/>
          <p:nvPr/>
        </p:nvSpPr>
        <p:spPr>
          <a:xfrm>
            <a:off x="2667000" y="543316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libOpenCL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A1835E-07F9-C944-BF5A-9AA0EEA0CDF1}"/>
              </a:ext>
            </a:extLst>
          </p:cNvPr>
          <p:cNvSpPr/>
          <p:nvPr/>
        </p:nvSpPr>
        <p:spPr>
          <a:xfrm>
            <a:off x="5638800" y="543316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a1.out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77DE7C-73DF-8440-B6AF-0F36A11EE367}"/>
              </a:ext>
            </a:extLst>
          </p:cNvPr>
          <p:cNvSpPr/>
          <p:nvPr/>
        </p:nvSpPr>
        <p:spPr>
          <a:xfrm>
            <a:off x="6553200" y="543316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a2.out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F47767-AD27-6C40-8140-56CE7CF3D93A}"/>
              </a:ext>
            </a:extLst>
          </p:cNvPr>
          <p:cNvSpPr/>
          <p:nvPr/>
        </p:nvSpPr>
        <p:spPr>
          <a:xfrm>
            <a:off x="4724400" y="543316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IRIS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libiris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82A3AF-0E69-B04C-B2F6-5492C423F14D}"/>
              </a:ext>
            </a:extLst>
          </p:cNvPr>
          <p:cNvSpPr/>
          <p:nvPr/>
        </p:nvSpPr>
        <p:spPr>
          <a:xfrm>
            <a:off x="8610600" y="5441950"/>
            <a:ext cx="13716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AMD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B1C850-0D1D-1F40-83A5-AC8C846A1E39}"/>
              </a:ext>
            </a:extLst>
          </p:cNvPr>
          <p:cNvSpPr/>
          <p:nvPr/>
        </p:nvSpPr>
        <p:spPr>
          <a:xfrm>
            <a:off x="9982200" y="5441950"/>
            <a:ext cx="1371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AMD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libhip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2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0CE8-8590-2640-B4A2-5CEE64BD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8808" cy="827088"/>
          </a:xfrm>
        </p:spPr>
        <p:txBody>
          <a:bodyPr>
            <a:normAutofit/>
          </a:bodyPr>
          <a:lstStyle/>
          <a:p>
            <a:r>
              <a:rPr lang="en-US" dirty="0"/>
              <a:t>Dynamic Platform Loader: Portable Executable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C5FCB-81EE-A04D-AFFE-535950A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68FD-90AD-D44B-B09C-799C2268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BC3D9-6ECC-D542-BF8A-69DB821E57E7}"/>
              </a:ext>
            </a:extLst>
          </p:cNvPr>
          <p:cNvSpPr/>
          <p:nvPr/>
        </p:nvSpPr>
        <p:spPr>
          <a:xfrm>
            <a:off x="47244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C34E1-07F8-8E40-B0B2-23D7C696F283}"/>
              </a:ext>
            </a:extLst>
          </p:cNvPr>
          <p:cNvSpPr/>
          <p:nvPr/>
        </p:nvSpPr>
        <p:spPr>
          <a:xfrm>
            <a:off x="838200" y="3604363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Oswald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A7366-BA64-4F44-B0A6-AFC5CE72932D}"/>
              </a:ext>
            </a:extLst>
          </p:cNvPr>
          <p:cNvSpPr/>
          <p:nvPr/>
        </p:nvSpPr>
        <p:spPr>
          <a:xfrm>
            <a:off x="8610600" y="3613152"/>
            <a:ext cx="27432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Frontier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10B255-FBD2-824A-A547-AE6C8FC7C21F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3581400" y="4518763"/>
            <a:ext cx="114300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15E30D-8314-B344-8D4F-13ED3A057C8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467600" y="4518763"/>
            <a:ext cx="1143000" cy="878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807DFDA-332A-A347-8105-EC4257FE5058}"/>
              </a:ext>
            </a:extLst>
          </p:cNvPr>
          <p:cNvSpPr/>
          <p:nvPr/>
        </p:nvSpPr>
        <p:spPr>
          <a:xfrm>
            <a:off x="838200" y="1571979"/>
            <a:ext cx="1098176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a.out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1C62A-1E10-6144-B881-6FAE4B990392}"/>
              </a:ext>
            </a:extLst>
          </p:cNvPr>
          <p:cNvSpPr/>
          <p:nvPr/>
        </p:nvSpPr>
        <p:spPr>
          <a:xfrm>
            <a:off x="2204586" y="1583897"/>
            <a:ext cx="13716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libiris.so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57D876-3194-0145-B467-008BD0605EFB}"/>
              </a:ext>
            </a:extLst>
          </p:cNvPr>
          <p:cNvSpPr/>
          <p:nvPr/>
        </p:nvSpPr>
        <p:spPr>
          <a:xfrm>
            <a:off x="2204586" y="2039531"/>
            <a:ext cx="1371600" cy="4572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libomp.so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E30AC0-3754-DA49-AEFC-82DCF413BF53}"/>
              </a:ext>
            </a:extLst>
          </p:cNvPr>
          <p:cNvSpPr/>
          <p:nvPr/>
        </p:nvSpPr>
        <p:spPr>
          <a:xfrm>
            <a:off x="2204586" y="2496731"/>
            <a:ext cx="1371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libcuda.so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0FC896-BC7D-6142-A136-B6438C16CD0D}"/>
              </a:ext>
            </a:extLst>
          </p:cNvPr>
          <p:cNvSpPr/>
          <p:nvPr/>
        </p:nvSpPr>
        <p:spPr>
          <a:xfrm>
            <a:off x="2204586" y="2935876"/>
            <a:ext cx="13716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libOpenCL.so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14043-B65E-1B45-943D-041B49B82701}"/>
              </a:ext>
            </a:extLst>
          </p:cNvPr>
          <p:cNvSpPr/>
          <p:nvPr/>
        </p:nvSpPr>
        <p:spPr>
          <a:xfrm>
            <a:off x="8610600" y="1571979"/>
            <a:ext cx="1098176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a.out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3B3A8A-CC14-3543-B1D4-66247FC4FC14}"/>
              </a:ext>
            </a:extLst>
          </p:cNvPr>
          <p:cNvSpPr/>
          <p:nvPr/>
        </p:nvSpPr>
        <p:spPr>
          <a:xfrm>
            <a:off x="9976986" y="1583897"/>
            <a:ext cx="13716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libiris.so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452FC3-2D4B-D94F-B102-3212ECFDE4A6}"/>
              </a:ext>
            </a:extLst>
          </p:cNvPr>
          <p:cNvSpPr/>
          <p:nvPr/>
        </p:nvSpPr>
        <p:spPr>
          <a:xfrm>
            <a:off x="9976986" y="2039531"/>
            <a:ext cx="1371600" cy="4572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libomp.so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B02C1E-3815-6943-AB61-736128663919}"/>
              </a:ext>
            </a:extLst>
          </p:cNvPr>
          <p:cNvSpPr/>
          <p:nvPr/>
        </p:nvSpPr>
        <p:spPr>
          <a:xfrm>
            <a:off x="9976986" y="2496731"/>
            <a:ext cx="13716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libhip.so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3F2851-CD63-E749-A69D-A74802F8ABA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871003" y="1812497"/>
            <a:ext cx="3335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87D9F8-2B88-B549-AF97-03F9E663C21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615268" y="1812497"/>
            <a:ext cx="3617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9A76F1-6881-4243-A664-B8D90BAD3C26}"/>
              </a:ext>
            </a:extLst>
          </p:cNvPr>
          <p:cNvSpPr/>
          <p:nvPr/>
        </p:nvSpPr>
        <p:spPr>
          <a:xfrm>
            <a:off x="8610600" y="5441950"/>
            <a:ext cx="13716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AMD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7AFEE2-8FCF-C544-9F73-ED56F19F2682}"/>
              </a:ext>
            </a:extLst>
          </p:cNvPr>
          <p:cNvSpPr/>
          <p:nvPr/>
        </p:nvSpPr>
        <p:spPr>
          <a:xfrm>
            <a:off x="9982200" y="5441950"/>
            <a:ext cx="13716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AMD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libhip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B6AF67-9B02-D749-958D-0322C2F675A4}"/>
              </a:ext>
            </a:extLst>
          </p:cNvPr>
          <p:cNvSpPr/>
          <p:nvPr/>
        </p:nvSpPr>
        <p:spPr>
          <a:xfrm>
            <a:off x="838200" y="5433161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Intel</a:t>
            </a:r>
          </a:p>
          <a:p>
            <a:pPr algn="ctr"/>
            <a:r>
              <a:rPr lang="en-US" sz="1600" b="1" dirty="0" err="1"/>
              <a:t>libomp</a:t>
            </a:r>
            <a:endParaRPr lang="en-US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0BE92D-1369-8D42-AD0A-4044200A3763}"/>
              </a:ext>
            </a:extLst>
          </p:cNvPr>
          <p:cNvSpPr/>
          <p:nvPr/>
        </p:nvSpPr>
        <p:spPr>
          <a:xfrm>
            <a:off x="1752600" y="5433161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NV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libcuda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BAC80E-A097-C84F-B1D8-C540DFA08CB7}"/>
              </a:ext>
            </a:extLst>
          </p:cNvPr>
          <p:cNvSpPr/>
          <p:nvPr/>
        </p:nvSpPr>
        <p:spPr>
          <a:xfrm>
            <a:off x="2667000" y="543316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Intel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libOpenCL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77DE7C-73DF-8440-B6AF-0F36A11EE367}"/>
              </a:ext>
            </a:extLst>
          </p:cNvPr>
          <p:cNvSpPr/>
          <p:nvPr/>
        </p:nvSpPr>
        <p:spPr>
          <a:xfrm>
            <a:off x="6096000" y="5433161"/>
            <a:ext cx="1371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a.out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F47767-AD27-6C40-8140-56CE7CF3D93A}"/>
              </a:ext>
            </a:extLst>
          </p:cNvPr>
          <p:cNvSpPr/>
          <p:nvPr/>
        </p:nvSpPr>
        <p:spPr>
          <a:xfrm>
            <a:off x="4724400" y="5433161"/>
            <a:ext cx="13716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IRIS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libiris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67EC8D-BDF4-3B43-BAD5-91FD2C16D317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76186" y="2725331"/>
            <a:ext cx="268210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24AB59-72D3-C940-8EC0-38DC118F77CB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3576186" y="2268131"/>
            <a:ext cx="268210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FF7B9B0-84FF-EA4F-8ED0-9BE2FAFF6BA7}"/>
              </a:ext>
            </a:extLst>
          </p:cNvPr>
          <p:cNvCxnSpPr>
            <a:stCxn id="35" idx="3"/>
            <a:endCxn id="38" idx="3"/>
          </p:cNvCxnSpPr>
          <p:nvPr/>
        </p:nvCxnSpPr>
        <p:spPr>
          <a:xfrm>
            <a:off x="3576186" y="1812497"/>
            <a:ext cx="12700" cy="1351979"/>
          </a:xfrm>
          <a:prstGeom prst="bentConnector3">
            <a:avLst>
              <a:gd name="adj1" fmla="val 2182984"/>
            </a:avLst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86EA0C-9439-3C40-BF50-4C30C33EA67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11348586" y="2268130"/>
            <a:ext cx="268210" cy="1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0C4221B6-9681-D546-B286-6057DADBAF32}"/>
              </a:ext>
            </a:extLst>
          </p:cNvPr>
          <p:cNvCxnSpPr>
            <a:cxnSpLocks/>
            <a:stCxn id="40" idx="3"/>
            <a:endCxn id="42" idx="3"/>
          </p:cNvCxnSpPr>
          <p:nvPr/>
        </p:nvCxnSpPr>
        <p:spPr>
          <a:xfrm>
            <a:off x="11348586" y="1812497"/>
            <a:ext cx="12700" cy="912834"/>
          </a:xfrm>
          <a:prstGeom prst="bentConnector3">
            <a:avLst>
              <a:gd name="adj1" fmla="val 2166094"/>
            </a:avLst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9B854C-8E3D-9A42-B258-D03840A29B2C}"/>
              </a:ext>
            </a:extLst>
          </p:cNvPr>
          <p:cNvSpPr txBox="1"/>
          <p:nvPr/>
        </p:nvSpPr>
        <p:spPr>
          <a:xfrm>
            <a:off x="4603836" y="1583897"/>
            <a:ext cx="315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CC </a:t>
            </a:r>
            <a:r>
              <a:rPr lang="en-US" sz="2400" dirty="0" err="1"/>
              <a:t>app.c</a:t>
            </a:r>
            <a:r>
              <a:rPr lang="en-US" sz="2400" dirty="0"/>
              <a:t> -o </a:t>
            </a:r>
            <a:r>
              <a:rPr lang="en-US" sz="2400" dirty="0" err="1"/>
              <a:t>a.out</a:t>
            </a:r>
            <a:r>
              <a:rPr lang="en-US" sz="2400" dirty="0"/>
              <a:t> -</a:t>
            </a:r>
            <a:r>
              <a:rPr lang="en-US" sz="2400" dirty="0" err="1"/>
              <a:t>liris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54326-0FCE-3A49-A3A7-DF253B7BF869}"/>
              </a:ext>
            </a:extLst>
          </p:cNvPr>
          <p:cNvSpPr txBox="1"/>
          <p:nvPr/>
        </p:nvSpPr>
        <p:spPr>
          <a:xfrm>
            <a:off x="4311101" y="2054351"/>
            <a:ext cx="373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DPL automatically loads all available platforms on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Private </a:t>
            </a:r>
            <a:r>
              <a:rPr lang="en-US" sz="2400" b="1" dirty="0" err="1">
                <a:solidFill>
                  <a:schemeClr val="accent5"/>
                </a:solidFill>
              </a:rPr>
              <a:t>linkchain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3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Intelligent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/>
              <a:t>Task Parallel Runtime System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/>
              <a:t>for Extremely Heterogeneous Architectures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25</a:t>
            </a:fld>
            <a:endParaRPr lang="en-US"/>
          </a:p>
        </p:txBody>
      </p:sp>
      <p:sp>
        <p:nvSpPr>
          <p:cNvPr id="125" name="Content Placeholder 124">
            <a:extLst>
              <a:ext uri="{FF2B5EF4-FFF2-40B4-BE49-F238E27FC236}">
                <a16:creationId xmlns:a16="http://schemas.microsoft.com/office/drawing/2014/main" id="{4FB5D535-2A0A-9445-876F-80D36F79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r>
              <a:rPr lang="en-US" dirty="0"/>
              <a:t>Intelligent task scheduling makes IRIS intelligent.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31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378-2BC5-7A40-96B5-1FE88A09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Scheduling: Mapping b/w Tasks and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1EFA8-5FDC-694F-BC46-E2B577A2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B062-E0E6-434E-9436-A043093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26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44EAFE-553C-844F-8E90-F25F7E6658AB}"/>
              </a:ext>
            </a:extLst>
          </p:cNvPr>
          <p:cNvSpPr/>
          <p:nvPr/>
        </p:nvSpPr>
        <p:spPr>
          <a:xfrm>
            <a:off x="6908161" y="1940210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95DA56-F96C-A642-93F8-10D1A67E6549}"/>
              </a:ext>
            </a:extLst>
          </p:cNvPr>
          <p:cNvSpPr/>
          <p:nvPr/>
        </p:nvSpPr>
        <p:spPr>
          <a:xfrm>
            <a:off x="8505760" y="137215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CBD237-0615-9A4A-991F-2C4EBDDBA904}"/>
              </a:ext>
            </a:extLst>
          </p:cNvPr>
          <p:cNvSpPr/>
          <p:nvPr/>
        </p:nvSpPr>
        <p:spPr>
          <a:xfrm>
            <a:off x="8505760" y="2514600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B4E51E-2229-EE46-9C60-4D53C245A613}"/>
              </a:ext>
            </a:extLst>
          </p:cNvPr>
          <p:cNvSpPr/>
          <p:nvPr/>
        </p:nvSpPr>
        <p:spPr>
          <a:xfrm>
            <a:off x="10103358" y="1898850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127157-94A9-2C43-A7D8-F7F19B20DFF0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7688650" y="1829356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102F44-F5F2-7949-BEE6-DFFA5D48EFC7}"/>
              </a:ext>
            </a:extLst>
          </p:cNvPr>
          <p:cNvCxnSpPr>
            <a:cxnSpLocks/>
            <a:stCxn id="14" idx="5"/>
            <a:endCxn id="16" idx="2"/>
          </p:cNvCxnSpPr>
          <p:nvPr/>
        </p:nvCxnSpPr>
        <p:spPr>
          <a:xfrm>
            <a:off x="7688650" y="2720699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F61039-FF69-0B4D-AB28-AA0E51CF889E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9420160" y="2679339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B8BB4B-8E59-3144-B082-F143904CC744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9420160" y="1829356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7E09C2B-BC7A-0D42-9521-F952AA468DA2}"/>
              </a:ext>
            </a:extLst>
          </p:cNvPr>
          <p:cNvSpPr/>
          <p:nvPr/>
        </p:nvSpPr>
        <p:spPr>
          <a:xfrm>
            <a:off x="2136916" y="457144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A70848-65E5-6F4C-9847-7733FF4AB67F}"/>
              </a:ext>
            </a:extLst>
          </p:cNvPr>
          <p:cNvSpPr/>
          <p:nvPr/>
        </p:nvSpPr>
        <p:spPr>
          <a:xfrm>
            <a:off x="3734515" y="400339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492010-D227-7F4C-A699-FED1B84ADBCB}"/>
              </a:ext>
            </a:extLst>
          </p:cNvPr>
          <p:cNvSpPr/>
          <p:nvPr/>
        </p:nvSpPr>
        <p:spPr>
          <a:xfrm>
            <a:off x="3734515" y="514583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23A501-FE85-8642-AB1F-A63CDA6B1789}"/>
              </a:ext>
            </a:extLst>
          </p:cNvPr>
          <p:cNvSpPr/>
          <p:nvPr/>
        </p:nvSpPr>
        <p:spPr>
          <a:xfrm>
            <a:off x="5332113" y="4530085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79A6F0-AC4F-C540-9BCD-CB7F8C992A2B}"/>
              </a:ext>
            </a:extLst>
          </p:cNvPr>
          <p:cNvCxnSpPr>
            <a:cxnSpLocks/>
            <a:stCxn id="22" idx="7"/>
            <a:endCxn id="23" idx="2"/>
          </p:cNvCxnSpPr>
          <p:nvPr/>
        </p:nvCxnSpPr>
        <p:spPr>
          <a:xfrm flipV="1">
            <a:off x="2917405" y="4460591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789FF1-0EAE-1F44-8E93-6764903C64F4}"/>
              </a:ext>
            </a:extLst>
          </p:cNvPr>
          <p:cNvCxnSpPr>
            <a:cxnSpLocks/>
            <a:stCxn id="22" idx="5"/>
            <a:endCxn id="24" idx="2"/>
          </p:cNvCxnSpPr>
          <p:nvPr/>
        </p:nvCxnSpPr>
        <p:spPr>
          <a:xfrm>
            <a:off x="2917405" y="5351934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C14178-48B2-6B4F-9D05-1358C1D07A64}"/>
              </a:ext>
            </a:extLst>
          </p:cNvPr>
          <p:cNvCxnSpPr>
            <a:cxnSpLocks/>
            <a:stCxn id="24" idx="6"/>
            <a:endCxn id="25" idx="3"/>
          </p:cNvCxnSpPr>
          <p:nvPr/>
        </p:nvCxnSpPr>
        <p:spPr>
          <a:xfrm flipV="1">
            <a:off x="4648915" y="5310574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23D87A-DB6D-B445-B257-BFE51BBCF4EF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>
          <a:xfrm>
            <a:off x="4648915" y="4460591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D82019F-8A54-474F-86B8-BEB75A19A367}"/>
              </a:ext>
            </a:extLst>
          </p:cNvPr>
          <p:cNvSpPr/>
          <p:nvPr/>
        </p:nvSpPr>
        <p:spPr>
          <a:xfrm>
            <a:off x="6908161" y="4486104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793B2A-BB05-8C44-9A91-A6317C6C6790}"/>
              </a:ext>
            </a:extLst>
          </p:cNvPr>
          <p:cNvSpPr/>
          <p:nvPr/>
        </p:nvSpPr>
        <p:spPr>
          <a:xfrm>
            <a:off x="8505760" y="391805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8EECF6-91C5-3844-87A0-01F2E31AD90F}"/>
              </a:ext>
            </a:extLst>
          </p:cNvPr>
          <p:cNvSpPr/>
          <p:nvPr/>
        </p:nvSpPr>
        <p:spPr>
          <a:xfrm>
            <a:off x="8505760" y="5060494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5B364A-8187-C04E-A1A0-80CD5230D3C0}"/>
              </a:ext>
            </a:extLst>
          </p:cNvPr>
          <p:cNvSpPr/>
          <p:nvPr/>
        </p:nvSpPr>
        <p:spPr>
          <a:xfrm>
            <a:off x="10103358" y="4444744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59A28-5C9A-BB44-9C98-AFBC558350CC}"/>
              </a:ext>
            </a:extLst>
          </p:cNvPr>
          <p:cNvCxnSpPr>
            <a:cxnSpLocks/>
            <a:stCxn id="30" idx="7"/>
            <a:endCxn id="31" idx="2"/>
          </p:cNvCxnSpPr>
          <p:nvPr/>
        </p:nvCxnSpPr>
        <p:spPr>
          <a:xfrm flipV="1">
            <a:off x="7688650" y="4375250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611922-D588-7941-82E9-7E8B6121D9C8}"/>
              </a:ext>
            </a:extLst>
          </p:cNvPr>
          <p:cNvCxnSpPr>
            <a:cxnSpLocks/>
            <a:stCxn id="30" idx="5"/>
            <a:endCxn id="32" idx="2"/>
          </p:cNvCxnSpPr>
          <p:nvPr/>
        </p:nvCxnSpPr>
        <p:spPr>
          <a:xfrm>
            <a:off x="7688650" y="5266593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A5F1B9-761A-9741-95CE-2D05F7752252}"/>
              </a:ext>
            </a:extLst>
          </p:cNvPr>
          <p:cNvCxnSpPr>
            <a:cxnSpLocks/>
            <a:stCxn id="32" idx="6"/>
            <a:endCxn id="33" idx="3"/>
          </p:cNvCxnSpPr>
          <p:nvPr/>
        </p:nvCxnSpPr>
        <p:spPr>
          <a:xfrm flipV="1">
            <a:off x="9420160" y="5225233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4A8883-AB66-A146-816C-83AD388975A0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9420160" y="4375250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124">
            <a:extLst>
              <a:ext uri="{FF2B5EF4-FFF2-40B4-BE49-F238E27FC236}">
                <a16:creationId xmlns:a16="http://schemas.microsoft.com/office/drawing/2014/main" id="{E9CB9628-3F43-694E-9F0C-FFAAD5D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306"/>
            <a:ext cx="10515600" cy="4836657"/>
          </a:xfrm>
        </p:spPr>
        <p:txBody>
          <a:bodyPr/>
          <a:lstStyle/>
          <a:p>
            <a:r>
              <a:rPr lang="en-US" dirty="0"/>
              <a:t>4 tasks with 3 devices</a:t>
            </a:r>
          </a:p>
          <a:p>
            <a:pPr lvl="1"/>
            <a:r>
              <a:rPr lang="en-US" dirty="0"/>
              <a:t>3^4 (81) scheduling scenarios</a:t>
            </a:r>
          </a:p>
          <a:p>
            <a:pPr lvl="1"/>
            <a:r>
              <a:rPr lang="en-US" dirty="0"/>
              <a:t>Which one is the best?</a:t>
            </a:r>
          </a:p>
          <a:p>
            <a:pPr lvl="2"/>
            <a:r>
              <a:rPr lang="en-US" dirty="0"/>
              <a:t>High performance (HPC)</a:t>
            </a:r>
          </a:p>
          <a:p>
            <a:pPr lvl="2"/>
            <a:r>
              <a:rPr lang="en-US" dirty="0"/>
              <a:t>Low energy (edge computing)</a:t>
            </a:r>
          </a:p>
          <a:p>
            <a:pPr lvl="2"/>
            <a:r>
              <a:rPr lang="en-US" dirty="0"/>
              <a:t>Can users or IRIS know this before 81 times of execution?</a:t>
            </a:r>
          </a:p>
          <a:p>
            <a:pPr lvl="3"/>
            <a:r>
              <a:rPr lang="en-US" dirty="0"/>
              <a:t>We need intelligent prediction techniques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2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378-2BC5-7A40-96B5-1FE88A09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Execution Time (Communication)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1EFA8-5FDC-694F-BC46-E2B577A2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B062-E0E6-434E-9436-A043093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27</a:t>
            </a:fld>
            <a:endParaRPr lang="en-US"/>
          </a:p>
        </p:txBody>
      </p:sp>
      <p:sp>
        <p:nvSpPr>
          <p:cNvPr id="38" name="Content Placeholder 124">
            <a:extLst>
              <a:ext uri="{FF2B5EF4-FFF2-40B4-BE49-F238E27FC236}">
                <a16:creationId xmlns:a16="http://schemas.microsoft.com/office/drawing/2014/main" id="{E9CB9628-3F43-694E-9F0C-FFAAD5D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306"/>
            <a:ext cx="10515600" cy="4836657"/>
          </a:xfrm>
        </p:spPr>
        <p:txBody>
          <a:bodyPr/>
          <a:lstStyle/>
          <a:p>
            <a:r>
              <a:rPr lang="en-US" dirty="0"/>
              <a:t>A node consumes computation time (kernel execution commands) and communication time (H2D &amp; D2H memory copy commands)</a:t>
            </a:r>
          </a:p>
          <a:p>
            <a:r>
              <a:rPr lang="en-US" dirty="0"/>
              <a:t>An edge consumes communication time (inter-accelerator memory copy)</a:t>
            </a:r>
          </a:p>
          <a:p>
            <a:r>
              <a:rPr lang="en-US" dirty="0"/>
              <a:t>Locality-aware scheduling policy</a:t>
            </a:r>
          </a:p>
          <a:p>
            <a:pPr lvl="1"/>
            <a:r>
              <a:rPr lang="en-US" dirty="0"/>
              <a:t>Predicting edge communication time is easy (transfer amount * bandwidth)</a:t>
            </a:r>
          </a:p>
          <a:p>
            <a:pPr lvl="1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CE170C-265F-8F47-966D-BA396280876D}"/>
              </a:ext>
            </a:extLst>
          </p:cNvPr>
          <p:cNvSpPr/>
          <p:nvPr/>
        </p:nvSpPr>
        <p:spPr>
          <a:xfrm>
            <a:off x="2136916" y="457144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43C813-A625-4B4E-868E-85998D059389}"/>
              </a:ext>
            </a:extLst>
          </p:cNvPr>
          <p:cNvSpPr/>
          <p:nvPr/>
        </p:nvSpPr>
        <p:spPr>
          <a:xfrm>
            <a:off x="3734515" y="400339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022305-312E-9045-B935-F0FFE09904FB}"/>
              </a:ext>
            </a:extLst>
          </p:cNvPr>
          <p:cNvSpPr/>
          <p:nvPr/>
        </p:nvSpPr>
        <p:spPr>
          <a:xfrm>
            <a:off x="3734515" y="514583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2940CE-5813-E54A-B506-DA4F05A4EB7E}"/>
              </a:ext>
            </a:extLst>
          </p:cNvPr>
          <p:cNvSpPr/>
          <p:nvPr/>
        </p:nvSpPr>
        <p:spPr>
          <a:xfrm>
            <a:off x="5332113" y="4530085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456169-E259-6F48-A3F9-FFB29F098706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2917405" y="4460591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C2E868-5B8B-E545-8960-347D347A4AB0}"/>
              </a:ext>
            </a:extLst>
          </p:cNvPr>
          <p:cNvCxnSpPr>
            <a:cxnSpLocks/>
            <a:stCxn id="39" idx="5"/>
            <a:endCxn id="41" idx="2"/>
          </p:cNvCxnSpPr>
          <p:nvPr/>
        </p:nvCxnSpPr>
        <p:spPr>
          <a:xfrm>
            <a:off x="2917405" y="5351934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1A9DA2-DFD2-614D-95F2-E191896186CF}"/>
              </a:ext>
            </a:extLst>
          </p:cNvPr>
          <p:cNvCxnSpPr>
            <a:cxnSpLocks/>
            <a:stCxn id="41" idx="6"/>
            <a:endCxn id="42" idx="3"/>
          </p:cNvCxnSpPr>
          <p:nvPr/>
        </p:nvCxnSpPr>
        <p:spPr>
          <a:xfrm flipV="1">
            <a:off x="4648915" y="5310574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37FDFE-CAAB-A746-B416-4989EF0B174A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4648915" y="4460591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7-Point Star 2">
            <a:extLst>
              <a:ext uri="{FF2B5EF4-FFF2-40B4-BE49-F238E27FC236}">
                <a16:creationId xmlns:a16="http://schemas.microsoft.com/office/drawing/2014/main" id="{E0363703-EEE2-0248-ADC5-80603D750744}"/>
              </a:ext>
            </a:extLst>
          </p:cNvPr>
          <p:cNvSpPr/>
          <p:nvPr/>
        </p:nvSpPr>
        <p:spPr>
          <a:xfrm>
            <a:off x="4760027" y="4293149"/>
            <a:ext cx="457200" cy="45720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7-Point Star 46">
            <a:extLst>
              <a:ext uri="{FF2B5EF4-FFF2-40B4-BE49-F238E27FC236}">
                <a16:creationId xmlns:a16="http://schemas.microsoft.com/office/drawing/2014/main" id="{992B9D34-10F5-1449-B1DB-63D7AA7313B0}"/>
              </a:ext>
            </a:extLst>
          </p:cNvPr>
          <p:cNvSpPr/>
          <p:nvPr/>
        </p:nvSpPr>
        <p:spPr>
          <a:xfrm>
            <a:off x="3008643" y="4354373"/>
            <a:ext cx="457200" cy="45720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7-Point Star 47">
            <a:extLst>
              <a:ext uri="{FF2B5EF4-FFF2-40B4-BE49-F238E27FC236}">
                <a16:creationId xmlns:a16="http://schemas.microsoft.com/office/drawing/2014/main" id="{2FFE8B38-7D23-2A43-9B7A-7E9DC5653D2F}"/>
              </a:ext>
            </a:extLst>
          </p:cNvPr>
          <p:cNvSpPr/>
          <p:nvPr/>
        </p:nvSpPr>
        <p:spPr>
          <a:xfrm>
            <a:off x="10790582" y="2030341"/>
            <a:ext cx="457200" cy="45720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7-Point Star 48">
            <a:extLst>
              <a:ext uri="{FF2B5EF4-FFF2-40B4-BE49-F238E27FC236}">
                <a16:creationId xmlns:a16="http://schemas.microsoft.com/office/drawing/2014/main" id="{6766C3DE-9EEB-0549-A3B1-07021CC09901}"/>
              </a:ext>
            </a:extLst>
          </p:cNvPr>
          <p:cNvSpPr/>
          <p:nvPr/>
        </p:nvSpPr>
        <p:spPr>
          <a:xfrm>
            <a:off x="4760027" y="5215885"/>
            <a:ext cx="457200" cy="457200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3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378-2BC5-7A40-96B5-1FE88A09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Execution Time (Computation)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1EFA8-5FDC-694F-BC46-E2B577A2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B062-E0E6-434E-9436-A043093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28</a:t>
            </a:fld>
            <a:endParaRPr lang="en-US"/>
          </a:p>
        </p:txBody>
      </p:sp>
      <p:sp>
        <p:nvSpPr>
          <p:cNvPr id="38" name="Content Placeholder 124">
            <a:extLst>
              <a:ext uri="{FF2B5EF4-FFF2-40B4-BE49-F238E27FC236}">
                <a16:creationId xmlns:a16="http://schemas.microsoft.com/office/drawing/2014/main" id="{E9CB9628-3F43-694E-9F0C-FFAAD5D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306"/>
            <a:ext cx="10515600" cy="4836657"/>
          </a:xfrm>
        </p:spPr>
        <p:txBody>
          <a:bodyPr/>
          <a:lstStyle/>
          <a:p>
            <a:r>
              <a:rPr lang="en-US" dirty="0"/>
              <a:t>Predicting computation time (kernels execution times on different accelerators) is not easy.</a:t>
            </a:r>
          </a:p>
          <a:p>
            <a:pPr lvl="1"/>
            <a:r>
              <a:rPr lang="en-US" dirty="0"/>
              <a:t>Profiling-based scheduling policy</a:t>
            </a:r>
          </a:p>
          <a:p>
            <a:pPr lvl="1"/>
            <a:r>
              <a:rPr lang="en-US" dirty="0"/>
              <a:t>AI scheduling policy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CE170C-265F-8F47-966D-BA396280876D}"/>
              </a:ext>
            </a:extLst>
          </p:cNvPr>
          <p:cNvSpPr/>
          <p:nvPr/>
        </p:nvSpPr>
        <p:spPr>
          <a:xfrm>
            <a:off x="2136916" y="457144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43C813-A625-4B4E-868E-85998D059389}"/>
              </a:ext>
            </a:extLst>
          </p:cNvPr>
          <p:cNvSpPr/>
          <p:nvPr/>
        </p:nvSpPr>
        <p:spPr>
          <a:xfrm>
            <a:off x="3734515" y="400339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022305-312E-9045-B935-F0FFE09904FB}"/>
              </a:ext>
            </a:extLst>
          </p:cNvPr>
          <p:cNvSpPr/>
          <p:nvPr/>
        </p:nvSpPr>
        <p:spPr>
          <a:xfrm>
            <a:off x="3734515" y="514583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2940CE-5813-E54A-B506-DA4F05A4EB7E}"/>
              </a:ext>
            </a:extLst>
          </p:cNvPr>
          <p:cNvSpPr/>
          <p:nvPr/>
        </p:nvSpPr>
        <p:spPr>
          <a:xfrm>
            <a:off x="5332113" y="4530085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456169-E259-6F48-A3F9-FFB29F098706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2917405" y="4460591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C2E868-5B8B-E545-8960-347D347A4AB0}"/>
              </a:ext>
            </a:extLst>
          </p:cNvPr>
          <p:cNvCxnSpPr>
            <a:cxnSpLocks/>
            <a:stCxn id="39" idx="5"/>
            <a:endCxn id="41" idx="2"/>
          </p:cNvCxnSpPr>
          <p:nvPr/>
        </p:nvCxnSpPr>
        <p:spPr>
          <a:xfrm>
            <a:off x="2917405" y="5351934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1A9DA2-DFD2-614D-95F2-E191896186CF}"/>
              </a:ext>
            </a:extLst>
          </p:cNvPr>
          <p:cNvCxnSpPr>
            <a:cxnSpLocks/>
            <a:stCxn id="41" idx="6"/>
            <a:endCxn id="42" idx="3"/>
          </p:cNvCxnSpPr>
          <p:nvPr/>
        </p:nvCxnSpPr>
        <p:spPr>
          <a:xfrm flipV="1">
            <a:off x="4648915" y="5310574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37FDFE-CAAB-A746-B416-4989EF0B174A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4648915" y="4460591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5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EC16-39CC-424F-9FDA-F4341846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Scheduling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D9C0-9694-AC46-BA2B-F495280F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6840913" cy="4805363"/>
          </a:xfrm>
        </p:spPr>
        <p:txBody>
          <a:bodyPr/>
          <a:lstStyle/>
          <a:p>
            <a:r>
              <a:rPr lang="en-US" dirty="0"/>
              <a:t>Users can specify a target scheduling policy for each task</a:t>
            </a:r>
          </a:p>
          <a:p>
            <a:pPr lvl="1"/>
            <a:r>
              <a:rPr lang="en-US" dirty="0"/>
              <a:t>T1 for GPU</a:t>
            </a:r>
          </a:p>
          <a:p>
            <a:pPr lvl="1"/>
            <a:r>
              <a:rPr lang="en-US" dirty="0"/>
              <a:t>T2 for FPGA</a:t>
            </a:r>
          </a:p>
          <a:p>
            <a:pPr lvl="1"/>
            <a:r>
              <a:rPr lang="en-US" dirty="0"/>
              <a:t>T3 for locality-aware</a:t>
            </a:r>
          </a:p>
          <a:p>
            <a:pPr lvl="1"/>
            <a:r>
              <a:rPr lang="en-US" dirty="0"/>
              <a:t>T4 for CPU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E4C6F-05C4-D344-AC8B-BD2967D6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498A-3E82-4640-B171-D87F44FA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4B229C-0D02-9C42-9E96-41437F2C3DA5}"/>
              </a:ext>
            </a:extLst>
          </p:cNvPr>
          <p:cNvSpPr/>
          <p:nvPr/>
        </p:nvSpPr>
        <p:spPr>
          <a:xfrm>
            <a:off x="2136916" y="457144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3A84C-7AD9-7D40-9AB6-59A7FDCEB713}"/>
              </a:ext>
            </a:extLst>
          </p:cNvPr>
          <p:cNvSpPr/>
          <p:nvPr/>
        </p:nvSpPr>
        <p:spPr>
          <a:xfrm>
            <a:off x="3734515" y="400339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835488-17EF-B547-95EF-B1FA8EF6EA06}"/>
              </a:ext>
            </a:extLst>
          </p:cNvPr>
          <p:cNvSpPr/>
          <p:nvPr/>
        </p:nvSpPr>
        <p:spPr>
          <a:xfrm>
            <a:off x="3734515" y="514583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C93950-9E0D-E044-A25F-07955580A82F}"/>
              </a:ext>
            </a:extLst>
          </p:cNvPr>
          <p:cNvSpPr/>
          <p:nvPr/>
        </p:nvSpPr>
        <p:spPr>
          <a:xfrm>
            <a:off x="5332113" y="4530085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EB2D4-71D5-9849-A445-896BBC0E9920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917405" y="4460591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28C7F-1E7E-5F49-B3C0-373475FBFBF7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917405" y="5351934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472873-B8C3-9B42-8B7F-FCBBF1BA01CA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4648915" y="5310574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12C1B-CB2E-604A-865B-F306E3AAD9D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4648915" y="4460591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FDF26-CF56-2444-AA29-CBD8AEF6145D}"/>
              </a:ext>
            </a:extLst>
          </p:cNvPr>
          <p:cNvSpPr/>
          <p:nvPr/>
        </p:nvSpPr>
        <p:spPr>
          <a:xfrm>
            <a:off x="7633251" y="1373759"/>
            <a:ext cx="3931920" cy="484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0" rtlCol="0" anchor="t" anchorCtr="0"/>
          <a:lstStyle/>
          <a:p>
            <a:pPr algn="ctr"/>
            <a:r>
              <a:rPr lang="en-US" sz="4400" b="1" dirty="0"/>
              <a:t>Task Scheduler</a:t>
            </a:r>
          </a:p>
        </p:txBody>
      </p:sp>
      <p:sp>
        <p:nvSpPr>
          <p:cNvPr id="29" name="Pentagon 28">
            <a:extLst>
              <a:ext uri="{FF2B5EF4-FFF2-40B4-BE49-F238E27FC236}">
                <a16:creationId xmlns:a16="http://schemas.microsoft.com/office/drawing/2014/main" id="{EAC19A1B-024F-EF49-8094-0CBE9BB01700}"/>
              </a:ext>
            </a:extLst>
          </p:cNvPr>
          <p:cNvSpPr/>
          <p:nvPr/>
        </p:nvSpPr>
        <p:spPr>
          <a:xfrm rot="16200000">
            <a:off x="7690702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Locality-aware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400DBA30-D6B9-5941-BEA1-C751288F889F}"/>
              </a:ext>
            </a:extLst>
          </p:cNvPr>
          <p:cNvSpPr/>
          <p:nvPr/>
        </p:nvSpPr>
        <p:spPr>
          <a:xfrm rot="16200000">
            <a:off x="6915514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Device Type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977D6421-A593-9F4A-B030-013B045D3E7E}"/>
              </a:ext>
            </a:extLst>
          </p:cNvPr>
          <p:cNvSpPr/>
          <p:nvPr/>
        </p:nvSpPr>
        <p:spPr>
          <a:xfrm rot="16200000">
            <a:off x="8465890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Profiling</a:t>
            </a: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E15FB14E-9A9C-F64F-9C32-9DD680038553}"/>
              </a:ext>
            </a:extLst>
          </p:cNvPr>
          <p:cNvSpPr/>
          <p:nvPr/>
        </p:nvSpPr>
        <p:spPr>
          <a:xfrm rot="16200000">
            <a:off x="9241078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AI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47BE6-5FE8-4C47-AD59-64C75A88FB66}"/>
              </a:ext>
            </a:extLst>
          </p:cNvPr>
          <p:cNvSpPr txBox="1"/>
          <p:nvPr/>
        </p:nvSpPr>
        <p:spPr>
          <a:xfrm>
            <a:off x="8310361" y="3452191"/>
            <a:ext cx="259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Scheduling Policies</a:t>
            </a:r>
          </a:p>
        </p:txBody>
      </p:sp>
    </p:spTree>
    <p:extLst>
      <p:ext uri="{BB962C8B-B14F-4D97-AF65-F5344CB8AC3E}">
        <p14:creationId xmlns:p14="http://schemas.microsoft.com/office/powerpoint/2010/main" val="29201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NVIDIA CUDA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85397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13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EC16-39CC-424F-9FDA-F4341846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Scheduling Policies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D9C0-9694-AC46-BA2B-F495280F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6840913" cy="4805363"/>
          </a:xfrm>
        </p:spPr>
        <p:txBody>
          <a:bodyPr/>
          <a:lstStyle/>
          <a:p>
            <a:r>
              <a:rPr lang="en-US" dirty="0"/>
              <a:t>Users can write their own scheduling policies and plug them in the IRIS task scheduler.</a:t>
            </a:r>
          </a:p>
          <a:p>
            <a:pPr lvl="1"/>
            <a:r>
              <a:rPr lang="en-US" dirty="0"/>
              <a:t>Specialized for their target systems</a:t>
            </a:r>
          </a:p>
          <a:p>
            <a:pPr lvl="1"/>
            <a:r>
              <a:rPr lang="en-US" dirty="0"/>
              <a:t>Specialized for their target applications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E4C6F-05C4-D344-AC8B-BD2967D6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498A-3E82-4640-B171-D87F44FA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4B229C-0D02-9C42-9E96-41437F2C3DA5}"/>
              </a:ext>
            </a:extLst>
          </p:cNvPr>
          <p:cNvSpPr/>
          <p:nvPr/>
        </p:nvSpPr>
        <p:spPr>
          <a:xfrm>
            <a:off x="2136916" y="457144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3A84C-7AD9-7D40-9AB6-59A7FDCEB713}"/>
              </a:ext>
            </a:extLst>
          </p:cNvPr>
          <p:cNvSpPr/>
          <p:nvPr/>
        </p:nvSpPr>
        <p:spPr>
          <a:xfrm>
            <a:off x="3734515" y="400339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835488-17EF-B547-95EF-B1FA8EF6EA06}"/>
              </a:ext>
            </a:extLst>
          </p:cNvPr>
          <p:cNvSpPr/>
          <p:nvPr/>
        </p:nvSpPr>
        <p:spPr>
          <a:xfrm>
            <a:off x="3734515" y="514583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C93950-9E0D-E044-A25F-07955580A82F}"/>
              </a:ext>
            </a:extLst>
          </p:cNvPr>
          <p:cNvSpPr/>
          <p:nvPr/>
        </p:nvSpPr>
        <p:spPr>
          <a:xfrm>
            <a:off x="5332113" y="4530085"/>
            <a:ext cx="914400" cy="914400"/>
          </a:xfrm>
          <a:prstGeom prst="ellipse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EB2D4-71D5-9849-A445-896BBC0E9920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917405" y="4460591"/>
            <a:ext cx="817110" cy="2447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28C7F-1E7E-5F49-B3C0-373475FBFBF7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917405" y="5351934"/>
            <a:ext cx="817110" cy="2511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472873-B8C3-9B42-8B7F-FCBBF1BA01CA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4648915" y="5310574"/>
            <a:ext cx="817109" cy="292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12C1B-CB2E-604A-865B-F306E3AAD9D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4648915" y="4460591"/>
            <a:ext cx="817109" cy="20340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FDF26-CF56-2444-AA29-CBD8AEF6145D}"/>
              </a:ext>
            </a:extLst>
          </p:cNvPr>
          <p:cNvSpPr/>
          <p:nvPr/>
        </p:nvSpPr>
        <p:spPr>
          <a:xfrm>
            <a:off x="7633251" y="1373759"/>
            <a:ext cx="3931920" cy="484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0" rtlCol="0" anchor="t" anchorCtr="0"/>
          <a:lstStyle/>
          <a:p>
            <a:pPr algn="ctr"/>
            <a:r>
              <a:rPr lang="en-US" sz="4400" b="1" dirty="0"/>
              <a:t>Task Scheduler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AE23F8EE-9CFB-474A-8D83-9A5D68B5EC0A}"/>
              </a:ext>
            </a:extLst>
          </p:cNvPr>
          <p:cNvSpPr/>
          <p:nvPr/>
        </p:nvSpPr>
        <p:spPr>
          <a:xfrm rot="16200000">
            <a:off x="7690702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Locality-aware</a:t>
            </a: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0632E279-9B03-2442-9D49-3DDC4C8B7979}"/>
              </a:ext>
            </a:extLst>
          </p:cNvPr>
          <p:cNvSpPr/>
          <p:nvPr/>
        </p:nvSpPr>
        <p:spPr>
          <a:xfrm rot="16200000">
            <a:off x="6915514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Device Type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92AEE0E2-0002-354B-9152-52180C6C7B23}"/>
              </a:ext>
            </a:extLst>
          </p:cNvPr>
          <p:cNvSpPr/>
          <p:nvPr/>
        </p:nvSpPr>
        <p:spPr>
          <a:xfrm rot="16200000">
            <a:off x="8465890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Profiling</a:t>
            </a: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F63F4A9C-84EF-9B4A-97CA-A04D79A8470E}"/>
              </a:ext>
            </a:extLst>
          </p:cNvPr>
          <p:cNvSpPr/>
          <p:nvPr/>
        </p:nvSpPr>
        <p:spPr>
          <a:xfrm rot="16200000">
            <a:off x="9241078" y="4843301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/>
              <a:t>AI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E4A8E6F-D1C2-9B40-968B-64DE32E98408}"/>
              </a:ext>
            </a:extLst>
          </p:cNvPr>
          <p:cNvSpPr/>
          <p:nvPr/>
        </p:nvSpPr>
        <p:spPr>
          <a:xfrm rot="16200000">
            <a:off x="10016265" y="4843300"/>
            <a:ext cx="2286000" cy="457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User Custom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246DB-A5DB-754E-9679-984C2D278369}"/>
              </a:ext>
            </a:extLst>
          </p:cNvPr>
          <p:cNvSpPr txBox="1"/>
          <p:nvPr/>
        </p:nvSpPr>
        <p:spPr>
          <a:xfrm>
            <a:off x="8310361" y="3452191"/>
            <a:ext cx="259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Scheduling Policies</a:t>
            </a:r>
          </a:p>
        </p:txBody>
      </p:sp>
    </p:spTree>
    <p:extLst>
      <p:ext uri="{BB962C8B-B14F-4D97-AF65-F5344CB8AC3E}">
        <p14:creationId xmlns:p14="http://schemas.microsoft.com/office/powerpoint/2010/main" val="95940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20B7-6547-D247-9367-5F041483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IRIS: An Intelligent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/>
              <a:t>Task Parallel Runtime System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/>
              <a:t>for Extremely Heterogeneous Architectures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588F7-0BC8-694D-A818-BE3649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9AA4-0D5E-C545-91BA-2351E36D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31</a:t>
            </a:fld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7BF3E2-D543-B043-850A-560AED0D720B}"/>
              </a:ext>
            </a:extLst>
          </p:cNvPr>
          <p:cNvSpPr txBox="1"/>
          <p:nvPr/>
        </p:nvSpPr>
        <p:spPr>
          <a:xfrm>
            <a:off x="3585730" y="5859169"/>
            <a:ext cx="497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https://</a:t>
            </a:r>
            <a:r>
              <a:rPr lang="en-US" sz="2400" i="1" dirty="0" err="1"/>
              <a:t>code.ornl.gov</a:t>
            </a:r>
            <a:r>
              <a:rPr lang="en-US" sz="2400" i="1" dirty="0"/>
              <a:t>/</a:t>
            </a:r>
            <a:r>
              <a:rPr lang="en-US" sz="2400" i="1" dirty="0" err="1"/>
              <a:t>eck</a:t>
            </a:r>
            <a:r>
              <a:rPr lang="en-US" sz="2400" i="1" dirty="0"/>
              <a:t>/</a:t>
            </a:r>
            <a:r>
              <a:rPr lang="en-US" sz="2400" i="1" dirty="0" err="1"/>
              <a:t>brisbane-rts</a:t>
            </a:r>
            <a:endParaRPr lang="en-US" sz="2400" i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FA0623-2760-2141-BB75-4DE7A9E33F12}"/>
              </a:ext>
            </a:extLst>
          </p:cNvPr>
          <p:cNvSpPr/>
          <p:nvPr/>
        </p:nvSpPr>
        <p:spPr>
          <a:xfrm>
            <a:off x="2919725" y="3004481"/>
            <a:ext cx="667564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1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6B3FBD3-9923-614C-8CB6-1F6354B5A585}"/>
              </a:ext>
            </a:extLst>
          </p:cNvPr>
          <p:cNvSpPr/>
          <p:nvPr/>
        </p:nvSpPr>
        <p:spPr>
          <a:xfrm>
            <a:off x="3768828" y="4629263"/>
            <a:ext cx="5705154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000" b="1" i="1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9A611B6-F8C8-0749-8F3A-FECB5A667C56}"/>
              </a:ext>
            </a:extLst>
          </p:cNvPr>
          <p:cNvSpPr/>
          <p:nvPr/>
        </p:nvSpPr>
        <p:spPr>
          <a:xfrm>
            <a:off x="4570407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CUDA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Runtime Shared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E688316-3DEC-2F48-97C9-E5FB5A624CF5}"/>
              </a:ext>
            </a:extLst>
          </p:cNvPr>
          <p:cNvSpPr/>
          <p:nvPr/>
        </p:nvSpPr>
        <p:spPr>
          <a:xfrm>
            <a:off x="5304409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HIP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Runtime Shared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4F0DFDF-82F4-374D-83D9-3F4330233D98}"/>
              </a:ext>
            </a:extLst>
          </p:cNvPr>
          <p:cNvSpPr/>
          <p:nvPr/>
        </p:nvSpPr>
        <p:spPr>
          <a:xfrm>
            <a:off x="3841369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OpenMP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 Shared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7C10B51-302F-D64D-8B2F-4C6D4C8906E3}"/>
              </a:ext>
            </a:extLst>
          </p:cNvPr>
          <p:cNvSpPr/>
          <p:nvPr/>
        </p:nvSpPr>
        <p:spPr>
          <a:xfrm>
            <a:off x="6797391" y="3439049"/>
            <a:ext cx="548640" cy="27432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Vendor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OpenCL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25E082D-6393-1048-A2C9-218C3F53E004}"/>
              </a:ext>
            </a:extLst>
          </p:cNvPr>
          <p:cNvSpPr/>
          <p:nvPr/>
        </p:nvSpPr>
        <p:spPr>
          <a:xfrm>
            <a:off x="7489058" y="3440729"/>
            <a:ext cx="548640" cy="27432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Vendor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OpenCL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7A1DF-FCD7-2B40-9EF4-F06BC8842210}"/>
              </a:ext>
            </a:extLst>
          </p:cNvPr>
          <p:cNvSpPr/>
          <p:nvPr/>
        </p:nvSpPr>
        <p:spPr>
          <a:xfrm>
            <a:off x="3841369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D2EB2DC-EC4E-AD40-A3CB-FD6DB57F8DC3}"/>
              </a:ext>
            </a:extLst>
          </p:cNvPr>
          <p:cNvSpPr/>
          <p:nvPr/>
        </p:nvSpPr>
        <p:spPr>
          <a:xfrm>
            <a:off x="4570407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NVIDIA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C6D717-65E0-F24B-9297-AC7A32225DE0}"/>
              </a:ext>
            </a:extLst>
          </p:cNvPr>
          <p:cNvSpPr/>
          <p:nvPr/>
        </p:nvSpPr>
        <p:spPr>
          <a:xfrm>
            <a:off x="5284553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AMD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377D3D-2E20-F940-AE54-2E894EAF9BDB}"/>
              </a:ext>
            </a:extLst>
          </p:cNvPr>
          <p:cNvSpPr/>
          <p:nvPr/>
        </p:nvSpPr>
        <p:spPr>
          <a:xfrm>
            <a:off x="6803172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Intel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FPGA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0DCE9C2-59F5-A040-939C-94DBD0D074DF}"/>
              </a:ext>
            </a:extLst>
          </p:cNvPr>
          <p:cNvSpPr/>
          <p:nvPr/>
        </p:nvSpPr>
        <p:spPr>
          <a:xfrm>
            <a:off x="7489058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Qualcomm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7134A45B-D6D0-2B46-A560-347BBCE4D68A}"/>
              </a:ext>
            </a:extLst>
          </p:cNvPr>
          <p:cNvSpPr/>
          <p:nvPr/>
        </p:nvSpPr>
        <p:spPr>
          <a:xfrm>
            <a:off x="3841369" y="3781949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9942ADB-5BDB-A141-B1C2-572860D15255}"/>
              </a:ext>
            </a:extLst>
          </p:cNvPr>
          <p:cNvSpPr/>
          <p:nvPr/>
        </p:nvSpPr>
        <p:spPr>
          <a:xfrm>
            <a:off x="3889067" y="4319598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E67B135-73C8-E44F-9AD5-A79EFD0AF499}"/>
              </a:ext>
            </a:extLst>
          </p:cNvPr>
          <p:cNvSpPr/>
          <p:nvPr/>
        </p:nvSpPr>
        <p:spPr>
          <a:xfrm>
            <a:off x="4570407" y="3781949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7778E1B-0C59-D946-822E-F40B45FA6237}"/>
              </a:ext>
            </a:extLst>
          </p:cNvPr>
          <p:cNvSpPr/>
          <p:nvPr/>
        </p:nvSpPr>
        <p:spPr>
          <a:xfrm>
            <a:off x="4618105" y="3830006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C4B168B-0415-B949-A1E5-993AD7CA8ACA}"/>
              </a:ext>
            </a:extLst>
          </p:cNvPr>
          <p:cNvSpPr/>
          <p:nvPr/>
        </p:nvSpPr>
        <p:spPr>
          <a:xfrm>
            <a:off x="4618105" y="4319598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90369D0-DF17-2B4B-B32A-4E13C3A6973F}"/>
              </a:ext>
            </a:extLst>
          </p:cNvPr>
          <p:cNvSpPr/>
          <p:nvPr/>
        </p:nvSpPr>
        <p:spPr>
          <a:xfrm>
            <a:off x="4618105" y="4078035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1A8DE08-40CB-634E-9397-B1FEBECB7239}"/>
              </a:ext>
            </a:extLst>
          </p:cNvPr>
          <p:cNvSpPr/>
          <p:nvPr/>
        </p:nvSpPr>
        <p:spPr>
          <a:xfrm>
            <a:off x="5304409" y="3781949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C3C12C4-5366-044A-8728-A84C2D2DBDE4}"/>
              </a:ext>
            </a:extLst>
          </p:cNvPr>
          <p:cNvSpPr/>
          <p:nvPr/>
        </p:nvSpPr>
        <p:spPr>
          <a:xfrm>
            <a:off x="5352107" y="3830006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3A8882D9-25CB-C743-8191-75569150A3AA}"/>
              </a:ext>
            </a:extLst>
          </p:cNvPr>
          <p:cNvSpPr/>
          <p:nvPr/>
        </p:nvSpPr>
        <p:spPr>
          <a:xfrm>
            <a:off x="6803172" y="3781949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169634-6823-D240-B4CD-80EB6800B3A8}"/>
              </a:ext>
            </a:extLst>
          </p:cNvPr>
          <p:cNvSpPr/>
          <p:nvPr/>
        </p:nvSpPr>
        <p:spPr>
          <a:xfrm>
            <a:off x="6848892" y="4078035"/>
            <a:ext cx="45720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19B871A-EC4C-D948-A85D-BCE58A8C31E3}"/>
              </a:ext>
            </a:extLst>
          </p:cNvPr>
          <p:cNvSpPr/>
          <p:nvPr/>
        </p:nvSpPr>
        <p:spPr>
          <a:xfrm>
            <a:off x="7489058" y="3781948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A8B042-EE2E-3C46-8A13-F723E6A19CF2}"/>
              </a:ext>
            </a:extLst>
          </p:cNvPr>
          <p:cNvSpPr/>
          <p:nvPr/>
        </p:nvSpPr>
        <p:spPr>
          <a:xfrm>
            <a:off x="7534778" y="3830006"/>
            <a:ext cx="45720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170D63-6449-EB41-9F84-84C95AB41479}"/>
              </a:ext>
            </a:extLst>
          </p:cNvPr>
          <p:cNvSpPr/>
          <p:nvPr/>
        </p:nvSpPr>
        <p:spPr>
          <a:xfrm>
            <a:off x="7534778" y="4319598"/>
            <a:ext cx="45720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4091EC7-A0A6-CD41-9BE7-0658AC2C71C8}"/>
              </a:ext>
            </a:extLst>
          </p:cNvPr>
          <p:cNvCxnSpPr>
            <a:cxnSpLocks/>
          </p:cNvCxnSpPr>
          <p:nvPr/>
        </p:nvCxnSpPr>
        <p:spPr>
          <a:xfrm>
            <a:off x="4844727" y="4212116"/>
            <a:ext cx="0" cy="10748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9AFA16-4895-DD43-8F46-AB005B88E139}"/>
              </a:ext>
            </a:extLst>
          </p:cNvPr>
          <p:cNvCxnSpPr>
            <a:cxnSpLocks/>
          </p:cNvCxnSpPr>
          <p:nvPr/>
        </p:nvCxnSpPr>
        <p:spPr>
          <a:xfrm>
            <a:off x="4844727" y="3967474"/>
            <a:ext cx="0" cy="10748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3DACA7-2750-FE41-AEEA-9E4B6788F038}"/>
              </a:ext>
            </a:extLst>
          </p:cNvPr>
          <p:cNvCxnSpPr>
            <a:cxnSpLocks/>
          </p:cNvCxnSpPr>
          <p:nvPr/>
        </p:nvCxnSpPr>
        <p:spPr>
          <a:xfrm>
            <a:off x="7763378" y="3967473"/>
            <a:ext cx="0" cy="35212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59972A-613F-3045-AEFE-F91C12745EE6}"/>
              </a:ext>
            </a:extLst>
          </p:cNvPr>
          <p:cNvCxnSpPr>
            <a:cxnSpLocks/>
          </p:cNvCxnSpPr>
          <p:nvPr/>
        </p:nvCxnSpPr>
        <p:spPr>
          <a:xfrm>
            <a:off x="5071349" y="3898586"/>
            <a:ext cx="280758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00D73865-E04A-F14B-B4C4-20C35EFC1F0B}"/>
              </a:ext>
            </a:extLst>
          </p:cNvPr>
          <p:cNvCxnSpPr>
            <a:cxnSpLocks/>
            <a:stCxn id="130" idx="2"/>
            <a:endCxn id="133" idx="1"/>
          </p:cNvCxnSpPr>
          <p:nvPr/>
        </p:nvCxnSpPr>
        <p:spPr>
          <a:xfrm rot="16200000" flipH="1">
            <a:off x="7219644" y="4073043"/>
            <a:ext cx="172983" cy="457286"/>
          </a:xfrm>
          <a:prstGeom prst="curvedConnector2">
            <a:avLst/>
          </a:prstGeom>
          <a:ln w="12700">
            <a:solidFill>
              <a:schemeClr val="accent6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849914D0-B5DA-0044-AB18-0C0D46346E3D}"/>
              </a:ext>
            </a:extLst>
          </p:cNvPr>
          <p:cNvCxnSpPr>
            <a:cxnSpLocks/>
            <a:stCxn id="124" idx="1"/>
            <a:endCxn id="122" idx="0"/>
          </p:cNvCxnSpPr>
          <p:nvPr/>
        </p:nvCxnSpPr>
        <p:spPr>
          <a:xfrm rot="10800000" flipV="1">
            <a:off x="4115689" y="3898586"/>
            <a:ext cx="502416" cy="421012"/>
          </a:xfrm>
          <a:prstGeom prst="curvedConnector2">
            <a:avLst/>
          </a:prstGeom>
          <a:ln w="12700">
            <a:solidFill>
              <a:schemeClr val="accent6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C386440E-869B-4E4D-90A6-7A8A95EC76CE}"/>
              </a:ext>
            </a:extLst>
          </p:cNvPr>
          <p:cNvSpPr/>
          <p:nvPr/>
        </p:nvSpPr>
        <p:spPr>
          <a:xfrm>
            <a:off x="4024249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6BA00B7C-4BB0-2546-AC66-A07A2A4E765D}"/>
              </a:ext>
            </a:extLst>
          </p:cNvPr>
          <p:cNvSpPr/>
          <p:nvPr/>
        </p:nvSpPr>
        <p:spPr>
          <a:xfrm>
            <a:off x="4753287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8894EFF7-2AAD-DA48-A30E-4D8D0E45C18F}"/>
              </a:ext>
            </a:extLst>
          </p:cNvPr>
          <p:cNvSpPr/>
          <p:nvPr/>
        </p:nvSpPr>
        <p:spPr>
          <a:xfrm>
            <a:off x="5487290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EE11BA9F-4EF8-3445-965C-9E38784ABF90}"/>
              </a:ext>
            </a:extLst>
          </p:cNvPr>
          <p:cNvSpPr/>
          <p:nvPr/>
        </p:nvSpPr>
        <p:spPr>
          <a:xfrm>
            <a:off x="6986052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Down Arrow 143">
            <a:extLst>
              <a:ext uri="{FF2B5EF4-FFF2-40B4-BE49-F238E27FC236}">
                <a16:creationId xmlns:a16="http://schemas.microsoft.com/office/drawing/2014/main" id="{70761458-8875-004F-B3BB-FFC98BE29008}"/>
              </a:ext>
            </a:extLst>
          </p:cNvPr>
          <p:cNvSpPr/>
          <p:nvPr/>
        </p:nvSpPr>
        <p:spPr>
          <a:xfrm>
            <a:off x="7671938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35E96A7-B775-3E46-B52D-B10047DED7F6}"/>
              </a:ext>
            </a:extLst>
          </p:cNvPr>
          <p:cNvCxnSpPr>
            <a:cxnSpLocks/>
          </p:cNvCxnSpPr>
          <p:nvPr/>
        </p:nvCxnSpPr>
        <p:spPr>
          <a:xfrm>
            <a:off x="7076998" y="3341862"/>
            <a:ext cx="1" cy="9148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22D4A1A-DDC8-3149-9CBD-6C8DE2514D93}"/>
              </a:ext>
            </a:extLst>
          </p:cNvPr>
          <p:cNvCxnSpPr>
            <a:cxnSpLocks/>
          </p:cNvCxnSpPr>
          <p:nvPr/>
        </p:nvCxnSpPr>
        <p:spPr>
          <a:xfrm>
            <a:off x="7763378" y="3346223"/>
            <a:ext cx="0" cy="9450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C1DC124F-F41B-8444-B90A-EA4B6C2EAF01}"/>
              </a:ext>
            </a:extLst>
          </p:cNvPr>
          <p:cNvSpPr/>
          <p:nvPr/>
        </p:nvSpPr>
        <p:spPr>
          <a:xfrm>
            <a:off x="6797391" y="3071903"/>
            <a:ext cx="1257843" cy="27432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OpenCL ICD Loader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9CA4799-59BC-A340-8199-AD1C6F92B9E2}"/>
              </a:ext>
            </a:extLst>
          </p:cNvPr>
          <p:cNvSpPr/>
          <p:nvPr/>
        </p:nvSpPr>
        <p:spPr>
          <a:xfrm>
            <a:off x="2919725" y="2418886"/>
            <a:ext cx="6675641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en-US" sz="1000" b="1" i="1" dirty="0">
              <a:solidFill>
                <a:schemeClr val="tx1"/>
              </a:solidFill>
            </a:endParaRPr>
          </a:p>
        </p:txBody>
      </p:sp>
      <p:sp>
        <p:nvSpPr>
          <p:cNvPr id="149" name="Document 148">
            <a:extLst>
              <a:ext uri="{FF2B5EF4-FFF2-40B4-BE49-F238E27FC236}">
                <a16:creationId xmlns:a16="http://schemas.microsoft.com/office/drawing/2014/main" id="{ADF1DEB1-6397-2C4E-8AF2-EE0E0A511003}"/>
              </a:ext>
            </a:extLst>
          </p:cNvPr>
          <p:cNvSpPr/>
          <p:nvPr/>
        </p:nvSpPr>
        <p:spPr>
          <a:xfrm>
            <a:off x="7489058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OpenCL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50" name="Document 149">
            <a:extLst>
              <a:ext uri="{FF2B5EF4-FFF2-40B4-BE49-F238E27FC236}">
                <a16:creationId xmlns:a16="http://schemas.microsoft.com/office/drawing/2014/main" id="{C7707A5A-41D3-C340-95A0-F8C27660FC58}"/>
              </a:ext>
            </a:extLst>
          </p:cNvPr>
          <p:cNvSpPr/>
          <p:nvPr/>
        </p:nvSpPr>
        <p:spPr>
          <a:xfrm>
            <a:off x="5298346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HIP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51" name="Document 150">
            <a:extLst>
              <a:ext uri="{FF2B5EF4-FFF2-40B4-BE49-F238E27FC236}">
                <a16:creationId xmlns:a16="http://schemas.microsoft.com/office/drawing/2014/main" id="{1E5C6C3B-EB10-2F4B-9762-7B6F30A0D04D}"/>
              </a:ext>
            </a:extLst>
          </p:cNvPr>
          <p:cNvSpPr/>
          <p:nvPr/>
        </p:nvSpPr>
        <p:spPr>
          <a:xfrm>
            <a:off x="3837747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OpenMP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52" name="Document 151">
            <a:extLst>
              <a:ext uri="{FF2B5EF4-FFF2-40B4-BE49-F238E27FC236}">
                <a16:creationId xmlns:a16="http://schemas.microsoft.com/office/drawing/2014/main" id="{233835FC-2B01-4047-80C7-DEF49A2909A3}"/>
              </a:ext>
            </a:extLst>
          </p:cNvPr>
          <p:cNvSpPr/>
          <p:nvPr/>
        </p:nvSpPr>
        <p:spPr>
          <a:xfrm>
            <a:off x="4570407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CUDA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53" name="Document 152">
            <a:extLst>
              <a:ext uri="{FF2B5EF4-FFF2-40B4-BE49-F238E27FC236}">
                <a16:creationId xmlns:a16="http://schemas.microsoft.com/office/drawing/2014/main" id="{944178EF-40C1-3C4C-BD0F-8E5D90484CAC}"/>
              </a:ext>
            </a:extLst>
          </p:cNvPr>
          <p:cNvSpPr/>
          <p:nvPr/>
        </p:nvSpPr>
        <p:spPr>
          <a:xfrm>
            <a:off x="6795695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OpenCL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FABE5469-3367-B544-ADF4-4DB160FBE76C}"/>
              </a:ext>
            </a:extLst>
          </p:cNvPr>
          <p:cNvSpPr/>
          <p:nvPr/>
        </p:nvSpPr>
        <p:spPr>
          <a:xfrm>
            <a:off x="3768829" y="5244446"/>
            <a:ext cx="5705146" cy="411480"/>
          </a:xfrm>
          <a:prstGeom prst="roundRect">
            <a:avLst>
              <a:gd name="adj" fmla="val 316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8288" rtlCol="0" anchor="b" anchorCtr="0"/>
          <a:lstStyle/>
          <a:p>
            <a:pPr algn="ctr"/>
            <a:r>
              <a:rPr lang="en-US" sz="1000" b="1" i="1" dirty="0"/>
              <a:t>Shared Virtual Device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B0EDF08-0166-4049-9CB7-79F6F91A72ED}"/>
              </a:ext>
            </a:extLst>
          </p:cNvPr>
          <p:cNvSpPr/>
          <p:nvPr/>
        </p:nvSpPr>
        <p:spPr>
          <a:xfrm>
            <a:off x="3887089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DDR4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746D488-CE0A-9C4E-95F9-00FC1EA393A4}"/>
              </a:ext>
            </a:extLst>
          </p:cNvPr>
          <p:cNvCxnSpPr>
            <a:cxnSpLocks/>
          </p:cNvCxnSpPr>
          <p:nvPr/>
        </p:nvCxnSpPr>
        <p:spPr>
          <a:xfrm>
            <a:off x="4115689" y="4949304"/>
            <a:ext cx="0" cy="33541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72438E8-6C86-ED46-8AC0-CA30AC302CFA}"/>
              </a:ext>
            </a:extLst>
          </p:cNvPr>
          <p:cNvSpPr/>
          <p:nvPr/>
        </p:nvSpPr>
        <p:spPr>
          <a:xfrm>
            <a:off x="4616127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HBM2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987852-53F2-4A4C-8432-B5A0E7FF254B}"/>
              </a:ext>
            </a:extLst>
          </p:cNvPr>
          <p:cNvCxnSpPr>
            <a:cxnSpLocks/>
          </p:cNvCxnSpPr>
          <p:nvPr/>
        </p:nvCxnSpPr>
        <p:spPr>
          <a:xfrm>
            <a:off x="4844727" y="4954433"/>
            <a:ext cx="0" cy="32234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44AE324-3828-F443-A031-0A845F8EB525}"/>
              </a:ext>
            </a:extLst>
          </p:cNvPr>
          <p:cNvSpPr/>
          <p:nvPr/>
        </p:nvSpPr>
        <p:spPr>
          <a:xfrm>
            <a:off x="5333722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HBM2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85155FF-E914-FF4A-9714-430623FBA7AB}"/>
              </a:ext>
            </a:extLst>
          </p:cNvPr>
          <p:cNvCxnSpPr>
            <a:cxnSpLocks/>
            <a:stCxn id="118" idx="2"/>
            <a:endCxn id="159" idx="0"/>
          </p:cNvCxnSpPr>
          <p:nvPr/>
        </p:nvCxnSpPr>
        <p:spPr>
          <a:xfrm>
            <a:off x="5558873" y="4949002"/>
            <a:ext cx="3449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75AD2B5-3B59-D548-BFE2-9C45E994E4CD}"/>
              </a:ext>
            </a:extLst>
          </p:cNvPr>
          <p:cNvSpPr/>
          <p:nvPr/>
        </p:nvSpPr>
        <p:spPr>
          <a:xfrm>
            <a:off x="6848892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HBM2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3B67048-A301-824A-B307-7367A40E7B96}"/>
              </a:ext>
            </a:extLst>
          </p:cNvPr>
          <p:cNvCxnSpPr>
            <a:cxnSpLocks/>
            <a:stCxn id="119" idx="2"/>
            <a:endCxn id="161" idx="0"/>
          </p:cNvCxnSpPr>
          <p:nvPr/>
        </p:nvCxnSpPr>
        <p:spPr>
          <a:xfrm>
            <a:off x="7077492" y="4949002"/>
            <a:ext cx="0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113768-0DE1-7F47-9188-07AEB562FA4E}"/>
              </a:ext>
            </a:extLst>
          </p:cNvPr>
          <p:cNvSpPr/>
          <p:nvPr/>
        </p:nvSpPr>
        <p:spPr>
          <a:xfrm>
            <a:off x="7534778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LPDDR4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235EB4-D663-1148-9C2D-8A4ED0C68718}"/>
              </a:ext>
            </a:extLst>
          </p:cNvPr>
          <p:cNvCxnSpPr>
            <a:cxnSpLocks/>
            <a:stCxn id="120" idx="2"/>
            <a:endCxn id="163" idx="0"/>
          </p:cNvCxnSpPr>
          <p:nvPr/>
        </p:nvCxnSpPr>
        <p:spPr>
          <a:xfrm>
            <a:off x="7763378" y="4949002"/>
            <a:ext cx="0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61D1BB2-3B7A-5740-B1E5-D0CD01A6F0FC}"/>
              </a:ext>
            </a:extLst>
          </p:cNvPr>
          <p:cNvSpPr/>
          <p:nvPr/>
        </p:nvSpPr>
        <p:spPr>
          <a:xfrm>
            <a:off x="2991591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2E9E9EA-F19A-0F4F-9967-F002E0DC8037}"/>
              </a:ext>
            </a:extLst>
          </p:cNvPr>
          <p:cNvSpPr/>
          <p:nvPr/>
        </p:nvSpPr>
        <p:spPr>
          <a:xfrm>
            <a:off x="3037311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DDR4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9474FC8-176D-BD49-B789-2EE0EDAA2D9B}"/>
              </a:ext>
            </a:extLst>
          </p:cNvPr>
          <p:cNvCxnSpPr>
            <a:cxnSpLocks/>
            <a:stCxn id="165" idx="2"/>
            <a:endCxn id="166" idx="0"/>
          </p:cNvCxnSpPr>
          <p:nvPr/>
        </p:nvCxnSpPr>
        <p:spPr>
          <a:xfrm>
            <a:off x="3265911" y="4949002"/>
            <a:ext cx="0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A634E06D-577A-EB4C-8734-E81A44F17337}"/>
              </a:ext>
            </a:extLst>
          </p:cNvPr>
          <p:cNvSpPr/>
          <p:nvPr/>
        </p:nvSpPr>
        <p:spPr>
          <a:xfrm>
            <a:off x="2991591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b="1" i="1" dirty="0">
                <a:solidFill>
                  <a:schemeClr val="bg1"/>
                </a:solidFill>
              </a:rPr>
              <a:t>Dynamic</a:t>
            </a:r>
          </a:p>
          <a:p>
            <a:pPr algn="ctr"/>
            <a:r>
              <a:rPr lang="en-US" sz="800" b="1" i="1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en-US" sz="800" b="1" i="1" dirty="0">
                <a:solidFill>
                  <a:schemeClr val="bg1"/>
                </a:solidFill>
              </a:rPr>
              <a:t>Loader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C118E39E-F935-CD42-B9E3-150AA89941D8}"/>
              </a:ext>
            </a:extLst>
          </p:cNvPr>
          <p:cNvSpPr/>
          <p:nvPr/>
        </p:nvSpPr>
        <p:spPr>
          <a:xfrm>
            <a:off x="2991591" y="3781948"/>
            <a:ext cx="548640" cy="731519"/>
          </a:xfrm>
          <a:prstGeom prst="roundRect">
            <a:avLst>
              <a:gd name="adj" fmla="val 3168"/>
            </a:avLst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64008" rIns="0" bIns="0" rtlCol="0" anchor="t" anchorCtr="0"/>
          <a:lstStyle/>
          <a:p>
            <a:pPr algn="ctr"/>
            <a:r>
              <a:rPr lang="en-US" sz="800" b="1" i="1" dirty="0">
                <a:solidFill>
                  <a:schemeClr val="bg1"/>
                </a:solidFill>
              </a:rPr>
              <a:t>Task</a:t>
            </a:r>
          </a:p>
          <a:p>
            <a:pPr algn="ctr"/>
            <a:r>
              <a:rPr lang="en-US" sz="800" b="1" i="1" dirty="0">
                <a:solidFill>
                  <a:schemeClr val="bg1"/>
                </a:solidFill>
              </a:rPr>
              <a:t>Scheduler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450F19-6AE3-444A-9DFD-AB2DC4AE2C65}"/>
              </a:ext>
            </a:extLst>
          </p:cNvPr>
          <p:cNvCxnSpPr>
            <a:stCxn id="169" idx="3"/>
            <a:endCxn id="121" idx="1"/>
          </p:cNvCxnSpPr>
          <p:nvPr/>
        </p:nvCxnSpPr>
        <p:spPr>
          <a:xfrm>
            <a:off x="3540231" y="4147708"/>
            <a:ext cx="301138" cy="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5A9DEF3-422C-F14E-A7A0-653D9B34F271}"/>
              </a:ext>
            </a:extLst>
          </p:cNvPr>
          <p:cNvCxnSpPr>
            <a:cxnSpLocks/>
            <a:stCxn id="168" idx="3"/>
            <a:endCxn id="113" idx="1"/>
          </p:cNvCxnSpPr>
          <p:nvPr/>
        </p:nvCxnSpPr>
        <p:spPr>
          <a:xfrm>
            <a:off x="3540231" y="3389783"/>
            <a:ext cx="30113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2B1AFED-9D93-6745-A713-DD7D6A3512F0}"/>
              </a:ext>
            </a:extLst>
          </p:cNvPr>
          <p:cNvSpPr/>
          <p:nvPr/>
        </p:nvSpPr>
        <p:spPr>
          <a:xfrm>
            <a:off x="6848892" y="3830006"/>
            <a:ext cx="45720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BF95047-F766-AA42-AA8F-A04A4307CB3C}"/>
              </a:ext>
            </a:extLst>
          </p:cNvPr>
          <p:cNvSpPr/>
          <p:nvPr/>
        </p:nvSpPr>
        <p:spPr>
          <a:xfrm>
            <a:off x="3028981" y="4993479"/>
            <a:ext cx="465523" cy="1099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1000" b="1" i="1" dirty="0"/>
              <a:t>Host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FE7C6130-B935-E446-97B8-A0D7416CED14}"/>
              </a:ext>
            </a:extLst>
          </p:cNvPr>
          <p:cNvSpPr/>
          <p:nvPr/>
        </p:nvSpPr>
        <p:spPr>
          <a:xfrm>
            <a:off x="2464979" y="3004481"/>
            <a:ext cx="457200" cy="2743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 anchorCtr="0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IRIS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C3FC572-3A8C-5049-88F8-BDF6145EC9E4}"/>
              </a:ext>
            </a:extLst>
          </p:cNvPr>
          <p:cNvGrpSpPr/>
          <p:nvPr/>
        </p:nvGrpSpPr>
        <p:grpSpPr>
          <a:xfrm>
            <a:off x="2919726" y="1565867"/>
            <a:ext cx="1920240" cy="832533"/>
            <a:chOff x="2249875" y="970444"/>
            <a:chExt cx="1920240" cy="832533"/>
          </a:xfrm>
        </p:grpSpPr>
        <p:sp>
          <p:nvSpPr>
            <p:cNvPr id="176" name="Down Arrow 175">
              <a:extLst>
                <a:ext uri="{FF2B5EF4-FFF2-40B4-BE49-F238E27FC236}">
                  <a16:creationId xmlns:a16="http://schemas.microsoft.com/office/drawing/2014/main" id="{913BAA56-1373-F142-9DC1-E9E9A4441873}"/>
                </a:ext>
              </a:extLst>
            </p:cNvPr>
            <p:cNvSpPr/>
            <p:nvPr/>
          </p:nvSpPr>
          <p:spPr>
            <a:xfrm>
              <a:off x="3118555" y="1238798"/>
              <a:ext cx="182880" cy="13716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Down Arrow 176">
              <a:extLst>
                <a:ext uri="{FF2B5EF4-FFF2-40B4-BE49-F238E27FC236}">
                  <a16:creationId xmlns:a16="http://schemas.microsoft.com/office/drawing/2014/main" id="{3D6EA3C5-F744-784C-9211-DC3356775EC2}"/>
                </a:ext>
              </a:extLst>
            </p:cNvPr>
            <p:cNvSpPr/>
            <p:nvPr/>
          </p:nvSpPr>
          <p:spPr>
            <a:xfrm>
              <a:off x="3118555" y="1665817"/>
              <a:ext cx="182880" cy="137160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15F91153-501A-9F43-A1F2-1E0CA489057F}"/>
                </a:ext>
              </a:extLst>
            </p:cNvPr>
            <p:cNvSpPr/>
            <p:nvPr/>
          </p:nvSpPr>
          <p:spPr>
            <a:xfrm>
              <a:off x="2249875" y="1394553"/>
              <a:ext cx="1920240" cy="274320"/>
            </a:xfrm>
            <a:prstGeom prst="roundRect">
              <a:avLst>
                <a:gd name="adj" fmla="val 3168"/>
              </a:avLst>
            </a:prstGeom>
            <a:solidFill>
              <a:srgbClr val="7030A0"/>
            </a:solidFill>
            <a:ln w="1270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00" b="1" i="1" dirty="0">
                  <a:solidFill>
                    <a:schemeClr val="bg1"/>
                  </a:solidFill>
                </a:rPr>
                <a:t>OpenACC Compiler</a:t>
              </a:r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DCEE970C-F6CA-264B-8E70-15BABAFEFD65}"/>
                </a:ext>
              </a:extLst>
            </p:cNvPr>
            <p:cNvSpPr/>
            <p:nvPr/>
          </p:nvSpPr>
          <p:spPr>
            <a:xfrm>
              <a:off x="2249875" y="970444"/>
              <a:ext cx="1920240" cy="274320"/>
            </a:xfrm>
            <a:prstGeom prst="roundRect">
              <a:avLst>
                <a:gd name="adj" fmla="val 3168"/>
              </a:avLst>
            </a:prstGeom>
            <a:solidFill>
              <a:schemeClr val="accent4"/>
            </a:solidFill>
            <a:ln w="1270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OpenACC Application</a:t>
              </a:r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CEACC2A-7DD4-544A-99FC-B4A1DA6C6BC5}"/>
              </a:ext>
            </a:extLst>
          </p:cNvPr>
          <p:cNvSpPr/>
          <p:nvPr/>
        </p:nvSpPr>
        <p:spPr>
          <a:xfrm>
            <a:off x="2991591" y="2510326"/>
            <a:ext cx="731520" cy="3657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IRIS API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Host Code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C/C++/Fortran/Python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6C77D611-66F7-D84D-85C1-63C621495637}"/>
              </a:ext>
            </a:extLst>
          </p:cNvPr>
          <p:cNvSpPr/>
          <p:nvPr/>
        </p:nvSpPr>
        <p:spPr>
          <a:xfrm>
            <a:off x="2464979" y="2418886"/>
            <a:ext cx="457200" cy="5486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 anchorCtr="0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Low Level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008AE469-1F88-3143-B928-5C60AD7B578F}"/>
              </a:ext>
            </a:extLst>
          </p:cNvPr>
          <p:cNvSpPr/>
          <p:nvPr/>
        </p:nvSpPr>
        <p:spPr>
          <a:xfrm>
            <a:off x="2464979" y="1567640"/>
            <a:ext cx="457200" cy="6984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 anchorCtr="0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High Level</a:t>
            </a:r>
          </a:p>
        </p:txBody>
      </p:sp>
      <p:sp>
        <p:nvSpPr>
          <p:cNvPr id="183" name="Pentagon 182">
            <a:extLst>
              <a:ext uri="{FF2B5EF4-FFF2-40B4-BE49-F238E27FC236}">
                <a16:creationId xmlns:a16="http://schemas.microsoft.com/office/drawing/2014/main" id="{21D687D2-34BD-BF42-9125-8868AFEFC1B8}"/>
              </a:ext>
            </a:extLst>
          </p:cNvPr>
          <p:cNvSpPr/>
          <p:nvPr/>
        </p:nvSpPr>
        <p:spPr>
          <a:xfrm rot="16200000">
            <a:off x="2869425" y="4271813"/>
            <a:ext cx="365760" cy="11887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800" b="1" i="1" dirty="0"/>
              <a:t>Policy</a:t>
            </a:r>
          </a:p>
        </p:txBody>
      </p:sp>
      <p:sp>
        <p:nvSpPr>
          <p:cNvPr id="184" name="Pentagon 183">
            <a:extLst>
              <a:ext uri="{FF2B5EF4-FFF2-40B4-BE49-F238E27FC236}">
                <a16:creationId xmlns:a16="http://schemas.microsoft.com/office/drawing/2014/main" id="{4A5774F0-43E5-8341-B289-250026CD7A0A}"/>
              </a:ext>
            </a:extLst>
          </p:cNvPr>
          <p:cNvSpPr/>
          <p:nvPr/>
        </p:nvSpPr>
        <p:spPr>
          <a:xfrm rot="16200000">
            <a:off x="3012272" y="4271813"/>
            <a:ext cx="365760" cy="11887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800" b="1" i="1" dirty="0"/>
              <a:t>Policy</a:t>
            </a:r>
          </a:p>
        </p:txBody>
      </p:sp>
      <p:sp>
        <p:nvSpPr>
          <p:cNvPr id="185" name="Pentagon 184">
            <a:extLst>
              <a:ext uri="{FF2B5EF4-FFF2-40B4-BE49-F238E27FC236}">
                <a16:creationId xmlns:a16="http://schemas.microsoft.com/office/drawing/2014/main" id="{00EBF647-779E-0A41-81D0-7246742373F3}"/>
              </a:ext>
            </a:extLst>
          </p:cNvPr>
          <p:cNvSpPr/>
          <p:nvPr/>
        </p:nvSpPr>
        <p:spPr>
          <a:xfrm rot="16200000">
            <a:off x="3155119" y="4271813"/>
            <a:ext cx="365760" cy="11887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800" b="1" i="1" dirty="0"/>
              <a:t>Policy</a:t>
            </a:r>
          </a:p>
        </p:txBody>
      </p:sp>
      <p:sp>
        <p:nvSpPr>
          <p:cNvPr id="186" name="Pentagon 185">
            <a:extLst>
              <a:ext uri="{FF2B5EF4-FFF2-40B4-BE49-F238E27FC236}">
                <a16:creationId xmlns:a16="http://schemas.microsoft.com/office/drawing/2014/main" id="{E27E6B71-766E-D545-A26D-70E1F2A20869}"/>
              </a:ext>
            </a:extLst>
          </p:cNvPr>
          <p:cNvSpPr/>
          <p:nvPr/>
        </p:nvSpPr>
        <p:spPr>
          <a:xfrm rot="16200000">
            <a:off x="3297965" y="4271813"/>
            <a:ext cx="365760" cy="118872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800" b="1" i="1" dirty="0"/>
              <a:t>Policy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5429B-EDA7-0543-8B07-E18A89C0BBC0}"/>
              </a:ext>
            </a:extLst>
          </p:cNvPr>
          <p:cNvSpPr/>
          <p:nvPr/>
        </p:nvSpPr>
        <p:spPr>
          <a:xfrm>
            <a:off x="8172404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Qualcomm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DSP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A8C602F-A036-2443-BD05-4E390E8D5192}"/>
              </a:ext>
            </a:extLst>
          </p:cNvPr>
          <p:cNvSpPr/>
          <p:nvPr/>
        </p:nvSpPr>
        <p:spPr>
          <a:xfrm>
            <a:off x="8218124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LPDDR4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F2A6721-1E5B-2048-AD9F-456EEB2E0EA4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8446724" y="4949002"/>
            <a:ext cx="0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D707093-EF3E-2647-9BF9-DDDA855DF300}"/>
              </a:ext>
            </a:extLst>
          </p:cNvPr>
          <p:cNvSpPr/>
          <p:nvPr/>
        </p:nvSpPr>
        <p:spPr>
          <a:xfrm>
            <a:off x="8172404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Hexagon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Runtime Shared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3E752DF-E6F2-6E48-B359-BCA074B32576}"/>
              </a:ext>
            </a:extLst>
          </p:cNvPr>
          <p:cNvSpPr/>
          <p:nvPr/>
        </p:nvSpPr>
        <p:spPr>
          <a:xfrm>
            <a:off x="8172404" y="3781949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4D54F04-2D66-E842-8620-B3E2049F9EB0}"/>
              </a:ext>
            </a:extLst>
          </p:cNvPr>
          <p:cNvSpPr/>
          <p:nvPr/>
        </p:nvSpPr>
        <p:spPr>
          <a:xfrm>
            <a:off x="8220102" y="4078035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1ECF860E-A9BE-D54A-A6CA-90E7016A7458}"/>
              </a:ext>
            </a:extLst>
          </p:cNvPr>
          <p:cNvSpPr/>
          <p:nvPr/>
        </p:nvSpPr>
        <p:spPr>
          <a:xfrm>
            <a:off x="8355285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Document 193">
            <a:extLst>
              <a:ext uri="{FF2B5EF4-FFF2-40B4-BE49-F238E27FC236}">
                <a16:creationId xmlns:a16="http://schemas.microsoft.com/office/drawing/2014/main" id="{A350DEC6-8078-2F42-842A-21085EDBD977}"/>
              </a:ext>
            </a:extLst>
          </p:cNvPr>
          <p:cNvSpPr/>
          <p:nvPr/>
        </p:nvSpPr>
        <p:spPr>
          <a:xfrm>
            <a:off x="8166341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Hexagon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3CB58A10-F526-AA4A-808F-528AB0703EF1}"/>
              </a:ext>
            </a:extLst>
          </p:cNvPr>
          <p:cNvCxnSpPr>
            <a:cxnSpLocks/>
            <a:stCxn id="132" idx="3"/>
            <a:endCxn id="192" idx="0"/>
          </p:cNvCxnSpPr>
          <p:nvPr/>
        </p:nvCxnSpPr>
        <p:spPr>
          <a:xfrm>
            <a:off x="7991978" y="3898586"/>
            <a:ext cx="454746" cy="179449"/>
          </a:xfrm>
          <a:prstGeom prst="curvedConnector2">
            <a:avLst/>
          </a:prstGeom>
          <a:ln w="12700">
            <a:solidFill>
              <a:schemeClr val="accent6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5EF0925-1F9C-444A-87CB-EF398D22C0E5}"/>
              </a:ext>
            </a:extLst>
          </p:cNvPr>
          <p:cNvCxnSpPr>
            <a:cxnSpLocks/>
            <a:stCxn id="172" idx="2"/>
            <a:endCxn id="130" idx="0"/>
          </p:cNvCxnSpPr>
          <p:nvPr/>
        </p:nvCxnSpPr>
        <p:spPr>
          <a:xfrm>
            <a:off x="7077492" y="3967166"/>
            <a:ext cx="0" cy="11086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Document 196">
            <a:extLst>
              <a:ext uri="{FF2B5EF4-FFF2-40B4-BE49-F238E27FC236}">
                <a16:creationId xmlns:a16="http://schemas.microsoft.com/office/drawing/2014/main" id="{33482D5E-3BD9-A94A-A883-F36C5621BC2B}"/>
              </a:ext>
            </a:extLst>
          </p:cNvPr>
          <p:cNvSpPr/>
          <p:nvPr/>
        </p:nvSpPr>
        <p:spPr>
          <a:xfrm>
            <a:off x="8851247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OpenQASM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5E12C52C-04F5-0F40-AEDB-5FED95A942D4}"/>
              </a:ext>
            </a:extLst>
          </p:cNvPr>
          <p:cNvSpPr/>
          <p:nvPr/>
        </p:nvSpPr>
        <p:spPr>
          <a:xfrm>
            <a:off x="8851247" y="3777776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A8AA228-380E-8342-BB16-BA71E87ACD3D}"/>
              </a:ext>
            </a:extLst>
          </p:cNvPr>
          <p:cNvSpPr/>
          <p:nvPr/>
        </p:nvSpPr>
        <p:spPr>
          <a:xfrm>
            <a:off x="8898945" y="4078035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62737DC-2314-AF4C-A3E4-791B5F1C0992}"/>
              </a:ext>
            </a:extLst>
          </p:cNvPr>
          <p:cNvCxnSpPr>
            <a:cxnSpLocks/>
          </p:cNvCxnSpPr>
          <p:nvPr/>
        </p:nvCxnSpPr>
        <p:spPr>
          <a:xfrm>
            <a:off x="8673346" y="4146615"/>
            <a:ext cx="225599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59ABB19B-A995-4E41-AF37-3DB7F3DCEDBB}"/>
              </a:ext>
            </a:extLst>
          </p:cNvPr>
          <p:cNvCxnSpPr>
            <a:cxnSpLocks/>
            <a:stCxn id="199" idx="2"/>
            <a:endCxn id="133" idx="3"/>
          </p:cNvCxnSpPr>
          <p:nvPr/>
        </p:nvCxnSpPr>
        <p:spPr>
          <a:xfrm rot="5400000">
            <a:off x="8472282" y="3734892"/>
            <a:ext cx="172983" cy="1133589"/>
          </a:xfrm>
          <a:prstGeom prst="curvedConnector2">
            <a:avLst/>
          </a:prstGeom>
          <a:ln w="12700">
            <a:solidFill>
              <a:schemeClr val="accent6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88AAB81C-2BA1-A342-A683-883D4E9302B5}"/>
              </a:ext>
            </a:extLst>
          </p:cNvPr>
          <p:cNvSpPr/>
          <p:nvPr/>
        </p:nvSpPr>
        <p:spPr>
          <a:xfrm>
            <a:off x="8851247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Qiskit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E4F407B-70DB-5740-9D7E-6E316AA6CE51}"/>
              </a:ext>
            </a:extLst>
          </p:cNvPr>
          <p:cNvGrpSpPr/>
          <p:nvPr/>
        </p:nvGrpSpPr>
        <p:grpSpPr>
          <a:xfrm>
            <a:off x="7671938" y="1565867"/>
            <a:ext cx="1920240" cy="832533"/>
            <a:chOff x="7178903" y="970444"/>
            <a:chExt cx="1920240" cy="832533"/>
          </a:xfrm>
        </p:grpSpPr>
        <p:sp>
          <p:nvSpPr>
            <p:cNvPr id="204" name="Down Arrow 203">
              <a:extLst>
                <a:ext uri="{FF2B5EF4-FFF2-40B4-BE49-F238E27FC236}">
                  <a16:creationId xmlns:a16="http://schemas.microsoft.com/office/drawing/2014/main" id="{00EB8293-02C1-404A-B023-47AE926C785B}"/>
                </a:ext>
              </a:extLst>
            </p:cNvPr>
            <p:cNvSpPr/>
            <p:nvPr/>
          </p:nvSpPr>
          <p:spPr>
            <a:xfrm>
              <a:off x="8047583" y="1238798"/>
              <a:ext cx="182880" cy="13716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Down Arrow 204">
              <a:extLst>
                <a:ext uri="{FF2B5EF4-FFF2-40B4-BE49-F238E27FC236}">
                  <a16:creationId xmlns:a16="http://schemas.microsoft.com/office/drawing/2014/main" id="{6CF927D6-97DE-FB48-9AA8-D1634B420F2E}"/>
                </a:ext>
              </a:extLst>
            </p:cNvPr>
            <p:cNvSpPr/>
            <p:nvPr/>
          </p:nvSpPr>
          <p:spPr>
            <a:xfrm>
              <a:off x="8047583" y="1665817"/>
              <a:ext cx="182880" cy="137160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3EDC975C-8920-F244-940F-E44AEB22D2D4}"/>
                </a:ext>
              </a:extLst>
            </p:cNvPr>
            <p:cNvSpPr/>
            <p:nvPr/>
          </p:nvSpPr>
          <p:spPr>
            <a:xfrm>
              <a:off x="7178903" y="1394553"/>
              <a:ext cx="1920240" cy="274320"/>
            </a:xfrm>
            <a:prstGeom prst="roundRect">
              <a:avLst>
                <a:gd name="adj" fmla="val 3168"/>
              </a:avLst>
            </a:prstGeom>
            <a:solidFill>
              <a:srgbClr val="7030A0"/>
            </a:solidFill>
            <a:ln w="1270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00" b="1" i="1" dirty="0">
                  <a:solidFill>
                    <a:schemeClr val="bg1"/>
                  </a:solidFill>
                </a:rPr>
                <a:t>Other Compilers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A31CC562-52F6-9B41-9F66-92973C05927B}"/>
                </a:ext>
              </a:extLst>
            </p:cNvPr>
            <p:cNvSpPr/>
            <p:nvPr/>
          </p:nvSpPr>
          <p:spPr>
            <a:xfrm>
              <a:off x="7178903" y="970444"/>
              <a:ext cx="1920240" cy="274320"/>
            </a:xfrm>
            <a:prstGeom prst="roundRect">
              <a:avLst>
                <a:gd name="adj" fmla="val 3168"/>
              </a:avLst>
            </a:prstGeom>
            <a:solidFill>
              <a:schemeClr val="accent4"/>
            </a:solidFill>
            <a:ln w="1270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Others (SYCL, Chapel, …)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71A6DE6-8850-1445-8A68-7D663E6A2948}"/>
              </a:ext>
            </a:extLst>
          </p:cNvPr>
          <p:cNvGrpSpPr/>
          <p:nvPr/>
        </p:nvGrpSpPr>
        <p:grpSpPr>
          <a:xfrm>
            <a:off x="5295832" y="1565867"/>
            <a:ext cx="1920240" cy="832533"/>
            <a:chOff x="4645607" y="970444"/>
            <a:chExt cx="1920240" cy="832533"/>
          </a:xfrm>
        </p:grpSpPr>
        <p:sp>
          <p:nvSpPr>
            <p:cNvPr id="209" name="Down Arrow 208">
              <a:extLst>
                <a:ext uri="{FF2B5EF4-FFF2-40B4-BE49-F238E27FC236}">
                  <a16:creationId xmlns:a16="http://schemas.microsoft.com/office/drawing/2014/main" id="{680AC85D-5E85-F046-828E-8A75881E52A3}"/>
                </a:ext>
              </a:extLst>
            </p:cNvPr>
            <p:cNvSpPr/>
            <p:nvPr/>
          </p:nvSpPr>
          <p:spPr>
            <a:xfrm>
              <a:off x="5514287" y="1238798"/>
              <a:ext cx="182880" cy="13716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Down Arrow 209">
              <a:extLst>
                <a:ext uri="{FF2B5EF4-FFF2-40B4-BE49-F238E27FC236}">
                  <a16:creationId xmlns:a16="http://schemas.microsoft.com/office/drawing/2014/main" id="{165214F8-898B-BE46-99C3-19AB951BB93C}"/>
                </a:ext>
              </a:extLst>
            </p:cNvPr>
            <p:cNvSpPr/>
            <p:nvPr/>
          </p:nvSpPr>
          <p:spPr>
            <a:xfrm>
              <a:off x="5514287" y="1665817"/>
              <a:ext cx="182880" cy="137160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51651762-CFDE-E34A-8656-B14710262F5C}"/>
                </a:ext>
              </a:extLst>
            </p:cNvPr>
            <p:cNvSpPr/>
            <p:nvPr/>
          </p:nvSpPr>
          <p:spPr>
            <a:xfrm>
              <a:off x="4645607" y="1394553"/>
              <a:ext cx="1920240" cy="274320"/>
            </a:xfrm>
            <a:prstGeom prst="roundRect">
              <a:avLst>
                <a:gd name="adj" fmla="val 3168"/>
              </a:avLst>
            </a:prstGeom>
            <a:solidFill>
              <a:srgbClr val="7030A0"/>
            </a:solidFill>
            <a:ln w="1270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00" b="1" i="1" dirty="0">
                  <a:solidFill>
                    <a:schemeClr val="bg1"/>
                  </a:solidFill>
                </a:rPr>
                <a:t>OpenMP Compiler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FD5CD600-55F9-024A-8D3F-702D6BA499A7}"/>
                </a:ext>
              </a:extLst>
            </p:cNvPr>
            <p:cNvSpPr/>
            <p:nvPr/>
          </p:nvSpPr>
          <p:spPr>
            <a:xfrm>
              <a:off x="4645607" y="970444"/>
              <a:ext cx="1920240" cy="274320"/>
            </a:xfrm>
            <a:prstGeom prst="roundRect">
              <a:avLst>
                <a:gd name="adj" fmla="val 3168"/>
              </a:avLst>
            </a:prstGeom>
            <a:solidFill>
              <a:schemeClr val="accent4"/>
            </a:solidFill>
            <a:ln w="1270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OpenMP Application</a:t>
              </a:r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1E96240-7E3D-6F42-BCC9-206CD2A85A70}"/>
              </a:ext>
            </a:extLst>
          </p:cNvPr>
          <p:cNvSpPr/>
          <p:nvPr/>
        </p:nvSpPr>
        <p:spPr>
          <a:xfrm>
            <a:off x="8896967" y="3830006"/>
            <a:ext cx="45720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9420021-3C43-BC49-B89B-0E27BA7E44A5}"/>
              </a:ext>
            </a:extLst>
          </p:cNvPr>
          <p:cNvCxnSpPr>
            <a:cxnSpLocks/>
          </p:cNvCxnSpPr>
          <p:nvPr/>
        </p:nvCxnSpPr>
        <p:spPr>
          <a:xfrm>
            <a:off x="9125567" y="3966858"/>
            <a:ext cx="0" cy="10392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33527A1-14BB-F841-BE18-D545EE564F74}"/>
              </a:ext>
            </a:extLst>
          </p:cNvPr>
          <p:cNvSpPr/>
          <p:nvPr/>
        </p:nvSpPr>
        <p:spPr>
          <a:xfrm>
            <a:off x="8851247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Quantum*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(Remote)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FD1C0FC-C1F7-2643-A808-E5E85104ED5B}"/>
              </a:ext>
            </a:extLst>
          </p:cNvPr>
          <p:cNvSpPr/>
          <p:nvPr/>
        </p:nvSpPr>
        <p:spPr>
          <a:xfrm>
            <a:off x="8896967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Qubits*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79CA5DA-98AD-A84A-98D0-A625F3CBB946}"/>
              </a:ext>
            </a:extLst>
          </p:cNvPr>
          <p:cNvCxnSpPr>
            <a:cxnSpLocks/>
            <a:stCxn id="215" idx="2"/>
            <a:endCxn id="216" idx="0"/>
          </p:cNvCxnSpPr>
          <p:nvPr/>
        </p:nvCxnSpPr>
        <p:spPr>
          <a:xfrm>
            <a:off x="9125567" y="4949002"/>
            <a:ext cx="0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Down Arrow 217">
            <a:extLst>
              <a:ext uri="{FF2B5EF4-FFF2-40B4-BE49-F238E27FC236}">
                <a16:creationId xmlns:a16="http://schemas.microsoft.com/office/drawing/2014/main" id="{7319D502-0CA5-7F4F-B4B6-556646335666}"/>
              </a:ext>
            </a:extLst>
          </p:cNvPr>
          <p:cNvSpPr/>
          <p:nvPr/>
        </p:nvSpPr>
        <p:spPr>
          <a:xfrm>
            <a:off x="9032576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0591D97C-3F1E-BA4F-A758-934441D64D32}"/>
              </a:ext>
            </a:extLst>
          </p:cNvPr>
          <p:cNvSpPr/>
          <p:nvPr/>
        </p:nvSpPr>
        <p:spPr>
          <a:xfrm>
            <a:off x="6048934" y="3069743"/>
            <a:ext cx="548640" cy="640080"/>
          </a:xfrm>
          <a:prstGeom prst="roundRect">
            <a:avLst>
              <a:gd name="adj" fmla="val 3168"/>
            </a:avLst>
          </a:prstGeom>
          <a:solidFill>
            <a:schemeClr val="accent2"/>
          </a:solidFill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Level Zero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Runtime Shared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CDA71ED-0646-0548-A720-1B8967B601E3}"/>
              </a:ext>
            </a:extLst>
          </p:cNvPr>
          <p:cNvSpPr/>
          <p:nvPr/>
        </p:nvSpPr>
        <p:spPr>
          <a:xfrm>
            <a:off x="6029078" y="4674682"/>
            <a:ext cx="54864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Intel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A19EB4A9-6BE6-3846-AE40-90935A1E5FAC}"/>
              </a:ext>
            </a:extLst>
          </p:cNvPr>
          <p:cNvSpPr/>
          <p:nvPr/>
        </p:nvSpPr>
        <p:spPr>
          <a:xfrm>
            <a:off x="6048934" y="3781949"/>
            <a:ext cx="548640" cy="731520"/>
          </a:xfrm>
          <a:prstGeom prst="roundRect">
            <a:avLst>
              <a:gd name="adj" fmla="val 316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8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E8385AB-924F-3147-BECA-995844A7E7C3}"/>
              </a:ext>
            </a:extLst>
          </p:cNvPr>
          <p:cNvSpPr/>
          <p:nvPr/>
        </p:nvSpPr>
        <p:spPr>
          <a:xfrm>
            <a:off x="6090569" y="4078035"/>
            <a:ext cx="453244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5755BE03-A65C-4347-A8AC-7CEA1BBFD5F1}"/>
              </a:ext>
            </a:extLst>
          </p:cNvPr>
          <p:cNvSpPr/>
          <p:nvPr/>
        </p:nvSpPr>
        <p:spPr>
          <a:xfrm>
            <a:off x="6231815" y="4513654"/>
            <a:ext cx="182880" cy="13716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Document 223">
            <a:extLst>
              <a:ext uri="{FF2B5EF4-FFF2-40B4-BE49-F238E27FC236}">
                <a16:creationId xmlns:a16="http://schemas.microsoft.com/office/drawing/2014/main" id="{9AC7DF71-4522-4348-B818-0723C54078DE}"/>
              </a:ext>
            </a:extLst>
          </p:cNvPr>
          <p:cNvSpPr/>
          <p:nvPr/>
        </p:nvSpPr>
        <p:spPr>
          <a:xfrm>
            <a:off x="6042871" y="2510326"/>
            <a:ext cx="548640" cy="365760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SPIR-V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E24C435-C755-234D-80F8-3C205D981D25}"/>
              </a:ext>
            </a:extLst>
          </p:cNvPr>
          <p:cNvSpPr/>
          <p:nvPr/>
        </p:nvSpPr>
        <p:spPr>
          <a:xfrm>
            <a:off x="6078247" y="5286691"/>
            <a:ext cx="4572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HBM2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9958ED4-0A2D-514B-BFB5-EA23D284852F}"/>
              </a:ext>
            </a:extLst>
          </p:cNvPr>
          <p:cNvCxnSpPr>
            <a:cxnSpLocks/>
            <a:stCxn id="220" idx="2"/>
            <a:endCxn id="225" idx="0"/>
          </p:cNvCxnSpPr>
          <p:nvPr/>
        </p:nvCxnSpPr>
        <p:spPr>
          <a:xfrm>
            <a:off x="6303398" y="4949002"/>
            <a:ext cx="3449" cy="3376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4468FC8-30A4-384D-ADA6-EA91FA565ED1}"/>
              </a:ext>
            </a:extLst>
          </p:cNvPr>
          <p:cNvCxnSpPr>
            <a:cxnSpLocks/>
          </p:cNvCxnSpPr>
          <p:nvPr/>
        </p:nvCxnSpPr>
        <p:spPr>
          <a:xfrm>
            <a:off x="5805351" y="3898586"/>
            <a:ext cx="104354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urved Connector 227">
            <a:extLst>
              <a:ext uri="{FF2B5EF4-FFF2-40B4-BE49-F238E27FC236}">
                <a16:creationId xmlns:a16="http://schemas.microsoft.com/office/drawing/2014/main" id="{49352883-B859-A441-9171-AFFA8EDD5D17}"/>
              </a:ext>
            </a:extLst>
          </p:cNvPr>
          <p:cNvCxnSpPr>
            <a:cxnSpLocks/>
            <a:stCxn id="128" idx="2"/>
            <a:endCxn id="222" idx="1"/>
          </p:cNvCxnSpPr>
          <p:nvPr/>
        </p:nvCxnSpPr>
        <p:spPr>
          <a:xfrm rot="16200000" flipH="1">
            <a:off x="5744925" y="3800970"/>
            <a:ext cx="179449" cy="511840"/>
          </a:xfrm>
          <a:prstGeom prst="curvedConnector2">
            <a:avLst/>
          </a:prstGeom>
          <a:ln w="12700">
            <a:solidFill>
              <a:schemeClr val="accent6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479CE8D5-3E84-174F-BAAF-AD26AF39FDE7}"/>
              </a:ext>
            </a:extLst>
          </p:cNvPr>
          <p:cNvCxnSpPr>
            <a:cxnSpLocks/>
          </p:cNvCxnSpPr>
          <p:nvPr/>
        </p:nvCxnSpPr>
        <p:spPr>
          <a:xfrm>
            <a:off x="6543813" y="4146615"/>
            <a:ext cx="305079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D8A238D-9171-5C43-ABEE-87FA1EC3ABEA}"/>
              </a:ext>
            </a:extLst>
          </p:cNvPr>
          <p:cNvSpPr/>
          <p:nvPr/>
        </p:nvSpPr>
        <p:spPr>
          <a:xfrm>
            <a:off x="6168388" y="4979849"/>
            <a:ext cx="1055927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sz="1000" b="1" i="1" dirty="0"/>
              <a:t>Compute Devices</a:t>
            </a:r>
          </a:p>
        </p:txBody>
      </p:sp>
    </p:spTree>
    <p:extLst>
      <p:ext uri="{BB962C8B-B14F-4D97-AF65-F5344CB8AC3E}">
        <p14:creationId xmlns:p14="http://schemas.microsoft.com/office/powerpoint/2010/main" val="163559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F9F-5A1C-3843-96C9-D151C43E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ED6B0-955B-5F4B-925D-7D8E114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00D77-EB0C-CD44-9D60-A18B1C89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443A-12C9-6A44-BFC7-257B2009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Task: A Set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2406-7BFF-634A-9ECB-5703BCC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copy command (host</a:t>
            </a:r>
            <a:r>
              <a:rPr lang="en-US" dirty="0">
                <a:sym typeface="Wingdings" pitchFamily="2" charset="2"/>
              </a:rPr>
              <a:t> to device, device to host)</a:t>
            </a:r>
          </a:p>
          <a:p>
            <a:r>
              <a:rPr lang="en-US" dirty="0">
                <a:sym typeface="Wingdings" pitchFamily="2" charset="2"/>
              </a:rPr>
              <a:t>Kernel launch command</a:t>
            </a:r>
          </a:p>
          <a:p>
            <a:r>
              <a:rPr lang="en-US" dirty="0">
                <a:sym typeface="Wingdings" pitchFamily="2" charset="2"/>
              </a:rPr>
              <a:t>In-order command execution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AD00B-6AA2-284C-8EEC-44803DE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3AC4-7E9B-2B4F-AE07-67C58F4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18F15-872C-BC4F-86DB-CFBC1C4F72A3}"/>
              </a:ext>
            </a:extLst>
          </p:cNvPr>
          <p:cNvSpPr/>
          <p:nvPr/>
        </p:nvSpPr>
        <p:spPr>
          <a:xfrm>
            <a:off x="8391939" y="2487612"/>
            <a:ext cx="2743200" cy="9144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0D42D-0CC9-2B42-A52C-EEED559D372A}"/>
              </a:ext>
            </a:extLst>
          </p:cNvPr>
          <p:cNvSpPr/>
          <p:nvPr/>
        </p:nvSpPr>
        <p:spPr>
          <a:xfrm>
            <a:off x="8391939" y="3402012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B17EE-8F67-3B47-8A91-BBA0F8D6CA44}"/>
              </a:ext>
            </a:extLst>
          </p:cNvPr>
          <p:cNvSpPr/>
          <p:nvPr/>
        </p:nvSpPr>
        <p:spPr>
          <a:xfrm>
            <a:off x="9306339" y="3402012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B2B0A-CD39-6B4C-BD92-50636719736D}"/>
              </a:ext>
            </a:extLst>
          </p:cNvPr>
          <p:cNvSpPr/>
          <p:nvPr/>
        </p:nvSpPr>
        <p:spPr>
          <a:xfrm>
            <a:off x="10220739" y="3402012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7ACC4-5721-B447-9EA7-DABC634D726C}"/>
              </a:ext>
            </a:extLst>
          </p:cNvPr>
          <p:cNvSpPr/>
          <p:nvPr/>
        </p:nvSpPr>
        <p:spPr>
          <a:xfrm>
            <a:off x="8391939" y="4625977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1EFE8-A472-164B-B4B1-24DAB3B61739}"/>
              </a:ext>
            </a:extLst>
          </p:cNvPr>
          <p:cNvSpPr/>
          <p:nvPr/>
        </p:nvSpPr>
        <p:spPr>
          <a:xfrm>
            <a:off x="9306339" y="4625977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C409-A88A-C743-A482-9FC020EE416D}"/>
              </a:ext>
            </a:extLst>
          </p:cNvPr>
          <p:cNvSpPr/>
          <p:nvPr/>
        </p:nvSpPr>
        <p:spPr>
          <a:xfrm>
            <a:off x="10220739" y="4625977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HBM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CA634A-ABC8-AD41-ABE7-00AC4D84D7E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849139" y="4316412"/>
            <a:ext cx="0" cy="309565"/>
          </a:xfrm>
          <a:prstGeom prst="line">
            <a:avLst/>
          </a:prstGeom>
          <a:ln w="63500">
            <a:solidFill>
              <a:srgbClr val="016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545290-FD9A-D441-8D5F-AEE98439423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763539" y="4316412"/>
            <a:ext cx="0" cy="309565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01A5E8-72FC-CD4E-B2E9-8AF223BACB5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677939" y="4316412"/>
            <a:ext cx="0" cy="30956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FF7D73-748C-AB4E-9520-3EF6E246A2C5}"/>
              </a:ext>
            </a:extLst>
          </p:cNvPr>
          <p:cNvSpPr/>
          <p:nvPr/>
        </p:nvSpPr>
        <p:spPr>
          <a:xfrm>
            <a:off x="2010304" y="3088625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8D40A7-83BC-B24E-B117-4F99ED70203E}"/>
              </a:ext>
            </a:extLst>
          </p:cNvPr>
          <p:cNvSpPr/>
          <p:nvPr/>
        </p:nvSpPr>
        <p:spPr>
          <a:xfrm>
            <a:off x="6563139" y="4622485"/>
            <a:ext cx="914400" cy="914400"/>
          </a:xfrm>
          <a:prstGeom prst="rect">
            <a:avLst/>
          </a:prstGeom>
          <a:solidFill>
            <a:srgbClr val="016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/>
              <a:t>DDR</a:t>
            </a:r>
          </a:p>
          <a:p>
            <a:pPr algn="ctr"/>
            <a:r>
              <a:rPr lang="en-US" sz="2400" b="1" dirty="0"/>
              <a:t>(host)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8F9A5E-CF03-B747-A642-C27E17B97F24}"/>
              </a:ext>
            </a:extLst>
          </p:cNvPr>
          <p:cNvCxnSpPr>
            <a:stCxn id="7" idx="1"/>
            <a:endCxn id="34" idx="0"/>
          </p:cNvCxnSpPr>
          <p:nvPr/>
        </p:nvCxnSpPr>
        <p:spPr>
          <a:xfrm rot="10800000" flipV="1">
            <a:off x="7020339" y="3859211"/>
            <a:ext cx="1371600" cy="763273"/>
          </a:xfrm>
          <a:prstGeom prst="bentConnector2">
            <a:avLst/>
          </a:prstGeom>
          <a:ln w="63500">
            <a:solidFill>
              <a:srgbClr val="016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8EB8EFC1-BC63-8449-AB01-CB2B205FB65D}"/>
              </a:ext>
            </a:extLst>
          </p:cNvPr>
          <p:cNvSpPr/>
          <p:nvPr/>
        </p:nvSpPr>
        <p:spPr>
          <a:xfrm>
            <a:off x="7477539" y="4851085"/>
            <a:ext cx="914400" cy="45720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E20DC-85D9-9249-9A41-5D4345B9311C}"/>
              </a:ext>
            </a:extLst>
          </p:cNvPr>
          <p:cNvSpPr/>
          <p:nvPr/>
        </p:nvSpPr>
        <p:spPr>
          <a:xfrm>
            <a:off x="2576834" y="4078267"/>
            <a:ext cx="1610140" cy="35166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H2D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1046E1-2733-F248-B8D6-C37A04132F56}"/>
              </a:ext>
            </a:extLst>
          </p:cNvPr>
          <p:cNvSpPr/>
          <p:nvPr/>
        </p:nvSpPr>
        <p:spPr>
          <a:xfrm>
            <a:off x="2576834" y="4512671"/>
            <a:ext cx="1610140" cy="35166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CD3408-916A-7C48-901E-F8B2BC2B4B0C}"/>
              </a:ext>
            </a:extLst>
          </p:cNvPr>
          <p:cNvSpPr/>
          <p:nvPr/>
        </p:nvSpPr>
        <p:spPr>
          <a:xfrm>
            <a:off x="2576834" y="4944156"/>
            <a:ext cx="1610140" cy="35166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D2H</a:t>
            </a:r>
          </a:p>
        </p:txBody>
      </p:sp>
    </p:spTree>
    <p:extLst>
      <p:ext uri="{BB962C8B-B14F-4D97-AF65-F5344CB8AC3E}">
        <p14:creationId xmlns:p14="http://schemas.microsoft.com/office/powerpoint/2010/main" val="1993415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Goals Revisited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838200" y="3452247"/>
            <a:ext cx="10444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Orchestration of existing programming systems, native HQ kernels, intelligent scheduler, low runtime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Orchestration of existing programming systems, SVDM, DPL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Programmability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Unified common host, high-level programming, custom scheduling policies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9B422711-A5F5-6844-980C-F871D6B6D30C}"/>
              </a:ext>
            </a:extLst>
          </p:cNvPr>
          <p:cNvGraphicFramePr>
            <a:graphicFrameLocks/>
          </p:cNvGraphicFramePr>
          <p:nvPr/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5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AMD HIP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12606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0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</a:t>
            </a:r>
            <a:r>
              <a:rPr lang="en-US" dirty="0" err="1">
                <a:solidFill>
                  <a:schemeClr val="accent1"/>
                </a:solidFill>
              </a:rPr>
              <a:t>oneAPI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55580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Qualcomm Hexagon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22391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70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16F79"/>
                </a:solidFill>
              </a:rPr>
              <a:t>OpenMP w/o Offloading</a:t>
            </a:r>
            <a:endParaRPr lang="en-US" i="1" dirty="0">
              <a:solidFill>
                <a:srgbClr val="016F7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28739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0955109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0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OpenCL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664360-628C-7643-9413-0B0C5505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36522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909195" y="3945276"/>
            <a:ext cx="9628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OpenCL is an open cross-platform standard for accelerator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OpenCL is most portable, but not enough.</a:t>
            </a:r>
          </a:p>
        </p:txBody>
      </p:sp>
    </p:spTree>
    <p:extLst>
      <p:ext uri="{BB962C8B-B14F-4D97-AF65-F5344CB8AC3E}">
        <p14:creationId xmlns:p14="http://schemas.microsoft.com/office/powerpoint/2010/main" val="118621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C72-07C6-6A4B-8C7E-306CD0BD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Programming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355C-D132-2349-A838-4BE3377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891-C08F-E340-BB01-172704A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00C-031C-9D4F-A316-2DBE1AE2BCE0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5F54-485C-FC49-9B06-1C36635ED704}"/>
              </a:ext>
            </a:extLst>
          </p:cNvPr>
          <p:cNvSpPr txBox="1"/>
          <p:nvPr/>
        </p:nvSpPr>
        <p:spPr>
          <a:xfrm>
            <a:off x="909195" y="3945276"/>
            <a:ext cx="8424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single programming system can cover all the target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a new programming system, IRIS.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5F0B6E9A-7DE8-3142-BE08-B8ABA8B38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378261"/>
              </p:ext>
            </p:extLst>
          </p:nvPr>
        </p:nvGraphicFramePr>
        <p:xfrm>
          <a:off x="838200" y="137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7880000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36136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36291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0358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895532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20866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69286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959542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6342051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34100860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101332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5147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857294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2159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Snapdragon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Zynq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Oswald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IBM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AMD</a:t>
                      </a:r>
                    </a:p>
                  </a:txBody>
                  <a:tcPr>
                    <a:solidFill>
                      <a:srgbClr val="016F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Qualcomm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NVIDIA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Xilinx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Qualcomm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8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2032</Words>
  <Application>Microsoft Macintosh PowerPoint</Application>
  <PresentationFormat>Widescreen</PresentationFormat>
  <Paragraphs>977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IRIS An Intelligent Task Parallel Runtime System for Extremely Heterogeneous Architectures</vt:lpstr>
      <vt:lpstr>An Intelligent Task Parallel Runtime System for Extremely Heterogeneous Architectures</vt:lpstr>
      <vt:lpstr>NVIDIA CUDA</vt:lpstr>
      <vt:lpstr>AMD HIP</vt:lpstr>
      <vt:lpstr>Intel oneAPI</vt:lpstr>
      <vt:lpstr>Qualcomm Hexagon</vt:lpstr>
      <vt:lpstr>OpenMP w/o Offloading</vt:lpstr>
      <vt:lpstr>OpenCL</vt:lpstr>
      <vt:lpstr>A New Programming System</vt:lpstr>
      <vt:lpstr>Orchestration of Existing Programming Systems </vt:lpstr>
      <vt:lpstr>High Performance Comes from HQ Kernels</vt:lpstr>
      <vt:lpstr>IRIS Unified Common Host API + HQ Kernels</vt:lpstr>
      <vt:lpstr>Host API Calls the underlying AP APIs</vt:lpstr>
      <vt:lpstr>An Intelligent Task Parallel Runtime System for Extremely Heterogeneous Architectures</vt:lpstr>
      <vt:lpstr>Data Parallel? No.</vt:lpstr>
      <vt:lpstr>Task Parallel? Yes.</vt:lpstr>
      <vt:lpstr>An Intelligent Task Parallel Runtime System for Extremely Heterogeneous Architectures</vt:lpstr>
      <vt:lpstr>Device Memory Manager (DMM)</vt:lpstr>
      <vt:lpstr>SVDM Makes Tasks Portable</vt:lpstr>
      <vt:lpstr>Task Scheduler</vt:lpstr>
      <vt:lpstr>Without DPL: Building app.c on Oswald</vt:lpstr>
      <vt:lpstr>Without DPL: Building app.c on Frontier</vt:lpstr>
      <vt:lpstr>Without DPL: Not Portable Executable</vt:lpstr>
      <vt:lpstr>Dynamic Platform Loader: Portable Executable</vt:lpstr>
      <vt:lpstr>An Intelligent Task Parallel Runtime System for Extremely Heterogeneous Architectures</vt:lpstr>
      <vt:lpstr>Scheduling: Mapping b/w Tasks and Devices</vt:lpstr>
      <vt:lpstr>Predicting Execution Time (Communication)</vt:lpstr>
      <vt:lpstr>Predicting Execution Time (Computation)</vt:lpstr>
      <vt:lpstr>Intelligent Scheduling Policies</vt:lpstr>
      <vt:lpstr>Custom Scheduling Policies Plugin</vt:lpstr>
      <vt:lpstr>IRIS: An Intelligent Task Parallel Runtime System for Extremely Heterogeneous Architectures</vt:lpstr>
      <vt:lpstr>Backup</vt:lpstr>
      <vt:lpstr>A Task: A Set of Commands</vt:lpstr>
      <vt:lpstr>Goals Revisited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A Novel Intelligent Task Parallel Runtime System for Extremely Heterogeneous Architectures</dc:title>
  <dc:creator>Kim, Jungwon</dc:creator>
  <cp:lastModifiedBy>Kim, Jungwon</cp:lastModifiedBy>
  <cp:revision>485</cp:revision>
  <dcterms:created xsi:type="dcterms:W3CDTF">2021-01-07T20:09:17Z</dcterms:created>
  <dcterms:modified xsi:type="dcterms:W3CDTF">2021-03-11T19:43:11Z</dcterms:modified>
</cp:coreProperties>
</file>