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59" r:id="rId6"/>
    <p:sldId id="267" r:id="rId7"/>
    <p:sldId id="261" r:id="rId8"/>
    <p:sldId id="268" r:id="rId9"/>
    <p:sldId id="263" r:id="rId10"/>
    <p:sldId id="266" r:id="rId11"/>
    <p:sldId id="258" r:id="rId12"/>
  </p:sldIdLst>
  <p:sldSz cx="12192000"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861"/>
    <a:srgbClr val="CEC7C1"/>
    <a:srgbClr val="9A9B9D"/>
    <a:srgbClr val="AEB0AF"/>
    <a:srgbClr val="8C8D90"/>
    <a:srgbClr val="D25350"/>
    <a:srgbClr val="808184"/>
    <a:srgbClr val="75767A"/>
    <a:srgbClr val="4E4F54"/>
    <a:srgbClr val="84888B"/>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2" autoAdjust="0"/>
    <p:restoredTop sz="65986" autoAdjust="0"/>
  </p:normalViewPr>
  <p:slideViewPr>
    <p:cSldViewPr snapToGrid="0" showGuides="1">
      <p:cViewPr varScale="1">
        <p:scale>
          <a:sx n="77" d="100"/>
          <a:sy n="77" d="100"/>
        </p:scale>
        <p:origin x="2240" y="192"/>
      </p:cViewPr>
      <p:guideLst/>
    </p:cSldViewPr>
  </p:slideViewPr>
  <p:notesTextViewPr>
    <p:cViewPr>
      <p:scale>
        <a:sx n="3" d="2"/>
        <a:sy n="3" d="2"/>
      </p:scale>
      <p:origin x="0" y="0"/>
    </p:cViewPr>
  </p:notesTextViewPr>
  <p:sorterViewPr>
    <p:cViewPr>
      <p:scale>
        <a:sx n="80" d="100"/>
        <a:sy n="80" d="100"/>
      </p:scale>
      <p:origin x="0" y="0"/>
    </p:cViewPr>
  </p:sorterViewPr>
  <p:notesViewPr>
    <p:cSldViewPr snapToGrid="0" showGuides="1">
      <p:cViewPr>
        <p:scale>
          <a:sx n="50" d="100"/>
          <a:sy n="50" d="100"/>
        </p:scale>
        <p:origin x="5664" y="167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8533024-10F1-4BC3-BAA5-CB28D8F9B618}"/>
              </a:ext>
            </a:extLst>
          </p:cNvPr>
          <p:cNvSpPr>
            <a:spLocks noGrp="1"/>
          </p:cNvSpPr>
          <p:nvPr>
            <p:ph type="dt" sz="quarter" idx="1"/>
          </p:nvPr>
        </p:nvSpPr>
        <p:spPr>
          <a:xfrm>
            <a:off x="3970338" y="8810624"/>
            <a:ext cx="3038475" cy="466726"/>
          </a:xfrm>
          <a:prstGeom prst="rect">
            <a:avLst/>
          </a:prstGeom>
        </p:spPr>
        <p:txBody>
          <a:bodyPr vert="horz" lIns="91440" tIns="45720" rIns="91440" bIns="45720" rtlCol="0" anchor="b"/>
          <a:lstStyle>
            <a:lvl1pPr algn="r">
              <a:defRPr sz="1200"/>
            </a:lvl1pPr>
          </a:lstStyle>
          <a:p>
            <a:fld id="{9074A39D-78C5-4FF5-94A2-BCBFAF602A34}" type="datetimeFigureOut">
              <a:rPr lang="en-US" smtClean="0">
                <a:latin typeface="+mn-lt"/>
              </a:rPr>
              <a:t>9/20/21</a:t>
            </a:fld>
            <a:endParaRPr lang="en-US" dirty="0">
              <a:latin typeface="+mn-lt"/>
            </a:endParaRPr>
          </a:p>
        </p:txBody>
      </p:sp>
      <p:sp>
        <p:nvSpPr>
          <p:cNvPr id="5" name="Slide Number Placeholder 4">
            <a:extLst>
              <a:ext uri="{FF2B5EF4-FFF2-40B4-BE49-F238E27FC236}">
                <a16:creationId xmlns:a16="http://schemas.microsoft.com/office/drawing/2014/main" id="{D1D2005F-34EB-4228-A469-9DA7EF685E32}"/>
              </a:ext>
            </a:extLst>
          </p:cNvPr>
          <p:cNvSpPr>
            <a:spLocks noGrp="1"/>
          </p:cNvSpPr>
          <p:nvPr>
            <p:ph type="sldNum" sz="quarter" idx="3"/>
          </p:nvPr>
        </p:nvSpPr>
        <p:spPr>
          <a:xfrm>
            <a:off x="0" y="8810626"/>
            <a:ext cx="3038475" cy="466726"/>
          </a:xfrm>
          <a:prstGeom prst="rect">
            <a:avLst/>
          </a:prstGeom>
        </p:spPr>
        <p:txBody>
          <a:bodyPr vert="horz" lIns="91440" tIns="45720" rIns="91440" bIns="45720" rtlCol="0" anchor="b"/>
          <a:lstStyle>
            <a:lvl1pPr algn="r">
              <a:defRPr sz="1200"/>
            </a:lvl1pPr>
          </a:lstStyle>
          <a:p>
            <a:pPr algn="l"/>
            <a:fld id="{C75DCF9F-B5D2-4E17-BF72-5579017E6EA3}" type="slidenum">
              <a:rPr lang="en-US" smtClean="0">
                <a:latin typeface="+mn-lt"/>
              </a:rPr>
              <a:pPr algn="l"/>
              <a:t>‹#›</a:t>
            </a:fld>
            <a:endParaRPr lang="en-US" dirty="0">
              <a:latin typeface="+mn-lt"/>
            </a:endParaRPr>
          </a:p>
        </p:txBody>
      </p:sp>
    </p:spTree>
    <p:extLst>
      <p:ext uri="{BB962C8B-B14F-4D97-AF65-F5344CB8AC3E}">
        <p14:creationId xmlns:p14="http://schemas.microsoft.com/office/powerpoint/2010/main" val="173575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341" y="8801100"/>
            <a:ext cx="3038475" cy="466726"/>
          </a:xfrm>
          <a:prstGeom prst="rect">
            <a:avLst/>
          </a:prstGeom>
        </p:spPr>
        <p:txBody>
          <a:bodyPr vert="horz" lIns="91440" tIns="45720" rIns="91440" bIns="45720" rtlCol="0"/>
          <a:lstStyle>
            <a:lvl1pPr algn="r">
              <a:defRPr sz="1200">
                <a:latin typeface="+mn-lt"/>
              </a:defRPr>
            </a:lvl1pPr>
          </a:lstStyle>
          <a:p>
            <a:fld id="{D7992059-949A-4D84-A84D-82EB5F97947B}" type="datetimeFigureOut">
              <a:rPr lang="en-US" smtClean="0"/>
              <a:pPr/>
              <a:t>9/20/21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01675" y="4473577"/>
            <a:ext cx="5607050" cy="3660774"/>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 y="8801100"/>
            <a:ext cx="3038475" cy="466726"/>
          </a:xfrm>
          <a:prstGeom prst="rect">
            <a:avLst/>
          </a:prstGeom>
        </p:spPr>
        <p:txBody>
          <a:bodyPr vert="horz" lIns="91440" tIns="45720" rIns="91440" bIns="45720" rtlCol="0" anchor="b"/>
          <a:lstStyle>
            <a:lvl1pPr algn="l">
              <a:defRPr sz="1200">
                <a:latin typeface="+mn-lt"/>
              </a:defRPr>
            </a:lvl1pPr>
          </a:lstStyle>
          <a:p>
            <a:fld id="{DBFF095A-F86B-4B29-8A9F-DF3D3D1F3E2A}" type="slidenum">
              <a:rPr lang="en-US" smtClean="0"/>
              <a:pPr/>
              <a:t>‹#›</a:t>
            </a:fld>
            <a:endParaRPr lang="en-US" dirty="0"/>
          </a:p>
        </p:txBody>
      </p:sp>
    </p:spTree>
    <p:extLst>
      <p:ext uri="{BB962C8B-B14F-4D97-AF65-F5344CB8AC3E}">
        <p14:creationId xmlns:p14="http://schemas.microsoft.com/office/powerpoint/2010/main" val="1877089979"/>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90000"/>
      </a:lnSpc>
      <a:spcBef>
        <a:spcPts val="300"/>
      </a:spcBef>
      <a:defRPr sz="1200" kern="1200">
        <a:solidFill>
          <a:schemeClr val="tx1"/>
        </a:solidFill>
        <a:latin typeface="+mn-lt"/>
        <a:ea typeface="+mn-ea"/>
        <a:cs typeface="+mn-cs"/>
      </a:defRPr>
    </a:lvl1pPr>
    <a:lvl2pPr marL="457200" algn="l" defTabSz="914400" rtl="0" eaLnBrk="1" latinLnBrk="0" hangingPunct="1">
      <a:lnSpc>
        <a:spcPct val="90000"/>
      </a:lnSpc>
      <a:spcBef>
        <a:spcPts val="300"/>
      </a:spcBef>
      <a:defRPr sz="1200" kern="1200">
        <a:solidFill>
          <a:schemeClr val="tx1"/>
        </a:solidFill>
        <a:latin typeface="+mn-lt"/>
        <a:ea typeface="+mn-ea"/>
        <a:cs typeface="+mn-cs"/>
      </a:defRPr>
    </a:lvl2pPr>
    <a:lvl3pPr marL="914400" algn="l" defTabSz="914400" rtl="0" eaLnBrk="1" latinLnBrk="0" hangingPunct="1">
      <a:lnSpc>
        <a:spcPct val="90000"/>
      </a:lnSpc>
      <a:spcBef>
        <a:spcPts val="300"/>
      </a:spcBef>
      <a:defRPr sz="1200" kern="1200">
        <a:solidFill>
          <a:schemeClr val="tx1"/>
        </a:solidFill>
        <a:latin typeface="+mn-lt"/>
        <a:ea typeface="+mn-ea"/>
        <a:cs typeface="+mn-cs"/>
      </a:defRPr>
    </a:lvl3pPr>
    <a:lvl4pPr marL="1371600" algn="l" defTabSz="914400" rtl="0" eaLnBrk="1" latinLnBrk="0" hangingPunct="1">
      <a:lnSpc>
        <a:spcPct val="90000"/>
      </a:lnSpc>
      <a:spcBef>
        <a:spcPts val="300"/>
      </a:spcBef>
      <a:defRPr sz="1200" kern="1200">
        <a:solidFill>
          <a:schemeClr val="tx1"/>
        </a:solidFill>
        <a:latin typeface="+mn-lt"/>
        <a:ea typeface="+mn-ea"/>
        <a:cs typeface="+mn-cs"/>
      </a:defRPr>
    </a:lvl4pPr>
    <a:lvl5pPr marL="1828800" algn="l" defTabSz="914400" rtl="0" eaLnBrk="1" latinLnBrk="0" hangingPunct="1">
      <a:lnSpc>
        <a:spcPct val="90000"/>
      </a:lnSpc>
      <a:spcBef>
        <a:spcPts val="300"/>
      </a:spcBef>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1</a:t>
            </a:fld>
            <a:endParaRPr lang="en-US" dirty="0"/>
          </a:p>
        </p:txBody>
      </p:sp>
    </p:spTree>
    <p:extLst>
      <p:ext uri="{BB962C8B-B14F-4D97-AF65-F5344CB8AC3E}">
        <p14:creationId xmlns:p14="http://schemas.microsoft.com/office/powerpoint/2010/main" val="242249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sz="1000"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2</a:t>
            </a:fld>
            <a:endParaRPr lang="en-US" dirty="0"/>
          </a:p>
        </p:txBody>
      </p:sp>
    </p:spTree>
    <p:extLst>
      <p:ext uri="{BB962C8B-B14F-4D97-AF65-F5344CB8AC3E}">
        <p14:creationId xmlns:p14="http://schemas.microsoft.com/office/powerpoint/2010/main" val="4043178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3</a:t>
            </a:fld>
            <a:endParaRPr lang="en-US" dirty="0"/>
          </a:p>
        </p:txBody>
      </p:sp>
    </p:spTree>
    <p:extLst>
      <p:ext uri="{BB962C8B-B14F-4D97-AF65-F5344CB8AC3E}">
        <p14:creationId xmlns:p14="http://schemas.microsoft.com/office/powerpoint/2010/main" val="1791562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4</a:t>
            </a:fld>
            <a:endParaRPr lang="en-US" dirty="0"/>
          </a:p>
        </p:txBody>
      </p:sp>
    </p:spTree>
    <p:extLst>
      <p:ext uri="{BB962C8B-B14F-4D97-AF65-F5344CB8AC3E}">
        <p14:creationId xmlns:p14="http://schemas.microsoft.com/office/powerpoint/2010/main" val="3751887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5</a:t>
            </a:fld>
            <a:endParaRPr lang="en-US" dirty="0"/>
          </a:p>
        </p:txBody>
      </p:sp>
    </p:spTree>
    <p:extLst>
      <p:ext uri="{BB962C8B-B14F-4D97-AF65-F5344CB8AC3E}">
        <p14:creationId xmlns:p14="http://schemas.microsoft.com/office/powerpoint/2010/main" val="2231215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6</a:t>
            </a:fld>
            <a:endParaRPr lang="en-US" dirty="0"/>
          </a:p>
        </p:txBody>
      </p:sp>
    </p:spTree>
    <p:extLst>
      <p:ext uri="{BB962C8B-B14F-4D97-AF65-F5344CB8AC3E}">
        <p14:creationId xmlns:p14="http://schemas.microsoft.com/office/powerpoint/2010/main" val="3970226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7</a:t>
            </a:fld>
            <a:endParaRPr lang="en-US" dirty="0"/>
          </a:p>
        </p:txBody>
      </p:sp>
    </p:spTree>
    <p:extLst>
      <p:ext uri="{BB962C8B-B14F-4D97-AF65-F5344CB8AC3E}">
        <p14:creationId xmlns:p14="http://schemas.microsoft.com/office/powerpoint/2010/main" val="369038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FF095A-F86B-4B29-8A9F-DF3D3D1F3E2A}" type="slidenum">
              <a:rPr lang="en-US" smtClean="0"/>
              <a:pPr/>
              <a:t>8</a:t>
            </a:fld>
            <a:endParaRPr lang="en-US" dirty="0"/>
          </a:p>
        </p:txBody>
      </p:sp>
    </p:spTree>
    <p:extLst>
      <p:ext uri="{BB962C8B-B14F-4D97-AF65-F5344CB8AC3E}">
        <p14:creationId xmlns:p14="http://schemas.microsoft.com/office/powerpoint/2010/main" val="12695713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6_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A5D040-4FD6-4BA1-AC81-B5CFF26CC671}"/>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a:stretch/>
        </p:blipFill>
        <p:spPr>
          <a:xfrm>
            <a:off x="274321" y="1074420"/>
            <a:ext cx="11334582" cy="4233245"/>
          </a:xfrm>
          <a:prstGeom prst="rect">
            <a:avLst/>
          </a:prstGeom>
        </p:spPr>
      </p:pic>
      <p:sp>
        <p:nvSpPr>
          <p:cNvPr id="15" name="Freeform 7">
            <a:extLst>
              <a:ext uri="{FF2B5EF4-FFF2-40B4-BE49-F238E27FC236}">
                <a16:creationId xmlns:a16="http://schemas.microsoft.com/office/drawing/2014/main" id="{454A96CC-B6D3-471D-892D-1DBFEFBD0D12}"/>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BFBFB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latin typeface="+mn-lt"/>
              <a:cs typeface="+mn-cs"/>
            </a:endParaRPr>
          </a:p>
        </p:txBody>
      </p:sp>
      <p:pic>
        <p:nvPicPr>
          <p:cNvPr id="16" name="Picture 15">
            <a:extLst>
              <a:ext uri="{FF2B5EF4-FFF2-40B4-BE49-F238E27FC236}">
                <a16:creationId xmlns:a16="http://schemas.microsoft.com/office/drawing/2014/main" id="{70494F7A-66DD-4829-9AF4-30A3A0F2418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34576" y="5392850"/>
            <a:ext cx="1644776" cy="402635"/>
          </a:xfrm>
          <a:prstGeom prst="rect">
            <a:avLst/>
          </a:prstGeom>
        </p:spPr>
      </p:pic>
      <p:sp>
        <p:nvSpPr>
          <p:cNvPr id="11" name="Rectangle 10">
            <a:extLst>
              <a:ext uri="{FF2B5EF4-FFF2-40B4-BE49-F238E27FC236}">
                <a16:creationId xmlns:a16="http://schemas.microsoft.com/office/drawing/2014/main" id="{6337BA4A-B024-42C0-AEE3-721B228F8259}"/>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29E6EA7-E7F1-42F0-95B8-1B1A5A465AF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0" name="TextBox 9"/>
          <p:cNvSpPr txBox="1"/>
          <p:nvPr userDrawn="1"/>
        </p:nvSpPr>
        <p:spPr>
          <a:xfrm>
            <a:off x="267160" y="5343835"/>
            <a:ext cx="5384807" cy="276999"/>
          </a:xfrm>
          <a:prstGeom prst="rect">
            <a:avLst/>
          </a:prstGeom>
          <a:noFill/>
        </p:spPr>
        <p:txBody>
          <a:bodyPr wrap="square" rtlCol="0">
            <a:spAutoFit/>
          </a:bodyPr>
          <a:lstStyle/>
          <a:p>
            <a:r>
              <a:rPr lang="en-US" sz="1200" b="0" dirty="0">
                <a:solidFill>
                  <a:schemeClr val="tx1"/>
                </a:solidFill>
                <a:latin typeface="Century Gothic" panose="020B0502020202020204" pitchFamily="34" charset="0"/>
              </a:rPr>
              <a:t>ORNL is managed by UT-Battelle LLC for the US Department of Energy</a:t>
            </a:r>
          </a:p>
        </p:txBody>
      </p:sp>
      <p:sp>
        <p:nvSpPr>
          <p:cNvPr id="2" name="Title 1"/>
          <p:cNvSpPr>
            <a:spLocks noGrp="1"/>
          </p:cNvSpPr>
          <p:nvPr userDrawn="1">
            <p:ph type="ctrTitle" hasCustomPrompt="1"/>
          </p:nvPr>
        </p:nvSpPr>
        <p:spPr>
          <a:xfrm>
            <a:off x="428736" y="1388962"/>
            <a:ext cx="8678194" cy="978729"/>
          </a:xfrm>
        </p:spPr>
        <p:txBody>
          <a:bodyPr/>
          <a:lstStyle>
            <a:lvl1pPr algn="l">
              <a:defRPr sz="3200" b="0" baseline="0">
                <a:solidFill>
                  <a:schemeClr val="bg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3" name="Subtitle 2"/>
          <p:cNvSpPr>
            <a:spLocks noGrp="1"/>
          </p:cNvSpPr>
          <p:nvPr userDrawn="1">
            <p:ph type="subTitle" idx="1"/>
          </p:nvPr>
        </p:nvSpPr>
        <p:spPr>
          <a:xfrm>
            <a:off x="447481" y="3013455"/>
            <a:ext cx="5440514" cy="2028101"/>
          </a:xfrm>
        </p:spPr>
        <p:txBody>
          <a:bodyPr/>
          <a:lstStyle>
            <a:lvl1pPr marL="0" indent="0" algn="l">
              <a:buNone/>
              <a:defRPr sz="2000" baseline="0">
                <a:solidFill>
                  <a:schemeClr val="bg1"/>
                </a:solidFill>
                <a:latin typeface="Century Gothic" panose="020B0502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3" name="Picture 12">
            <a:extLst>
              <a:ext uri="{FF2B5EF4-FFF2-40B4-BE49-F238E27FC236}">
                <a16:creationId xmlns:a16="http://schemas.microsoft.com/office/drawing/2014/main" id="{05E99884-2636-4794-A093-0F9256951E03}"/>
              </a:ext>
            </a:extLst>
          </p:cNvPr>
          <p:cNvPicPr>
            <a:picLocks noChangeAspect="1"/>
          </p:cNvPicPr>
          <p:nvPr userDrawn="1"/>
        </p:nvPicPr>
        <p:blipFill>
          <a:blip r:embed="rId4"/>
          <a:stretch>
            <a:fillRect/>
          </a:stretch>
        </p:blipFill>
        <p:spPr>
          <a:xfrm>
            <a:off x="413129" y="456244"/>
            <a:ext cx="1088136" cy="261860"/>
          </a:xfrm>
          <a:prstGeom prst="rect">
            <a:avLst/>
          </a:prstGeom>
        </p:spPr>
      </p:pic>
    </p:spTree>
    <p:extLst>
      <p:ext uri="{BB962C8B-B14F-4D97-AF65-F5344CB8AC3E}">
        <p14:creationId xmlns:p14="http://schemas.microsoft.com/office/powerpoint/2010/main" val="3793082440"/>
      </p:ext>
    </p:extLst>
  </p:cSld>
  <p:clrMapOvr>
    <a:masterClrMapping/>
  </p:clrMapOvr>
  <p:extLst>
    <p:ext uri="{DCECCB84-F9BA-43D5-87BE-67443E8EF086}">
      <p15:sldGuideLst xmlns:p15="http://schemas.microsoft.com/office/powerpoint/2012/main">
        <p15:guide id="1"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7" y="1083755"/>
            <a:ext cx="5486764" cy="4219290"/>
          </a:xfrm>
          <a:noFill/>
        </p:spPr>
        <p:txBody>
          <a:bodyPr/>
          <a:lstStyle>
            <a:lvl1pPr marL="0" inden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4221671"/>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11" name="Rectangle 10">
            <a:extLst>
              <a:ext uri="{FF2B5EF4-FFF2-40B4-BE49-F238E27FC236}">
                <a16:creationId xmlns:a16="http://schemas.microsoft.com/office/drawing/2014/main" id="{683439C5-4231-ED43-91B8-86779195C11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35C7DBBE-95AC-E843-979A-A1A45836011E}"/>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7" name="Rectangle 6">
            <a:extLst>
              <a:ext uri="{FF2B5EF4-FFF2-40B4-BE49-F238E27FC236}">
                <a16:creationId xmlns:a16="http://schemas.microsoft.com/office/drawing/2014/main" id="{29C1BABE-6AB9-4F04-A1D6-C28E4287362E}"/>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8D325F85-B4F1-4C5D-855D-1BE9D9C179D6}"/>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0" name="Line 5">
            <a:extLst>
              <a:ext uri="{FF2B5EF4-FFF2-40B4-BE49-F238E27FC236}">
                <a16:creationId xmlns:a16="http://schemas.microsoft.com/office/drawing/2014/main" id="{1F888CF4-3F65-4925-A47B-614AFCDC0550}"/>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Line 6">
            <a:extLst>
              <a:ext uri="{FF2B5EF4-FFF2-40B4-BE49-F238E27FC236}">
                <a16:creationId xmlns:a16="http://schemas.microsoft.com/office/drawing/2014/main" id="{4CFFE01C-81C8-4437-B6F5-7BAAEE5FC29F}"/>
              </a:ext>
            </a:extLst>
          </p:cNvPr>
          <p:cNvSpPr>
            <a:spLocks noChangeShapeType="1"/>
          </p:cNvSpPr>
          <p:nvPr userDrawn="1"/>
        </p:nvSpPr>
        <p:spPr bwMode="auto">
          <a:xfrm>
            <a:off x="8004175" y="822325"/>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24" name="Freeform 7">
            <a:extLst>
              <a:ext uri="{FF2B5EF4-FFF2-40B4-BE49-F238E27FC236}">
                <a16:creationId xmlns:a16="http://schemas.microsoft.com/office/drawing/2014/main" id="{1B955FFA-B6F5-4CDD-940A-DB05FD68B7CA}"/>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5" name="Content Placeholder 5">
            <a:extLst>
              <a:ext uri="{FF2B5EF4-FFF2-40B4-BE49-F238E27FC236}">
                <a16:creationId xmlns:a16="http://schemas.microsoft.com/office/drawing/2014/main" id="{CA5F7EA9-E5C6-4376-AC5D-CA0B1DA0A259}"/>
              </a:ext>
            </a:extLst>
          </p:cNvPr>
          <p:cNvSpPr>
            <a:spLocks noGrp="1"/>
          </p:cNvSpPr>
          <p:nvPr>
            <p:ph sz="quarter" idx="4"/>
          </p:nvPr>
        </p:nvSpPr>
        <p:spPr>
          <a:xfrm>
            <a:off x="388079" y="2453317"/>
            <a:ext cx="5512904" cy="2690184"/>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41499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k green picture layout 2">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6095636" y="1078992"/>
            <a:ext cx="5487073" cy="4224052"/>
          </a:xfrm>
          <a:noFill/>
        </p:spPr>
        <p:txBody>
          <a:bodyPr/>
          <a:lstStyle>
            <a:lvl1pPr marL="0" indent="0">
              <a:buFont typeface="Century Gothic" panose="020B0502020202020204" pitchFamily="34" charse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0" y="1078992"/>
            <a:ext cx="5821680" cy="5779008"/>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hasCustomPrompt="1"/>
          </p:nvPr>
        </p:nvSpPr>
        <p:spPr>
          <a:xfrm>
            <a:off x="388079" y="1275788"/>
            <a:ext cx="5537405" cy="978729"/>
          </a:xfrm>
        </p:spPr>
        <p:txBody>
          <a:bodyPr/>
          <a:lstStyle>
            <a:lvl1pPr>
              <a:lnSpc>
                <a:spcPct val="90000"/>
              </a:lnSpc>
              <a:defRPr sz="3200" b="0">
                <a:solidFill>
                  <a:schemeClr val="tx1"/>
                </a:solidFill>
                <a:latin typeface="Century Gothic" panose="020B0502020202020204" pitchFamily="34" charset="0"/>
              </a:defRPr>
            </a:lvl1pPr>
          </a:lstStyle>
          <a:p>
            <a:r>
              <a:rPr lang="en-US" dirty="0"/>
              <a:t>Click to edit Master </a:t>
            </a:r>
            <a:br>
              <a:rPr lang="en-US" dirty="0"/>
            </a:br>
            <a:r>
              <a:rPr lang="en-US" dirty="0"/>
              <a:t>title style</a:t>
            </a:r>
          </a:p>
        </p:txBody>
      </p:sp>
      <p:sp>
        <p:nvSpPr>
          <p:cNvPr id="6" name="Content Placeholder 5"/>
          <p:cNvSpPr>
            <a:spLocks noGrp="1"/>
          </p:cNvSpPr>
          <p:nvPr>
            <p:ph sz="quarter" idx="4"/>
          </p:nvPr>
        </p:nvSpPr>
        <p:spPr>
          <a:xfrm>
            <a:off x="388079" y="2453316"/>
            <a:ext cx="5512904" cy="4163291"/>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16" name="Freeform 7">
            <a:extLst>
              <a:ext uri="{FF2B5EF4-FFF2-40B4-BE49-F238E27FC236}">
                <a16:creationId xmlns:a16="http://schemas.microsoft.com/office/drawing/2014/main" id="{2A500EEB-73EC-4C16-8273-4ED5425DD64C}"/>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3824302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Dk green picture layout w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4120595" y="1078989"/>
            <a:ext cx="7464186" cy="4226003"/>
          </a:xfrm>
          <a:noFill/>
        </p:spPr>
        <p:txBody>
          <a:bodyPr/>
          <a:lstStyle>
            <a:lvl1pPr marL="0" indent="0">
              <a:buNone/>
              <a:defRPr/>
            </a:lvl1pPr>
          </a:lstStyle>
          <a:p>
            <a:r>
              <a:rPr lang="en-US"/>
              <a:t>Click icon to add picture</a:t>
            </a:r>
            <a:endParaRPr lang="en-US" dirty="0"/>
          </a:p>
        </p:txBody>
      </p:sp>
      <p:sp>
        <p:nvSpPr>
          <p:cNvPr id="22" name="Rectangle 21">
            <a:extLst>
              <a:ext uri="{FF2B5EF4-FFF2-40B4-BE49-F238E27FC236}">
                <a16:creationId xmlns:a16="http://schemas.microsoft.com/office/drawing/2014/main" id="{2272F0CA-07C0-447D-AD25-74BF79400D69}"/>
              </a:ext>
            </a:extLst>
          </p:cNvPr>
          <p:cNvSpPr/>
          <p:nvPr userDrawn="1"/>
        </p:nvSpPr>
        <p:spPr>
          <a:xfrm>
            <a:off x="274321" y="1078991"/>
            <a:ext cx="3846274" cy="5779007"/>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 name="Title 1"/>
          <p:cNvSpPr>
            <a:spLocks noGrp="1"/>
          </p:cNvSpPr>
          <p:nvPr>
            <p:ph type="title"/>
          </p:nvPr>
        </p:nvSpPr>
        <p:spPr>
          <a:xfrm>
            <a:off x="388079" y="1275788"/>
            <a:ext cx="3576228" cy="979691"/>
          </a:xfrm>
        </p:spPr>
        <p:txBody>
          <a:bodyPr/>
          <a:lstStyle>
            <a:lvl1pPr>
              <a:lnSpc>
                <a:spcPct val="90000"/>
              </a:lnSpc>
              <a:defRPr sz="3200" b="0">
                <a:solidFill>
                  <a:schemeClr val="tx1"/>
                </a:solidFill>
                <a:latin typeface="Century Gothic" panose="020B0502020202020204" pitchFamily="34" charset="0"/>
              </a:defRPr>
            </a:lvl1pPr>
          </a:lstStyle>
          <a:p>
            <a:r>
              <a:rPr lang="en-US"/>
              <a:t>Click to edit Master title style</a:t>
            </a:r>
            <a:endParaRPr lang="en-US" dirty="0"/>
          </a:p>
        </p:txBody>
      </p:sp>
      <p:sp>
        <p:nvSpPr>
          <p:cNvPr id="6" name="Content Placeholder 5"/>
          <p:cNvSpPr>
            <a:spLocks noGrp="1"/>
          </p:cNvSpPr>
          <p:nvPr>
            <p:ph sz="quarter" idx="4"/>
          </p:nvPr>
        </p:nvSpPr>
        <p:spPr>
          <a:xfrm>
            <a:off x="388079" y="2800350"/>
            <a:ext cx="3541945" cy="3816258"/>
          </a:xfrm>
        </p:spPr>
        <p:txBody>
          <a:bodyPr/>
          <a:lstStyle>
            <a:lvl1pPr marL="287338" indent="-287338">
              <a:lnSpc>
                <a:spcPct val="90000"/>
              </a:lnSpc>
              <a:buClr>
                <a:schemeClr val="tx1"/>
              </a:buClr>
              <a:buFont typeface="Century Gothic" panose="020B0502020202020204" pitchFamily="34" charset="0"/>
              <a:buChar char="•"/>
              <a:defRPr sz="2000">
                <a:latin typeface="Century Gothic" panose="020B0502020202020204" pitchFamily="34" charset="0"/>
              </a:defRPr>
            </a:lvl1pPr>
            <a:lvl2pPr marL="688975" indent="-285750">
              <a:lnSpc>
                <a:spcPct val="90000"/>
              </a:lnSpc>
              <a:buClr>
                <a:schemeClr val="tx1"/>
              </a:buClr>
              <a:buFont typeface="Century Gothic" panose="020B0502020202020204" pitchFamily="34" charset="0"/>
              <a:buChar char="–"/>
              <a:defRPr lang="en-US" sz="1800" kern="1200" dirty="0">
                <a:solidFill>
                  <a:schemeClr val="tx1"/>
                </a:solidFill>
                <a:latin typeface="Century Gothic" panose="020B0502020202020204" pitchFamily="34" charset="0"/>
                <a:ea typeface="+mn-ea"/>
                <a:cs typeface="+mn-cs"/>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Rectangle 10">
            <a:extLst>
              <a:ext uri="{FF2B5EF4-FFF2-40B4-BE49-F238E27FC236}">
                <a16:creationId xmlns:a16="http://schemas.microsoft.com/office/drawing/2014/main" id="{BD0DB01C-0316-7441-9D7D-F96D7A49FEAC}"/>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2" name="Rectangle 11">
            <a:extLst>
              <a:ext uri="{FF2B5EF4-FFF2-40B4-BE49-F238E27FC236}">
                <a16:creationId xmlns:a16="http://schemas.microsoft.com/office/drawing/2014/main" id="{CF70CC82-0B8B-1D4B-9F0D-823E1CAB4A9C}"/>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6">
            <a:extLst>
              <a:ext uri="{FF2B5EF4-FFF2-40B4-BE49-F238E27FC236}">
                <a16:creationId xmlns:a16="http://schemas.microsoft.com/office/drawing/2014/main" id="{732E67AB-06CD-417E-82A6-C485A480337A}"/>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13" name="Picture 12">
            <a:extLst>
              <a:ext uri="{FF2B5EF4-FFF2-40B4-BE49-F238E27FC236}">
                <a16:creationId xmlns:a16="http://schemas.microsoft.com/office/drawing/2014/main" id="{DE8EB24F-FBB3-41E8-90F7-B4AA493C6FFD}"/>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8" name="Freeform 5">
            <a:extLst>
              <a:ext uri="{FF2B5EF4-FFF2-40B4-BE49-F238E27FC236}">
                <a16:creationId xmlns:a16="http://schemas.microsoft.com/office/drawing/2014/main" id="{E0FFF716-AFC7-4054-A1F8-2C39C30731D0}"/>
              </a:ext>
            </a:extLst>
          </p:cNvPr>
          <p:cNvSpPr>
            <a:spLocks/>
          </p:cNvSpPr>
          <p:nvPr userDrawn="1"/>
        </p:nvSpPr>
        <p:spPr bwMode="auto">
          <a:xfrm>
            <a:off x="4120595" y="1"/>
            <a:ext cx="8071405" cy="6857998"/>
          </a:xfrm>
          <a:custGeom>
            <a:avLst/>
            <a:gdLst>
              <a:gd name="T0" fmla="*/ 4151 w 4490"/>
              <a:gd name="T1" fmla="*/ 0 h 3815"/>
              <a:gd name="T2" fmla="*/ 4151 w 4490"/>
              <a:gd name="T3" fmla="*/ 2951 h 3815"/>
              <a:gd name="T4" fmla="*/ 0 w 4490"/>
              <a:gd name="T5" fmla="*/ 2951 h 3815"/>
              <a:gd name="T6" fmla="*/ 0 w 4490"/>
              <a:gd name="T7" fmla="*/ 3815 h 3815"/>
              <a:gd name="T8" fmla="*/ 4490 w 4490"/>
              <a:gd name="T9" fmla="*/ 3815 h 3815"/>
              <a:gd name="T10" fmla="*/ 4490 w 4490"/>
              <a:gd name="T11" fmla="*/ 2969 h 3815"/>
              <a:gd name="T12" fmla="*/ 4490 w 4490"/>
              <a:gd name="T13" fmla="*/ 2951 h 3815"/>
              <a:gd name="T14" fmla="*/ 4490 w 4490"/>
              <a:gd name="T15" fmla="*/ 0 h 3815"/>
              <a:gd name="T16" fmla="*/ 4151 w 4490"/>
              <a:gd name="T17" fmla="*/ 0 h 3815"/>
              <a:gd name="T18" fmla="*/ 4151 w 4490"/>
              <a:gd name="T19"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90" h="3815">
                <a:moveTo>
                  <a:pt x="4151" y="0"/>
                </a:moveTo>
                <a:lnTo>
                  <a:pt x="4151" y="2951"/>
                </a:lnTo>
                <a:lnTo>
                  <a:pt x="0" y="2951"/>
                </a:lnTo>
                <a:lnTo>
                  <a:pt x="0" y="3815"/>
                </a:lnTo>
                <a:lnTo>
                  <a:pt x="4490" y="3815"/>
                </a:lnTo>
                <a:lnTo>
                  <a:pt x="4490" y="2969"/>
                </a:lnTo>
                <a:lnTo>
                  <a:pt x="4490" y="2951"/>
                </a:lnTo>
                <a:lnTo>
                  <a:pt x="4490" y="0"/>
                </a:lnTo>
                <a:lnTo>
                  <a:pt x="4151" y="0"/>
                </a:lnTo>
                <a:lnTo>
                  <a:pt x="4151" y="0"/>
                </a:lnTo>
                <a:close/>
              </a:path>
            </a:pathLst>
          </a:custGeom>
          <a:solidFill>
            <a:srgbClr val="4C88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5132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Full picture layout ">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ED81066A-C24A-4E74-9351-F12B6561E2D3}"/>
              </a:ext>
            </a:extLst>
          </p:cNvPr>
          <p:cNvSpPr>
            <a:spLocks noGrp="1"/>
          </p:cNvSpPr>
          <p:nvPr>
            <p:ph type="pic" sz="quarter" idx="10"/>
          </p:nvPr>
        </p:nvSpPr>
        <p:spPr>
          <a:xfrm>
            <a:off x="274320" y="2381"/>
            <a:ext cx="11312843" cy="6342021"/>
          </a:xfrm>
          <a:noFill/>
          <a:ln>
            <a:noFill/>
          </a:ln>
        </p:spPr>
        <p:txBody>
          <a:bodyPr/>
          <a:lstStyle>
            <a:lvl1pPr marL="0" indent="0">
              <a:buFont typeface="Century Gothic" panose="020B0502020202020204" pitchFamily="34" charset="0"/>
              <a:buNone/>
              <a:defRPr/>
            </a:lvl1pPr>
          </a:lstStyle>
          <a:p>
            <a:r>
              <a:rPr lang="en-US"/>
              <a:t>Click icon to add picture</a:t>
            </a:r>
            <a:endParaRPr lang="en-US" dirty="0"/>
          </a:p>
        </p:txBody>
      </p:sp>
      <p:sp>
        <p:nvSpPr>
          <p:cNvPr id="2" name="Title 1"/>
          <p:cNvSpPr>
            <a:spLocks noGrp="1"/>
          </p:cNvSpPr>
          <p:nvPr>
            <p:ph type="title"/>
          </p:nvPr>
        </p:nvSpPr>
        <p:spPr>
          <a:xfrm>
            <a:off x="429769" y="274320"/>
            <a:ext cx="11000232" cy="535531"/>
          </a:xfrm>
        </p:spPr>
        <p:txBody>
          <a:bodyPr/>
          <a:lstStyle>
            <a:lvl1pPr>
              <a:lnSpc>
                <a:spcPct val="90000"/>
              </a:lnSpc>
              <a:defRPr sz="3200" b="0">
                <a:solidFill>
                  <a:schemeClr val="tx1"/>
                </a:solidFill>
                <a:effectLst/>
                <a:latin typeface="Century Gothic" panose="020B0502020202020204" pitchFamily="34" charset="0"/>
              </a:defRPr>
            </a:lvl1pPr>
          </a:lstStyle>
          <a:p>
            <a:r>
              <a:rPr lang="en-US"/>
              <a:t>Click to edit Master title style</a:t>
            </a:r>
            <a:endParaRPr lang="en-US" dirty="0"/>
          </a:p>
        </p:txBody>
      </p:sp>
      <p:sp>
        <p:nvSpPr>
          <p:cNvPr id="17" name="Rectangle 256">
            <a:extLst>
              <a:ext uri="{FF2B5EF4-FFF2-40B4-BE49-F238E27FC236}">
                <a16:creationId xmlns:a16="http://schemas.microsoft.com/office/drawing/2014/main" id="{50787286-CD5D-43D9-B8DA-70C3358DC829}"/>
              </a:ext>
            </a:extLst>
          </p:cNvPr>
          <p:cNvSpPr txBox="1">
            <a:spLocks noChangeArrowheads="1"/>
          </p:cNvSpPr>
          <p:nvPr userDrawn="1"/>
        </p:nvSpPr>
        <p:spPr>
          <a:xfrm>
            <a:off x="8010283" y="6477000"/>
            <a:ext cx="3860800" cy="182562"/>
          </a:xfrm>
          <a:prstGeom prst="rect">
            <a:avLst/>
          </a:prstGeom>
          <a:ln/>
        </p:spPr>
        <p:txBody>
          <a:bodyPr anchor="ctr"/>
          <a:lstStyle/>
          <a:p>
            <a:pPr algn="r"/>
            <a:r>
              <a:rPr lang="en-US" sz="1000" dirty="0">
                <a:solidFill>
                  <a:schemeClr val="bg1"/>
                </a:solidFill>
                <a:latin typeface="Century Gothic" panose="020B0502020202020204" pitchFamily="34" charset="0"/>
                <a:cs typeface="Arial" pitchFamily="34" charset="0"/>
              </a:rPr>
              <a:t> </a:t>
            </a:r>
          </a:p>
        </p:txBody>
      </p:sp>
      <p:sp>
        <p:nvSpPr>
          <p:cNvPr id="16" name="Freeform 9">
            <a:extLst>
              <a:ext uri="{FF2B5EF4-FFF2-40B4-BE49-F238E27FC236}">
                <a16:creationId xmlns:a16="http://schemas.microsoft.com/office/drawing/2014/main" id="{D938724D-E109-43B4-9560-1552E26DB04A}"/>
              </a:ext>
            </a:extLst>
          </p:cNvPr>
          <p:cNvSpPr>
            <a:spLocks/>
          </p:cNvSpPr>
          <p:nvPr userDrawn="1"/>
        </p:nvSpPr>
        <p:spPr bwMode="auto">
          <a:xfrm>
            <a:off x="6026150" y="0"/>
            <a:ext cx="6165850" cy="6858000"/>
          </a:xfrm>
          <a:custGeom>
            <a:avLst/>
            <a:gdLst>
              <a:gd name="T0" fmla="*/ 3502 w 3884"/>
              <a:gd name="T1" fmla="*/ 0 h 4320"/>
              <a:gd name="T2" fmla="*/ 3502 w 3884"/>
              <a:gd name="T3" fmla="*/ 3998 h 4320"/>
              <a:gd name="T4" fmla="*/ 0 w 3884"/>
              <a:gd name="T5" fmla="*/ 3998 h 4320"/>
              <a:gd name="T6" fmla="*/ 0 w 3884"/>
              <a:gd name="T7" fmla="*/ 4320 h 4320"/>
              <a:gd name="T8" fmla="*/ 3502 w 3884"/>
              <a:gd name="T9" fmla="*/ 4320 h 4320"/>
              <a:gd name="T10" fmla="*/ 3884 w 3884"/>
              <a:gd name="T11" fmla="*/ 4320 h 4320"/>
              <a:gd name="T12" fmla="*/ 3884 w 3884"/>
              <a:gd name="T13" fmla="*/ 3998 h 4320"/>
              <a:gd name="T14" fmla="*/ 3884 w 3884"/>
              <a:gd name="T15" fmla="*/ 0 h 4320"/>
              <a:gd name="T16" fmla="*/ 3502 w 3884"/>
              <a:gd name="T17" fmla="*/ 0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84" h="4320">
                <a:moveTo>
                  <a:pt x="3502" y="0"/>
                </a:moveTo>
                <a:lnTo>
                  <a:pt x="3502" y="3998"/>
                </a:lnTo>
                <a:lnTo>
                  <a:pt x="0" y="3998"/>
                </a:lnTo>
                <a:lnTo>
                  <a:pt x="0" y="4320"/>
                </a:lnTo>
                <a:lnTo>
                  <a:pt x="3502" y="4320"/>
                </a:lnTo>
                <a:lnTo>
                  <a:pt x="3884" y="4320"/>
                </a:lnTo>
                <a:lnTo>
                  <a:pt x="3884" y="3998"/>
                </a:lnTo>
                <a:lnTo>
                  <a:pt x="3884" y="0"/>
                </a:lnTo>
                <a:lnTo>
                  <a:pt x="3502" y="0"/>
                </a:lnTo>
                <a:close/>
              </a:path>
            </a:pathLst>
          </a:custGeom>
          <a:solidFill>
            <a:srgbClr val="40875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
        <p:nvSpPr>
          <p:cNvPr id="18" name="Rectangle 17">
            <a:extLst>
              <a:ext uri="{FF2B5EF4-FFF2-40B4-BE49-F238E27FC236}">
                <a16:creationId xmlns:a16="http://schemas.microsoft.com/office/drawing/2014/main" id="{7900E375-D0D6-466C-A383-E914B5C8AE5A}"/>
              </a:ext>
            </a:extLst>
          </p:cNvPr>
          <p:cNvSpPr/>
          <p:nvPr userDrawn="1"/>
        </p:nvSpPr>
        <p:spPr>
          <a:xfrm>
            <a:off x="0" y="6344402"/>
            <a:ext cx="274320" cy="510909"/>
          </a:xfrm>
          <a:prstGeom prst="rect">
            <a:avLst/>
          </a:prstGeom>
          <a:solidFill>
            <a:srgbClr val="397D5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a:solidFill>
                <a:schemeClr val="tx1"/>
              </a:solidFill>
            </a:endParaRPr>
          </a:p>
        </p:txBody>
      </p:sp>
      <p:sp>
        <p:nvSpPr>
          <p:cNvPr id="19" name="Rectangle 6">
            <a:extLst>
              <a:ext uri="{FF2B5EF4-FFF2-40B4-BE49-F238E27FC236}">
                <a16:creationId xmlns:a16="http://schemas.microsoft.com/office/drawing/2014/main" id="{D090841D-81E2-4E83-8067-E18C5C3AF8FF}"/>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a:solidFill>
                <a:schemeClr val="tx1"/>
              </a:solidFill>
              <a:latin typeface="+mn-lt"/>
              <a:cs typeface="Times New Roman" panose="02020603050405020304" pitchFamily="18" charset="0"/>
            </a:endParaRPr>
          </a:p>
        </p:txBody>
      </p:sp>
      <p:pic>
        <p:nvPicPr>
          <p:cNvPr id="10" name="Picture 9">
            <a:extLst>
              <a:ext uri="{FF2B5EF4-FFF2-40B4-BE49-F238E27FC236}">
                <a16:creationId xmlns:a16="http://schemas.microsoft.com/office/drawing/2014/main" id="{BD3AC615-0875-4C80-B019-11A28EDCB638}"/>
              </a:ext>
            </a:extLst>
          </p:cNvPr>
          <p:cNvPicPr>
            <a:picLocks noChangeAspect="1"/>
          </p:cNvPicPr>
          <p:nvPr userDrawn="1"/>
        </p:nvPicPr>
        <p:blipFill>
          <a:blip r:embed="rId2"/>
          <a:stretch>
            <a:fillRect/>
          </a:stretch>
        </p:blipFill>
        <p:spPr>
          <a:xfrm>
            <a:off x="413129" y="6477000"/>
            <a:ext cx="1088136" cy="261860"/>
          </a:xfrm>
          <a:prstGeom prst="rect">
            <a:avLst/>
          </a:prstGeom>
        </p:spPr>
      </p:pic>
    </p:spTree>
    <p:extLst>
      <p:ext uri="{BB962C8B-B14F-4D97-AF65-F5344CB8AC3E}">
        <p14:creationId xmlns:p14="http://schemas.microsoft.com/office/powerpoint/2010/main" val="1219607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2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12106"/>
            <a:ext cx="5840589" cy="52934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6351411" y="1412106"/>
            <a:ext cx="5840589" cy="52934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19" y="948037"/>
            <a:ext cx="5840589"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6351411" y="948037"/>
            <a:ext cx="5840589"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4318" y="1005840"/>
            <a:ext cx="5821682"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312234" y="1527048"/>
            <a:ext cx="5783766" cy="411035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6351410" y="1005840"/>
            <a:ext cx="5840589"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6351411" y="1527048"/>
            <a:ext cx="5785575"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8" y="365857"/>
            <a:ext cx="10363317"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19" name="Rectangle 18">
            <a:extLst>
              <a:ext uri="{FF2B5EF4-FFF2-40B4-BE49-F238E27FC236}">
                <a16:creationId xmlns:a16="http://schemas.microsoft.com/office/drawing/2014/main" id="{88649F31-1D58-F243-85FD-74506880A336}"/>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0" name="Rectangle 19">
            <a:extLst>
              <a:ext uri="{FF2B5EF4-FFF2-40B4-BE49-F238E27FC236}">
                <a16:creationId xmlns:a16="http://schemas.microsoft.com/office/drawing/2014/main" id="{77038521-D276-4049-A4BA-98C27C6D8256}"/>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6">
            <a:extLst>
              <a:ext uri="{FF2B5EF4-FFF2-40B4-BE49-F238E27FC236}">
                <a16:creationId xmlns:a16="http://schemas.microsoft.com/office/drawing/2014/main" id="{3F2F0951-0E05-43D4-AB3F-73E5681F4301}"/>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1" name="Picture 20">
            <a:extLst>
              <a:ext uri="{FF2B5EF4-FFF2-40B4-BE49-F238E27FC236}">
                <a16:creationId xmlns:a16="http://schemas.microsoft.com/office/drawing/2014/main" id="{27EC139F-C616-4896-A830-8F9FC5B2C27F}"/>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3" name="Rectangle 256">
            <a:extLst>
              <a:ext uri="{FF2B5EF4-FFF2-40B4-BE49-F238E27FC236}">
                <a16:creationId xmlns:a16="http://schemas.microsoft.com/office/drawing/2014/main" id="{D8ACAAE2-A531-47BE-8F4F-FFC18507ED0B}"/>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113747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20" y="1412106"/>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4299090" y="1412106"/>
            <a:ext cx="3867912"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8323860" y="1412106"/>
            <a:ext cx="3868138" cy="5224413"/>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3866758"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4299089" y="948037"/>
            <a:ext cx="3867912"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8323860" y="948037"/>
            <a:ext cx="3885931"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0178" y="1005840"/>
            <a:ext cx="3870672"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312234" y="1527048"/>
            <a:ext cx="3791415" cy="411035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4297709" y="1005840"/>
            <a:ext cx="3866758"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4295175" y="1527048"/>
            <a:ext cx="3860800"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8319718" y="1005840"/>
            <a:ext cx="3885931"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8319719" y="1527048"/>
            <a:ext cx="3768204" cy="411035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8" y="365857"/>
            <a:ext cx="10418329"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25" name="Picture 24">
            <a:extLst>
              <a:ext uri="{FF2B5EF4-FFF2-40B4-BE49-F238E27FC236}">
                <a16:creationId xmlns:a16="http://schemas.microsoft.com/office/drawing/2014/main" id="{03BD6692-283A-4A7F-AE4C-0175D48F79AB}"/>
              </a:ext>
            </a:extLst>
          </p:cNvPr>
          <p:cNvPicPr>
            <a:picLocks noChangeAspect="1"/>
          </p:cNvPicPr>
          <p:nvPr userDrawn="1"/>
        </p:nvPicPr>
        <p:blipFill>
          <a:blip r:embed="rId2"/>
          <a:stretch>
            <a:fillRect/>
          </a:stretch>
        </p:blipFill>
        <p:spPr>
          <a:xfrm>
            <a:off x="413129" y="456244"/>
            <a:ext cx="1088136" cy="261860"/>
          </a:xfrm>
          <a:prstGeom prst="rect">
            <a:avLst/>
          </a:prstGeom>
        </p:spPr>
      </p:pic>
      <p:sp>
        <p:nvSpPr>
          <p:cNvPr id="26" name="Rectangle 256">
            <a:extLst>
              <a:ext uri="{FF2B5EF4-FFF2-40B4-BE49-F238E27FC236}">
                <a16:creationId xmlns:a16="http://schemas.microsoft.com/office/drawing/2014/main" id="{7312AC61-61BF-4F96-99DC-555BD73A05FA}"/>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702881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5_3 section science highlight">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1DC80716-D7F2-40BD-B894-87B7C5521D93}"/>
              </a:ext>
            </a:extLst>
          </p:cNvPr>
          <p:cNvSpPr/>
          <p:nvPr userDrawn="1"/>
        </p:nvSpPr>
        <p:spPr>
          <a:xfrm>
            <a:off x="274319"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3" name="Rectangle 12">
            <a:extLst>
              <a:ext uri="{FF2B5EF4-FFF2-40B4-BE49-F238E27FC236}">
                <a16:creationId xmlns:a16="http://schemas.microsoft.com/office/drawing/2014/main" id="{DD431D86-B4F2-4178-9479-C223044E67E1}"/>
              </a:ext>
            </a:extLst>
          </p:cNvPr>
          <p:cNvSpPr/>
          <p:nvPr userDrawn="1"/>
        </p:nvSpPr>
        <p:spPr>
          <a:xfrm>
            <a:off x="27432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9" name="Rectangle 38">
            <a:extLst>
              <a:ext uri="{FF2B5EF4-FFF2-40B4-BE49-F238E27FC236}">
                <a16:creationId xmlns:a16="http://schemas.microsoft.com/office/drawing/2014/main" id="{9772E6C0-3363-4678-BD7B-839981CFEC1B}"/>
              </a:ext>
            </a:extLst>
          </p:cNvPr>
          <p:cNvSpPr/>
          <p:nvPr userDrawn="1"/>
        </p:nvSpPr>
        <p:spPr>
          <a:xfrm>
            <a:off x="328861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7881C044-83B1-4BEC-A2A0-51CA4BF72CE4}"/>
              </a:ext>
            </a:extLst>
          </p:cNvPr>
          <p:cNvSpPr/>
          <p:nvPr userDrawn="1"/>
        </p:nvSpPr>
        <p:spPr>
          <a:xfrm>
            <a:off x="3288610"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40" name="Rectangle 39">
            <a:extLst>
              <a:ext uri="{FF2B5EF4-FFF2-40B4-BE49-F238E27FC236}">
                <a16:creationId xmlns:a16="http://schemas.microsoft.com/office/drawing/2014/main" id="{104C995C-9C57-406C-A69D-7613F8F47165}"/>
              </a:ext>
            </a:extLst>
          </p:cNvPr>
          <p:cNvSpPr/>
          <p:nvPr userDrawn="1"/>
        </p:nvSpPr>
        <p:spPr>
          <a:xfrm>
            <a:off x="6302900"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2" name="Rectangle 21">
            <a:extLst>
              <a:ext uri="{FF2B5EF4-FFF2-40B4-BE49-F238E27FC236}">
                <a16:creationId xmlns:a16="http://schemas.microsoft.com/office/drawing/2014/main" id="{A526A7F5-6E08-49A4-A894-85B35B49A075}"/>
              </a:ext>
            </a:extLst>
          </p:cNvPr>
          <p:cNvSpPr/>
          <p:nvPr userDrawn="1"/>
        </p:nvSpPr>
        <p:spPr>
          <a:xfrm>
            <a:off x="6302901"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6" name="Rectangle 25">
            <a:extLst>
              <a:ext uri="{FF2B5EF4-FFF2-40B4-BE49-F238E27FC236}">
                <a16:creationId xmlns:a16="http://schemas.microsoft.com/office/drawing/2014/main" id="{925F09E4-91A6-437A-BED4-ED7995D473E7}"/>
              </a:ext>
            </a:extLst>
          </p:cNvPr>
          <p:cNvSpPr/>
          <p:nvPr userDrawn="1"/>
        </p:nvSpPr>
        <p:spPr>
          <a:xfrm>
            <a:off x="9317192" y="1434925"/>
            <a:ext cx="2874807" cy="5201594"/>
          </a:xfrm>
          <a:prstGeom prst="rect">
            <a:avLst/>
          </a:prstGeom>
          <a:gradFill flip="none" rotWithShape="1">
            <a:gsLst>
              <a:gs pos="52000">
                <a:schemeClr val="bg1">
                  <a:lumMod val="95000"/>
                </a:schemeClr>
              </a:gs>
              <a:gs pos="0">
                <a:schemeClr val="bg2">
                  <a:alpha val="0"/>
                </a:schemeClr>
              </a:gs>
              <a:gs pos="100000">
                <a:srgbClr val="CFCFCF"/>
              </a:gs>
            </a:gsLst>
            <a:lin ang="16200000" scaled="1"/>
            <a:tileRect/>
          </a:gra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7" name="Rectangle 26">
            <a:extLst>
              <a:ext uri="{FF2B5EF4-FFF2-40B4-BE49-F238E27FC236}">
                <a16:creationId xmlns:a16="http://schemas.microsoft.com/office/drawing/2014/main" id="{6192D3D3-2A2D-4482-B3F5-B0CBCD39D93A}"/>
              </a:ext>
            </a:extLst>
          </p:cNvPr>
          <p:cNvSpPr/>
          <p:nvPr userDrawn="1"/>
        </p:nvSpPr>
        <p:spPr>
          <a:xfrm>
            <a:off x="9317193" y="948037"/>
            <a:ext cx="2874807" cy="486888"/>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4" name="Text Placeholder 2">
            <a:extLst>
              <a:ext uri="{FF2B5EF4-FFF2-40B4-BE49-F238E27FC236}">
                <a16:creationId xmlns:a16="http://schemas.microsoft.com/office/drawing/2014/main" id="{A568B759-9EAF-4F57-B09C-A71D9D5B516C}"/>
              </a:ext>
            </a:extLst>
          </p:cNvPr>
          <p:cNvSpPr>
            <a:spLocks noGrp="1"/>
          </p:cNvSpPr>
          <p:nvPr userDrawn="1">
            <p:ph type="body" idx="1"/>
          </p:nvPr>
        </p:nvSpPr>
        <p:spPr>
          <a:xfrm>
            <a:off x="274319" y="1005840"/>
            <a:ext cx="2861458"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3">
            <a:extLst>
              <a:ext uri="{FF2B5EF4-FFF2-40B4-BE49-F238E27FC236}">
                <a16:creationId xmlns:a16="http://schemas.microsoft.com/office/drawing/2014/main" id="{62AD586E-7375-402D-9BA8-7C07EB8240E8}"/>
              </a:ext>
            </a:extLst>
          </p:cNvPr>
          <p:cNvSpPr>
            <a:spLocks noGrp="1"/>
          </p:cNvSpPr>
          <p:nvPr userDrawn="1">
            <p:ph sz="half" idx="2"/>
          </p:nvPr>
        </p:nvSpPr>
        <p:spPr>
          <a:xfrm>
            <a:off x="274318" y="1527048"/>
            <a:ext cx="2861459" cy="5010912"/>
          </a:xfrm>
          <a:ln w="12700">
            <a:noFill/>
          </a:ln>
        </p:spPr>
        <p:txBody>
          <a:bodyPr tIns="45720" bIns="91440"/>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4">
            <a:extLst>
              <a:ext uri="{FF2B5EF4-FFF2-40B4-BE49-F238E27FC236}">
                <a16:creationId xmlns:a16="http://schemas.microsoft.com/office/drawing/2014/main" id="{2A49DFE2-905F-42AB-9CE1-CCCD2BB9576B}"/>
              </a:ext>
            </a:extLst>
          </p:cNvPr>
          <p:cNvSpPr>
            <a:spLocks noGrp="1"/>
          </p:cNvSpPr>
          <p:nvPr userDrawn="1">
            <p:ph type="body" sz="quarter" idx="3"/>
          </p:nvPr>
        </p:nvSpPr>
        <p:spPr>
          <a:xfrm>
            <a:off x="3288609" y="1005840"/>
            <a:ext cx="2874807"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Content Placeholder 5">
            <a:extLst>
              <a:ext uri="{FF2B5EF4-FFF2-40B4-BE49-F238E27FC236}">
                <a16:creationId xmlns:a16="http://schemas.microsoft.com/office/drawing/2014/main" id="{AF1555CB-15BC-4181-B741-965A19E6BA91}"/>
              </a:ext>
            </a:extLst>
          </p:cNvPr>
          <p:cNvSpPr>
            <a:spLocks noGrp="1"/>
          </p:cNvSpPr>
          <p:nvPr userDrawn="1">
            <p:ph sz="quarter" idx="4"/>
          </p:nvPr>
        </p:nvSpPr>
        <p:spPr>
          <a:xfrm>
            <a:off x="3288609" y="1527048"/>
            <a:ext cx="2874807"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4">
            <a:extLst>
              <a:ext uri="{FF2B5EF4-FFF2-40B4-BE49-F238E27FC236}">
                <a16:creationId xmlns:a16="http://schemas.microsoft.com/office/drawing/2014/main" id="{21FF3A3E-474D-4F1F-9B01-4428215B857D}"/>
              </a:ext>
            </a:extLst>
          </p:cNvPr>
          <p:cNvSpPr>
            <a:spLocks noGrp="1"/>
          </p:cNvSpPr>
          <p:nvPr userDrawn="1">
            <p:ph type="body" sz="quarter" idx="10"/>
          </p:nvPr>
        </p:nvSpPr>
        <p:spPr>
          <a:xfrm>
            <a:off x="6312952" y="1005840"/>
            <a:ext cx="2864755"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5">
            <a:extLst>
              <a:ext uri="{FF2B5EF4-FFF2-40B4-BE49-F238E27FC236}">
                <a16:creationId xmlns:a16="http://schemas.microsoft.com/office/drawing/2014/main" id="{EDB166DE-69D8-4E82-A304-FF11CEBD23D7}"/>
              </a:ext>
            </a:extLst>
          </p:cNvPr>
          <p:cNvSpPr>
            <a:spLocks noGrp="1"/>
          </p:cNvSpPr>
          <p:nvPr userDrawn="1">
            <p:ph sz="quarter" idx="11"/>
          </p:nvPr>
        </p:nvSpPr>
        <p:spPr>
          <a:xfrm>
            <a:off x="6312952" y="1527048"/>
            <a:ext cx="2864755"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Rectangle 31">
            <a:extLst>
              <a:ext uri="{FF2B5EF4-FFF2-40B4-BE49-F238E27FC236}">
                <a16:creationId xmlns:a16="http://schemas.microsoft.com/office/drawing/2014/main" id="{4A1CB721-FBCB-4DC7-9C2A-15C90E984F90}"/>
              </a:ext>
            </a:extLst>
          </p:cNvPr>
          <p:cNvSpPr/>
          <p:nvPr userDrawn="1"/>
        </p:nvSpPr>
        <p:spPr>
          <a:xfrm>
            <a:off x="1773669" y="320040"/>
            <a:ext cx="10418331"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33" name="Title 1">
            <a:extLst>
              <a:ext uri="{FF2B5EF4-FFF2-40B4-BE49-F238E27FC236}">
                <a16:creationId xmlns:a16="http://schemas.microsoft.com/office/drawing/2014/main" id="{9FDFB4D2-95C3-44FB-85E0-FB87B96D0DC8}"/>
              </a:ext>
            </a:extLst>
          </p:cNvPr>
          <p:cNvSpPr>
            <a:spLocks noGrp="1"/>
          </p:cNvSpPr>
          <p:nvPr userDrawn="1">
            <p:ph type="title"/>
          </p:nvPr>
        </p:nvSpPr>
        <p:spPr>
          <a:xfrm>
            <a:off x="1773669" y="365857"/>
            <a:ext cx="10418330" cy="406265"/>
          </a:xfrm>
        </p:spPr>
        <p:txBody>
          <a:bodyPr/>
          <a:lstStyle>
            <a:lvl1pPr>
              <a:defRPr sz="2400" b="0">
                <a:solidFill>
                  <a:schemeClr val="tx1"/>
                </a:solidFill>
                <a:latin typeface="Century Gothic" panose="020B0502020202020204" pitchFamily="34" charset="0"/>
              </a:defRPr>
            </a:lvl1pPr>
          </a:lstStyle>
          <a:p>
            <a:r>
              <a:rPr lang="en-US"/>
              <a:t>Click to edit Master title style</a:t>
            </a:r>
            <a:endParaRPr lang="en-US" dirty="0"/>
          </a:p>
        </p:txBody>
      </p:sp>
      <p:sp>
        <p:nvSpPr>
          <p:cNvPr id="23" name="Rectangle 22">
            <a:extLst>
              <a:ext uri="{FF2B5EF4-FFF2-40B4-BE49-F238E27FC236}">
                <a16:creationId xmlns:a16="http://schemas.microsoft.com/office/drawing/2014/main" id="{8E38BD24-68BF-4642-BFC4-180B70D413B8}"/>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24" name="Rectangle 23">
            <a:extLst>
              <a:ext uri="{FF2B5EF4-FFF2-40B4-BE49-F238E27FC236}">
                <a16:creationId xmlns:a16="http://schemas.microsoft.com/office/drawing/2014/main" id="{6CDDBDFD-39A6-0043-BAD4-065FAFF6A9DA}"/>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1" name="Rectangle 6">
            <a:extLst>
              <a:ext uri="{FF2B5EF4-FFF2-40B4-BE49-F238E27FC236}">
                <a16:creationId xmlns:a16="http://schemas.microsoft.com/office/drawing/2014/main" id="{F20E070A-FF02-490F-91F7-767E82133AD8}"/>
              </a:ext>
            </a:extLst>
          </p:cNvPr>
          <p:cNvSpPr>
            <a:spLocks noChangeArrowheads="1"/>
          </p:cNvSpPr>
          <p:nvPr userDrawn="1"/>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29" name="Text Placeholder 4">
            <a:extLst>
              <a:ext uri="{FF2B5EF4-FFF2-40B4-BE49-F238E27FC236}">
                <a16:creationId xmlns:a16="http://schemas.microsoft.com/office/drawing/2014/main" id="{757D323C-D2DD-42C4-81D6-6224EE035EE4}"/>
              </a:ext>
            </a:extLst>
          </p:cNvPr>
          <p:cNvSpPr>
            <a:spLocks noGrp="1"/>
          </p:cNvSpPr>
          <p:nvPr userDrawn="1">
            <p:ph type="body" sz="quarter" idx="12"/>
          </p:nvPr>
        </p:nvSpPr>
        <p:spPr>
          <a:xfrm>
            <a:off x="9317190" y="1005840"/>
            <a:ext cx="2864755" cy="406266"/>
          </a:xfrm>
          <a:noFill/>
          <a:ln w="12700">
            <a:noFill/>
          </a:ln>
        </p:spPr>
        <p:txBody>
          <a:bodyPr tIns="91440" bIns="91440" anchor="ctr"/>
          <a:lstStyle>
            <a:lvl1pPr marL="0" indent="0">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5">
            <a:extLst>
              <a:ext uri="{FF2B5EF4-FFF2-40B4-BE49-F238E27FC236}">
                <a16:creationId xmlns:a16="http://schemas.microsoft.com/office/drawing/2014/main" id="{6D6262AB-5413-4C3B-B769-39B07A6E5626}"/>
              </a:ext>
            </a:extLst>
          </p:cNvPr>
          <p:cNvSpPr>
            <a:spLocks noGrp="1"/>
          </p:cNvSpPr>
          <p:nvPr userDrawn="1">
            <p:ph sz="quarter" idx="13"/>
          </p:nvPr>
        </p:nvSpPr>
        <p:spPr>
          <a:xfrm>
            <a:off x="9317190" y="1527048"/>
            <a:ext cx="2864755" cy="5010912"/>
          </a:xfrm>
          <a:ln w="12700">
            <a:noFill/>
          </a:ln>
        </p:spPr>
        <p:txBody>
          <a:bodyPr tIns="45720" bIns="91440"/>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5" name="Picture 24">
            <a:extLst>
              <a:ext uri="{FF2B5EF4-FFF2-40B4-BE49-F238E27FC236}">
                <a16:creationId xmlns:a16="http://schemas.microsoft.com/office/drawing/2014/main" id="{F5E4A85E-2D34-4FC1-90CE-1459D5681FC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07604" y="441571"/>
            <a:ext cx="1093661" cy="265176"/>
          </a:xfrm>
          <a:prstGeom prst="rect">
            <a:avLst/>
          </a:prstGeom>
        </p:spPr>
      </p:pic>
    </p:spTree>
    <p:extLst>
      <p:ext uri="{BB962C8B-B14F-4D97-AF65-F5344CB8AC3E}">
        <p14:creationId xmlns:p14="http://schemas.microsoft.com/office/powerpoint/2010/main" val="1946560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9767" y="274320"/>
            <a:ext cx="11430000" cy="539496"/>
          </a:xfrm>
        </p:spPr>
        <p:txBody>
          <a:bodyPr/>
          <a:lstStyle>
            <a:lvl1pPr>
              <a:lnSpc>
                <a:spcPct val="90000"/>
              </a:lnSpc>
              <a:defRPr sz="3200"/>
            </a:lvl1pPr>
          </a:lstStyle>
          <a:p>
            <a:r>
              <a:rPr lang="en-US"/>
              <a:t>Click to edit Master title style</a:t>
            </a:r>
            <a:endParaRPr lang="en-US" dirty="0"/>
          </a:p>
        </p:txBody>
      </p:sp>
      <p:sp>
        <p:nvSpPr>
          <p:cNvPr id="3" name="Content Placeholder 2"/>
          <p:cNvSpPr>
            <a:spLocks noGrp="1"/>
          </p:cNvSpPr>
          <p:nvPr>
            <p:ph idx="1"/>
          </p:nvPr>
        </p:nvSpPr>
        <p:spPr>
          <a:xfrm>
            <a:off x="448055" y="1653735"/>
            <a:ext cx="11430000" cy="4047778"/>
          </a:xfrm>
        </p:spPr>
        <p:txBody>
          <a:bodyPr/>
          <a:lstStyle>
            <a:lvl1pPr marL="288925" indent="-288925">
              <a:spcBef>
                <a:spcPts val="1800"/>
              </a:spcBef>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buClr>
                <a:schemeClr val="tx1"/>
              </a:buClr>
              <a:buSzPct val="90000"/>
              <a:buFont typeface="Century Gothic" panose="020B0502020202020204" pitchFamily="34" charset="0"/>
              <a:buChar char="–"/>
              <a:defRPr>
                <a:latin typeface="+mn-lt"/>
                <a:cs typeface="Arial" panose="020B0604020202020204" pitchFamily="34" charset="0"/>
              </a:defRPr>
            </a:lvl2pPr>
            <a:lvl3pPr marL="1031875" indent="-288925">
              <a:buClr>
                <a:schemeClr val="tx1"/>
              </a:buClr>
              <a:buSzPct val="90000"/>
              <a:buFont typeface="Century Gothic" panose="020B0502020202020204" pitchFamily="34" charset="0"/>
              <a:buChar char="•"/>
              <a:defRPr>
                <a:latin typeface="+mn-lt"/>
                <a:cs typeface="Arial" panose="020B0604020202020204" pitchFamily="34" charset="0"/>
              </a:defRPr>
            </a:lvl3pPr>
            <a:lvl4pPr>
              <a:buClr>
                <a:schemeClr val="tx1"/>
              </a:buClr>
              <a:defRPr>
                <a:latin typeface="+mn-lt"/>
                <a:cs typeface="Arial" panose="020B0604020202020204" pitchFamily="34" charset="0"/>
              </a:defRPr>
            </a:lvl4pPr>
            <a:lvl5pPr marL="1482725" indent="-222250">
              <a:buClr>
                <a:schemeClr val="tx1"/>
              </a:buClr>
              <a:buFont typeface="Arial" panose="020B0604020202020204" pitchFamily="34" charset="0"/>
              <a:buChar char="•"/>
              <a:defRPr>
                <a:latin typeface="+mn-lt"/>
                <a:cs typeface="Arial" panose="020B0604020202020204" pitchFamily="34" charset="0"/>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27458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07DAB3A-4154-42CC-B73A-07DD412DD146}"/>
              </a:ext>
            </a:extLst>
          </p:cNvPr>
          <p:cNvPicPr>
            <a:picLocks noChangeAspect="1"/>
          </p:cNvPicPr>
          <p:nvPr userDrawn="1"/>
        </p:nvPicPr>
        <p:blipFill rotWithShape="1">
          <a:blip r:embed="rId2" cstate="hqprint">
            <a:extLst>
              <a:ext uri="{28A0092B-C50C-407E-A947-70E740481C1C}">
                <a14:useLocalDpi xmlns:a14="http://schemas.microsoft.com/office/drawing/2010/main" val="0"/>
              </a:ext>
            </a:extLst>
          </a:blip>
          <a:srcRect r="-401" b="-1"/>
          <a:stretch/>
        </p:blipFill>
        <p:spPr>
          <a:xfrm>
            <a:off x="6095998" y="1078992"/>
            <a:ext cx="5535025" cy="4228673"/>
          </a:xfrm>
          <a:prstGeom prst="rect">
            <a:avLst/>
          </a:prstGeom>
        </p:spPr>
      </p:pic>
      <p:sp>
        <p:nvSpPr>
          <p:cNvPr id="6" name="Rectangle 5">
            <a:extLst>
              <a:ext uri="{FF2B5EF4-FFF2-40B4-BE49-F238E27FC236}">
                <a16:creationId xmlns:a16="http://schemas.microsoft.com/office/drawing/2014/main" id="{F679D6E9-7CB6-4816-BA71-A98C108727C8}"/>
              </a:ext>
            </a:extLst>
          </p:cNvPr>
          <p:cNvSpPr/>
          <p:nvPr userDrawn="1"/>
        </p:nvSpPr>
        <p:spPr>
          <a:xfrm>
            <a:off x="274320" y="1078992"/>
            <a:ext cx="5821680" cy="4228673"/>
          </a:xfrm>
          <a:prstGeom prst="rect">
            <a:avLst/>
          </a:prstGeom>
          <a:solidFill>
            <a:srgbClr val="CFCFCF"/>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a:extLst>
              <a:ext uri="{FF2B5EF4-FFF2-40B4-BE49-F238E27FC236}">
                <a16:creationId xmlns:a16="http://schemas.microsoft.com/office/drawing/2014/main" id="{C2F2F47A-E421-4CE0-A746-76A8C436B135}"/>
              </a:ext>
            </a:extLst>
          </p:cNvPr>
          <p:cNvSpPr>
            <a:spLocks noGrp="1"/>
          </p:cNvSpPr>
          <p:nvPr>
            <p:ph type="title"/>
          </p:nvPr>
        </p:nvSpPr>
        <p:spPr>
          <a:xfrm>
            <a:off x="429768" y="1352479"/>
            <a:ext cx="5413469" cy="1100789"/>
          </a:xfrm>
        </p:spPr>
        <p:txBody>
          <a:bodyPr/>
          <a:lstStyle/>
          <a:p>
            <a:r>
              <a:rPr lang="en-US"/>
              <a:t>Click to edit Master title style</a:t>
            </a:r>
            <a:endParaRPr lang="en-US" dirty="0"/>
          </a:p>
        </p:txBody>
      </p:sp>
      <p:sp>
        <p:nvSpPr>
          <p:cNvPr id="10" name="Content Placeholder 5">
            <a:extLst>
              <a:ext uri="{FF2B5EF4-FFF2-40B4-BE49-F238E27FC236}">
                <a16:creationId xmlns:a16="http://schemas.microsoft.com/office/drawing/2014/main" id="{6068FB31-3CF5-496E-BC0D-61D682234A2C}"/>
              </a:ext>
            </a:extLst>
          </p:cNvPr>
          <p:cNvSpPr>
            <a:spLocks noGrp="1"/>
          </p:cNvSpPr>
          <p:nvPr>
            <p:ph sz="quarter" idx="4"/>
          </p:nvPr>
        </p:nvSpPr>
        <p:spPr>
          <a:xfrm>
            <a:off x="412217" y="2891883"/>
            <a:ext cx="5431021" cy="2252546"/>
          </a:xfrm>
        </p:spPr>
        <p:txBody>
          <a:bodyPr/>
          <a:lstStyle>
            <a:lvl1pPr marL="287338" indent="-287338">
              <a:buClr>
                <a:schemeClr val="tx1"/>
              </a:buClr>
              <a:buFont typeface="Century Gothic" panose="020B0502020202020204" pitchFamily="34" charset="0"/>
              <a:buChar char="•"/>
              <a:defRPr sz="2000">
                <a:latin typeface="Century Gothic" panose="020B0502020202020204" pitchFamily="34" charset="0"/>
              </a:defRPr>
            </a:lvl1pPr>
            <a:lvl2pPr marL="688975" indent="-285750">
              <a:buClr>
                <a:schemeClr val="tx1"/>
              </a:buClr>
              <a:buFont typeface="Century Gothic" panose="020B0502020202020204" pitchFamily="34" charset="0"/>
              <a:buChar char="–"/>
              <a:defRPr sz="1800">
                <a:latin typeface="Century Gothic" panose="020B0502020202020204" pitchFamily="34" charset="0"/>
              </a:defRPr>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5" name="Rectangle 14">
            <a:extLst>
              <a:ext uri="{FF2B5EF4-FFF2-40B4-BE49-F238E27FC236}">
                <a16:creationId xmlns:a16="http://schemas.microsoft.com/office/drawing/2014/main" id="{88ACC93F-6123-3F49-8C15-4A811AF8B7BB}"/>
              </a:ext>
            </a:extLst>
          </p:cNvPr>
          <p:cNvSpPr/>
          <p:nvPr userDrawn="1"/>
        </p:nvSpPr>
        <p:spPr>
          <a:xfrm>
            <a:off x="0" y="320040"/>
            <a:ext cx="274320" cy="51090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sp>
        <p:nvSpPr>
          <p:cNvPr id="16" name="Rectangle 15">
            <a:extLst>
              <a:ext uri="{FF2B5EF4-FFF2-40B4-BE49-F238E27FC236}">
                <a16:creationId xmlns:a16="http://schemas.microsoft.com/office/drawing/2014/main" id="{D7756F41-5AD0-C346-AE90-A0206E07D1B9}"/>
              </a:ext>
            </a:extLst>
          </p:cNvPr>
          <p:cNvSpPr/>
          <p:nvPr userDrawn="1"/>
        </p:nvSpPr>
        <p:spPr>
          <a:xfrm>
            <a:off x="274320" y="320040"/>
            <a:ext cx="1412673" cy="510909"/>
          </a:xfrm>
          <a:prstGeom prst="rect">
            <a:avLst/>
          </a:prstGeom>
          <a:solidFill>
            <a:schemeClr val="bg2">
              <a:lumMod val="8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pic>
        <p:nvPicPr>
          <p:cNvPr id="11" name="Picture 10">
            <a:extLst>
              <a:ext uri="{FF2B5EF4-FFF2-40B4-BE49-F238E27FC236}">
                <a16:creationId xmlns:a16="http://schemas.microsoft.com/office/drawing/2014/main" id="{ACE79036-1F33-40EB-AB47-F9529E5C3C6A}"/>
              </a:ext>
            </a:extLst>
          </p:cNvPr>
          <p:cNvPicPr>
            <a:picLocks noChangeAspect="1"/>
          </p:cNvPicPr>
          <p:nvPr userDrawn="1"/>
        </p:nvPicPr>
        <p:blipFill>
          <a:blip r:embed="rId3"/>
          <a:stretch>
            <a:fillRect/>
          </a:stretch>
        </p:blipFill>
        <p:spPr>
          <a:xfrm>
            <a:off x="413129" y="456244"/>
            <a:ext cx="1088136" cy="261860"/>
          </a:xfrm>
          <a:prstGeom prst="rect">
            <a:avLst/>
          </a:prstGeom>
        </p:spPr>
      </p:pic>
      <p:sp>
        <p:nvSpPr>
          <p:cNvPr id="12" name="Freeform 7">
            <a:extLst>
              <a:ext uri="{FF2B5EF4-FFF2-40B4-BE49-F238E27FC236}">
                <a16:creationId xmlns:a16="http://schemas.microsoft.com/office/drawing/2014/main" id="{3E861E90-11A2-4A0B-85EB-1A2865C9A48F}"/>
              </a:ext>
            </a:extLst>
          </p:cNvPr>
          <p:cNvSpPr>
            <a:spLocks/>
          </p:cNvSpPr>
          <p:nvPr userDrawn="1"/>
        </p:nvSpPr>
        <p:spPr bwMode="auto">
          <a:xfrm>
            <a:off x="6096000" y="0"/>
            <a:ext cx="6096000" cy="6858000"/>
          </a:xfrm>
          <a:custGeom>
            <a:avLst/>
            <a:gdLst>
              <a:gd name="T0" fmla="*/ 3049 w 3388"/>
              <a:gd name="T1" fmla="*/ 0 h 3815"/>
              <a:gd name="T2" fmla="*/ 3049 w 3388"/>
              <a:gd name="T3" fmla="*/ 2951 h 3815"/>
              <a:gd name="T4" fmla="*/ 0 w 3388"/>
              <a:gd name="T5" fmla="*/ 2951 h 3815"/>
              <a:gd name="T6" fmla="*/ 0 w 3388"/>
              <a:gd name="T7" fmla="*/ 3815 h 3815"/>
              <a:gd name="T8" fmla="*/ 3388 w 3388"/>
              <a:gd name="T9" fmla="*/ 3815 h 3815"/>
              <a:gd name="T10" fmla="*/ 3388 w 3388"/>
              <a:gd name="T11" fmla="*/ 2969 h 3815"/>
              <a:gd name="T12" fmla="*/ 3388 w 3388"/>
              <a:gd name="T13" fmla="*/ 2951 h 3815"/>
              <a:gd name="T14" fmla="*/ 3388 w 3388"/>
              <a:gd name="T15" fmla="*/ 0 h 3815"/>
              <a:gd name="T16" fmla="*/ 3049 w 3388"/>
              <a:gd name="T17" fmla="*/ 0 h 3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88" h="3815">
                <a:moveTo>
                  <a:pt x="3049" y="0"/>
                </a:moveTo>
                <a:lnTo>
                  <a:pt x="3049" y="2951"/>
                </a:lnTo>
                <a:lnTo>
                  <a:pt x="0" y="2951"/>
                </a:lnTo>
                <a:lnTo>
                  <a:pt x="0" y="3815"/>
                </a:lnTo>
                <a:lnTo>
                  <a:pt x="3388" y="3815"/>
                </a:lnTo>
                <a:lnTo>
                  <a:pt x="3388" y="2969"/>
                </a:lnTo>
                <a:lnTo>
                  <a:pt x="3388" y="2951"/>
                </a:lnTo>
                <a:lnTo>
                  <a:pt x="3388" y="0"/>
                </a:lnTo>
                <a:lnTo>
                  <a:pt x="3049" y="0"/>
                </a:lnTo>
                <a:close/>
              </a:path>
            </a:pathLst>
          </a:custGeom>
          <a:solidFill>
            <a:srgbClr val="CBCBCB"/>
          </a:solidFill>
          <a:ln>
            <a:noFill/>
          </a:ln>
        </p:spPr>
        <p:txBody>
          <a:bodyPr vert="horz" wrap="square" lIns="91440" tIns="45720" rIns="91440" bIns="45720" numCol="1" anchor="t" anchorCtr="0" compatLnSpc="1">
            <a:prstTxWarp prst="textNoShape">
              <a:avLst/>
            </a:prstTxWarp>
          </a:bodyPr>
          <a:lstStyle/>
          <a:p>
            <a:endParaRPr lang="en-US" dirty="0">
              <a:latin typeface="Century Gothic" panose="020B0502020202020204" pitchFamily="34" charset="0"/>
            </a:endParaRPr>
          </a:p>
        </p:txBody>
      </p:sp>
    </p:spTree>
    <p:extLst>
      <p:ext uri="{BB962C8B-B14F-4D97-AF65-F5344CB8AC3E}">
        <p14:creationId xmlns:p14="http://schemas.microsoft.com/office/powerpoint/2010/main" val="2751671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a:t>Click to edit Master title style</a:t>
            </a:r>
            <a:endParaRPr lang="en-US" dirty="0"/>
          </a:p>
        </p:txBody>
      </p:sp>
      <p:sp>
        <p:nvSpPr>
          <p:cNvPr id="4" name="Content Placeholder 3"/>
          <p:cNvSpPr>
            <a:spLocks noGrp="1"/>
          </p:cNvSpPr>
          <p:nvPr>
            <p:ph sz="half" idx="2"/>
          </p:nvPr>
        </p:nvSpPr>
        <p:spPr>
          <a:xfrm>
            <a:off x="465135" y="1444753"/>
            <a:ext cx="5507832" cy="4203944"/>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4"/>
          </p:nvPr>
        </p:nvSpPr>
        <p:spPr>
          <a:xfrm>
            <a:off x="6241493" y="1444753"/>
            <a:ext cx="5504688" cy="4203944"/>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3260578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5135" y="1444752"/>
            <a:ext cx="5507832"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65135" y="2275467"/>
            <a:ext cx="5507832" cy="3373229"/>
          </a:xfrm>
        </p:spPr>
        <p:txBody>
          <a:bodyPr/>
          <a:lstStyle>
            <a:lvl1pPr marL="230188" indent="-23018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a:latin typeface="+mn-lt"/>
              </a:defRPr>
            </a:lvl2pPr>
            <a:lvl3pPr marL="914400" indent="-230188">
              <a:buClr>
                <a:schemeClr val="tx1"/>
              </a:buClr>
              <a:buFont typeface="Century Gothic" panose="020B0502020202020204" pitchFamily="34" charset="0"/>
              <a:buChar char="•"/>
              <a:defRPr sz="1600" baseline="0">
                <a:latin typeface="Century Gothic" panose="020B0502020202020204" pitchFamily="34" charset="0"/>
              </a:defRPr>
            </a:lvl3pPr>
            <a:lvl4pPr marL="971550" indent="0">
              <a:buClr>
                <a:schemeClr val="tx1"/>
              </a:buClr>
              <a:buFont typeface="Century Gothic" panose="020B0502020202020204" pitchFamily="34" charset="0"/>
              <a:buNone/>
              <a:defRPr sz="1400">
                <a:latin typeface="+mn-lt"/>
              </a:defRPr>
            </a:lvl4pPr>
            <a:lvl5pPr marL="1482725" indent="-222250">
              <a:buClr>
                <a:schemeClr val="tx1"/>
              </a:buClr>
              <a:buFont typeface="Century Gothic" panose="020B0502020202020204" pitchFamily="34" charset="0"/>
              <a:buChar char="•"/>
              <a:defRPr sz="1600">
                <a:latin typeface="+mn-lt"/>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241493" y="1444752"/>
            <a:ext cx="5504688" cy="821190"/>
          </a:xfrm>
        </p:spPr>
        <p:txBody>
          <a:bodyPr anchor="b"/>
          <a:lstStyle>
            <a:lvl1pPr marL="0" indent="0">
              <a:buNone/>
              <a:defRPr sz="2400" b="0" baseline="0">
                <a:solidFill>
                  <a:schemeClr val="tx1"/>
                </a:solidFill>
                <a:latin typeface="Century Gothic" panose="020B0502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1493" y="2275467"/>
            <a:ext cx="5504688" cy="3373229"/>
          </a:xfrm>
        </p:spPr>
        <p:txBody>
          <a:bodyPr/>
          <a:lstStyle>
            <a:lvl1pPr marL="287338" indent="-287338">
              <a:buClr>
                <a:schemeClr val="tx1"/>
              </a:buClr>
              <a:buFont typeface="Century Gothic" panose="020B0502020202020204" pitchFamily="34" charset="0"/>
              <a:buChar char="•"/>
              <a:defRPr sz="2000" baseline="0">
                <a:latin typeface="Century Gothic" panose="020B0502020202020204" pitchFamily="34" charset="0"/>
              </a:defRPr>
            </a:lvl1pPr>
            <a:lvl2pPr marL="625475" indent="-279400">
              <a:buClr>
                <a:schemeClr val="tx1"/>
              </a:buClr>
              <a:buSzPct val="90000"/>
              <a:buFont typeface="Century Gothic" panose="020B0502020202020204" pitchFamily="34" charset="0"/>
              <a:buChar char="–"/>
              <a:defRPr sz="1800" baseline="0">
                <a:latin typeface="Century Gothic" panose="020B0502020202020204" pitchFamily="34" charset="0"/>
              </a:defRPr>
            </a:lvl2pPr>
            <a:lvl3pPr marL="914400" indent="-230188">
              <a:buClr>
                <a:schemeClr val="tx1"/>
              </a:buClr>
              <a:buFont typeface="Century Gothic" panose="020B0502020202020204" pitchFamily="34" charset="0"/>
              <a:buChar char="•"/>
              <a:defRPr sz="1600">
                <a:latin typeface="+mn-lt"/>
              </a:defRPr>
            </a:lvl3pPr>
            <a:lvl4pPr marL="1144588" indent="-173038">
              <a:buClr>
                <a:schemeClr val="tx1"/>
              </a:buClr>
              <a:buFont typeface="Century Gothic" panose="020B0502020202020204" pitchFamily="34" charset="0"/>
              <a:buChar char="•"/>
              <a:defRPr sz="1400">
                <a:latin typeface="+mn-lt"/>
              </a:defRPr>
            </a:lvl4pPr>
            <a:lvl5pPr marL="1482725" indent="-222250">
              <a:buClr>
                <a:schemeClr val="tx1"/>
              </a:buClr>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56">
            <a:extLst>
              <a:ext uri="{FF2B5EF4-FFF2-40B4-BE49-F238E27FC236}">
                <a16:creationId xmlns:a16="http://schemas.microsoft.com/office/drawing/2014/main" id="{0ED8B866-A29F-4437-842E-6B7908B2FB7D}"/>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408993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425236" cy="535531"/>
          </a:xfrm>
        </p:spPr>
        <p:txBody>
          <a:bodyPr/>
          <a:lstStyle>
            <a:lvl1pPr>
              <a:lnSpc>
                <a:spcPct val="90000"/>
              </a:lnSpc>
              <a:defRPr sz="3200" baseline="0"/>
            </a:lvl1pPr>
          </a:lstStyle>
          <a:p>
            <a:r>
              <a:rPr lang="en-US"/>
              <a:t>Click to edit Master title style</a:t>
            </a:r>
            <a:endParaRPr lang="en-US" dirty="0"/>
          </a:p>
        </p:txBody>
      </p:sp>
    </p:spTree>
    <p:extLst>
      <p:ext uri="{BB962C8B-B14F-4D97-AF65-F5344CB8AC3E}">
        <p14:creationId xmlns:p14="http://schemas.microsoft.com/office/powerpoint/2010/main" val="298758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8_Sidebar and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9577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 boxes with reverse headers">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5486400"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696" y="2208792"/>
            <a:ext cx="5486400"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6384682" y="1387602"/>
            <a:ext cx="5486400"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84682" y="2213184"/>
            <a:ext cx="5486400"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186100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_3 content boxes with reverse headers">
    <p:spTree>
      <p:nvGrpSpPr>
        <p:cNvPr id="1" name=""/>
        <p:cNvGrpSpPr/>
        <p:nvPr/>
      </p:nvGrpSpPr>
      <p:grpSpPr>
        <a:xfrm>
          <a:off x="0" y="0"/>
          <a:ext cx="0" cy="0"/>
          <a:chOff x="0" y="0"/>
          <a:chExt cx="0" cy="0"/>
        </a:xfrm>
      </p:grpSpPr>
      <p:sp>
        <p:nvSpPr>
          <p:cNvPr id="2" name="Title 1"/>
          <p:cNvSpPr>
            <a:spLocks noGrp="1"/>
          </p:cNvSpPr>
          <p:nvPr>
            <p:ph type="title"/>
          </p:nvPr>
        </p:nvSpPr>
        <p:spPr>
          <a:xfrm>
            <a:off x="429768" y="274320"/>
            <a:ext cx="11504904" cy="535531"/>
          </a:xfrm>
        </p:spPr>
        <p:txBody>
          <a:bodyPr/>
          <a:lstStyle>
            <a:lvl1pPr>
              <a:lnSpc>
                <a:spcPct val="90000"/>
              </a:lnSpc>
              <a:defRPr sz="3200"/>
            </a:lvl1pPr>
          </a:lstStyle>
          <a:p>
            <a:r>
              <a:rPr lang="en-US"/>
              <a:t>Click to edit Master title style</a:t>
            </a:r>
            <a:endParaRPr lang="en-US" dirty="0"/>
          </a:p>
        </p:txBody>
      </p:sp>
      <p:sp>
        <p:nvSpPr>
          <p:cNvPr id="3" name="Text Placeholder 2"/>
          <p:cNvSpPr>
            <a:spLocks noGrp="1"/>
          </p:cNvSpPr>
          <p:nvPr>
            <p:ph type="body" idx="1"/>
          </p:nvPr>
        </p:nvSpPr>
        <p:spPr>
          <a:xfrm>
            <a:off x="536696" y="1387602"/>
            <a:ext cx="3610478" cy="821190"/>
          </a:xfrm>
          <a:solidFill>
            <a:schemeClr val="tx2"/>
          </a:solidFill>
          <a:ln w="12700">
            <a:solidFill>
              <a:schemeClr val="tx2"/>
            </a:solidFill>
          </a:ln>
        </p:spPr>
        <p:txBody>
          <a:bodyPr tIns="91440" bIns="91440" anchor="b"/>
          <a:lstStyle>
            <a:lvl1pPr marL="0" indent="0">
              <a:lnSpc>
                <a:spcPct val="90000"/>
              </a:lnSpc>
              <a:buNone/>
              <a:defRPr sz="2000" b="0"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696" y="2208792"/>
            <a:ext cx="361047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baseline="0"/>
            </a:lvl1pPr>
            <a:lvl2pPr marL="514350" indent="-225425">
              <a:lnSpc>
                <a:spcPct val="90000"/>
              </a:lnSpc>
              <a:buClr>
                <a:schemeClr val="tx1"/>
              </a:buClr>
              <a:buSzPct val="90000"/>
              <a:buFont typeface="Century Gothic" panose="020B0502020202020204" pitchFamily="34" charset="0"/>
              <a:buChar char="–"/>
              <a:defRPr sz="1600" baseline="0"/>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393659"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393659"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7" name="Text Placeholder 4">
            <a:extLst>
              <a:ext uri="{FF2B5EF4-FFF2-40B4-BE49-F238E27FC236}">
                <a16:creationId xmlns:a16="http://schemas.microsoft.com/office/drawing/2014/main" id="{49D91D4C-0C90-4594-94C2-E939B6EF57C4}"/>
              </a:ext>
            </a:extLst>
          </p:cNvPr>
          <p:cNvSpPr>
            <a:spLocks noGrp="1"/>
          </p:cNvSpPr>
          <p:nvPr>
            <p:ph type="body" sz="quarter" idx="10"/>
          </p:nvPr>
        </p:nvSpPr>
        <p:spPr>
          <a:xfrm>
            <a:off x="8248562" y="1387602"/>
            <a:ext cx="3608418" cy="821190"/>
          </a:xfrm>
          <a:solidFill>
            <a:schemeClr val="tx2"/>
          </a:solidFill>
          <a:ln w="12700">
            <a:solidFill>
              <a:schemeClr val="tx2"/>
            </a:solidFill>
          </a:ln>
        </p:spPr>
        <p:txBody>
          <a:bodyPr tIns="91440" bIns="91440" anchor="b"/>
          <a:lstStyle>
            <a:lvl1pPr marL="0" indent="0">
              <a:lnSpc>
                <a:spcPct val="90000"/>
              </a:lnSpc>
              <a:buNone/>
              <a:defRPr sz="20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E1A87D9D-30BD-4BC1-AB79-1F900F87185B}"/>
              </a:ext>
            </a:extLst>
          </p:cNvPr>
          <p:cNvSpPr>
            <a:spLocks noGrp="1"/>
          </p:cNvSpPr>
          <p:nvPr>
            <p:ph sz="quarter" idx="11"/>
          </p:nvPr>
        </p:nvSpPr>
        <p:spPr>
          <a:xfrm>
            <a:off x="8248562" y="2213184"/>
            <a:ext cx="3608418" cy="3813071"/>
          </a:xfrm>
          <a:ln w="12700">
            <a:gradFill flip="none" rotWithShape="1">
              <a:gsLst>
                <a:gs pos="0">
                  <a:schemeClr val="bg1">
                    <a:alpha val="0"/>
                  </a:schemeClr>
                </a:gs>
                <a:gs pos="100000">
                  <a:schemeClr val="tx2"/>
                </a:gs>
              </a:gsLst>
              <a:lin ang="16200000" scaled="1"/>
              <a:tileRect/>
            </a:gradFill>
          </a:ln>
        </p:spPr>
        <p:txBody>
          <a:bodyPr tIns="91440" bIns="91440"/>
          <a:lstStyle>
            <a:lvl1pPr marL="227013" indent="-227013">
              <a:lnSpc>
                <a:spcPct val="90000"/>
              </a:lnSpc>
              <a:buClr>
                <a:schemeClr val="tx1"/>
              </a:buClr>
              <a:buFont typeface="Century Gothic" panose="020B0502020202020204" pitchFamily="34" charset="0"/>
              <a:buChar char="•"/>
              <a:defRPr sz="1800"/>
            </a:lvl1pPr>
            <a:lvl2pPr marL="460375" indent="-171450">
              <a:lnSpc>
                <a:spcPct val="90000"/>
              </a:lnSpc>
              <a:buClr>
                <a:schemeClr val="tx1"/>
              </a:buClr>
              <a:buSzPct val="90000"/>
              <a:buFont typeface="Century Gothic" panose="020B0502020202020204" pitchFamily="34" charset="0"/>
              <a:buChar char="–"/>
              <a:defRPr lang="en-US" sz="1600" kern="1200" baseline="0" dirty="0">
                <a:solidFill>
                  <a:schemeClr val="tx1"/>
                </a:solidFill>
                <a:latin typeface="Century Gothic" panose="020B0502020202020204" pitchFamily="34" charset="0"/>
                <a:ea typeface="+mn-ea"/>
                <a:cs typeface="+mn-cs"/>
              </a:defRPr>
            </a:lvl2pPr>
            <a:lvl3pPr marL="742950" indent="-173038">
              <a:lnSpc>
                <a:spcPct val="90000"/>
              </a:lnSpc>
              <a:buClr>
                <a:schemeClr val="tx1"/>
              </a:buClr>
              <a:buFont typeface="Century Gothic" panose="020B0502020202020204" pitchFamily="34" charset="0"/>
              <a:buChar char="•"/>
              <a:defRPr sz="1400"/>
            </a:lvl3pPr>
            <a:lvl4pPr marL="1144588" indent="-173038">
              <a:lnSpc>
                <a:spcPct val="90000"/>
              </a:lnSpc>
              <a:buClr>
                <a:schemeClr val="tx1"/>
              </a:buClr>
              <a:buSzPct val="90000"/>
              <a:buFont typeface="Century Gothic" panose="020B0502020202020204" pitchFamily="34" charset="0"/>
              <a:buChar char="–"/>
              <a:defRPr sz="1200"/>
            </a:lvl4pPr>
            <a:lvl5pPr marL="1482725" indent="-222250">
              <a:lnSpc>
                <a:spcPct val="90000"/>
              </a:lnSpc>
              <a:buClr>
                <a:schemeClr val="tx1"/>
              </a:buClr>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4" name="Rectangle 256">
            <a:extLst>
              <a:ext uri="{FF2B5EF4-FFF2-40B4-BE49-F238E27FC236}">
                <a16:creationId xmlns:a16="http://schemas.microsoft.com/office/drawing/2014/main" id="{B764CAE0-734A-4D16-BDA1-3E43A810370F}"/>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 </a:t>
            </a:r>
          </a:p>
        </p:txBody>
      </p:sp>
    </p:spTree>
    <p:extLst>
      <p:ext uri="{BB962C8B-B14F-4D97-AF65-F5344CB8AC3E}">
        <p14:creationId xmlns:p14="http://schemas.microsoft.com/office/powerpoint/2010/main" val="2990490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29768" y="274320"/>
            <a:ext cx="11430000" cy="5355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451614" y="1650029"/>
            <a:ext cx="11419468"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dirty="0"/>
              <a:t>Edit Master text styles</a:t>
            </a:r>
          </a:p>
          <a:p>
            <a:pPr lvl="1"/>
            <a:r>
              <a:rPr lang="en-US" dirty="0"/>
              <a:t>Second level</a:t>
            </a:r>
          </a:p>
          <a:p>
            <a:pPr lvl="2"/>
            <a:r>
              <a:rPr lang="en-US" dirty="0"/>
              <a:t>Third level</a:t>
            </a:r>
          </a:p>
        </p:txBody>
      </p:sp>
      <p:sp>
        <p:nvSpPr>
          <p:cNvPr id="8" name="Rectangle 6"/>
          <p:cNvSpPr>
            <a:spLocks noChangeArrowheads="1"/>
          </p:cNvSpPr>
          <p:nvPr/>
        </p:nvSpPr>
        <p:spPr bwMode="auto">
          <a:xfrm flipH="1">
            <a:off x="-4391" y="6626132"/>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sp>
        <p:nvSpPr>
          <p:cNvPr id="12" name="Rectangle 11">
            <a:extLst>
              <a:ext uri="{FF2B5EF4-FFF2-40B4-BE49-F238E27FC236}">
                <a16:creationId xmlns:a16="http://schemas.microsoft.com/office/drawing/2014/main" id="{4D3B0D07-6BED-A646-84B4-4749F06D6579}"/>
              </a:ext>
            </a:extLst>
          </p:cNvPr>
          <p:cNvSpPr/>
          <p:nvPr userDrawn="1"/>
        </p:nvSpPr>
        <p:spPr>
          <a:xfrm>
            <a:off x="0" y="320040"/>
            <a:ext cx="274320" cy="6537959"/>
          </a:xfrm>
          <a:prstGeom prst="rect">
            <a:avLst/>
          </a:prstGeom>
          <a:solidFill>
            <a:schemeClr val="tx2"/>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3" name="Rectangle 6">
            <a:extLst>
              <a:ext uri="{FF2B5EF4-FFF2-40B4-BE49-F238E27FC236}">
                <a16:creationId xmlns:a16="http://schemas.microsoft.com/office/drawing/2014/main" id="{5832D77F-AA48-5846-ACCE-C0EB6A92350A}"/>
              </a:ext>
            </a:extLst>
          </p:cNvPr>
          <p:cNvSpPr>
            <a:spLocks noChangeArrowheads="1"/>
          </p:cNvSpPr>
          <p:nvPr userDrawn="1"/>
        </p:nvSpPr>
        <p:spPr bwMode="auto">
          <a:xfrm flipH="1">
            <a:off x="-4391" y="6616607"/>
            <a:ext cx="280401" cy="152400"/>
          </a:xfrm>
          <a:prstGeom prst="rect">
            <a:avLst/>
          </a:prstGeom>
          <a:noFill/>
          <a:ln w="9525">
            <a:noFill/>
            <a:miter lim="800000"/>
            <a:headEnd/>
            <a:tailEnd/>
          </a:ln>
          <a:effectLst/>
        </p:spPr>
        <p:txBody>
          <a:bodyPr lIns="0" tIns="0" rIns="0" bIns="0"/>
          <a:lstStyle/>
          <a:p>
            <a:pPr algn="ctr" defTabSz="173038">
              <a:lnSpc>
                <a:spcPct val="90000"/>
              </a:lnSpc>
              <a:tabLst>
                <a:tab pos="230188" algn="l"/>
              </a:tabLst>
              <a:defRPr/>
            </a:pPr>
            <a:fld id="{040BB257-551A-4736-B50F-DCF1BA034C06}" type="slidenum">
              <a:rPr lang="en-US" sz="900" smtClean="0">
                <a:solidFill>
                  <a:schemeClr val="tx1"/>
                </a:solidFill>
                <a:latin typeface="+mn-lt"/>
                <a:cs typeface="Times New Roman" panose="02020603050405020304" pitchFamily="18" charset="0"/>
              </a:rPr>
              <a:pPr algn="ctr" defTabSz="173038">
                <a:lnSpc>
                  <a:spcPct val="90000"/>
                </a:lnSpc>
                <a:tabLst>
                  <a:tab pos="230188" algn="l"/>
                </a:tabLst>
                <a:defRPr/>
              </a:pPr>
              <a:t>‹#›</a:t>
            </a:fld>
            <a:endParaRPr lang="en-US" sz="900" dirty="0">
              <a:solidFill>
                <a:schemeClr val="tx1"/>
              </a:solidFill>
              <a:latin typeface="+mn-lt"/>
              <a:cs typeface="Times New Roman" panose="02020603050405020304" pitchFamily="18" charset="0"/>
            </a:endParaRPr>
          </a:p>
        </p:txBody>
      </p:sp>
      <p:pic>
        <p:nvPicPr>
          <p:cNvPr id="9" name="Picture 8">
            <a:extLst>
              <a:ext uri="{FF2B5EF4-FFF2-40B4-BE49-F238E27FC236}">
                <a16:creationId xmlns:a16="http://schemas.microsoft.com/office/drawing/2014/main" id="{49AC3F58-DA01-43AC-9BFD-B0FCF242EE72}"/>
              </a:ext>
            </a:extLst>
          </p:cNvPr>
          <p:cNvPicPr>
            <a:picLocks noChangeAspect="1"/>
          </p:cNvPicPr>
          <p:nvPr userDrawn="1"/>
        </p:nvPicPr>
        <p:blipFill>
          <a:blip r:embed="rId18"/>
          <a:stretch>
            <a:fillRect/>
          </a:stretch>
        </p:blipFill>
        <p:spPr>
          <a:xfrm>
            <a:off x="413129" y="6477000"/>
            <a:ext cx="1088136" cy="261860"/>
          </a:xfrm>
          <a:prstGeom prst="rect">
            <a:avLst/>
          </a:prstGeom>
        </p:spPr>
      </p:pic>
      <p:sp>
        <p:nvSpPr>
          <p:cNvPr id="10" name="Rectangle 256">
            <a:extLst>
              <a:ext uri="{FF2B5EF4-FFF2-40B4-BE49-F238E27FC236}">
                <a16:creationId xmlns:a16="http://schemas.microsoft.com/office/drawing/2014/main" id="{323F2AC7-81B7-4181-8965-07F2D3F8B684}"/>
              </a:ext>
            </a:extLst>
          </p:cNvPr>
          <p:cNvSpPr txBox="1">
            <a:spLocks noChangeArrowheads="1"/>
          </p:cNvSpPr>
          <p:nvPr userDrawn="1"/>
        </p:nvSpPr>
        <p:spPr>
          <a:xfrm>
            <a:off x="8010282" y="6583680"/>
            <a:ext cx="3860800" cy="182562"/>
          </a:xfrm>
          <a:prstGeom prst="rect">
            <a:avLst/>
          </a:prstGeom>
          <a:ln/>
        </p:spPr>
        <p:txBody>
          <a:bodyPr anchor="ctr"/>
          <a:lstStyle/>
          <a:p>
            <a:pPr algn="r"/>
            <a:r>
              <a:rPr lang="en-US" sz="1000" dirty="0">
                <a:solidFill>
                  <a:srgbClr val="BFBFBF"/>
                </a:solidFill>
                <a:latin typeface="+mn-lt"/>
                <a:cs typeface="Arial" pitchFamily="34" charset="0"/>
              </a:rPr>
              <a:t>IEEE HPEC '21</a:t>
            </a:r>
          </a:p>
        </p:txBody>
      </p:sp>
    </p:spTree>
    <p:extLst>
      <p:ext uri="{BB962C8B-B14F-4D97-AF65-F5344CB8AC3E}">
        <p14:creationId xmlns:p14="http://schemas.microsoft.com/office/powerpoint/2010/main" val="2725756759"/>
      </p:ext>
    </p:extLst>
  </p:cSld>
  <p:clrMap bg1="lt1" tx1="dk1" bg2="lt2" tx2="dk2" accent1="accent1" accent2="accent2" accent3="accent3" accent4="accent4" accent5="accent5" accent6="accent6" hlink="hlink" folHlink="folHlink"/>
  <p:sldLayoutIdLst>
    <p:sldLayoutId id="2147483671" r:id="rId1"/>
    <p:sldLayoutId id="2147483732" r:id="rId2"/>
    <p:sldLayoutId id="2147483716" r:id="rId3"/>
    <p:sldLayoutId id="2147483663" r:id="rId4"/>
    <p:sldLayoutId id="2147483758" r:id="rId5"/>
    <p:sldLayoutId id="2147483736" r:id="rId6"/>
    <p:sldLayoutId id="2147483759" r:id="rId7"/>
    <p:sldLayoutId id="2147483685" r:id="rId8"/>
    <p:sldLayoutId id="2147483757" r:id="rId9"/>
    <p:sldLayoutId id="2147483667" r:id="rId10"/>
    <p:sldLayoutId id="2147483725" r:id="rId11"/>
    <p:sldLayoutId id="2147483756" r:id="rId12"/>
    <p:sldLayoutId id="2147483678" r:id="rId13"/>
    <p:sldLayoutId id="2147483760" r:id="rId14"/>
    <p:sldLayoutId id="2147483761" r:id="rId15"/>
    <p:sldLayoutId id="2147483762" r:id="rId16"/>
  </p:sldLayoutIdLst>
  <p:txStyles>
    <p:titleStyle>
      <a:lvl1pPr algn="l" rtl="0" eaLnBrk="1" fontAlgn="base" hangingPunct="1">
        <a:lnSpc>
          <a:spcPct val="90000"/>
        </a:lnSpc>
        <a:spcBef>
          <a:spcPct val="0"/>
        </a:spcBef>
        <a:spcAft>
          <a:spcPct val="0"/>
        </a:spcAft>
        <a:defRPr sz="3200" b="0" kern="1200">
          <a:solidFill>
            <a:schemeClr val="tx1"/>
          </a:solidFill>
          <a:latin typeface="Century Gothic" panose="020B0502020202020204" pitchFamily="34" charset="0"/>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87338" indent="-287338" algn="l" rtl="0" eaLnBrk="1" fontAlgn="base" hangingPunct="1">
        <a:lnSpc>
          <a:spcPct val="90000"/>
        </a:lnSpc>
        <a:spcBef>
          <a:spcPts val="1400"/>
        </a:spcBef>
        <a:spcAft>
          <a:spcPct val="0"/>
        </a:spcAft>
        <a:buClr>
          <a:schemeClr val="tx1"/>
        </a:buClr>
        <a:buSzPct val="90000"/>
        <a:buFont typeface="Century Gothic" panose="020B0502020202020204" pitchFamily="34" charset="0"/>
        <a:buChar char="•"/>
        <a:defRPr sz="2800" kern="1200">
          <a:solidFill>
            <a:schemeClr val="tx1"/>
          </a:solidFill>
          <a:latin typeface="Century Gothic" panose="020B0502020202020204" pitchFamily="34" charset="0"/>
          <a:ea typeface="+mn-ea"/>
          <a:cs typeface="+mn-cs"/>
        </a:defRPr>
      </a:lvl1pPr>
      <a:lvl2pPr marL="688975"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Century Gothic" panose="020B0502020202020204" pitchFamily="34" charset="0"/>
          <a:ea typeface="+mn-ea"/>
          <a:cs typeface="+mn-cs"/>
        </a:defRPr>
      </a:lvl2pPr>
      <a:lvl3pPr marL="1030288" indent="-285750"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Century Gothic" panose="020B0502020202020204" pitchFamily="34" charset="0"/>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CEF93-DE48-5442-870D-943F375717DA}"/>
              </a:ext>
            </a:extLst>
          </p:cNvPr>
          <p:cNvSpPr>
            <a:spLocks noGrp="1"/>
          </p:cNvSpPr>
          <p:nvPr>
            <p:ph type="ctrTitle"/>
          </p:nvPr>
        </p:nvSpPr>
        <p:spPr>
          <a:xfrm>
            <a:off x="428736" y="1388962"/>
            <a:ext cx="9362536" cy="978729"/>
          </a:xfrm>
        </p:spPr>
        <p:txBody>
          <a:bodyPr/>
          <a:lstStyle/>
          <a:p>
            <a:r>
              <a:rPr lang="en-US" dirty="0"/>
              <a:t>IRIS: A Portable Runtime System Exploiting Multiple Heterogeneous Programming Systems</a:t>
            </a:r>
          </a:p>
        </p:txBody>
      </p:sp>
      <p:sp>
        <p:nvSpPr>
          <p:cNvPr id="3" name="Subtitle 2">
            <a:extLst>
              <a:ext uri="{FF2B5EF4-FFF2-40B4-BE49-F238E27FC236}">
                <a16:creationId xmlns:a16="http://schemas.microsoft.com/office/drawing/2014/main" id="{3C273FE8-692F-1E45-8F88-6FBEEB088B32}"/>
              </a:ext>
            </a:extLst>
          </p:cNvPr>
          <p:cNvSpPr>
            <a:spLocks noGrp="1"/>
          </p:cNvSpPr>
          <p:nvPr>
            <p:ph type="subTitle" idx="1"/>
          </p:nvPr>
        </p:nvSpPr>
        <p:spPr/>
        <p:txBody>
          <a:bodyPr/>
          <a:lstStyle/>
          <a:p>
            <a:r>
              <a:rPr lang="en-US" b="1" i="1" dirty="0"/>
              <a:t>Jungwon Kim</a:t>
            </a:r>
            <a:r>
              <a:rPr lang="en-US" dirty="0"/>
              <a:t>, Seyong Lee, Beau Johnston, and Jeffrey S. Vetter</a:t>
            </a:r>
          </a:p>
          <a:p>
            <a:r>
              <a:rPr lang="en-US" dirty="0"/>
              <a:t>Oak Ridge National Laboratory</a:t>
            </a:r>
          </a:p>
          <a:p>
            <a:endParaRPr lang="en-US" dirty="0"/>
          </a:p>
          <a:p>
            <a:r>
              <a:rPr lang="en-US" dirty="0"/>
              <a:t>20 September 2021 @ IEEE HPEC '21</a:t>
            </a:r>
          </a:p>
        </p:txBody>
      </p:sp>
    </p:spTree>
    <p:extLst>
      <p:ext uri="{BB962C8B-B14F-4D97-AF65-F5344CB8AC3E}">
        <p14:creationId xmlns:p14="http://schemas.microsoft.com/office/powerpoint/2010/main" val="417264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CC78-BBD2-1B4F-BE27-809742A3FDBD}"/>
              </a:ext>
            </a:extLst>
          </p:cNvPr>
          <p:cNvSpPr>
            <a:spLocks noGrp="1"/>
          </p:cNvSpPr>
          <p:nvPr>
            <p:ph type="title"/>
          </p:nvPr>
        </p:nvSpPr>
        <p:spPr>
          <a:xfrm>
            <a:off x="429767" y="274320"/>
            <a:ext cx="11430000" cy="535531"/>
          </a:xfrm>
        </p:spPr>
        <p:txBody>
          <a:bodyPr/>
          <a:lstStyle/>
          <a:p>
            <a:r>
              <a:rPr lang="en-US" dirty="0"/>
              <a:t>No De Facto Standard for Heterogeneous Programming</a:t>
            </a:r>
          </a:p>
        </p:txBody>
      </p:sp>
      <p:sp>
        <p:nvSpPr>
          <p:cNvPr id="3" name="Content Placeholder 2">
            <a:extLst>
              <a:ext uri="{FF2B5EF4-FFF2-40B4-BE49-F238E27FC236}">
                <a16:creationId xmlns:a16="http://schemas.microsoft.com/office/drawing/2014/main" id="{5E06BF64-EBF3-F94C-91E9-F27BC99A16E9}"/>
              </a:ext>
            </a:extLst>
          </p:cNvPr>
          <p:cNvSpPr>
            <a:spLocks noGrp="1"/>
          </p:cNvSpPr>
          <p:nvPr>
            <p:ph idx="1"/>
          </p:nvPr>
        </p:nvSpPr>
        <p:spPr/>
        <p:txBody>
          <a:bodyPr/>
          <a:lstStyle/>
          <a:p>
            <a:r>
              <a:rPr lang="en-US" dirty="0"/>
              <a:t>ORNL Experimental Computing Laboratory (</a:t>
            </a:r>
            <a:r>
              <a:rPr lang="en-US" dirty="0" err="1"/>
              <a:t>ExCL</a:t>
            </a:r>
            <a:r>
              <a:rPr lang="en-US" dirty="0"/>
              <a:t>) systems*</a:t>
            </a:r>
          </a:p>
        </p:txBody>
      </p:sp>
      <p:graphicFrame>
        <p:nvGraphicFramePr>
          <p:cNvPr id="8" name="Table 11">
            <a:extLst>
              <a:ext uri="{FF2B5EF4-FFF2-40B4-BE49-F238E27FC236}">
                <a16:creationId xmlns:a16="http://schemas.microsoft.com/office/drawing/2014/main" id="{B5B41844-E2B4-2640-9F37-67FB7518E725}"/>
              </a:ext>
            </a:extLst>
          </p:cNvPr>
          <p:cNvGraphicFramePr>
            <a:graphicFrameLocks/>
          </p:cNvGraphicFramePr>
          <p:nvPr>
            <p:extLst>
              <p:ext uri="{D42A27DB-BD31-4B8C-83A1-F6EECF244321}">
                <p14:modId xmlns:p14="http://schemas.microsoft.com/office/powerpoint/2010/main" val="2234012664"/>
              </p:ext>
            </p:extLst>
          </p:nvPr>
        </p:nvGraphicFramePr>
        <p:xfrm>
          <a:off x="838200" y="2244903"/>
          <a:ext cx="10515600" cy="185420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40358487"/>
                    </a:ext>
                  </a:extLst>
                </a:gridCol>
                <a:gridCol w="438150">
                  <a:extLst>
                    <a:ext uri="{9D8B030D-6E8A-4147-A177-3AD203B41FA5}">
                      <a16:colId xmlns:a16="http://schemas.microsoft.com/office/drawing/2014/main" val="2189553281"/>
                    </a:ext>
                  </a:extLst>
                </a:gridCol>
                <a:gridCol w="438150">
                  <a:extLst>
                    <a:ext uri="{9D8B030D-6E8A-4147-A177-3AD203B41FA5}">
                      <a16:colId xmlns:a16="http://schemas.microsoft.com/office/drawing/2014/main" val="1920866259"/>
                    </a:ext>
                  </a:extLst>
                </a:gridCol>
                <a:gridCol w="438150">
                  <a:extLst>
                    <a:ext uri="{9D8B030D-6E8A-4147-A177-3AD203B41FA5}">
                      <a16:colId xmlns:a16="http://schemas.microsoft.com/office/drawing/2014/main" val="2236928679"/>
                    </a:ext>
                  </a:extLst>
                </a:gridCol>
                <a:gridCol w="438150">
                  <a:extLst>
                    <a:ext uri="{9D8B030D-6E8A-4147-A177-3AD203B41FA5}">
                      <a16:colId xmlns:a16="http://schemas.microsoft.com/office/drawing/2014/main" val="2429595429"/>
                    </a:ext>
                  </a:extLst>
                </a:gridCol>
                <a:gridCol w="219075">
                  <a:extLst>
                    <a:ext uri="{9D8B030D-6E8A-4147-A177-3AD203B41FA5}">
                      <a16:colId xmlns:a16="http://schemas.microsoft.com/office/drawing/2014/main" val="634205121"/>
                    </a:ext>
                  </a:extLst>
                </a:gridCol>
                <a:gridCol w="219075">
                  <a:extLst>
                    <a:ext uri="{9D8B030D-6E8A-4147-A177-3AD203B41FA5}">
                      <a16:colId xmlns:a16="http://schemas.microsoft.com/office/drawing/2014/main" val="3410086032"/>
                    </a:ext>
                  </a:extLst>
                </a:gridCol>
                <a:gridCol w="438150">
                  <a:extLst>
                    <a:ext uri="{9D8B030D-6E8A-4147-A177-3AD203B41FA5}">
                      <a16:colId xmlns:a16="http://schemas.microsoft.com/office/drawing/2014/main" val="2010133200"/>
                    </a:ext>
                  </a:extLst>
                </a:gridCol>
                <a:gridCol w="1314450">
                  <a:extLst>
                    <a:ext uri="{9D8B030D-6E8A-4147-A177-3AD203B41FA5}">
                      <a16:colId xmlns:a16="http://schemas.microsoft.com/office/drawing/2014/main" val="824514723"/>
                    </a:ext>
                  </a:extLst>
                </a:gridCol>
                <a:gridCol w="657225">
                  <a:extLst>
                    <a:ext uri="{9D8B030D-6E8A-4147-A177-3AD203B41FA5}">
                      <a16:colId xmlns:a16="http://schemas.microsoft.com/office/drawing/2014/main" val="2285729457"/>
                    </a:ext>
                  </a:extLst>
                </a:gridCol>
                <a:gridCol w="657225">
                  <a:extLst>
                    <a:ext uri="{9D8B030D-6E8A-4147-A177-3AD203B41FA5}">
                      <a16:colId xmlns:a16="http://schemas.microsoft.com/office/drawing/2014/main" val="2421595122"/>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Jetson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Zynq</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DGX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Oswald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Summit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2">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Frontier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extLst>
                  <a:ext uri="{0D108BD9-81ED-4DB2-BD59-A6C34878D82A}">
                    <a16:rowId xmlns:a16="http://schemas.microsoft.com/office/drawing/2014/main" val="99903791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CPU</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pPr algn="ctr"/>
                      <a:r>
                        <a:rPr lang="en-US" dirty="0">
                          <a:solidFill>
                            <a:schemeClr val="bg1"/>
                          </a:solidFill>
                        </a:rPr>
                        <a:t>Intel</a:t>
                      </a:r>
                    </a:p>
                  </a:txBody>
                  <a:tcP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IBM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endParaRPr lang="en-US"/>
                    </a:p>
                  </a:txBody>
                  <a:tcPr/>
                </a:tc>
                <a:extLst>
                  <a:ext uri="{0D108BD9-81ED-4DB2-BD59-A6C34878D82A}">
                    <a16:rowId xmlns:a16="http://schemas.microsoft.com/office/drawing/2014/main" val="213655381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GPU</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99066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FPGA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Xilinx</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E1E1"/>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hMerge="1">
                  <a:txBody>
                    <a:bodyPr/>
                    <a:lstStyle/>
                    <a:p>
                      <a:endParaRPr lang="en-US"/>
                    </a:p>
                  </a:txBody>
                  <a:tcPr/>
                </a:tc>
                <a:extLst>
                  <a:ext uri="{0D108BD9-81ED-4DB2-BD59-A6C34878D82A}">
                    <a16:rowId xmlns:a16="http://schemas.microsoft.com/office/drawing/2014/main" val="23637777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DSP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extLst>
                  <a:ext uri="{0D108BD9-81ED-4DB2-BD59-A6C34878D82A}">
                    <a16:rowId xmlns:a16="http://schemas.microsoft.com/office/drawing/2014/main" val="2438658620"/>
                  </a:ext>
                </a:extLst>
              </a:tr>
            </a:tbl>
          </a:graphicData>
        </a:graphic>
      </p:graphicFrame>
      <p:sp>
        <p:nvSpPr>
          <p:cNvPr id="10" name="TextBox 9">
            <a:extLst>
              <a:ext uri="{FF2B5EF4-FFF2-40B4-BE49-F238E27FC236}">
                <a16:creationId xmlns:a16="http://schemas.microsoft.com/office/drawing/2014/main" id="{CB191D2B-4B50-FB4B-801A-90D262B86484}"/>
              </a:ext>
            </a:extLst>
          </p:cNvPr>
          <p:cNvSpPr txBox="1"/>
          <p:nvPr/>
        </p:nvSpPr>
        <p:spPr>
          <a:xfrm>
            <a:off x="4150324" y="6341709"/>
            <a:ext cx="4025461" cy="341632"/>
          </a:xfrm>
          <a:prstGeom prst="rect">
            <a:avLst/>
          </a:prstGeom>
          <a:noFill/>
        </p:spPr>
        <p:txBody>
          <a:bodyPr wrap="none" rtlCol="0">
            <a:spAutoFit/>
          </a:bodyPr>
          <a:lstStyle/>
          <a:p>
            <a:pPr>
              <a:lnSpc>
                <a:spcPct val="90000"/>
              </a:lnSpc>
            </a:pPr>
            <a:r>
              <a:rPr lang="en-US" dirty="0">
                <a:solidFill>
                  <a:srgbClr val="4C8861"/>
                </a:solidFill>
                <a:latin typeface="+mn-lt"/>
              </a:rPr>
              <a:t>* ORNL </a:t>
            </a:r>
            <a:r>
              <a:rPr lang="en-US" dirty="0" err="1">
                <a:solidFill>
                  <a:srgbClr val="4C8861"/>
                </a:solidFill>
                <a:latin typeface="+mn-lt"/>
              </a:rPr>
              <a:t>ExCL</a:t>
            </a:r>
            <a:r>
              <a:rPr lang="en-US" dirty="0">
                <a:solidFill>
                  <a:srgbClr val="4C8861"/>
                </a:solidFill>
                <a:latin typeface="+mn-lt"/>
              </a:rPr>
              <a:t>: https://</a:t>
            </a:r>
            <a:r>
              <a:rPr lang="en-US" dirty="0" err="1">
                <a:solidFill>
                  <a:srgbClr val="4C8861"/>
                </a:solidFill>
                <a:latin typeface="+mn-lt"/>
              </a:rPr>
              <a:t>excl.ornl.gov</a:t>
            </a:r>
            <a:r>
              <a:rPr lang="en-US" dirty="0">
                <a:solidFill>
                  <a:srgbClr val="4C8861"/>
                </a:solidFill>
                <a:latin typeface="+mn-lt"/>
              </a:rPr>
              <a:t>/</a:t>
            </a:r>
          </a:p>
        </p:txBody>
      </p:sp>
      <p:sp>
        <p:nvSpPr>
          <p:cNvPr id="40" name="Rectangle 39">
            <a:extLst>
              <a:ext uri="{FF2B5EF4-FFF2-40B4-BE49-F238E27FC236}">
                <a16:creationId xmlns:a16="http://schemas.microsoft.com/office/drawing/2014/main" id="{DF3BE90B-0B6F-3E4F-97D3-981E48ECA246}"/>
              </a:ext>
            </a:extLst>
          </p:cNvPr>
          <p:cNvSpPr/>
          <p:nvPr/>
        </p:nvSpPr>
        <p:spPr>
          <a:xfrm>
            <a:off x="838200" y="4512689"/>
            <a:ext cx="1463040" cy="548640"/>
          </a:xfrm>
          <a:prstGeom prst="rec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CUDA Host</a:t>
            </a:r>
          </a:p>
        </p:txBody>
      </p:sp>
      <p:sp>
        <p:nvSpPr>
          <p:cNvPr id="41" name="Document 40">
            <a:extLst>
              <a:ext uri="{FF2B5EF4-FFF2-40B4-BE49-F238E27FC236}">
                <a16:creationId xmlns:a16="http://schemas.microsoft.com/office/drawing/2014/main" id="{54496146-9F5D-234A-8FBD-C0C28205EA41}"/>
              </a:ext>
            </a:extLst>
          </p:cNvPr>
          <p:cNvSpPr/>
          <p:nvPr/>
        </p:nvSpPr>
        <p:spPr>
          <a:xfrm>
            <a:off x="2411003" y="4512689"/>
            <a:ext cx="1463040" cy="548640"/>
          </a:xfrm>
          <a:prstGeom prst="flowChartDocument">
            <a:avLst/>
          </a:prstGeom>
          <a:solidFill>
            <a:srgbClr val="70AD4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CUDA Kernel</a:t>
            </a:r>
          </a:p>
        </p:txBody>
      </p:sp>
      <p:sp>
        <p:nvSpPr>
          <p:cNvPr id="42" name="Rectangle 41">
            <a:extLst>
              <a:ext uri="{FF2B5EF4-FFF2-40B4-BE49-F238E27FC236}">
                <a16:creationId xmlns:a16="http://schemas.microsoft.com/office/drawing/2014/main" id="{0108D8D7-3384-7845-971D-A7E6D5F27CAA}"/>
              </a:ext>
            </a:extLst>
          </p:cNvPr>
          <p:cNvSpPr/>
          <p:nvPr/>
        </p:nvSpPr>
        <p:spPr>
          <a:xfrm>
            <a:off x="4647991" y="4512689"/>
            <a:ext cx="1463040" cy="548640"/>
          </a:xfrm>
          <a:prstGeom prst="rec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Host</a:t>
            </a:r>
          </a:p>
        </p:txBody>
      </p:sp>
      <p:sp>
        <p:nvSpPr>
          <p:cNvPr id="43" name="Document 42">
            <a:extLst>
              <a:ext uri="{FF2B5EF4-FFF2-40B4-BE49-F238E27FC236}">
                <a16:creationId xmlns:a16="http://schemas.microsoft.com/office/drawing/2014/main" id="{C3842B1C-8323-BD44-81BC-3C4A09486042}"/>
              </a:ext>
            </a:extLst>
          </p:cNvPr>
          <p:cNvSpPr/>
          <p:nvPr/>
        </p:nvSpPr>
        <p:spPr>
          <a:xfrm>
            <a:off x="6220794" y="4512689"/>
            <a:ext cx="1463040" cy="548640"/>
          </a:xfrm>
          <a:prstGeom prst="flowChartDocument">
            <a:avLst/>
          </a:prstGeom>
          <a:solidFill>
            <a:srgbClr val="FF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Kernel</a:t>
            </a:r>
          </a:p>
        </p:txBody>
      </p:sp>
      <p:sp>
        <p:nvSpPr>
          <p:cNvPr id="44" name="Rectangle 43">
            <a:extLst>
              <a:ext uri="{FF2B5EF4-FFF2-40B4-BE49-F238E27FC236}">
                <a16:creationId xmlns:a16="http://schemas.microsoft.com/office/drawing/2014/main" id="{D401F43A-9A44-044E-BB60-5606E880896D}"/>
              </a:ext>
            </a:extLst>
          </p:cNvPr>
          <p:cNvSpPr/>
          <p:nvPr/>
        </p:nvSpPr>
        <p:spPr>
          <a:xfrm>
            <a:off x="838200" y="5427193"/>
            <a:ext cx="1463040" cy="548640"/>
          </a:xfrm>
          <a:prstGeom prst="rec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Host</a:t>
            </a:r>
          </a:p>
        </p:txBody>
      </p:sp>
      <p:sp>
        <p:nvSpPr>
          <p:cNvPr id="45" name="Document 44">
            <a:extLst>
              <a:ext uri="{FF2B5EF4-FFF2-40B4-BE49-F238E27FC236}">
                <a16:creationId xmlns:a16="http://schemas.microsoft.com/office/drawing/2014/main" id="{D7E8D393-5E8A-BB47-BF8C-3D903FA4D4BF}"/>
              </a:ext>
            </a:extLst>
          </p:cNvPr>
          <p:cNvSpPr/>
          <p:nvPr/>
        </p:nvSpPr>
        <p:spPr>
          <a:xfrm>
            <a:off x="2411003" y="5427193"/>
            <a:ext cx="1463040" cy="548640"/>
          </a:xfrm>
          <a:prstGeom prst="flowChartDocument">
            <a:avLst/>
          </a:prstGeom>
          <a:solidFill>
            <a:srgbClr val="7030A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Kernel</a:t>
            </a:r>
          </a:p>
        </p:txBody>
      </p:sp>
      <p:sp>
        <p:nvSpPr>
          <p:cNvPr id="46" name="Rectangle 45">
            <a:extLst>
              <a:ext uri="{FF2B5EF4-FFF2-40B4-BE49-F238E27FC236}">
                <a16:creationId xmlns:a16="http://schemas.microsoft.com/office/drawing/2014/main" id="{03EF7717-F48A-FA4C-8930-B4C79B72684F}"/>
              </a:ext>
            </a:extLst>
          </p:cNvPr>
          <p:cNvSpPr/>
          <p:nvPr/>
        </p:nvSpPr>
        <p:spPr>
          <a:xfrm>
            <a:off x="4647991" y="5456642"/>
            <a:ext cx="1463040" cy="548640"/>
          </a:xfrm>
          <a:prstGeom prst="rect">
            <a:avLst/>
          </a:prstGeom>
          <a:solidFill>
            <a:srgbClr val="FFC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Host</a:t>
            </a:r>
          </a:p>
        </p:txBody>
      </p:sp>
      <p:sp>
        <p:nvSpPr>
          <p:cNvPr id="47" name="Document 46">
            <a:extLst>
              <a:ext uri="{FF2B5EF4-FFF2-40B4-BE49-F238E27FC236}">
                <a16:creationId xmlns:a16="http://schemas.microsoft.com/office/drawing/2014/main" id="{23A78FBB-2D1E-FE4E-A5DA-9264EB747B7A}"/>
              </a:ext>
            </a:extLst>
          </p:cNvPr>
          <p:cNvSpPr/>
          <p:nvPr/>
        </p:nvSpPr>
        <p:spPr>
          <a:xfrm>
            <a:off x="6220794" y="5456642"/>
            <a:ext cx="1463040" cy="548640"/>
          </a:xfrm>
          <a:prstGeom prst="flowChartDocumen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Kernel</a:t>
            </a:r>
          </a:p>
        </p:txBody>
      </p:sp>
      <p:sp>
        <p:nvSpPr>
          <p:cNvPr id="48" name="Rectangle 47">
            <a:extLst>
              <a:ext uri="{FF2B5EF4-FFF2-40B4-BE49-F238E27FC236}">
                <a16:creationId xmlns:a16="http://schemas.microsoft.com/office/drawing/2014/main" id="{08E9E7F5-A1CD-FB4E-885C-C1BF08DC3F05}"/>
              </a:ext>
            </a:extLst>
          </p:cNvPr>
          <p:cNvSpPr/>
          <p:nvPr/>
        </p:nvSpPr>
        <p:spPr>
          <a:xfrm>
            <a:off x="8317957" y="5494803"/>
            <a:ext cx="1463040" cy="54864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a:t>
            </a:r>
          </a:p>
        </p:txBody>
      </p:sp>
      <p:sp>
        <p:nvSpPr>
          <p:cNvPr id="49" name="Rectangle 48">
            <a:extLst>
              <a:ext uri="{FF2B5EF4-FFF2-40B4-BE49-F238E27FC236}">
                <a16:creationId xmlns:a16="http://schemas.microsoft.com/office/drawing/2014/main" id="{300937E8-C8D8-8D4D-94F9-3C8141966D83}"/>
              </a:ext>
            </a:extLst>
          </p:cNvPr>
          <p:cNvSpPr/>
          <p:nvPr/>
        </p:nvSpPr>
        <p:spPr>
          <a:xfrm>
            <a:off x="8317957" y="4512689"/>
            <a:ext cx="1463040" cy="54864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oneAPI Host</a:t>
            </a:r>
          </a:p>
        </p:txBody>
      </p:sp>
      <p:sp>
        <p:nvSpPr>
          <p:cNvPr id="50" name="Document 49">
            <a:extLst>
              <a:ext uri="{FF2B5EF4-FFF2-40B4-BE49-F238E27FC236}">
                <a16:creationId xmlns:a16="http://schemas.microsoft.com/office/drawing/2014/main" id="{93529AF5-AF13-D043-8438-296FA85E3583}"/>
              </a:ext>
            </a:extLst>
          </p:cNvPr>
          <p:cNvSpPr/>
          <p:nvPr/>
        </p:nvSpPr>
        <p:spPr>
          <a:xfrm>
            <a:off x="9890760" y="4512689"/>
            <a:ext cx="1463040" cy="548640"/>
          </a:xfrm>
          <a:prstGeom prst="flowChartDocument">
            <a:avLst/>
          </a:prstGeom>
          <a:solidFill>
            <a:srgbClr val="4472C4"/>
          </a:solidFill>
          <a:ln>
            <a:noFill/>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oneAPI Kernel</a:t>
            </a:r>
          </a:p>
        </p:txBody>
      </p:sp>
    </p:spTree>
    <p:extLst>
      <p:ext uri="{BB962C8B-B14F-4D97-AF65-F5344CB8AC3E}">
        <p14:creationId xmlns:p14="http://schemas.microsoft.com/office/powerpoint/2010/main" val="514431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BCC78-BBD2-1B4F-BE27-809742A3FDBD}"/>
              </a:ext>
            </a:extLst>
          </p:cNvPr>
          <p:cNvSpPr>
            <a:spLocks noGrp="1"/>
          </p:cNvSpPr>
          <p:nvPr>
            <p:ph type="title"/>
          </p:nvPr>
        </p:nvSpPr>
        <p:spPr>
          <a:xfrm>
            <a:off x="429767" y="274320"/>
            <a:ext cx="11430000" cy="535531"/>
          </a:xfrm>
        </p:spPr>
        <p:txBody>
          <a:bodyPr/>
          <a:lstStyle/>
          <a:p>
            <a:r>
              <a:rPr lang="en-US" dirty="0"/>
              <a:t>We Need Portability in Heterogeneous Programming</a:t>
            </a:r>
          </a:p>
        </p:txBody>
      </p:sp>
      <p:sp>
        <p:nvSpPr>
          <p:cNvPr id="3" name="Content Placeholder 2">
            <a:extLst>
              <a:ext uri="{FF2B5EF4-FFF2-40B4-BE49-F238E27FC236}">
                <a16:creationId xmlns:a16="http://schemas.microsoft.com/office/drawing/2014/main" id="{5E06BF64-EBF3-F94C-91E9-F27BC99A16E9}"/>
              </a:ext>
            </a:extLst>
          </p:cNvPr>
          <p:cNvSpPr>
            <a:spLocks noGrp="1"/>
          </p:cNvSpPr>
          <p:nvPr>
            <p:ph idx="1"/>
          </p:nvPr>
        </p:nvSpPr>
        <p:spPr/>
        <p:txBody>
          <a:bodyPr/>
          <a:lstStyle/>
          <a:p>
            <a:r>
              <a:rPr lang="en-US" dirty="0"/>
              <a:t>Not portable program across different HW configurations</a:t>
            </a:r>
          </a:p>
        </p:txBody>
      </p:sp>
      <p:graphicFrame>
        <p:nvGraphicFramePr>
          <p:cNvPr id="8" name="Table 11">
            <a:extLst>
              <a:ext uri="{FF2B5EF4-FFF2-40B4-BE49-F238E27FC236}">
                <a16:creationId xmlns:a16="http://schemas.microsoft.com/office/drawing/2014/main" id="{B5B41844-E2B4-2640-9F37-67FB7518E725}"/>
              </a:ext>
            </a:extLst>
          </p:cNvPr>
          <p:cNvGraphicFramePr>
            <a:graphicFrameLocks/>
          </p:cNvGraphicFramePr>
          <p:nvPr>
            <p:extLst>
              <p:ext uri="{D42A27DB-BD31-4B8C-83A1-F6EECF244321}">
                <p14:modId xmlns:p14="http://schemas.microsoft.com/office/powerpoint/2010/main" val="3564194225"/>
              </p:ext>
            </p:extLst>
          </p:nvPr>
        </p:nvGraphicFramePr>
        <p:xfrm>
          <a:off x="838200" y="2244903"/>
          <a:ext cx="10515600" cy="185420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40358487"/>
                    </a:ext>
                  </a:extLst>
                </a:gridCol>
                <a:gridCol w="438150">
                  <a:extLst>
                    <a:ext uri="{9D8B030D-6E8A-4147-A177-3AD203B41FA5}">
                      <a16:colId xmlns:a16="http://schemas.microsoft.com/office/drawing/2014/main" val="2189553281"/>
                    </a:ext>
                  </a:extLst>
                </a:gridCol>
                <a:gridCol w="438150">
                  <a:extLst>
                    <a:ext uri="{9D8B030D-6E8A-4147-A177-3AD203B41FA5}">
                      <a16:colId xmlns:a16="http://schemas.microsoft.com/office/drawing/2014/main" val="1920866259"/>
                    </a:ext>
                  </a:extLst>
                </a:gridCol>
                <a:gridCol w="438150">
                  <a:extLst>
                    <a:ext uri="{9D8B030D-6E8A-4147-A177-3AD203B41FA5}">
                      <a16:colId xmlns:a16="http://schemas.microsoft.com/office/drawing/2014/main" val="2236928679"/>
                    </a:ext>
                  </a:extLst>
                </a:gridCol>
                <a:gridCol w="438150">
                  <a:extLst>
                    <a:ext uri="{9D8B030D-6E8A-4147-A177-3AD203B41FA5}">
                      <a16:colId xmlns:a16="http://schemas.microsoft.com/office/drawing/2014/main" val="2429595429"/>
                    </a:ext>
                  </a:extLst>
                </a:gridCol>
                <a:gridCol w="219075">
                  <a:extLst>
                    <a:ext uri="{9D8B030D-6E8A-4147-A177-3AD203B41FA5}">
                      <a16:colId xmlns:a16="http://schemas.microsoft.com/office/drawing/2014/main" val="634205121"/>
                    </a:ext>
                  </a:extLst>
                </a:gridCol>
                <a:gridCol w="219075">
                  <a:extLst>
                    <a:ext uri="{9D8B030D-6E8A-4147-A177-3AD203B41FA5}">
                      <a16:colId xmlns:a16="http://schemas.microsoft.com/office/drawing/2014/main" val="3410086032"/>
                    </a:ext>
                  </a:extLst>
                </a:gridCol>
                <a:gridCol w="438150">
                  <a:extLst>
                    <a:ext uri="{9D8B030D-6E8A-4147-A177-3AD203B41FA5}">
                      <a16:colId xmlns:a16="http://schemas.microsoft.com/office/drawing/2014/main" val="2010133200"/>
                    </a:ext>
                  </a:extLst>
                </a:gridCol>
                <a:gridCol w="1314450">
                  <a:extLst>
                    <a:ext uri="{9D8B030D-6E8A-4147-A177-3AD203B41FA5}">
                      <a16:colId xmlns:a16="http://schemas.microsoft.com/office/drawing/2014/main" val="824514723"/>
                    </a:ext>
                  </a:extLst>
                </a:gridCol>
                <a:gridCol w="657225">
                  <a:extLst>
                    <a:ext uri="{9D8B030D-6E8A-4147-A177-3AD203B41FA5}">
                      <a16:colId xmlns:a16="http://schemas.microsoft.com/office/drawing/2014/main" val="2285729457"/>
                    </a:ext>
                  </a:extLst>
                </a:gridCol>
                <a:gridCol w="657225">
                  <a:extLst>
                    <a:ext uri="{9D8B030D-6E8A-4147-A177-3AD203B41FA5}">
                      <a16:colId xmlns:a16="http://schemas.microsoft.com/office/drawing/2014/main" val="2421595122"/>
                    </a:ext>
                  </a:extLst>
                </a:gridCol>
              </a:tblGrid>
              <a:tr h="37084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Jetson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Zynq</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3">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DGX</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Oswald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Summit</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gridSpan="2">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dirty="0"/>
                        <a:t>Frontier</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002060"/>
                    </a:solidFill>
                  </a:tcPr>
                </a:tc>
                <a:tc hMerge="1">
                  <a:txBody>
                    <a:bodyPr/>
                    <a:lstStyle/>
                    <a:p>
                      <a:endParaRPr lang="en-US"/>
                    </a:p>
                  </a:txBody>
                  <a:tcPr/>
                </a:tc>
                <a:extLst>
                  <a:ext uri="{0D108BD9-81ED-4DB2-BD59-A6C34878D82A}">
                    <a16:rowId xmlns:a16="http://schemas.microsoft.com/office/drawing/2014/main" val="99903791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CPU</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ARM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pPr algn="ctr"/>
                      <a:r>
                        <a:rPr lang="en-US" dirty="0">
                          <a:solidFill>
                            <a:schemeClr val="bg1"/>
                          </a:solidFill>
                        </a:rPr>
                        <a:t>Intel</a:t>
                      </a:r>
                    </a:p>
                  </a:txBody>
                  <a:tcP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IBM</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hMerge="1">
                  <a:txBody>
                    <a:bodyPr/>
                    <a:lstStyle/>
                    <a:p>
                      <a:endParaRPr lang="en-US"/>
                    </a:p>
                  </a:txBody>
                  <a:tcPr/>
                </a:tc>
                <a:extLst>
                  <a:ext uri="{0D108BD9-81ED-4DB2-BD59-A6C34878D82A}">
                    <a16:rowId xmlns:a16="http://schemas.microsoft.com/office/drawing/2014/main" val="2136553815"/>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GPU</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ysClr val="window" lastClr="FFFFFF">
                        <a:lumMod val="95000"/>
                      </a:sys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NVIDIA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AD4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AMD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15990661"/>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FPGA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t>Xilinx</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1E1E1"/>
                    </a:solidFill>
                  </a:tcPr>
                </a:tc>
                <a:tc hMerge="1">
                  <a:txBody>
                    <a:bodyPr/>
                    <a:lstStyle/>
                    <a:p>
                      <a:endParaRPr lang="en-US"/>
                    </a:p>
                  </a:txBody>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solidFill>
                  </a:tcPr>
                </a:tc>
                <a:tc hMerge="1">
                  <a:txBody>
                    <a:bodyPr/>
                    <a:lstStyle/>
                    <a:p>
                      <a:endParaRPr lang="en-US"/>
                    </a:p>
                  </a:txBody>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tx1"/>
                          </a:solidFill>
                        </a:rPr>
                        <a:t>Intel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hMerge="1">
                  <a:txBody>
                    <a:bodyPr/>
                    <a:lstStyle/>
                    <a:p>
                      <a:endParaRPr lang="en-US"/>
                    </a:p>
                  </a:txBody>
                  <a:tcPr/>
                </a:tc>
                <a:extLst>
                  <a:ext uri="{0D108BD9-81ED-4DB2-BD59-A6C34878D82A}">
                    <a16:rowId xmlns:a16="http://schemas.microsoft.com/office/drawing/2014/main" val="236377777"/>
                  </a:ext>
                </a:extLst>
              </a:tr>
              <a:tr h="37084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b="1" dirty="0"/>
                        <a:t>DSP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dirty="0">
                          <a:solidFill>
                            <a:schemeClr val="bg1"/>
                          </a:solidFill>
                        </a:rPr>
                        <a:t>Qualcomm</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3">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gridSpan="4">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gridSpan="2">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hMerge="1">
                  <a:txBody>
                    <a:bodyPr/>
                    <a:lstStyle/>
                    <a:p>
                      <a:endParaRPr lang="en-US"/>
                    </a:p>
                  </a:txBody>
                  <a:tcPr/>
                </a:tc>
                <a:extLst>
                  <a:ext uri="{0D108BD9-81ED-4DB2-BD59-A6C34878D82A}">
                    <a16:rowId xmlns:a16="http://schemas.microsoft.com/office/drawing/2014/main" val="2438658620"/>
                  </a:ext>
                </a:extLst>
              </a:tr>
            </a:tbl>
          </a:graphicData>
        </a:graphic>
      </p:graphicFrame>
      <p:sp>
        <p:nvSpPr>
          <p:cNvPr id="24" name="Document 23">
            <a:extLst>
              <a:ext uri="{FF2B5EF4-FFF2-40B4-BE49-F238E27FC236}">
                <a16:creationId xmlns:a16="http://schemas.microsoft.com/office/drawing/2014/main" id="{2B62D9D2-16F9-5949-B301-4B396C6658C9}"/>
              </a:ext>
            </a:extLst>
          </p:cNvPr>
          <p:cNvSpPr/>
          <p:nvPr/>
        </p:nvSpPr>
        <p:spPr>
          <a:xfrm>
            <a:off x="4015729" y="5996757"/>
            <a:ext cx="1645920" cy="548640"/>
          </a:xfrm>
          <a:prstGeom prst="flowChartDocumen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Hexagon Kernel</a:t>
            </a:r>
          </a:p>
        </p:txBody>
      </p:sp>
      <p:sp>
        <p:nvSpPr>
          <p:cNvPr id="25" name="Document 24">
            <a:extLst>
              <a:ext uri="{FF2B5EF4-FFF2-40B4-BE49-F238E27FC236}">
                <a16:creationId xmlns:a16="http://schemas.microsoft.com/office/drawing/2014/main" id="{E2809DB3-228F-A84F-B11B-7E96BF4C9DBA}"/>
              </a:ext>
            </a:extLst>
          </p:cNvPr>
          <p:cNvSpPr/>
          <p:nvPr/>
        </p:nvSpPr>
        <p:spPr>
          <a:xfrm>
            <a:off x="4015729" y="5144770"/>
            <a:ext cx="1645920" cy="548640"/>
          </a:xfrm>
          <a:prstGeom prst="flowChartDocumen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OpenCL Kernel</a:t>
            </a:r>
          </a:p>
        </p:txBody>
      </p:sp>
      <p:sp>
        <p:nvSpPr>
          <p:cNvPr id="26" name="Document 25">
            <a:extLst>
              <a:ext uri="{FF2B5EF4-FFF2-40B4-BE49-F238E27FC236}">
                <a16:creationId xmlns:a16="http://schemas.microsoft.com/office/drawing/2014/main" id="{216C5484-596B-7148-8D6E-ED93B18B1D27}"/>
              </a:ext>
            </a:extLst>
          </p:cNvPr>
          <p:cNvSpPr/>
          <p:nvPr/>
        </p:nvSpPr>
        <p:spPr>
          <a:xfrm>
            <a:off x="4015729" y="4278269"/>
            <a:ext cx="1645920" cy="548640"/>
          </a:xfrm>
          <a:prstGeom prst="flowChartDocument">
            <a:avLst/>
          </a:prstGeom>
          <a:solidFill>
            <a:srgbClr val="016F79"/>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 Kernel</a:t>
            </a:r>
          </a:p>
        </p:txBody>
      </p:sp>
      <p:sp>
        <p:nvSpPr>
          <p:cNvPr id="27" name="Rectangle 26">
            <a:extLst>
              <a:ext uri="{FF2B5EF4-FFF2-40B4-BE49-F238E27FC236}">
                <a16:creationId xmlns:a16="http://schemas.microsoft.com/office/drawing/2014/main" id="{831E3173-619D-3A4F-88C3-E293FADA8A73}"/>
              </a:ext>
            </a:extLst>
          </p:cNvPr>
          <p:cNvSpPr/>
          <p:nvPr/>
        </p:nvSpPr>
        <p:spPr>
          <a:xfrm>
            <a:off x="2152646" y="4278269"/>
            <a:ext cx="1645920" cy="2267128"/>
          </a:xfrm>
          <a:prstGeom prst="rect">
            <a:avLst/>
          </a:prstGeom>
          <a:solidFill>
            <a:srgbClr val="0070C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Snapdragon Host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OpenCL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Hexagon</a:t>
            </a:r>
          </a:p>
        </p:txBody>
      </p:sp>
      <p:sp>
        <p:nvSpPr>
          <p:cNvPr id="28" name="Document 27">
            <a:extLst>
              <a:ext uri="{FF2B5EF4-FFF2-40B4-BE49-F238E27FC236}">
                <a16:creationId xmlns:a16="http://schemas.microsoft.com/office/drawing/2014/main" id="{9CFBA0A5-1613-3247-AA12-4FFF5108390A}"/>
              </a:ext>
            </a:extLst>
          </p:cNvPr>
          <p:cNvSpPr/>
          <p:nvPr/>
        </p:nvSpPr>
        <p:spPr>
          <a:xfrm>
            <a:off x="9707880" y="5144770"/>
            <a:ext cx="1645920" cy="548640"/>
          </a:xfrm>
          <a:prstGeom prst="flowChartDocument">
            <a:avLst/>
          </a:prstGeom>
          <a:solidFill>
            <a:srgbClr val="FF0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bg1"/>
                </a:solidFill>
                <a:effectLst/>
                <a:uLnTx/>
                <a:uFillTx/>
                <a:latin typeface="Calibri" panose="020F0502020204030204"/>
                <a:ea typeface="+mn-ea"/>
                <a:cs typeface="+mn-cs"/>
              </a:rPr>
              <a:t>HIP Kernel</a:t>
            </a:r>
          </a:p>
        </p:txBody>
      </p:sp>
      <p:sp>
        <p:nvSpPr>
          <p:cNvPr id="29" name="Document 28">
            <a:extLst>
              <a:ext uri="{FF2B5EF4-FFF2-40B4-BE49-F238E27FC236}">
                <a16:creationId xmlns:a16="http://schemas.microsoft.com/office/drawing/2014/main" id="{C1483467-FAE7-474B-9E6F-891D5F6B6E4F}"/>
              </a:ext>
            </a:extLst>
          </p:cNvPr>
          <p:cNvSpPr/>
          <p:nvPr/>
        </p:nvSpPr>
        <p:spPr>
          <a:xfrm>
            <a:off x="9707880" y="4278269"/>
            <a:ext cx="1645920" cy="548640"/>
          </a:xfrm>
          <a:prstGeom prst="flowChartDocument">
            <a:avLst/>
          </a:prstGeom>
          <a:solidFill>
            <a:srgbClr val="016F79"/>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rPr>
              <a:t>OpenMP Kernel</a:t>
            </a:r>
          </a:p>
        </p:txBody>
      </p:sp>
      <p:sp>
        <p:nvSpPr>
          <p:cNvPr id="30" name="Rectangle 29">
            <a:extLst>
              <a:ext uri="{FF2B5EF4-FFF2-40B4-BE49-F238E27FC236}">
                <a16:creationId xmlns:a16="http://schemas.microsoft.com/office/drawing/2014/main" id="{34AEC615-2457-CD45-80C9-B3A12498BDD2}"/>
              </a:ext>
            </a:extLst>
          </p:cNvPr>
          <p:cNvSpPr/>
          <p:nvPr/>
        </p:nvSpPr>
        <p:spPr>
          <a:xfrm>
            <a:off x="7844797" y="4278268"/>
            <a:ext cx="1645920" cy="1415142"/>
          </a:xfrm>
          <a:prstGeom prst="rect">
            <a:avLst/>
          </a:prstGeom>
          <a:solidFill>
            <a:srgbClr val="002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Frontier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Host</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OpenMP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Calibri" panose="020F0502020204030204"/>
                <a:ea typeface="+mn-ea"/>
                <a:cs typeface="+mn-cs"/>
              </a:rPr>
              <a:t>HIP</a:t>
            </a:r>
          </a:p>
        </p:txBody>
      </p:sp>
    </p:spTree>
    <p:extLst>
      <p:ext uri="{BB962C8B-B14F-4D97-AF65-F5344CB8AC3E}">
        <p14:creationId xmlns:p14="http://schemas.microsoft.com/office/powerpoint/2010/main" val="411181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p:txBody>
          <a:bodyPr/>
          <a:lstStyle/>
          <a:p>
            <a:r>
              <a:rPr lang="en-US" dirty="0"/>
              <a:t>Orchestrating Multiple Programming Systems</a:t>
            </a:r>
          </a:p>
        </p:txBody>
      </p:sp>
      <p:sp>
        <p:nvSpPr>
          <p:cNvPr id="3" name="Content Placeholder 2">
            <a:extLst>
              <a:ext uri="{FF2B5EF4-FFF2-40B4-BE49-F238E27FC236}">
                <a16:creationId xmlns:a16="http://schemas.microsoft.com/office/drawing/2014/main" id="{E3280535-89D7-554B-A5BA-6D46A599462A}"/>
              </a:ext>
            </a:extLst>
          </p:cNvPr>
          <p:cNvSpPr>
            <a:spLocks noGrp="1"/>
          </p:cNvSpPr>
          <p:nvPr>
            <p:ph idx="1"/>
          </p:nvPr>
        </p:nvSpPr>
        <p:spPr>
          <a:xfrm>
            <a:off x="448056" y="1653735"/>
            <a:ext cx="6816516" cy="4047778"/>
          </a:xfrm>
        </p:spPr>
        <p:txBody>
          <a:bodyPr/>
          <a:lstStyle/>
          <a:p>
            <a:r>
              <a:rPr lang="en-US" dirty="0"/>
              <a:t>The IRIS Architecture</a:t>
            </a:r>
          </a:p>
        </p:txBody>
      </p:sp>
      <p:sp>
        <p:nvSpPr>
          <p:cNvPr id="4" name="Rectangle 3">
            <a:extLst>
              <a:ext uri="{FF2B5EF4-FFF2-40B4-BE49-F238E27FC236}">
                <a16:creationId xmlns:a16="http://schemas.microsoft.com/office/drawing/2014/main" id="{DABEF0AB-DEC8-3348-9A39-8192A42109E2}"/>
              </a:ext>
            </a:extLst>
          </p:cNvPr>
          <p:cNvSpPr/>
          <p:nvPr/>
        </p:nvSpPr>
        <p:spPr>
          <a:xfrm>
            <a:off x="1273829" y="3429000"/>
            <a:ext cx="5990743" cy="2743200"/>
          </a:xfrm>
          <a:prstGeom prst="rect">
            <a:avLst/>
          </a:prstGeom>
          <a:solidFill>
            <a:srgbClr val="4472C4">
              <a:lumMod val="20000"/>
              <a:lumOff val="80000"/>
            </a:srgbClr>
          </a:solidFill>
          <a:ln w="12700" cap="flat" cmpd="sng" algn="ctr">
            <a:noFill/>
            <a:prstDash val="solid"/>
            <a:miter lim="800000"/>
          </a:ln>
          <a:effectLst/>
        </p:spPr>
        <p:txBody>
          <a:bodyPr wrap="none" lIns="0" tIns="0" rIns="0" bIns="0" rtlCol="0" anchor="t" anchorCtr="1"/>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0E9B8B52-59AE-914D-805A-E2B6C4BA821C}"/>
              </a:ext>
            </a:extLst>
          </p:cNvPr>
          <p:cNvSpPr/>
          <p:nvPr/>
        </p:nvSpPr>
        <p:spPr>
          <a:xfrm>
            <a:off x="2122932" y="5053782"/>
            <a:ext cx="5042486" cy="502920"/>
          </a:xfrm>
          <a:prstGeom prst="rect">
            <a:avLst/>
          </a:prstGeom>
          <a:solidFill>
            <a:sysClr val="window" lastClr="FFFFFF">
              <a:lumMod val="85000"/>
            </a:sysClr>
          </a:solidFill>
          <a:ln w="12700" cap="flat" cmpd="sng" algn="ctr">
            <a:noFill/>
            <a:prstDash val="sysDash"/>
            <a:miter lim="800000"/>
          </a:ln>
          <a:effectLst/>
        </p:spPr>
        <p:txBody>
          <a:bodyPr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Rounded Rectangle 5">
            <a:extLst>
              <a:ext uri="{FF2B5EF4-FFF2-40B4-BE49-F238E27FC236}">
                <a16:creationId xmlns:a16="http://schemas.microsoft.com/office/drawing/2014/main" id="{EB9B3F98-953F-E644-AF81-00DE2939659F}"/>
              </a:ext>
            </a:extLst>
          </p:cNvPr>
          <p:cNvSpPr/>
          <p:nvPr/>
        </p:nvSpPr>
        <p:spPr>
          <a:xfrm>
            <a:off x="2924511"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CUDA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7" name="Rounded Rectangle 6">
            <a:extLst>
              <a:ext uri="{FF2B5EF4-FFF2-40B4-BE49-F238E27FC236}">
                <a16:creationId xmlns:a16="http://schemas.microsoft.com/office/drawing/2014/main" id="{0A1253FA-10DD-B742-BE38-E7F3EE9ACD1E}"/>
              </a:ext>
            </a:extLst>
          </p:cNvPr>
          <p:cNvSpPr/>
          <p:nvPr/>
        </p:nvSpPr>
        <p:spPr>
          <a:xfrm>
            <a:off x="3658513"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HIP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8" name="Rounded Rectangle 7">
            <a:extLst>
              <a:ext uri="{FF2B5EF4-FFF2-40B4-BE49-F238E27FC236}">
                <a16:creationId xmlns:a16="http://schemas.microsoft.com/office/drawing/2014/main" id="{867A76D4-A1D2-AA46-A023-3635622CDD85}"/>
              </a:ext>
            </a:extLst>
          </p:cNvPr>
          <p:cNvSpPr/>
          <p:nvPr/>
        </p:nvSpPr>
        <p:spPr>
          <a:xfrm>
            <a:off x="2195473"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OpenMP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Kernel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9" name="Rounded Rectangle 8">
            <a:extLst>
              <a:ext uri="{FF2B5EF4-FFF2-40B4-BE49-F238E27FC236}">
                <a16:creationId xmlns:a16="http://schemas.microsoft.com/office/drawing/2014/main" id="{4E9A08AD-FB3B-424B-9413-A947D967B885}"/>
              </a:ext>
            </a:extLst>
          </p:cNvPr>
          <p:cNvSpPr/>
          <p:nvPr/>
        </p:nvSpPr>
        <p:spPr>
          <a:xfrm>
            <a:off x="5151495" y="3863568"/>
            <a:ext cx="548640"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Vendor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OpenCL</a:t>
            </a:r>
          </a:p>
        </p:txBody>
      </p:sp>
      <p:sp>
        <p:nvSpPr>
          <p:cNvPr id="10" name="Rounded Rectangle 9">
            <a:extLst>
              <a:ext uri="{FF2B5EF4-FFF2-40B4-BE49-F238E27FC236}">
                <a16:creationId xmlns:a16="http://schemas.microsoft.com/office/drawing/2014/main" id="{528AC914-F4CA-AF48-8A3D-71C4CB8F7DD6}"/>
              </a:ext>
            </a:extLst>
          </p:cNvPr>
          <p:cNvSpPr/>
          <p:nvPr/>
        </p:nvSpPr>
        <p:spPr>
          <a:xfrm>
            <a:off x="5843162" y="3865248"/>
            <a:ext cx="548640"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Vendor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OpenCL</a:t>
            </a:r>
          </a:p>
        </p:txBody>
      </p:sp>
      <p:sp>
        <p:nvSpPr>
          <p:cNvPr id="11" name="Rectangle 10">
            <a:extLst>
              <a:ext uri="{FF2B5EF4-FFF2-40B4-BE49-F238E27FC236}">
                <a16:creationId xmlns:a16="http://schemas.microsoft.com/office/drawing/2014/main" id="{CAE5ECC6-EFEB-874B-A284-8B2A38FA1BD5}"/>
              </a:ext>
            </a:extLst>
          </p:cNvPr>
          <p:cNvSpPr/>
          <p:nvPr/>
        </p:nvSpPr>
        <p:spPr>
          <a:xfrm>
            <a:off x="2195473"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sp>
        <p:nvSpPr>
          <p:cNvPr id="12" name="Rectangle 11">
            <a:extLst>
              <a:ext uri="{FF2B5EF4-FFF2-40B4-BE49-F238E27FC236}">
                <a16:creationId xmlns:a16="http://schemas.microsoft.com/office/drawing/2014/main" id="{C4EE3B68-9054-B94A-A9A6-EBED10D7A8A2}"/>
              </a:ext>
            </a:extLst>
          </p:cNvPr>
          <p:cNvSpPr/>
          <p:nvPr/>
        </p:nvSpPr>
        <p:spPr>
          <a:xfrm>
            <a:off x="2924511"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NVIDIA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3" name="Rectangle 12">
            <a:extLst>
              <a:ext uri="{FF2B5EF4-FFF2-40B4-BE49-F238E27FC236}">
                <a16:creationId xmlns:a16="http://schemas.microsoft.com/office/drawing/2014/main" id="{6083586F-C95F-9349-88E6-D73D3A45FA9B}"/>
              </a:ext>
            </a:extLst>
          </p:cNvPr>
          <p:cNvSpPr/>
          <p:nvPr/>
        </p:nvSpPr>
        <p:spPr>
          <a:xfrm>
            <a:off x="3638657"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4" name="Rectangle 13">
            <a:extLst>
              <a:ext uri="{FF2B5EF4-FFF2-40B4-BE49-F238E27FC236}">
                <a16:creationId xmlns:a16="http://schemas.microsoft.com/office/drawing/2014/main" id="{6FE41E30-3543-3043-898A-068E8B28F107}"/>
              </a:ext>
            </a:extLst>
          </p:cNvPr>
          <p:cNvSpPr/>
          <p:nvPr/>
        </p:nvSpPr>
        <p:spPr>
          <a:xfrm>
            <a:off x="5157276"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Intel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FPGA</a:t>
            </a:r>
          </a:p>
        </p:txBody>
      </p:sp>
      <p:sp>
        <p:nvSpPr>
          <p:cNvPr id="15" name="Rectangle 14">
            <a:extLst>
              <a:ext uri="{FF2B5EF4-FFF2-40B4-BE49-F238E27FC236}">
                <a16:creationId xmlns:a16="http://schemas.microsoft.com/office/drawing/2014/main" id="{4FA83F0D-BA40-864E-BB3A-F89CE552CC5C}"/>
              </a:ext>
            </a:extLst>
          </p:cNvPr>
          <p:cNvSpPr/>
          <p:nvPr/>
        </p:nvSpPr>
        <p:spPr>
          <a:xfrm>
            <a:off x="5843162"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16" name="Rounded Rectangle 15">
            <a:extLst>
              <a:ext uri="{FF2B5EF4-FFF2-40B4-BE49-F238E27FC236}">
                <a16:creationId xmlns:a16="http://schemas.microsoft.com/office/drawing/2014/main" id="{7D9416D7-3D6E-AB48-89BD-6A7C5C38F2A4}"/>
              </a:ext>
            </a:extLst>
          </p:cNvPr>
          <p:cNvSpPr/>
          <p:nvPr/>
        </p:nvSpPr>
        <p:spPr>
          <a:xfrm>
            <a:off x="2195473"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20BE8855-1266-BC47-95DF-34F3CADC3116}"/>
              </a:ext>
            </a:extLst>
          </p:cNvPr>
          <p:cNvSpPr/>
          <p:nvPr/>
        </p:nvSpPr>
        <p:spPr>
          <a:xfrm>
            <a:off x="2243171" y="4744117"/>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18" name="Rounded Rectangle 17">
            <a:extLst>
              <a:ext uri="{FF2B5EF4-FFF2-40B4-BE49-F238E27FC236}">
                <a16:creationId xmlns:a16="http://schemas.microsoft.com/office/drawing/2014/main" id="{F0886162-1245-6040-AC84-0A63671238B1}"/>
              </a:ext>
            </a:extLst>
          </p:cNvPr>
          <p:cNvSpPr/>
          <p:nvPr/>
        </p:nvSpPr>
        <p:spPr>
          <a:xfrm>
            <a:off x="2924511"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16AC45FC-43DF-8040-8502-96F44E05FD3A}"/>
              </a:ext>
            </a:extLst>
          </p:cNvPr>
          <p:cNvSpPr/>
          <p:nvPr/>
        </p:nvSpPr>
        <p:spPr>
          <a:xfrm>
            <a:off x="2972209" y="4254525"/>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0" name="Rectangle 19">
            <a:extLst>
              <a:ext uri="{FF2B5EF4-FFF2-40B4-BE49-F238E27FC236}">
                <a16:creationId xmlns:a16="http://schemas.microsoft.com/office/drawing/2014/main" id="{E37D522D-31C5-BE47-A525-3FEB3DF505C6}"/>
              </a:ext>
            </a:extLst>
          </p:cNvPr>
          <p:cNvSpPr/>
          <p:nvPr/>
        </p:nvSpPr>
        <p:spPr>
          <a:xfrm>
            <a:off x="2972209" y="4744117"/>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1" name="Rectangle 20">
            <a:extLst>
              <a:ext uri="{FF2B5EF4-FFF2-40B4-BE49-F238E27FC236}">
                <a16:creationId xmlns:a16="http://schemas.microsoft.com/office/drawing/2014/main" id="{517000AB-085C-7B4C-99A8-9201936A10E7}"/>
              </a:ext>
            </a:extLst>
          </p:cNvPr>
          <p:cNvSpPr/>
          <p:nvPr/>
        </p:nvSpPr>
        <p:spPr>
          <a:xfrm>
            <a:off x="2972209"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2" name="Rounded Rectangle 21">
            <a:extLst>
              <a:ext uri="{FF2B5EF4-FFF2-40B4-BE49-F238E27FC236}">
                <a16:creationId xmlns:a16="http://schemas.microsoft.com/office/drawing/2014/main" id="{67D218D6-A15D-7D4D-8B31-8286930263FD}"/>
              </a:ext>
            </a:extLst>
          </p:cNvPr>
          <p:cNvSpPr/>
          <p:nvPr/>
        </p:nvSpPr>
        <p:spPr>
          <a:xfrm>
            <a:off x="3658513"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F75D6840-2147-744D-AAF3-CF379004DDC0}"/>
              </a:ext>
            </a:extLst>
          </p:cNvPr>
          <p:cNvSpPr/>
          <p:nvPr/>
        </p:nvSpPr>
        <p:spPr>
          <a:xfrm>
            <a:off x="3706211" y="4254525"/>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4" name="Rounded Rectangle 23">
            <a:extLst>
              <a:ext uri="{FF2B5EF4-FFF2-40B4-BE49-F238E27FC236}">
                <a16:creationId xmlns:a16="http://schemas.microsoft.com/office/drawing/2014/main" id="{83098998-8930-304B-9F91-8083BFE68A9D}"/>
              </a:ext>
            </a:extLst>
          </p:cNvPr>
          <p:cNvSpPr/>
          <p:nvPr/>
        </p:nvSpPr>
        <p:spPr>
          <a:xfrm>
            <a:off x="5157276"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3DCAEF4E-C6E3-D240-8176-209B0E0634C8}"/>
              </a:ext>
            </a:extLst>
          </p:cNvPr>
          <p:cNvSpPr/>
          <p:nvPr/>
        </p:nvSpPr>
        <p:spPr>
          <a:xfrm>
            <a:off x="5202996" y="4502554"/>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6" name="Rounded Rectangle 25">
            <a:extLst>
              <a:ext uri="{FF2B5EF4-FFF2-40B4-BE49-F238E27FC236}">
                <a16:creationId xmlns:a16="http://schemas.microsoft.com/office/drawing/2014/main" id="{2E0304E1-497D-7149-9FDE-F1CE858A6753}"/>
              </a:ext>
            </a:extLst>
          </p:cNvPr>
          <p:cNvSpPr/>
          <p:nvPr/>
        </p:nvSpPr>
        <p:spPr>
          <a:xfrm>
            <a:off x="5843162" y="4206467"/>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A41DDD20-A4D2-B044-B5EC-EC1A4A7667EB}"/>
              </a:ext>
            </a:extLst>
          </p:cNvPr>
          <p:cNvSpPr/>
          <p:nvPr/>
        </p:nvSpPr>
        <p:spPr>
          <a:xfrm>
            <a:off x="5888882" y="4254525"/>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28" name="Rectangle 27">
            <a:extLst>
              <a:ext uri="{FF2B5EF4-FFF2-40B4-BE49-F238E27FC236}">
                <a16:creationId xmlns:a16="http://schemas.microsoft.com/office/drawing/2014/main" id="{AB007FBB-75E3-B149-A723-BAF2D8D5F28F}"/>
              </a:ext>
            </a:extLst>
          </p:cNvPr>
          <p:cNvSpPr/>
          <p:nvPr/>
        </p:nvSpPr>
        <p:spPr>
          <a:xfrm>
            <a:off x="5888882" y="4744117"/>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cxnSp>
        <p:nvCxnSpPr>
          <p:cNvPr id="29" name="Straight Arrow Connector 28">
            <a:extLst>
              <a:ext uri="{FF2B5EF4-FFF2-40B4-BE49-F238E27FC236}">
                <a16:creationId xmlns:a16="http://schemas.microsoft.com/office/drawing/2014/main" id="{32787FD5-693F-1E40-B9D3-8D3CBBA2AC3F}"/>
              </a:ext>
            </a:extLst>
          </p:cNvPr>
          <p:cNvCxnSpPr>
            <a:cxnSpLocks/>
          </p:cNvCxnSpPr>
          <p:nvPr/>
        </p:nvCxnSpPr>
        <p:spPr>
          <a:xfrm>
            <a:off x="3198831" y="4636635"/>
            <a:ext cx="0" cy="107483"/>
          </a:xfrm>
          <a:prstGeom prst="straightConnector1">
            <a:avLst/>
          </a:prstGeom>
          <a:noFill/>
          <a:ln w="12700" cap="flat" cmpd="sng" algn="ctr">
            <a:solidFill>
              <a:srgbClr val="70AD47"/>
            </a:solidFill>
            <a:prstDash val="solid"/>
            <a:miter lim="800000"/>
            <a:tailEnd type="triangle" w="sm" len="sm"/>
          </a:ln>
          <a:effectLst/>
        </p:spPr>
      </p:cxnSp>
      <p:cxnSp>
        <p:nvCxnSpPr>
          <p:cNvPr id="30" name="Straight Arrow Connector 29">
            <a:extLst>
              <a:ext uri="{FF2B5EF4-FFF2-40B4-BE49-F238E27FC236}">
                <a16:creationId xmlns:a16="http://schemas.microsoft.com/office/drawing/2014/main" id="{B0003ED2-E29B-8644-BAF1-5902043A3234}"/>
              </a:ext>
            </a:extLst>
          </p:cNvPr>
          <p:cNvCxnSpPr>
            <a:cxnSpLocks/>
          </p:cNvCxnSpPr>
          <p:nvPr/>
        </p:nvCxnSpPr>
        <p:spPr>
          <a:xfrm>
            <a:off x="3198831" y="4391993"/>
            <a:ext cx="0" cy="107482"/>
          </a:xfrm>
          <a:prstGeom prst="straightConnector1">
            <a:avLst/>
          </a:prstGeom>
          <a:noFill/>
          <a:ln w="12700" cap="flat" cmpd="sng" algn="ctr">
            <a:solidFill>
              <a:srgbClr val="70AD47"/>
            </a:solidFill>
            <a:prstDash val="solid"/>
            <a:miter lim="800000"/>
            <a:tailEnd type="triangle" w="sm" len="sm"/>
          </a:ln>
          <a:effectLst/>
        </p:spPr>
      </p:cxnSp>
      <p:cxnSp>
        <p:nvCxnSpPr>
          <p:cNvPr id="31" name="Straight Arrow Connector 30">
            <a:extLst>
              <a:ext uri="{FF2B5EF4-FFF2-40B4-BE49-F238E27FC236}">
                <a16:creationId xmlns:a16="http://schemas.microsoft.com/office/drawing/2014/main" id="{BAC95CB0-AC41-FD4E-A955-E2D8500B1A49}"/>
              </a:ext>
            </a:extLst>
          </p:cNvPr>
          <p:cNvCxnSpPr>
            <a:cxnSpLocks/>
          </p:cNvCxnSpPr>
          <p:nvPr/>
        </p:nvCxnSpPr>
        <p:spPr>
          <a:xfrm>
            <a:off x="6117482" y="4391992"/>
            <a:ext cx="0" cy="352125"/>
          </a:xfrm>
          <a:prstGeom prst="straightConnector1">
            <a:avLst/>
          </a:prstGeom>
          <a:noFill/>
          <a:ln w="12700" cap="flat" cmpd="sng" algn="ctr">
            <a:solidFill>
              <a:srgbClr val="70AD47"/>
            </a:solidFill>
            <a:prstDash val="solid"/>
            <a:miter lim="800000"/>
            <a:tailEnd type="triangle" w="sm" len="sm"/>
          </a:ln>
          <a:effectLst/>
        </p:spPr>
      </p:cxnSp>
      <p:cxnSp>
        <p:nvCxnSpPr>
          <p:cNvPr id="32" name="Straight Arrow Connector 31">
            <a:extLst>
              <a:ext uri="{FF2B5EF4-FFF2-40B4-BE49-F238E27FC236}">
                <a16:creationId xmlns:a16="http://schemas.microsoft.com/office/drawing/2014/main" id="{7B9BBB31-2BFD-F245-9827-ADB285D95152}"/>
              </a:ext>
            </a:extLst>
          </p:cNvPr>
          <p:cNvCxnSpPr>
            <a:cxnSpLocks/>
          </p:cNvCxnSpPr>
          <p:nvPr/>
        </p:nvCxnSpPr>
        <p:spPr>
          <a:xfrm>
            <a:off x="3425453" y="4323105"/>
            <a:ext cx="280758" cy="0"/>
          </a:xfrm>
          <a:prstGeom prst="straightConnector1">
            <a:avLst/>
          </a:prstGeom>
          <a:noFill/>
          <a:ln w="12700" cap="flat" cmpd="sng" algn="ctr">
            <a:solidFill>
              <a:srgbClr val="70AD47"/>
            </a:solidFill>
            <a:prstDash val="solid"/>
            <a:miter lim="800000"/>
            <a:tailEnd type="triangle" w="sm" len="sm"/>
          </a:ln>
          <a:effectLst/>
        </p:spPr>
      </p:cxnSp>
      <p:cxnSp>
        <p:nvCxnSpPr>
          <p:cNvPr id="33" name="Curved Connector 32">
            <a:extLst>
              <a:ext uri="{FF2B5EF4-FFF2-40B4-BE49-F238E27FC236}">
                <a16:creationId xmlns:a16="http://schemas.microsoft.com/office/drawing/2014/main" id="{2F39A415-1F9A-C445-8D6C-2F3E09A4A227}"/>
              </a:ext>
            </a:extLst>
          </p:cNvPr>
          <p:cNvCxnSpPr>
            <a:cxnSpLocks/>
            <a:stCxn id="25" idx="2"/>
            <a:endCxn id="28" idx="1"/>
          </p:cNvCxnSpPr>
          <p:nvPr/>
        </p:nvCxnSpPr>
        <p:spPr>
          <a:xfrm rot="16200000" flipH="1">
            <a:off x="5573748" y="4497562"/>
            <a:ext cx="172983" cy="457286"/>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34" name="Curved Connector 33">
            <a:extLst>
              <a:ext uri="{FF2B5EF4-FFF2-40B4-BE49-F238E27FC236}">
                <a16:creationId xmlns:a16="http://schemas.microsoft.com/office/drawing/2014/main" id="{ED876CDF-B80E-8747-82C7-3CDD10289F49}"/>
              </a:ext>
            </a:extLst>
          </p:cNvPr>
          <p:cNvCxnSpPr>
            <a:cxnSpLocks/>
            <a:stCxn id="19" idx="1"/>
            <a:endCxn id="17" idx="0"/>
          </p:cNvCxnSpPr>
          <p:nvPr/>
        </p:nvCxnSpPr>
        <p:spPr>
          <a:xfrm rot="10800000" flipV="1">
            <a:off x="2469793" y="4323105"/>
            <a:ext cx="502416" cy="421012"/>
          </a:xfrm>
          <a:prstGeom prst="curvedConnector2">
            <a:avLst/>
          </a:prstGeom>
          <a:noFill/>
          <a:ln w="12700" cap="flat" cmpd="sng" algn="ctr">
            <a:solidFill>
              <a:srgbClr val="70AD47"/>
            </a:solidFill>
            <a:prstDash val="solid"/>
            <a:miter lim="800000"/>
            <a:headEnd w="sm" len="sm"/>
            <a:tailEnd type="triangle" w="sm" len="sm"/>
          </a:ln>
          <a:effectLst/>
        </p:spPr>
      </p:cxnSp>
      <p:sp>
        <p:nvSpPr>
          <p:cNvPr id="35" name="Down Arrow 34">
            <a:extLst>
              <a:ext uri="{FF2B5EF4-FFF2-40B4-BE49-F238E27FC236}">
                <a16:creationId xmlns:a16="http://schemas.microsoft.com/office/drawing/2014/main" id="{EA5A8A5E-0D24-FC4E-B64E-12DB3E3C308A}"/>
              </a:ext>
            </a:extLst>
          </p:cNvPr>
          <p:cNvSpPr/>
          <p:nvPr/>
        </p:nvSpPr>
        <p:spPr>
          <a:xfrm>
            <a:off x="2378353"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6" name="Down Arrow 35">
            <a:extLst>
              <a:ext uri="{FF2B5EF4-FFF2-40B4-BE49-F238E27FC236}">
                <a16:creationId xmlns:a16="http://schemas.microsoft.com/office/drawing/2014/main" id="{1B0363DB-5150-5740-818E-D886258A6FA5}"/>
              </a:ext>
            </a:extLst>
          </p:cNvPr>
          <p:cNvSpPr/>
          <p:nvPr/>
        </p:nvSpPr>
        <p:spPr>
          <a:xfrm>
            <a:off x="3107391"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7" name="Down Arrow 36">
            <a:extLst>
              <a:ext uri="{FF2B5EF4-FFF2-40B4-BE49-F238E27FC236}">
                <a16:creationId xmlns:a16="http://schemas.microsoft.com/office/drawing/2014/main" id="{03502C60-707E-C643-9E3B-85B04088A2BB}"/>
              </a:ext>
            </a:extLst>
          </p:cNvPr>
          <p:cNvSpPr/>
          <p:nvPr/>
        </p:nvSpPr>
        <p:spPr>
          <a:xfrm>
            <a:off x="3841394"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8" name="Down Arrow 37">
            <a:extLst>
              <a:ext uri="{FF2B5EF4-FFF2-40B4-BE49-F238E27FC236}">
                <a16:creationId xmlns:a16="http://schemas.microsoft.com/office/drawing/2014/main" id="{5EA66349-8BC0-E24B-9CDA-6E6F3E3ED8DB}"/>
              </a:ext>
            </a:extLst>
          </p:cNvPr>
          <p:cNvSpPr/>
          <p:nvPr/>
        </p:nvSpPr>
        <p:spPr>
          <a:xfrm>
            <a:off x="5340156"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Down Arrow 38">
            <a:extLst>
              <a:ext uri="{FF2B5EF4-FFF2-40B4-BE49-F238E27FC236}">
                <a16:creationId xmlns:a16="http://schemas.microsoft.com/office/drawing/2014/main" id="{99B66502-1C80-D442-8FE1-62D29FF9F764}"/>
              </a:ext>
            </a:extLst>
          </p:cNvPr>
          <p:cNvSpPr/>
          <p:nvPr/>
        </p:nvSpPr>
        <p:spPr>
          <a:xfrm>
            <a:off x="6026042"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348EBA71-132B-0843-A2DA-B2D478B18180}"/>
              </a:ext>
            </a:extLst>
          </p:cNvPr>
          <p:cNvCxnSpPr>
            <a:cxnSpLocks/>
          </p:cNvCxnSpPr>
          <p:nvPr/>
        </p:nvCxnSpPr>
        <p:spPr>
          <a:xfrm>
            <a:off x="5431102" y="3766381"/>
            <a:ext cx="1" cy="91481"/>
          </a:xfrm>
          <a:prstGeom prst="line">
            <a:avLst/>
          </a:prstGeom>
          <a:noFill/>
          <a:ln w="25400" cap="flat" cmpd="sng" algn="ctr">
            <a:solidFill>
              <a:srgbClr val="ED7D31"/>
            </a:solidFill>
            <a:prstDash val="solid"/>
            <a:miter lim="800000"/>
          </a:ln>
          <a:effectLst/>
        </p:spPr>
      </p:cxnSp>
      <p:cxnSp>
        <p:nvCxnSpPr>
          <p:cNvPr id="41" name="Straight Connector 40">
            <a:extLst>
              <a:ext uri="{FF2B5EF4-FFF2-40B4-BE49-F238E27FC236}">
                <a16:creationId xmlns:a16="http://schemas.microsoft.com/office/drawing/2014/main" id="{F2CCEB3B-EB79-7D4C-9A1D-F7E35CF32881}"/>
              </a:ext>
            </a:extLst>
          </p:cNvPr>
          <p:cNvCxnSpPr>
            <a:cxnSpLocks/>
          </p:cNvCxnSpPr>
          <p:nvPr/>
        </p:nvCxnSpPr>
        <p:spPr>
          <a:xfrm>
            <a:off x="6117482" y="3770742"/>
            <a:ext cx="0" cy="94506"/>
          </a:xfrm>
          <a:prstGeom prst="line">
            <a:avLst/>
          </a:prstGeom>
          <a:noFill/>
          <a:ln w="25400" cap="flat" cmpd="sng" algn="ctr">
            <a:solidFill>
              <a:srgbClr val="ED7D31"/>
            </a:solidFill>
            <a:prstDash val="solid"/>
            <a:miter lim="800000"/>
          </a:ln>
          <a:effectLst/>
        </p:spPr>
      </p:cxnSp>
      <p:sp>
        <p:nvSpPr>
          <p:cNvPr id="42" name="Rounded Rectangle 41">
            <a:extLst>
              <a:ext uri="{FF2B5EF4-FFF2-40B4-BE49-F238E27FC236}">
                <a16:creationId xmlns:a16="http://schemas.microsoft.com/office/drawing/2014/main" id="{77B41C2B-A60F-784D-B7A2-CD2E25521CC3}"/>
              </a:ext>
            </a:extLst>
          </p:cNvPr>
          <p:cNvSpPr/>
          <p:nvPr/>
        </p:nvSpPr>
        <p:spPr>
          <a:xfrm>
            <a:off x="5151495" y="3496422"/>
            <a:ext cx="1257843" cy="27432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OpenCL</a:t>
            </a: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 ICD Loader</a:t>
            </a:r>
          </a:p>
        </p:txBody>
      </p:sp>
      <p:sp>
        <p:nvSpPr>
          <p:cNvPr id="43" name="Rectangle 42">
            <a:extLst>
              <a:ext uri="{FF2B5EF4-FFF2-40B4-BE49-F238E27FC236}">
                <a16:creationId xmlns:a16="http://schemas.microsoft.com/office/drawing/2014/main" id="{BA90382B-2130-674A-B370-E7F78AE066DA}"/>
              </a:ext>
            </a:extLst>
          </p:cNvPr>
          <p:cNvSpPr/>
          <p:nvPr/>
        </p:nvSpPr>
        <p:spPr>
          <a:xfrm>
            <a:off x="1273829" y="2843405"/>
            <a:ext cx="5990743" cy="548640"/>
          </a:xfrm>
          <a:prstGeom prst="rect">
            <a:avLst/>
          </a:prstGeom>
          <a:solidFill>
            <a:srgbClr val="FFC000">
              <a:lumMod val="20000"/>
              <a:lumOff val="80000"/>
            </a:srgbClr>
          </a:solidFill>
          <a:ln w="12700" cap="flat" cmpd="sng" algn="ctr">
            <a:noFill/>
            <a:prstDash val="solid"/>
            <a:miter lim="800000"/>
          </a:ln>
          <a:effectLst/>
        </p:spPr>
        <p:txBody>
          <a:bodyPr lIns="0" tIns="0" rIns="0" bIns="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Document 43">
            <a:extLst>
              <a:ext uri="{FF2B5EF4-FFF2-40B4-BE49-F238E27FC236}">
                <a16:creationId xmlns:a16="http://schemas.microsoft.com/office/drawing/2014/main" id="{37987B1F-228E-2944-8ACA-E73FBA8A67D7}"/>
              </a:ext>
            </a:extLst>
          </p:cNvPr>
          <p:cNvSpPr/>
          <p:nvPr/>
        </p:nvSpPr>
        <p:spPr>
          <a:xfrm>
            <a:off x="5843162"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OpenCL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5" name="Document 44">
            <a:extLst>
              <a:ext uri="{FF2B5EF4-FFF2-40B4-BE49-F238E27FC236}">
                <a16:creationId xmlns:a16="http://schemas.microsoft.com/office/drawing/2014/main" id="{17BA286D-B71E-7B41-B355-4F52281366E2}"/>
              </a:ext>
            </a:extLst>
          </p:cNvPr>
          <p:cNvSpPr/>
          <p:nvPr/>
        </p:nvSpPr>
        <p:spPr>
          <a:xfrm>
            <a:off x="3652450"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HIP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6" name="Document 45">
            <a:extLst>
              <a:ext uri="{FF2B5EF4-FFF2-40B4-BE49-F238E27FC236}">
                <a16:creationId xmlns:a16="http://schemas.microsoft.com/office/drawing/2014/main" id="{7D8EFD0F-A09B-1843-9110-8CB9E0B2B35C}"/>
              </a:ext>
            </a:extLst>
          </p:cNvPr>
          <p:cNvSpPr/>
          <p:nvPr/>
        </p:nvSpPr>
        <p:spPr>
          <a:xfrm>
            <a:off x="2191851"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OpenMP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7" name="Document 46">
            <a:extLst>
              <a:ext uri="{FF2B5EF4-FFF2-40B4-BE49-F238E27FC236}">
                <a16:creationId xmlns:a16="http://schemas.microsoft.com/office/drawing/2014/main" id="{8B6694CF-39CE-8744-99DD-C3074F7A0D14}"/>
              </a:ext>
            </a:extLst>
          </p:cNvPr>
          <p:cNvSpPr/>
          <p:nvPr/>
        </p:nvSpPr>
        <p:spPr>
          <a:xfrm>
            <a:off x="2924511"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CUDA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8" name="Document 47">
            <a:extLst>
              <a:ext uri="{FF2B5EF4-FFF2-40B4-BE49-F238E27FC236}">
                <a16:creationId xmlns:a16="http://schemas.microsoft.com/office/drawing/2014/main" id="{6F06A650-4958-7E42-951C-BD85A2F102A7}"/>
              </a:ext>
            </a:extLst>
          </p:cNvPr>
          <p:cNvSpPr/>
          <p:nvPr/>
        </p:nvSpPr>
        <p:spPr>
          <a:xfrm>
            <a:off x="5149799"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OpenCL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49" name="Rounded Rectangle 48">
            <a:extLst>
              <a:ext uri="{FF2B5EF4-FFF2-40B4-BE49-F238E27FC236}">
                <a16:creationId xmlns:a16="http://schemas.microsoft.com/office/drawing/2014/main" id="{28FBAE74-4EAA-5B48-AE48-FB29FEE8D8A5}"/>
              </a:ext>
            </a:extLst>
          </p:cNvPr>
          <p:cNvSpPr/>
          <p:nvPr/>
        </p:nvSpPr>
        <p:spPr>
          <a:xfrm>
            <a:off x="2122933" y="5668965"/>
            <a:ext cx="5042479" cy="411480"/>
          </a:xfrm>
          <a:prstGeom prst="roundRect">
            <a:avLst>
              <a:gd name="adj" fmla="val 3168"/>
            </a:avLst>
          </a:prstGeom>
          <a:solidFill>
            <a:sysClr val="window" lastClr="FFFFFF">
              <a:lumMod val="85000"/>
            </a:sysClr>
          </a:solidFill>
          <a:ln w="12700" cap="flat" cmpd="sng" algn="ctr">
            <a:solidFill>
              <a:srgbClr val="44546A"/>
            </a:solidFill>
            <a:prstDash val="sysDash"/>
            <a:miter lim="800000"/>
          </a:ln>
          <a:effectLst/>
        </p:spPr>
        <p:txBody>
          <a:bodyPr lIns="0" tIns="0" rIns="0" bIns="18288" rtlCol="0" anchor="b"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Shared Virtual Device Memory</a:t>
            </a:r>
          </a:p>
        </p:txBody>
      </p:sp>
      <p:sp>
        <p:nvSpPr>
          <p:cNvPr id="50" name="Rectangle 49">
            <a:extLst>
              <a:ext uri="{FF2B5EF4-FFF2-40B4-BE49-F238E27FC236}">
                <a16:creationId xmlns:a16="http://schemas.microsoft.com/office/drawing/2014/main" id="{98ACADC8-BAB0-FD41-94D0-485F47D96060}"/>
              </a:ext>
            </a:extLst>
          </p:cNvPr>
          <p:cNvSpPr/>
          <p:nvPr/>
        </p:nvSpPr>
        <p:spPr>
          <a:xfrm>
            <a:off x="2241193"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DDR4</a:t>
            </a:r>
          </a:p>
        </p:txBody>
      </p:sp>
      <p:cxnSp>
        <p:nvCxnSpPr>
          <p:cNvPr id="51" name="Straight Connector 50">
            <a:extLst>
              <a:ext uri="{FF2B5EF4-FFF2-40B4-BE49-F238E27FC236}">
                <a16:creationId xmlns:a16="http://schemas.microsoft.com/office/drawing/2014/main" id="{DA0BD9BB-7A4A-3648-BBD6-F4BB8DED3613}"/>
              </a:ext>
            </a:extLst>
          </p:cNvPr>
          <p:cNvCxnSpPr>
            <a:cxnSpLocks/>
          </p:cNvCxnSpPr>
          <p:nvPr/>
        </p:nvCxnSpPr>
        <p:spPr>
          <a:xfrm>
            <a:off x="2469793" y="5373823"/>
            <a:ext cx="0" cy="335410"/>
          </a:xfrm>
          <a:prstGeom prst="line">
            <a:avLst/>
          </a:prstGeom>
          <a:noFill/>
          <a:ln w="25400" cap="flat" cmpd="sng" algn="ctr">
            <a:solidFill>
              <a:srgbClr val="44546A"/>
            </a:solidFill>
            <a:prstDash val="solid"/>
            <a:miter lim="800000"/>
          </a:ln>
          <a:effectLst/>
        </p:spPr>
      </p:cxnSp>
      <p:sp>
        <p:nvSpPr>
          <p:cNvPr id="52" name="Rectangle 51">
            <a:extLst>
              <a:ext uri="{FF2B5EF4-FFF2-40B4-BE49-F238E27FC236}">
                <a16:creationId xmlns:a16="http://schemas.microsoft.com/office/drawing/2014/main" id="{B6D825FD-15A8-DC42-B251-38B2613A67D8}"/>
              </a:ext>
            </a:extLst>
          </p:cNvPr>
          <p:cNvSpPr/>
          <p:nvPr/>
        </p:nvSpPr>
        <p:spPr>
          <a:xfrm>
            <a:off x="2970231"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3" name="Straight Connector 52">
            <a:extLst>
              <a:ext uri="{FF2B5EF4-FFF2-40B4-BE49-F238E27FC236}">
                <a16:creationId xmlns:a16="http://schemas.microsoft.com/office/drawing/2014/main" id="{B56ED9A9-2FC2-714A-AC83-AEBD117A3600}"/>
              </a:ext>
            </a:extLst>
          </p:cNvPr>
          <p:cNvCxnSpPr>
            <a:cxnSpLocks/>
          </p:cNvCxnSpPr>
          <p:nvPr/>
        </p:nvCxnSpPr>
        <p:spPr>
          <a:xfrm>
            <a:off x="3198831" y="5378952"/>
            <a:ext cx="0" cy="322341"/>
          </a:xfrm>
          <a:prstGeom prst="line">
            <a:avLst/>
          </a:prstGeom>
          <a:noFill/>
          <a:ln w="25400" cap="flat" cmpd="sng" algn="ctr">
            <a:solidFill>
              <a:srgbClr val="44546A"/>
            </a:solidFill>
            <a:prstDash val="solid"/>
            <a:miter lim="800000"/>
          </a:ln>
          <a:effectLst/>
        </p:spPr>
      </p:cxnSp>
      <p:sp>
        <p:nvSpPr>
          <p:cNvPr id="54" name="Rectangle 53">
            <a:extLst>
              <a:ext uri="{FF2B5EF4-FFF2-40B4-BE49-F238E27FC236}">
                <a16:creationId xmlns:a16="http://schemas.microsoft.com/office/drawing/2014/main" id="{4F14D695-EF40-8B41-979B-6DA214B29506}"/>
              </a:ext>
            </a:extLst>
          </p:cNvPr>
          <p:cNvSpPr/>
          <p:nvPr/>
        </p:nvSpPr>
        <p:spPr>
          <a:xfrm>
            <a:off x="3687826"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5" name="Straight Connector 54">
            <a:extLst>
              <a:ext uri="{FF2B5EF4-FFF2-40B4-BE49-F238E27FC236}">
                <a16:creationId xmlns:a16="http://schemas.microsoft.com/office/drawing/2014/main" id="{34737BA6-4754-3F44-9D70-9B9A790D0395}"/>
              </a:ext>
            </a:extLst>
          </p:cNvPr>
          <p:cNvCxnSpPr>
            <a:cxnSpLocks/>
            <a:stCxn id="13" idx="2"/>
            <a:endCxn id="54" idx="0"/>
          </p:cNvCxnSpPr>
          <p:nvPr/>
        </p:nvCxnSpPr>
        <p:spPr>
          <a:xfrm>
            <a:off x="3912977" y="5373521"/>
            <a:ext cx="3449" cy="337689"/>
          </a:xfrm>
          <a:prstGeom prst="line">
            <a:avLst/>
          </a:prstGeom>
          <a:noFill/>
          <a:ln w="25400" cap="flat" cmpd="sng" algn="ctr">
            <a:solidFill>
              <a:srgbClr val="44546A"/>
            </a:solidFill>
            <a:prstDash val="solid"/>
            <a:miter lim="800000"/>
          </a:ln>
          <a:effectLst/>
        </p:spPr>
      </p:cxnSp>
      <p:sp>
        <p:nvSpPr>
          <p:cNvPr id="56" name="Rectangle 55">
            <a:extLst>
              <a:ext uri="{FF2B5EF4-FFF2-40B4-BE49-F238E27FC236}">
                <a16:creationId xmlns:a16="http://schemas.microsoft.com/office/drawing/2014/main" id="{0BA25DA0-7679-9044-B1FD-F6DE735D3390}"/>
              </a:ext>
            </a:extLst>
          </p:cNvPr>
          <p:cNvSpPr/>
          <p:nvPr/>
        </p:nvSpPr>
        <p:spPr>
          <a:xfrm>
            <a:off x="5202996"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57" name="Straight Connector 56">
            <a:extLst>
              <a:ext uri="{FF2B5EF4-FFF2-40B4-BE49-F238E27FC236}">
                <a16:creationId xmlns:a16="http://schemas.microsoft.com/office/drawing/2014/main" id="{FCC7E8C1-5A64-3A4B-B4CE-AE47F9C9DF99}"/>
              </a:ext>
            </a:extLst>
          </p:cNvPr>
          <p:cNvCxnSpPr>
            <a:cxnSpLocks/>
            <a:stCxn id="14" idx="2"/>
            <a:endCxn id="56" idx="0"/>
          </p:cNvCxnSpPr>
          <p:nvPr/>
        </p:nvCxnSpPr>
        <p:spPr>
          <a:xfrm>
            <a:off x="5431596" y="5373521"/>
            <a:ext cx="0" cy="337689"/>
          </a:xfrm>
          <a:prstGeom prst="line">
            <a:avLst/>
          </a:prstGeom>
          <a:noFill/>
          <a:ln w="25400" cap="flat" cmpd="sng" algn="ctr">
            <a:solidFill>
              <a:srgbClr val="44546A"/>
            </a:solidFill>
            <a:prstDash val="solid"/>
            <a:miter lim="800000"/>
          </a:ln>
          <a:effectLst/>
        </p:spPr>
      </p:cxnSp>
      <p:sp>
        <p:nvSpPr>
          <p:cNvPr id="58" name="Rectangle 57">
            <a:extLst>
              <a:ext uri="{FF2B5EF4-FFF2-40B4-BE49-F238E27FC236}">
                <a16:creationId xmlns:a16="http://schemas.microsoft.com/office/drawing/2014/main" id="{4B87910D-7444-7D4B-BB31-4969737A7644}"/>
              </a:ext>
            </a:extLst>
          </p:cNvPr>
          <p:cNvSpPr/>
          <p:nvPr/>
        </p:nvSpPr>
        <p:spPr>
          <a:xfrm>
            <a:off x="5888882"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LPDDR4</a:t>
            </a:r>
          </a:p>
        </p:txBody>
      </p:sp>
      <p:cxnSp>
        <p:nvCxnSpPr>
          <p:cNvPr id="59" name="Straight Connector 58">
            <a:extLst>
              <a:ext uri="{FF2B5EF4-FFF2-40B4-BE49-F238E27FC236}">
                <a16:creationId xmlns:a16="http://schemas.microsoft.com/office/drawing/2014/main" id="{F117BC7B-01E6-154B-9455-8A5123CAD26A}"/>
              </a:ext>
            </a:extLst>
          </p:cNvPr>
          <p:cNvCxnSpPr>
            <a:cxnSpLocks/>
            <a:stCxn id="15" idx="2"/>
            <a:endCxn id="58" idx="0"/>
          </p:cNvCxnSpPr>
          <p:nvPr/>
        </p:nvCxnSpPr>
        <p:spPr>
          <a:xfrm>
            <a:off x="6117482" y="5373521"/>
            <a:ext cx="0" cy="337689"/>
          </a:xfrm>
          <a:prstGeom prst="line">
            <a:avLst/>
          </a:prstGeom>
          <a:noFill/>
          <a:ln w="25400" cap="flat" cmpd="sng" algn="ctr">
            <a:solidFill>
              <a:srgbClr val="44546A"/>
            </a:solidFill>
            <a:prstDash val="solid"/>
            <a:miter lim="800000"/>
          </a:ln>
          <a:effectLst/>
        </p:spPr>
      </p:cxnSp>
      <p:sp>
        <p:nvSpPr>
          <p:cNvPr id="60" name="Rectangle 59">
            <a:extLst>
              <a:ext uri="{FF2B5EF4-FFF2-40B4-BE49-F238E27FC236}">
                <a16:creationId xmlns:a16="http://schemas.microsoft.com/office/drawing/2014/main" id="{4A80DFED-C541-0A4D-804E-49574EF5729F}"/>
              </a:ext>
            </a:extLst>
          </p:cNvPr>
          <p:cNvSpPr/>
          <p:nvPr/>
        </p:nvSpPr>
        <p:spPr>
          <a:xfrm>
            <a:off x="1345695"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CPU</a:t>
            </a:r>
          </a:p>
        </p:txBody>
      </p:sp>
      <p:sp>
        <p:nvSpPr>
          <p:cNvPr id="61" name="Rectangle 60">
            <a:extLst>
              <a:ext uri="{FF2B5EF4-FFF2-40B4-BE49-F238E27FC236}">
                <a16:creationId xmlns:a16="http://schemas.microsoft.com/office/drawing/2014/main" id="{A01F306B-DD17-4445-A38F-36638B226B63}"/>
              </a:ext>
            </a:extLst>
          </p:cNvPr>
          <p:cNvSpPr/>
          <p:nvPr/>
        </p:nvSpPr>
        <p:spPr>
          <a:xfrm>
            <a:off x="1391415"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DDR4</a:t>
            </a:r>
          </a:p>
        </p:txBody>
      </p:sp>
      <p:cxnSp>
        <p:nvCxnSpPr>
          <p:cNvPr id="62" name="Straight Connector 61">
            <a:extLst>
              <a:ext uri="{FF2B5EF4-FFF2-40B4-BE49-F238E27FC236}">
                <a16:creationId xmlns:a16="http://schemas.microsoft.com/office/drawing/2014/main" id="{9438C0DD-E9C1-5D4D-AC4E-466E672E740E}"/>
              </a:ext>
            </a:extLst>
          </p:cNvPr>
          <p:cNvCxnSpPr>
            <a:cxnSpLocks/>
            <a:stCxn id="60" idx="2"/>
            <a:endCxn id="61" idx="0"/>
          </p:cNvCxnSpPr>
          <p:nvPr/>
        </p:nvCxnSpPr>
        <p:spPr>
          <a:xfrm>
            <a:off x="1620015" y="5373521"/>
            <a:ext cx="0" cy="337689"/>
          </a:xfrm>
          <a:prstGeom prst="line">
            <a:avLst/>
          </a:prstGeom>
          <a:noFill/>
          <a:ln w="25400" cap="flat" cmpd="sng" algn="ctr">
            <a:solidFill>
              <a:srgbClr val="44546A"/>
            </a:solidFill>
            <a:prstDash val="solid"/>
            <a:miter lim="800000"/>
          </a:ln>
          <a:effectLst/>
        </p:spPr>
      </p:cxnSp>
      <p:sp>
        <p:nvSpPr>
          <p:cNvPr id="63" name="Rounded Rectangle 62">
            <a:extLst>
              <a:ext uri="{FF2B5EF4-FFF2-40B4-BE49-F238E27FC236}">
                <a16:creationId xmlns:a16="http://schemas.microsoft.com/office/drawing/2014/main" id="{C5B86DC4-827D-8946-8A1F-2F43B9AB2725}"/>
              </a:ext>
            </a:extLst>
          </p:cNvPr>
          <p:cNvSpPr/>
          <p:nvPr/>
        </p:nvSpPr>
        <p:spPr>
          <a:xfrm>
            <a:off x="1345695" y="3494262"/>
            <a:ext cx="548640" cy="640080"/>
          </a:xfrm>
          <a:prstGeom prst="roundRect">
            <a:avLst>
              <a:gd name="adj" fmla="val 3168"/>
            </a:avLst>
          </a:prstGeom>
          <a:solidFill>
            <a:srgbClr val="4472C4"/>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Dynamic</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Platform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Loader</a:t>
            </a:r>
          </a:p>
        </p:txBody>
      </p:sp>
      <p:sp>
        <p:nvSpPr>
          <p:cNvPr id="64" name="Rounded Rectangle 63">
            <a:extLst>
              <a:ext uri="{FF2B5EF4-FFF2-40B4-BE49-F238E27FC236}">
                <a16:creationId xmlns:a16="http://schemas.microsoft.com/office/drawing/2014/main" id="{7498F9EA-25F3-2B49-B59F-00A7204A4949}"/>
              </a:ext>
            </a:extLst>
          </p:cNvPr>
          <p:cNvSpPr/>
          <p:nvPr/>
        </p:nvSpPr>
        <p:spPr>
          <a:xfrm>
            <a:off x="1345695" y="4206467"/>
            <a:ext cx="548640" cy="731519"/>
          </a:xfrm>
          <a:prstGeom prst="roundRect">
            <a:avLst>
              <a:gd name="adj" fmla="val 3168"/>
            </a:avLst>
          </a:prstGeom>
          <a:solidFill>
            <a:srgbClr val="4472C4"/>
          </a:solidFill>
          <a:ln w="12700" cap="flat" cmpd="sng" algn="ctr">
            <a:noFill/>
            <a:prstDash val="solid"/>
            <a:miter lim="800000"/>
          </a:ln>
          <a:effectLst/>
        </p:spPr>
        <p:txBody>
          <a:bodyPr lIns="0" tIns="64008" rIns="0" bIns="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Task</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Scheduler</a:t>
            </a:r>
          </a:p>
        </p:txBody>
      </p:sp>
      <p:cxnSp>
        <p:nvCxnSpPr>
          <p:cNvPr id="65" name="Straight Arrow Connector 64">
            <a:extLst>
              <a:ext uri="{FF2B5EF4-FFF2-40B4-BE49-F238E27FC236}">
                <a16:creationId xmlns:a16="http://schemas.microsoft.com/office/drawing/2014/main" id="{ACFACAE0-DE41-2A4F-9CD6-C0852BA98136}"/>
              </a:ext>
            </a:extLst>
          </p:cNvPr>
          <p:cNvCxnSpPr>
            <a:stCxn id="64" idx="3"/>
            <a:endCxn id="16" idx="1"/>
          </p:cNvCxnSpPr>
          <p:nvPr/>
        </p:nvCxnSpPr>
        <p:spPr>
          <a:xfrm>
            <a:off x="1894335" y="4572227"/>
            <a:ext cx="301138" cy="1"/>
          </a:xfrm>
          <a:prstGeom prst="straightConnector1">
            <a:avLst/>
          </a:prstGeom>
          <a:noFill/>
          <a:ln w="12700" cap="flat" cmpd="sng" algn="ctr">
            <a:solidFill>
              <a:srgbClr val="4472C4"/>
            </a:solidFill>
            <a:prstDash val="solid"/>
            <a:miter lim="800000"/>
            <a:tailEnd type="triangle" w="sm" len="sm"/>
          </a:ln>
          <a:effectLst/>
        </p:spPr>
      </p:cxnSp>
      <p:cxnSp>
        <p:nvCxnSpPr>
          <p:cNvPr id="66" name="Straight Arrow Connector 65">
            <a:extLst>
              <a:ext uri="{FF2B5EF4-FFF2-40B4-BE49-F238E27FC236}">
                <a16:creationId xmlns:a16="http://schemas.microsoft.com/office/drawing/2014/main" id="{B36A0114-970D-1D4A-9B44-2919D0B6C18D}"/>
              </a:ext>
            </a:extLst>
          </p:cNvPr>
          <p:cNvCxnSpPr>
            <a:cxnSpLocks/>
            <a:stCxn id="63" idx="3"/>
            <a:endCxn id="8" idx="1"/>
          </p:cNvCxnSpPr>
          <p:nvPr/>
        </p:nvCxnSpPr>
        <p:spPr>
          <a:xfrm>
            <a:off x="1894335" y="3814302"/>
            <a:ext cx="301138" cy="0"/>
          </a:xfrm>
          <a:prstGeom prst="straightConnector1">
            <a:avLst/>
          </a:prstGeom>
          <a:noFill/>
          <a:ln w="12700" cap="flat" cmpd="sng" algn="ctr">
            <a:solidFill>
              <a:srgbClr val="4472C4"/>
            </a:solidFill>
            <a:prstDash val="solid"/>
            <a:miter lim="800000"/>
            <a:tailEnd type="triangle" w="sm" len="sm"/>
          </a:ln>
          <a:effectLst/>
        </p:spPr>
      </p:cxnSp>
      <p:sp>
        <p:nvSpPr>
          <p:cNvPr id="67" name="Rectangle 66">
            <a:extLst>
              <a:ext uri="{FF2B5EF4-FFF2-40B4-BE49-F238E27FC236}">
                <a16:creationId xmlns:a16="http://schemas.microsoft.com/office/drawing/2014/main" id="{5E47F921-94DC-E64D-A93B-029C37C811B4}"/>
              </a:ext>
            </a:extLst>
          </p:cNvPr>
          <p:cNvSpPr/>
          <p:nvPr/>
        </p:nvSpPr>
        <p:spPr>
          <a:xfrm>
            <a:off x="5202996" y="4254525"/>
            <a:ext cx="457200"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68" name="Rectangle 67">
            <a:extLst>
              <a:ext uri="{FF2B5EF4-FFF2-40B4-BE49-F238E27FC236}">
                <a16:creationId xmlns:a16="http://schemas.microsoft.com/office/drawing/2014/main" id="{1D256857-4576-B543-BD51-73B8CB0BEA33}"/>
              </a:ext>
            </a:extLst>
          </p:cNvPr>
          <p:cNvSpPr/>
          <p:nvPr/>
        </p:nvSpPr>
        <p:spPr>
          <a:xfrm>
            <a:off x="1383085" y="5417998"/>
            <a:ext cx="465523" cy="109900"/>
          </a:xfrm>
          <a:prstGeom prst="rect">
            <a:avLst/>
          </a:prstGeom>
          <a:solidFill>
            <a:srgbClr val="DAE3F3"/>
          </a:solidFill>
          <a:ln w="12700" cap="flat" cmpd="sng" algn="ctr">
            <a:noFill/>
            <a:prstDash val="solid"/>
            <a:miter lim="800000"/>
          </a:ln>
          <a:effectLst/>
        </p:spPr>
        <p:txBody>
          <a:bodyPr lIns="0" tIns="91440" rIns="0" bIns="9144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Host</a:t>
            </a:r>
          </a:p>
        </p:txBody>
      </p:sp>
      <p:sp>
        <p:nvSpPr>
          <p:cNvPr id="69" name="Rounded Rectangle 68">
            <a:extLst>
              <a:ext uri="{FF2B5EF4-FFF2-40B4-BE49-F238E27FC236}">
                <a16:creationId xmlns:a16="http://schemas.microsoft.com/office/drawing/2014/main" id="{3162796C-7F29-F543-BD06-8F060CF90841}"/>
              </a:ext>
            </a:extLst>
          </p:cNvPr>
          <p:cNvSpPr/>
          <p:nvPr/>
        </p:nvSpPr>
        <p:spPr>
          <a:xfrm>
            <a:off x="819083" y="3429000"/>
            <a:ext cx="457200" cy="2743200"/>
          </a:xfrm>
          <a:prstGeom prst="roundRect">
            <a:avLst>
              <a:gd name="adj" fmla="val 0"/>
            </a:avLst>
          </a:prstGeom>
          <a:solidFill>
            <a:srgbClr val="4472C4"/>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1" u="none" strike="noStrike" kern="0" cap="none" spc="0" normalizeH="0" baseline="0" noProof="0" dirty="0">
                <a:ln>
                  <a:noFill/>
                </a:ln>
                <a:solidFill>
                  <a:prstClr val="white"/>
                </a:solidFill>
                <a:effectLst/>
                <a:uLnTx/>
                <a:uFillTx/>
                <a:latin typeface="Calibri" panose="020F0502020204030204"/>
                <a:ea typeface="+mn-ea"/>
                <a:cs typeface="+mn-cs"/>
              </a:rPr>
              <a:t>IRIS</a:t>
            </a:r>
          </a:p>
        </p:txBody>
      </p:sp>
      <p:grpSp>
        <p:nvGrpSpPr>
          <p:cNvPr id="70" name="Group 69">
            <a:extLst>
              <a:ext uri="{FF2B5EF4-FFF2-40B4-BE49-F238E27FC236}">
                <a16:creationId xmlns:a16="http://schemas.microsoft.com/office/drawing/2014/main" id="{E2D26AAA-A086-5645-BD99-8EBA632A5F0B}"/>
              </a:ext>
            </a:extLst>
          </p:cNvPr>
          <p:cNvGrpSpPr/>
          <p:nvPr/>
        </p:nvGrpSpPr>
        <p:grpSpPr>
          <a:xfrm>
            <a:off x="1345695" y="2137873"/>
            <a:ext cx="1828800" cy="642140"/>
            <a:chOff x="2335443" y="1115484"/>
            <a:chExt cx="1828800" cy="642140"/>
          </a:xfrm>
        </p:grpSpPr>
        <p:sp>
          <p:nvSpPr>
            <p:cNvPr id="71" name="Down Arrow 70">
              <a:extLst>
                <a:ext uri="{FF2B5EF4-FFF2-40B4-BE49-F238E27FC236}">
                  <a16:creationId xmlns:a16="http://schemas.microsoft.com/office/drawing/2014/main" id="{07675093-7D33-2F4B-B045-AF45058353BD}"/>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2" name="Down Arrow 71">
              <a:extLst>
                <a:ext uri="{FF2B5EF4-FFF2-40B4-BE49-F238E27FC236}">
                  <a16:creationId xmlns:a16="http://schemas.microsoft.com/office/drawing/2014/main" id="{48189817-05F9-FE4E-AC89-F4AC55D67303}"/>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73" name="Rounded Rectangle 72">
              <a:extLst>
                <a:ext uri="{FF2B5EF4-FFF2-40B4-BE49-F238E27FC236}">
                  <a16:creationId xmlns:a16="http://schemas.microsoft.com/office/drawing/2014/main" id="{525F0889-111E-044A-B92E-E320EDF5F0E2}"/>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OpenACC Compiler</a:t>
              </a:r>
            </a:p>
          </p:txBody>
        </p:sp>
        <p:sp>
          <p:nvSpPr>
            <p:cNvPr id="74" name="Rounded Rectangle 73">
              <a:extLst>
                <a:ext uri="{FF2B5EF4-FFF2-40B4-BE49-F238E27FC236}">
                  <a16:creationId xmlns:a16="http://schemas.microsoft.com/office/drawing/2014/main" id="{D383D5E0-2FFC-DB41-BC03-11589164924E}"/>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OpenACC Application</a:t>
              </a:r>
            </a:p>
          </p:txBody>
        </p:sp>
      </p:grpSp>
      <p:sp>
        <p:nvSpPr>
          <p:cNvPr id="75" name="Rectangle 74">
            <a:extLst>
              <a:ext uri="{FF2B5EF4-FFF2-40B4-BE49-F238E27FC236}">
                <a16:creationId xmlns:a16="http://schemas.microsoft.com/office/drawing/2014/main" id="{B62D58FD-8D9C-4A48-869F-50E74D9A2A2D}"/>
              </a:ext>
            </a:extLst>
          </p:cNvPr>
          <p:cNvSpPr/>
          <p:nvPr/>
        </p:nvSpPr>
        <p:spPr>
          <a:xfrm>
            <a:off x="1345695" y="2934845"/>
            <a:ext cx="731520" cy="365760"/>
          </a:xfrm>
          <a:prstGeom prst="rec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IRIS Host Code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(C/C++/Fortran/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Python)</a:t>
            </a:r>
          </a:p>
        </p:txBody>
      </p:sp>
      <p:sp>
        <p:nvSpPr>
          <p:cNvPr id="76" name="Rounded Rectangle 75">
            <a:extLst>
              <a:ext uri="{FF2B5EF4-FFF2-40B4-BE49-F238E27FC236}">
                <a16:creationId xmlns:a16="http://schemas.microsoft.com/office/drawing/2014/main" id="{A27A8F17-35BF-7F4E-BEE1-FB7C76DCEC74}"/>
              </a:ext>
            </a:extLst>
          </p:cNvPr>
          <p:cNvSpPr/>
          <p:nvPr/>
        </p:nvSpPr>
        <p:spPr>
          <a:xfrm>
            <a:off x="819083" y="2843405"/>
            <a:ext cx="457200" cy="548640"/>
          </a:xfrm>
          <a:prstGeom prst="roundRect">
            <a:avLst>
              <a:gd name="adj" fmla="val 0"/>
            </a:avLst>
          </a:prstGeom>
          <a:solidFill>
            <a:srgbClr val="FFC000"/>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prstClr val="black"/>
                </a:solidFill>
                <a:effectLst/>
                <a:uLnTx/>
                <a:uFillTx/>
                <a:latin typeface="Calibri" panose="020F0502020204030204"/>
                <a:ea typeface="+mn-ea"/>
                <a:cs typeface="+mn-cs"/>
              </a:rPr>
              <a:t>Low Level</a:t>
            </a:r>
          </a:p>
        </p:txBody>
      </p:sp>
      <p:sp>
        <p:nvSpPr>
          <p:cNvPr id="77" name="Rounded Rectangle 76">
            <a:extLst>
              <a:ext uri="{FF2B5EF4-FFF2-40B4-BE49-F238E27FC236}">
                <a16:creationId xmlns:a16="http://schemas.microsoft.com/office/drawing/2014/main" id="{31380047-B642-8645-9B1E-DE87E1978E99}"/>
              </a:ext>
            </a:extLst>
          </p:cNvPr>
          <p:cNvSpPr/>
          <p:nvPr/>
        </p:nvSpPr>
        <p:spPr>
          <a:xfrm>
            <a:off x="816629" y="2136472"/>
            <a:ext cx="457200" cy="641093"/>
          </a:xfrm>
          <a:prstGeom prst="roundRect">
            <a:avLst>
              <a:gd name="adj" fmla="val 0"/>
            </a:avLst>
          </a:prstGeom>
          <a:solidFill>
            <a:srgbClr val="FFC000"/>
          </a:solidFill>
          <a:ln w="12700" cap="flat" cmpd="sng" algn="ctr">
            <a:noFill/>
            <a:prstDash val="solid"/>
            <a:miter lim="800000"/>
          </a:ln>
          <a:effectLst/>
        </p:spPr>
        <p:txBody>
          <a:bodyPr vert="vert270"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1" u="none" strike="noStrike" kern="0" cap="none" spc="0" normalizeH="0" baseline="0" noProof="0" dirty="0">
                <a:ln>
                  <a:noFill/>
                </a:ln>
                <a:solidFill>
                  <a:prstClr val="black"/>
                </a:solidFill>
                <a:effectLst/>
                <a:uLnTx/>
                <a:uFillTx/>
                <a:latin typeface="Calibri" panose="020F0502020204030204"/>
                <a:ea typeface="+mn-ea"/>
                <a:cs typeface="+mn-cs"/>
              </a:rPr>
              <a:t>High Level</a:t>
            </a:r>
          </a:p>
        </p:txBody>
      </p:sp>
      <p:sp>
        <p:nvSpPr>
          <p:cNvPr id="78" name="Pentagon 77">
            <a:extLst>
              <a:ext uri="{FF2B5EF4-FFF2-40B4-BE49-F238E27FC236}">
                <a16:creationId xmlns:a16="http://schemas.microsoft.com/office/drawing/2014/main" id="{B16BC6CC-2EB8-5D4D-9904-B6CB56A29645}"/>
              </a:ext>
            </a:extLst>
          </p:cNvPr>
          <p:cNvSpPr/>
          <p:nvPr/>
        </p:nvSpPr>
        <p:spPr>
          <a:xfrm rot="16200000">
            <a:off x="1223529"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79" name="Pentagon 78">
            <a:extLst>
              <a:ext uri="{FF2B5EF4-FFF2-40B4-BE49-F238E27FC236}">
                <a16:creationId xmlns:a16="http://schemas.microsoft.com/office/drawing/2014/main" id="{D80192B1-DF01-054F-AB6D-3FD63EDDAA0D}"/>
              </a:ext>
            </a:extLst>
          </p:cNvPr>
          <p:cNvSpPr/>
          <p:nvPr/>
        </p:nvSpPr>
        <p:spPr>
          <a:xfrm rot="16200000">
            <a:off x="1366376"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0" name="Pentagon 79">
            <a:extLst>
              <a:ext uri="{FF2B5EF4-FFF2-40B4-BE49-F238E27FC236}">
                <a16:creationId xmlns:a16="http://schemas.microsoft.com/office/drawing/2014/main" id="{99F361A2-3943-324B-BE9E-209938752DB0}"/>
              </a:ext>
            </a:extLst>
          </p:cNvPr>
          <p:cNvSpPr/>
          <p:nvPr/>
        </p:nvSpPr>
        <p:spPr>
          <a:xfrm rot="16200000">
            <a:off x="1509223" y="4696332"/>
            <a:ext cx="365760" cy="118872"/>
          </a:xfrm>
          <a:prstGeom prst="homePlate">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1" name="Pentagon 80">
            <a:extLst>
              <a:ext uri="{FF2B5EF4-FFF2-40B4-BE49-F238E27FC236}">
                <a16:creationId xmlns:a16="http://schemas.microsoft.com/office/drawing/2014/main" id="{5EF1DACB-0A1A-694E-BB78-33F62DB20444}"/>
              </a:ext>
            </a:extLst>
          </p:cNvPr>
          <p:cNvSpPr/>
          <p:nvPr/>
        </p:nvSpPr>
        <p:spPr>
          <a:xfrm rot="16200000">
            <a:off x="1652069" y="4696332"/>
            <a:ext cx="365760" cy="118872"/>
          </a:xfrm>
          <a:prstGeom prst="homePlate">
            <a:avLst>
              <a:gd name="adj" fmla="val 50000"/>
            </a:avLst>
          </a:prstGeom>
          <a:solidFill>
            <a:srgbClr val="FFC000"/>
          </a:solidFill>
          <a:ln w="12700" cap="flat" cmpd="sng" algn="ctr">
            <a:noFill/>
            <a:prstDash val="solid"/>
            <a:miter lim="800000"/>
          </a:ln>
          <a:effectLst/>
        </p:spPr>
        <p:txBody>
          <a:bodyPr vert="horz"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1" u="none" strike="noStrike" kern="0" cap="none" spc="0" normalizeH="0" baseline="0" noProof="0" dirty="0">
                <a:ln>
                  <a:noFill/>
                </a:ln>
                <a:solidFill>
                  <a:prstClr val="white"/>
                </a:solidFill>
                <a:effectLst/>
                <a:uLnTx/>
                <a:uFillTx/>
                <a:latin typeface="Calibri" panose="020F0502020204030204"/>
                <a:ea typeface="+mn-ea"/>
                <a:cs typeface="+mn-cs"/>
              </a:rPr>
              <a:t>Policy</a:t>
            </a:r>
          </a:p>
        </p:txBody>
      </p:sp>
      <p:sp>
        <p:nvSpPr>
          <p:cNvPr id="82" name="Rectangle 81">
            <a:extLst>
              <a:ext uri="{FF2B5EF4-FFF2-40B4-BE49-F238E27FC236}">
                <a16:creationId xmlns:a16="http://schemas.microsoft.com/office/drawing/2014/main" id="{6D999D62-DA06-0749-B63B-7FB96B4E6B34}"/>
              </a:ext>
            </a:extLst>
          </p:cNvPr>
          <p:cNvSpPr/>
          <p:nvPr/>
        </p:nvSpPr>
        <p:spPr>
          <a:xfrm>
            <a:off x="6526508"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DSP</a:t>
            </a:r>
          </a:p>
        </p:txBody>
      </p:sp>
      <p:sp>
        <p:nvSpPr>
          <p:cNvPr id="83" name="Rectangle 82">
            <a:extLst>
              <a:ext uri="{FF2B5EF4-FFF2-40B4-BE49-F238E27FC236}">
                <a16:creationId xmlns:a16="http://schemas.microsoft.com/office/drawing/2014/main" id="{89EAF69A-C894-4E43-842C-756824123DDD}"/>
              </a:ext>
            </a:extLst>
          </p:cNvPr>
          <p:cNvSpPr/>
          <p:nvPr/>
        </p:nvSpPr>
        <p:spPr>
          <a:xfrm>
            <a:off x="6572228"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LPDDR4</a:t>
            </a:r>
          </a:p>
        </p:txBody>
      </p:sp>
      <p:cxnSp>
        <p:nvCxnSpPr>
          <p:cNvPr id="84" name="Straight Connector 83">
            <a:extLst>
              <a:ext uri="{FF2B5EF4-FFF2-40B4-BE49-F238E27FC236}">
                <a16:creationId xmlns:a16="http://schemas.microsoft.com/office/drawing/2014/main" id="{519AC7A9-260A-5E4A-8E66-C54B03377BAA}"/>
              </a:ext>
            </a:extLst>
          </p:cNvPr>
          <p:cNvCxnSpPr>
            <a:cxnSpLocks/>
            <a:stCxn id="82" idx="2"/>
            <a:endCxn id="83" idx="0"/>
          </p:cNvCxnSpPr>
          <p:nvPr/>
        </p:nvCxnSpPr>
        <p:spPr>
          <a:xfrm>
            <a:off x="6800828" y="5373521"/>
            <a:ext cx="0" cy="337689"/>
          </a:xfrm>
          <a:prstGeom prst="line">
            <a:avLst/>
          </a:prstGeom>
          <a:noFill/>
          <a:ln w="25400" cap="flat" cmpd="sng" algn="ctr">
            <a:solidFill>
              <a:srgbClr val="44546A"/>
            </a:solidFill>
            <a:prstDash val="solid"/>
            <a:miter lim="800000"/>
          </a:ln>
          <a:effectLst/>
        </p:spPr>
      </p:cxnSp>
      <p:sp>
        <p:nvSpPr>
          <p:cNvPr id="85" name="Rounded Rectangle 84">
            <a:extLst>
              <a:ext uri="{FF2B5EF4-FFF2-40B4-BE49-F238E27FC236}">
                <a16:creationId xmlns:a16="http://schemas.microsoft.com/office/drawing/2014/main" id="{AF36967B-B8F5-8640-BCA9-FC49D38F2C47}"/>
              </a:ext>
            </a:extLst>
          </p:cNvPr>
          <p:cNvSpPr/>
          <p:nvPr/>
        </p:nvSpPr>
        <p:spPr>
          <a:xfrm>
            <a:off x="6526508"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Hexagon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86" name="Rounded Rectangle 85">
            <a:extLst>
              <a:ext uri="{FF2B5EF4-FFF2-40B4-BE49-F238E27FC236}">
                <a16:creationId xmlns:a16="http://schemas.microsoft.com/office/drawing/2014/main" id="{D30B429A-EF44-9B44-836E-EBB40D0DECEB}"/>
              </a:ext>
            </a:extLst>
          </p:cNvPr>
          <p:cNvSpPr/>
          <p:nvPr/>
        </p:nvSpPr>
        <p:spPr>
          <a:xfrm>
            <a:off x="6526508"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87" name="Rectangle 86">
            <a:extLst>
              <a:ext uri="{FF2B5EF4-FFF2-40B4-BE49-F238E27FC236}">
                <a16:creationId xmlns:a16="http://schemas.microsoft.com/office/drawing/2014/main" id="{85AA354F-1AF8-6A44-8369-E694EA85A1B0}"/>
              </a:ext>
            </a:extLst>
          </p:cNvPr>
          <p:cNvSpPr/>
          <p:nvPr/>
        </p:nvSpPr>
        <p:spPr>
          <a:xfrm>
            <a:off x="6574206"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88" name="Down Arrow 87">
            <a:extLst>
              <a:ext uri="{FF2B5EF4-FFF2-40B4-BE49-F238E27FC236}">
                <a16:creationId xmlns:a16="http://schemas.microsoft.com/office/drawing/2014/main" id="{1A40060A-F9CE-B34C-8F36-E544B1951AAF}"/>
              </a:ext>
            </a:extLst>
          </p:cNvPr>
          <p:cNvSpPr/>
          <p:nvPr/>
        </p:nvSpPr>
        <p:spPr>
          <a:xfrm>
            <a:off x="6709389"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89" name="Document 88">
            <a:extLst>
              <a:ext uri="{FF2B5EF4-FFF2-40B4-BE49-F238E27FC236}">
                <a16:creationId xmlns:a16="http://schemas.microsoft.com/office/drawing/2014/main" id="{666CDC5B-0C81-834C-A852-D81EEC4F56D8}"/>
              </a:ext>
            </a:extLst>
          </p:cNvPr>
          <p:cNvSpPr/>
          <p:nvPr/>
        </p:nvSpPr>
        <p:spPr>
          <a:xfrm>
            <a:off x="6520445"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Hexagon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cxnSp>
        <p:nvCxnSpPr>
          <p:cNvPr id="90" name="Curved Connector 89">
            <a:extLst>
              <a:ext uri="{FF2B5EF4-FFF2-40B4-BE49-F238E27FC236}">
                <a16:creationId xmlns:a16="http://schemas.microsoft.com/office/drawing/2014/main" id="{50930E82-EB1E-B149-8A1F-F7BFFAA26948}"/>
              </a:ext>
            </a:extLst>
          </p:cNvPr>
          <p:cNvCxnSpPr>
            <a:cxnSpLocks/>
            <a:stCxn id="27" idx="3"/>
            <a:endCxn id="87" idx="0"/>
          </p:cNvCxnSpPr>
          <p:nvPr/>
        </p:nvCxnSpPr>
        <p:spPr>
          <a:xfrm>
            <a:off x="6346082" y="4323105"/>
            <a:ext cx="454746" cy="179449"/>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91" name="Straight Arrow Connector 90">
            <a:extLst>
              <a:ext uri="{FF2B5EF4-FFF2-40B4-BE49-F238E27FC236}">
                <a16:creationId xmlns:a16="http://schemas.microsoft.com/office/drawing/2014/main" id="{87B892EE-15D6-884D-9810-DE542741B3FC}"/>
              </a:ext>
            </a:extLst>
          </p:cNvPr>
          <p:cNvCxnSpPr>
            <a:cxnSpLocks/>
            <a:stCxn id="67" idx="2"/>
            <a:endCxn id="25" idx="0"/>
          </p:cNvCxnSpPr>
          <p:nvPr/>
        </p:nvCxnSpPr>
        <p:spPr>
          <a:xfrm>
            <a:off x="5431596" y="4391685"/>
            <a:ext cx="0" cy="110869"/>
          </a:xfrm>
          <a:prstGeom prst="straightConnector1">
            <a:avLst/>
          </a:prstGeom>
          <a:noFill/>
          <a:ln w="12700" cap="flat" cmpd="sng" algn="ctr">
            <a:solidFill>
              <a:srgbClr val="70AD47"/>
            </a:solidFill>
            <a:prstDash val="solid"/>
            <a:miter lim="800000"/>
            <a:tailEnd type="triangle" w="sm" len="sm"/>
          </a:ln>
          <a:effectLst/>
        </p:spPr>
      </p:cxnSp>
      <p:cxnSp>
        <p:nvCxnSpPr>
          <p:cNvPr id="92" name="Curved Connector 91">
            <a:extLst>
              <a:ext uri="{FF2B5EF4-FFF2-40B4-BE49-F238E27FC236}">
                <a16:creationId xmlns:a16="http://schemas.microsoft.com/office/drawing/2014/main" id="{CE459AC0-DD25-2D4C-B083-E34E5E16856E}"/>
              </a:ext>
            </a:extLst>
          </p:cNvPr>
          <p:cNvCxnSpPr>
            <a:cxnSpLocks/>
            <a:stCxn id="87" idx="2"/>
            <a:endCxn id="28" idx="3"/>
          </p:cNvCxnSpPr>
          <p:nvPr/>
        </p:nvCxnSpPr>
        <p:spPr>
          <a:xfrm rot="5400000">
            <a:off x="6486964" y="4498832"/>
            <a:ext cx="172983" cy="454746"/>
          </a:xfrm>
          <a:prstGeom prst="curvedConnector2">
            <a:avLst/>
          </a:prstGeom>
          <a:noFill/>
          <a:ln w="12700" cap="flat" cmpd="sng" algn="ctr">
            <a:solidFill>
              <a:srgbClr val="70AD47"/>
            </a:solidFill>
            <a:prstDash val="solid"/>
            <a:miter lim="800000"/>
            <a:headEnd w="sm" len="sm"/>
            <a:tailEnd type="triangle" w="sm" len="sm"/>
          </a:ln>
          <a:effectLst/>
        </p:spPr>
      </p:cxnSp>
      <p:sp>
        <p:nvSpPr>
          <p:cNvPr id="93" name="Rounded Rectangle 92">
            <a:extLst>
              <a:ext uri="{FF2B5EF4-FFF2-40B4-BE49-F238E27FC236}">
                <a16:creationId xmlns:a16="http://schemas.microsoft.com/office/drawing/2014/main" id="{1F31438A-B890-FC42-9E58-8DB3AA587F5D}"/>
              </a:ext>
            </a:extLst>
          </p:cNvPr>
          <p:cNvSpPr/>
          <p:nvPr/>
        </p:nvSpPr>
        <p:spPr>
          <a:xfrm>
            <a:off x="4403038" y="3494262"/>
            <a:ext cx="548640" cy="640080"/>
          </a:xfrm>
          <a:prstGeom prst="roundRect">
            <a:avLst>
              <a:gd name="adj" fmla="val 3168"/>
            </a:avLst>
          </a:prstGeom>
          <a:solidFill>
            <a:srgbClr val="ED7D31"/>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Level Zero</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Runtime Shared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Library</a:t>
            </a:r>
          </a:p>
        </p:txBody>
      </p:sp>
      <p:sp>
        <p:nvSpPr>
          <p:cNvPr id="94" name="Rectangle 93">
            <a:extLst>
              <a:ext uri="{FF2B5EF4-FFF2-40B4-BE49-F238E27FC236}">
                <a16:creationId xmlns:a16="http://schemas.microsoft.com/office/drawing/2014/main" id="{F441B7C7-6DD9-9644-8752-C33C6DC99318}"/>
              </a:ext>
            </a:extLst>
          </p:cNvPr>
          <p:cNvSpPr/>
          <p:nvPr/>
        </p:nvSpPr>
        <p:spPr>
          <a:xfrm>
            <a:off x="4383182" y="5099201"/>
            <a:ext cx="548640" cy="27432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Intel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GPU</a:t>
            </a:r>
          </a:p>
        </p:txBody>
      </p:sp>
      <p:sp>
        <p:nvSpPr>
          <p:cNvPr id="95" name="Rounded Rectangle 94">
            <a:extLst>
              <a:ext uri="{FF2B5EF4-FFF2-40B4-BE49-F238E27FC236}">
                <a16:creationId xmlns:a16="http://schemas.microsoft.com/office/drawing/2014/main" id="{5FC97863-7747-B840-9809-AE0DF43492B1}"/>
              </a:ext>
            </a:extLst>
          </p:cNvPr>
          <p:cNvSpPr/>
          <p:nvPr/>
        </p:nvSpPr>
        <p:spPr>
          <a:xfrm>
            <a:off x="4403038" y="4206468"/>
            <a:ext cx="548640" cy="731520"/>
          </a:xfrm>
          <a:prstGeom prst="roundRect">
            <a:avLst>
              <a:gd name="adj" fmla="val 3168"/>
            </a:avLst>
          </a:prstGeom>
          <a:solidFill>
            <a:srgbClr val="70AD47">
              <a:lumMod val="20000"/>
              <a:lumOff val="80000"/>
            </a:srgbClr>
          </a:solidFill>
          <a:ln w="12700" cap="flat" cmpd="sng" algn="ctr">
            <a:noFill/>
            <a:prstDash val="sysDash"/>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96" name="Rectangle 95">
            <a:extLst>
              <a:ext uri="{FF2B5EF4-FFF2-40B4-BE49-F238E27FC236}">
                <a16:creationId xmlns:a16="http://schemas.microsoft.com/office/drawing/2014/main" id="{50D5C848-809C-0C4D-A310-3725FA8829A6}"/>
              </a:ext>
            </a:extLst>
          </p:cNvPr>
          <p:cNvSpPr/>
          <p:nvPr/>
        </p:nvSpPr>
        <p:spPr>
          <a:xfrm>
            <a:off x="4444673" y="4502554"/>
            <a:ext cx="453244" cy="137160"/>
          </a:xfrm>
          <a:prstGeom prst="rect">
            <a:avLst/>
          </a:prstGeom>
          <a:solidFill>
            <a:srgbClr val="70AD47"/>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rPr>
              <a:t>Task</a:t>
            </a:r>
          </a:p>
        </p:txBody>
      </p:sp>
      <p:sp>
        <p:nvSpPr>
          <p:cNvPr id="97" name="Down Arrow 96">
            <a:extLst>
              <a:ext uri="{FF2B5EF4-FFF2-40B4-BE49-F238E27FC236}">
                <a16:creationId xmlns:a16="http://schemas.microsoft.com/office/drawing/2014/main" id="{BF5F75E4-7DF7-6247-87A2-B0F49DDFA8F2}"/>
              </a:ext>
            </a:extLst>
          </p:cNvPr>
          <p:cNvSpPr/>
          <p:nvPr/>
        </p:nvSpPr>
        <p:spPr>
          <a:xfrm>
            <a:off x="4585919" y="4938173"/>
            <a:ext cx="182880" cy="137160"/>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98" name="Document 97">
            <a:extLst>
              <a:ext uri="{FF2B5EF4-FFF2-40B4-BE49-F238E27FC236}">
                <a16:creationId xmlns:a16="http://schemas.microsoft.com/office/drawing/2014/main" id="{1E610AA9-2542-3040-B07A-C716339BB443}"/>
              </a:ext>
            </a:extLst>
          </p:cNvPr>
          <p:cNvSpPr/>
          <p:nvPr/>
        </p:nvSpPr>
        <p:spPr>
          <a:xfrm>
            <a:off x="4396975" y="2934845"/>
            <a:ext cx="548640" cy="365760"/>
          </a:xfrm>
          <a:prstGeom prst="flowChartDocument">
            <a:avLst/>
          </a:prstGeom>
          <a:solidFill>
            <a:srgbClr val="FFC000"/>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black"/>
                </a:solidFill>
                <a:effectLst/>
                <a:uLnTx/>
                <a:uFillTx/>
                <a:latin typeface="Calibri" panose="020F0502020204030204"/>
                <a:ea typeface="+mn-ea"/>
                <a:cs typeface="+mn-cs"/>
              </a:rPr>
              <a:t>SPIR-V</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black"/>
                </a:solidFill>
                <a:effectLst/>
                <a:uLnTx/>
                <a:uFillTx/>
                <a:latin typeface="Calibri" panose="020F0502020204030204"/>
                <a:ea typeface="+mn-ea"/>
                <a:cs typeface="+mn-cs"/>
              </a:rPr>
              <a:t>Kernel</a:t>
            </a:r>
          </a:p>
        </p:txBody>
      </p:sp>
      <p:sp>
        <p:nvSpPr>
          <p:cNvPr id="99" name="Rectangle 98">
            <a:extLst>
              <a:ext uri="{FF2B5EF4-FFF2-40B4-BE49-F238E27FC236}">
                <a16:creationId xmlns:a16="http://schemas.microsoft.com/office/drawing/2014/main" id="{28108F8E-08CF-BF44-AE2E-E40D74BE92B4}"/>
              </a:ext>
            </a:extLst>
          </p:cNvPr>
          <p:cNvSpPr/>
          <p:nvPr/>
        </p:nvSpPr>
        <p:spPr>
          <a:xfrm>
            <a:off x="4432351" y="5711210"/>
            <a:ext cx="457200" cy="182880"/>
          </a:xfrm>
          <a:prstGeom prst="rect">
            <a:avLst/>
          </a:prstGeom>
          <a:solidFill>
            <a:srgbClr val="44546A"/>
          </a:solidFill>
          <a:ln w="12700" cap="flat" cmpd="sng" algn="ctr">
            <a:noFill/>
            <a:prstDash val="solid"/>
            <a:miter lim="800000"/>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latin typeface="Calibri" panose="020F0502020204030204"/>
                <a:ea typeface="+mn-ea"/>
                <a:cs typeface="+mn-cs"/>
              </a:rPr>
              <a:t>HBM2</a:t>
            </a:r>
          </a:p>
        </p:txBody>
      </p:sp>
      <p:cxnSp>
        <p:nvCxnSpPr>
          <p:cNvPr id="100" name="Straight Connector 99">
            <a:extLst>
              <a:ext uri="{FF2B5EF4-FFF2-40B4-BE49-F238E27FC236}">
                <a16:creationId xmlns:a16="http://schemas.microsoft.com/office/drawing/2014/main" id="{E79253F1-44E6-CD49-A1B3-77A9BB3DCEC6}"/>
              </a:ext>
            </a:extLst>
          </p:cNvPr>
          <p:cNvCxnSpPr>
            <a:cxnSpLocks/>
            <a:stCxn id="94" idx="2"/>
            <a:endCxn id="99" idx="0"/>
          </p:cNvCxnSpPr>
          <p:nvPr/>
        </p:nvCxnSpPr>
        <p:spPr>
          <a:xfrm>
            <a:off x="4657502" y="5373521"/>
            <a:ext cx="3449" cy="337689"/>
          </a:xfrm>
          <a:prstGeom prst="line">
            <a:avLst/>
          </a:prstGeom>
          <a:noFill/>
          <a:ln w="25400" cap="flat" cmpd="sng" algn="ctr">
            <a:solidFill>
              <a:srgbClr val="44546A"/>
            </a:solidFill>
            <a:prstDash val="solid"/>
            <a:miter lim="800000"/>
          </a:ln>
          <a:effectLst/>
        </p:spPr>
      </p:cxnSp>
      <p:cxnSp>
        <p:nvCxnSpPr>
          <p:cNvPr id="101" name="Straight Arrow Connector 100">
            <a:extLst>
              <a:ext uri="{FF2B5EF4-FFF2-40B4-BE49-F238E27FC236}">
                <a16:creationId xmlns:a16="http://schemas.microsoft.com/office/drawing/2014/main" id="{E7BDF89D-A12C-474B-9A68-72067AC690D7}"/>
              </a:ext>
            </a:extLst>
          </p:cNvPr>
          <p:cNvCxnSpPr>
            <a:cxnSpLocks/>
          </p:cNvCxnSpPr>
          <p:nvPr/>
        </p:nvCxnSpPr>
        <p:spPr>
          <a:xfrm>
            <a:off x="4159455" y="4323105"/>
            <a:ext cx="1043541" cy="0"/>
          </a:xfrm>
          <a:prstGeom prst="straightConnector1">
            <a:avLst/>
          </a:prstGeom>
          <a:noFill/>
          <a:ln w="12700" cap="flat" cmpd="sng" algn="ctr">
            <a:solidFill>
              <a:srgbClr val="70AD47"/>
            </a:solidFill>
            <a:prstDash val="solid"/>
            <a:miter lim="800000"/>
            <a:tailEnd type="triangle" w="sm" len="sm"/>
          </a:ln>
          <a:effectLst/>
        </p:spPr>
      </p:cxnSp>
      <p:cxnSp>
        <p:nvCxnSpPr>
          <p:cNvPr id="102" name="Curved Connector 101">
            <a:extLst>
              <a:ext uri="{FF2B5EF4-FFF2-40B4-BE49-F238E27FC236}">
                <a16:creationId xmlns:a16="http://schemas.microsoft.com/office/drawing/2014/main" id="{8C89CC03-15A1-E642-8F96-5D483FC938B4}"/>
              </a:ext>
            </a:extLst>
          </p:cNvPr>
          <p:cNvCxnSpPr>
            <a:cxnSpLocks/>
            <a:stCxn id="23" idx="2"/>
            <a:endCxn id="96" idx="1"/>
          </p:cNvCxnSpPr>
          <p:nvPr/>
        </p:nvCxnSpPr>
        <p:spPr>
          <a:xfrm rot="16200000" flipH="1">
            <a:off x="4099029" y="4225489"/>
            <a:ext cx="179449" cy="511840"/>
          </a:xfrm>
          <a:prstGeom prst="curvedConnector2">
            <a:avLst/>
          </a:prstGeom>
          <a:noFill/>
          <a:ln w="12700" cap="flat" cmpd="sng" algn="ctr">
            <a:solidFill>
              <a:srgbClr val="70AD47"/>
            </a:solidFill>
            <a:prstDash val="solid"/>
            <a:miter lim="800000"/>
            <a:headEnd w="sm" len="sm"/>
            <a:tailEnd type="triangle" w="sm" len="sm"/>
          </a:ln>
          <a:effectLst/>
        </p:spPr>
      </p:cxnSp>
      <p:cxnSp>
        <p:nvCxnSpPr>
          <p:cNvPr id="103" name="Straight Arrow Connector 102">
            <a:extLst>
              <a:ext uri="{FF2B5EF4-FFF2-40B4-BE49-F238E27FC236}">
                <a16:creationId xmlns:a16="http://schemas.microsoft.com/office/drawing/2014/main" id="{316D25FD-EE92-DC4D-9833-D6BA3C0A47DF}"/>
              </a:ext>
            </a:extLst>
          </p:cNvPr>
          <p:cNvCxnSpPr>
            <a:cxnSpLocks/>
          </p:cNvCxnSpPr>
          <p:nvPr/>
        </p:nvCxnSpPr>
        <p:spPr>
          <a:xfrm>
            <a:off x="4897917" y="4571134"/>
            <a:ext cx="305079" cy="0"/>
          </a:xfrm>
          <a:prstGeom prst="straightConnector1">
            <a:avLst/>
          </a:prstGeom>
          <a:noFill/>
          <a:ln w="12700" cap="flat" cmpd="sng" algn="ctr">
            <a:solidFill>
              <a:srgbClr val="70AD47"/>
            </a:solidFill>
            <a:prstDash val="solid"/>
            <a:miter lim="800000"/>
            <a:tailEnd type="triangle" w="sm" len="sm"/>
          </a:ln>
          <a:effectLst/>
        </p:spPr>
      </p:cxnSp>
      <p:sp>
        <p:nvSpPr>
          <p:cNvPr id="104" name="Rectangle 103">
            <a:extLst>
              <a:ext uri="{FF2B5EF4-FFF2-40B4-BE49-F238E27FC236}">
                <a16:creationId xmlns:a16="http://schemas.microsoft.com/office/drawing/2014/main" id="{6AB45297-CBB2-294A-8921-F382CCB00914}"/>
              </a:ext>
            </a:extLst>
          </p:cNvPr>
          <p:cNvSpPr/>
          <p:nvPr/>
        </p:nvSpPr>
        <p:spPr>
          <a:xfrm>
            <a:off x="4522492" y="5404368"/>
            <a:ext cx="1055927" cy="137160"/>
          </a:xfrm>
          <a:prstGeom prst="rect">
            <a:avLst/>
          </a:prstGeom>
          <a:solidFill>
            <a:sysClr val="window" lastClr="FFFFFF">
              <a:lumMod val="85000"/>
            </a:sysClr>
          </a:solidFill>
          <a:ln w="12700" cap="flat" cmpd="sng" algn="ctr">
            <a:noFill/>
            <a:prstDash val="solid"/>
            <a:miter lim="800000"/>
          </a:ln>
          <a:effectLst/>
        </p:spPr>
        <p:txBody>
          <a:bodyPr lIns="0" tIns="45720" rIns="0" b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1" u="none" strike="noStrike" kern="0" cap="none" spc="0" normalizeH="0" baseline="0" noProof="0" dirty="0">
                <a:ln>
                  <a:noFill/>
                </a:ln>
                <a:solidFill>
                  <a:prstClr val="black"/>
                </a:solidFill>
                <a:effectLst/>
                <a:uLnTx/>
                <a:uFillTx/>
                <a:latin typeface="Calibri" panose="020F0502020204030204"/>
                <a:ea typeface="+mn-ea"/>
                <a:cs typeface="+mn-cs"/>
              </a:rPr>
              <a:t>Compute Devices</a:t>
            </a:r>
          </a:p>
        </p:txBody>
      </p:sp>
      <p:grpSp>
        <p:nvGrpSpPr>
          <p:cNvPr id="105" name="Group 104">
            <a:extLst>
              <a:ext uri="{FF2B5EF4-FFF2-40B4-BE49-F238E27FC236}">
                <a16:creationId xmlns:a16="http://schemas.microsoft.com/office/drawing/2014/main" id="{6930F208-57D0-464F-B0A1-B81899426682}"/>
              </a:ext>
            </a:extLst>
          </p:cNvPr>
          <p:cNvGrpSpPr/>
          <p:nvPr/>
        </p:nvGrpSpPr>
        <p:grpSpPr>
          <a:xfrm>
            <a:off x="3390734" y="2137873"/>
            <a:ext cx="1828800" cy="642140"/>
            <a:chOff x="2335443" y="1115484"/>
            <a:chExt cx="1828800" cy="642140"/>
          </a:xfrm>
        </p:grpSpPr>
        <p:sp>
          <p:nvSpPr>
            <p:cNvPr id="106" name="Down Arrow 105">
              <a:extLst>
                <a:ext uri="{FF2B5EF4-FFF2-40B4-BE49-F238E27FC236}">
                  <a16:creationId xmlns:a16="http://schemas.microsoft.com/office/drawing/2014/main" id="{E1B9F3C9-8034-104F-A02C-937E84EF8BD3}"/>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7" name="Down Arrow 106">
              <a:extLst>
                <a:ext uri="{FF2B5EF4-FFF2-40B4-BE49-F238E27FC236}">
                  <a16:creationId xmlns:a16="http://schemas.microsoft.com/office/drawing/2014/main" id="{593C91A2-4D23-1449-ABE9-FA26EF8D68BD}"/>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08" name="Rounded Rectangle 107">
              <a:extLst>
                <a:ext uri="{FF2B5EF4-FFF2-40B4-BE49-F238E27FC236}">
                  <a16:creationId xmlns:a16="http://schemas.microsoft.com/office/drawing/2014/main" id="{4DC654FF-66EF-2344-B4A2-DD4EE1D408F3}"/>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OpenMP Compiler</a:t>
              </a:r>
            </a:p>
          </p:txBody>
        </p:sp>
        <p:sp>
          <p:nvSpPr>
            <p:cNvPr id="109" name="Rounded Rectangle 108">
              <a:extLst>
                <a:ext uri="{FF2B5EF4-FFF2-40B4-BE49-F238E27FC236}">
                  <a16:creationId xmlns:a16="http://schemas.microsoft.com/office/drawing/2014/main" id="{FAE93310-8893-614B-A652-46E5B5055679}"/>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OpenMP Application</a:t>
              </a:r>
            </a:p>
          </p:txBody>
        </p:sp>
      </p:grpSp>
      <p:grpSp>
        <p:nvGrpSpPr>
          <p:cNvPr id="110" name="Group 109">
            <a:extLst>
              <a:ext uri="{FF2B5EF4-FFF2-40B4-BE49-F238E27FC236}">
                <a16:creationId xmlns:a16="http://schemas.microsoft.com/office/drawing/2014/main" id="{29A5CCB0-15B6-9549-8A5E-B29F87B4159F}"/>
              </a:ext>
            </a:extLst>
          </p:cNvPr>
          <p:cNvGrpSpPr/>
          <p:nvPr/>
        </p:nvGrpSpPr>
        <p:grpSpPr>
          <a:xfrm>
            <a:off x="5435772" y="2137873"/>
            <a:ext cx="1828800" cy="642140"/>
            <a:chOff x="2335443" y="1115484"/>
            <a:chExt cx="1828800" cy="642140"/>
          </a:xfrm>
        </p:grpSpPr>
        <p:sp>
          <p:nvSpPr>
            <p:cNvPr id="111" name="Down Arrow 110">
              <a:extLst>
                <a:ext uri="{FF2B5EF4-FFF2-40B4-BE49-F238E27FC236}">
                  <a16:creationId xmlns:a16="http://schemas.microsoft.com/office/drawing/2014/main" id="{B29281FD-EC52-364F-978C-10FA22175487}"/>
                </a:ext>
              </a:extLst>
            </p:cNvPr>
            <p:cNvSpPr/>
            <p:nvPr/>
          </p:nvSpPr>
          <p:spPr>
            <a:xfrm>
              <a:off x="3158403" y="1294523"/>
              <a:ext cx="182880" cy="135583"/>
            </a:xfrm>
            <a:prstGeom prst="downArrow">
              <a:avLst/>
            </a:prstGeom>
            <a:solidFill>
              <a:sysClr val="windowText" lastClr="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2" name="Down Arrow 111">
              <a:extLst>
                <a:ext uri="{FF2B5EF4-FFF2-40B4-BE49-F238E27FC236}">
                  <a16:creationId xmlns:a16="http://schemas.microsoft.com/office/drawing/2014/main" id="{1F2D695E-3230-9746-8C68-75370249B3F2}"/>
                </a:ext>
              </a:extLst>
            </p:cNvPr>
            <p:cNvSpPr/>
            <p:nvPr/>
          </p:nvSpPr>
          <p:spPr>
            <a:xfrm>
              <a:off x="3158403" y="1622041"/>
              <a:ext cx="182880" cy="135583"/>
            </a:xfrm>
            <a:prstGeom prst="downArrow">
              <a:avLst/>
            </a:prstGeom>
            <a:solidFill>
              <a:srgbClr val="7030A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113" name="Rounded Rectangle 112">
              <a:extLst>
                <a:ext uri="{FF2B5EF4-FFF2-40B4-BE49-F238E27FC236}">
                  <a16:creationId xmlns:a16="http://schemas.microsoft.com/office/drawing/2014/main" id="{48351B82-C17C-0242-8079-F1F9C38CA447}"/>
                </a:ext>
              </a:extLst>
            </p:cNvPr>
            <p:cNvSpPr/>
            <p:nvPr/>
          </p:nvSpPr>
          <p:spPr>
            <a:xfrm>
              <a:off x="2335443" y="1441578"/>
              <a:ext cx="1828800" cy="182880"/>
            </a:xfrm>
            <a:prstGeom prst="roundRect">
              <a:avLst>
                <a:gd name="adj" fmla="val 3168"/>
              </a:avLst>
            </a:prstGeom>
            <a:solidFill>
              <a:srgbClr val="7030A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white"/>
                  </a:solidFill>
                  <a:effectLst/>
                  <a:uLnTx/>
                  <a:uFillTx/>
                  <a:latin typeface="Calibri" panose="020F0502020204030204"/>
                  <a:ea typeface="+mn-ea"/>
                  <a:cs typeface="+mn-cs"/>
                </a:rPr>
                <a:t>Other Compilers</a:t>
              </a:r>
            </a:p>
          </p:txBody>
        </p:sp>
        <p:sp>
          <p:nvSpPr>
            <p:cNvPr id="114" name="Rounded Rectangle 113">
              <a:extLst>
                <a:ext uri="{FF2B5EF4-FFF2-40B4-BE49-F238E27FC236}">
                  <a16:creationId xmlns:a16="http://schemas.microsoft.com/office/drawing/2014/main" id="{F66CD58B-BCEE-4144-BBC6-EE2CF2770AAB}"/>
                </a:ext>
              </a:extLst>
            </p:cNvPr>
            <p:cNvSpPr/>
            <p:nvPr/>
          </p:nvSpPr>
          <p:spPr>
            <a:xfrm>
              <a:off x="2335443" y="1115484"/>
              <a:ext cx="1828800" cy="182880"/>
            </a:xfrm>
            <a:prstGeom prst="roundRect">
              <a:avLst>
                <a:gd name="adj" fmla="val 3168"/>
              </a:avLst>
            </a:prstGeom>
            <a:solidFill>
              <a:srgbClr val="FFC000"/>
            </a:solidFill>
            <a:ln w="12700" cap="flat" cmpd="sng" algn="ctr">
              <a:noFill/>
              <a:prstDash val="solid"/>
              <a:miter lim="800000"/>
            </a:ln>
            <a:effectLst/>
          </p:spPr>
          <p:txBody>
            <a:bodyPr lIns="0" tIns="0" rIns="0" bIns="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1" u="none" strike="noStrike" kern="0" cap="none" spc="0" normalizeH="0" baseline="0" noProof="0" dirty="0">
                  <a:ln>
                    <a:noFill/>
                  </a:ln>
                  <a:solidFill>
                    <a:prstClr val="black"/>
                  </a:solidFill>
                  <a:effectLst/>
                  <a:uLnTx/>
                  <a:uFillTx/>
                  <a:latin typeface="Calibri" panose="020F0502020204030204"/>
                  <a:ea typeface="+mn-ea"/>
                  <a:cs typeface="+mn-cs"/>
                </a:rPr>
                <a:t>Others (SYCL, Chapel, …)</a:t>
              </a:r>
            </a:p>
          </p:txBody>
        </p:sp>
      </p:grpSp>
      <p:sp>
        <p:nvSpPr>
          <p:cNvPr id="115" name="Content Placeholder 2">
            <a:extLst>
              <a:ext uri="{FF2B5EF4-FFF2-40B4-BE49-F238E27FC236}">
                <a16:creationId xmlns:a16="http://schemas.microsoft.com/office/drawing/2014/main" id="{4BA65E37-47C0-8548-ACCA-0FAF276234CA}"/>
              </a:ext>
            </a:extLst>
          </p:cNvPr>
          <p:cNvSpPr txBox="1">
            <a:spLocks/>
          </p:cNvSpPr>
          <p:nvPr/>
        </p:nvSpPr>
        <p:spPr bwMode="auto">
          <a:xfrm>
            <a:off x="7491192" y="1661454"/>
            <a:ext cx="4550119" cy="451074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88925" indent="-288925" algn="l" rtl="0" eaLnBrk="1" fontAlgn="base" hangingPunct="1">
              <a:lnSpc>
                <a:spcPct val="90000"/>
              </a:lnSpc>
              <a:spcBef>
                <a:spcPts val="1800"/>
              </a:spcBef>
              <a:spcAft>
                <a:spcPct val="0"/>
              </a:spcAft>
              <a:buClr>
                <a:schemeClr val="tx1"/>
              </a:buClr>
              <a:buSzPct val="90000"/>
              <a:buFont typeface="Century Gothic" panose="020B0502020202020204" pitchFamily="34" charset="0"/>
              <a:buChar char="•"/>
              <a:defRPr lang="en-US" sz="2800" kern="1200" dirty="0">
                <a:solidFill>
                  <a:schemeClr val="tx1"/>
                </a:solidFill>
                <a:latin typeface="Century Gothic" panose="020B0502020202020204" pitchFamily="34" charset="0"/>
                <a:ea typeface="+mn-ea"/>
                <a:cs typeface="+mn-cs"/>
              </a:defRPr>
            </a:lvl1pPr>
            <a:lvl2pPr marL="687388" indent="-2889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400" kern="1200">
                <a:solidFill>
                  <a:schemeClr val="tx1"/>
                </a:solidFill>
                <a:latin typeface="+mn-lt"/>
                <a:ea typeface="+mn-ea"/>
                <a:cs typeface="Arial" panose="020B0604020202020204" pitchFamily="34" charset="0"/>
              </a:defRPr>
            </a:lvl2pPr>
            <a:lvl3pPr marL="1031875" indent="-288925" algn="l" rtl="0" eaLnBrk="1" fontAlgn="base" hangingPunct="1">
              <a:lnSpc>
                <a:spcPct val="90000"/>
              </a:lnSpc>
              <a:spcBef>
                <a:spcPts val="800"/>
              </a:spcBef>
              <a:spcAft>
                <a:spcPct val="0"/>
              </a:spcAft>
              <a:buClr>
                <a:schemeClr val="tx1"/>
              </a:buClr>
              <a:buSzPct val="90000"/>
              <a:buFont typeface="Century Gothic" panose="020B0502020202020204" pitchFamily="34" charset="0"/>
              <a:buChar char="•"/>
              <a:defRPr sz="2000" kern="1200">
                <a:solidFill>
                  <a:schemeClr val="tx1"/>
                </a:solidFill>
                <a:latin typeface="+mn-lt"/>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mn-lt"/>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600" dirty="0">
                <a:sym typeface="Wingdings" pitchFamily="2" charset="2"/>
              </a:rPr>
              <a:t>Compilers</a:t>
            </a:r>
          </a:p>
          <a:p>
            <a:pPr lvl="1"/>
            <a:r>
              <a:rPr lang="en-US" sz="1400" dirty="0">
                <a:sym typeface="Wingdings" pitchFamily="2" charset="2"/>
              </a:rPr>
              <a:t>High level application </a:t>
            </a:r>
            <a:br>
              <a:rPr lang="en-US" sz="1400" dirty="0">
                <a:sym typeface="Wingdings" pitchFamily="2" charset="2"/>
              </a:rPr>
            </a:br>
            <a:r>
              <a:rPr lang="en-US" sz="1400" dirty="0">
                <a:sym typeface="Wingdings" pitchFamily="2" charset="2"/>
              </a:rPr>
              <a:t>IRIS unified host code + native kernels</a:t>
            </a:r>
          </a:p>
          <a:p>
            <a:r>
              <a:rPr lang="en-US" sz="1600" dirty="0">
                <a:sym typeface="Wingdings" pitchFamily="2" charset="2"/>
              </a:rPr>
              <a:t>Dynamic Platform Loader</a:t>
            </a:r>
          </a:p>
          <a:p>
            <a:pPr lvl="1"/>
            <a:r>
              <a:rPr lang="en-US" sz="1400" dirty="0">
                <a:sym typeface="Wingdings" pitchFamily="2" charset="2"/>
              </a:rPr>
              <a:t>Automatically discover all available accelerators and their programming systems</a:t>
            </a:r>
          </a:p>
          <a:p>
            <a:r>
              <a:rPr lang="en-US" sz="1600" dirty="0">
                <a:sym typeface="Wingdings" pitchFamily="2" charset="2"/>
              </a:rPr>
              <a:t>Task Scheduler</a:t>
            </a:r>
          </a:p>
          <a:p>
            <a:pPr lvl="1"/>
            <a:r>
              <a:rPr lang="en-US" sz="1400" dirty="0">
                <a:sym typeface="Wingdings" pitchFamily="2" charset="2"/>
              </a:rPr>
              <a:t>Task: memory copy + kernel launch</a:t>
            </a:r>
            <a:endParaRPr lang="en-US" sz="1400" dirty="0"/>
          </a:p>
          <a:p>
            <a:pPr lvl="1"/>
            <a:r>
              <a:rPr lang="en-US" sz="1400" dirty="0">
                <a:sym typeface="Wingdings" pitchFamily="2" charset="2"/>
              </a:rPr>
              <a:t>DAG-style tasks graph across multiple devices</a:t>
            </a:r>
          </a:p>
          <a:p>
            <a:pPr lvl="1"/>
            <a:r>
              <a:rPr lang="en-US" sz="1400" dirty="0">
                <a:sym typeface="Wingdings" pitchFamily="2" charset="2"/>
              </a:rPr>
              <a:t>Device selection policies</a:t>
            </a:r>
          </a:p>
          <a:p>
            <a:r>
              <a:rPr lang="en-US" sz="1600" dirty="0">
                <a:sym typeface="Wingdings" pitchFamily="2" charset="2"/>
              </a:rPr>
              <a:t>Shared Virtual Device Memory (SVDM)</a:t>
            </a:r>
          </a:p>
          <a:p>
            <a:pPr lvl="1"/>
            <a:r>
              <a:rPr lang="en-US" sz="1400" dirty="0"/>
              <a:t>An Illusion of single logical device memory across all physical device memories</a:t>
            </a:r>
          </a:p>
          <a:p>
            <a:pPr lvl="1"/>
            <a:r>
              <a:rPr lang="en-US" sz="1400" dirty="0"/>
              <a:t>Multiple local copies on multiple device memories (relaxed consistency model)</a:t>
            </a:r>
          </a:p>
        </p:txBody>
      </p:sp>
    </p:spTree>
    <p:extLst>
      <p:ext uri="{BB962C8B-B14F-4D97-AF65-F5344CB8AC3E}">
        <p14:creationId xmlns:p14="http://schemas.microsoft.com/office/powerpoint/2010/main" val="689561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22F0362-4780-6949-B8B3-7B055DCB1BE3}"/>
              </a:ext>
            </a:extLst>
          </p:cNvPr>
          <p:cNvSpPr/>
          <p:nvPr/>
        </p:nvSpPr>
        <p:spPr>
          <a:xfrm>
            <a:off x="429767" y="1375911"/>
            <a:ext cx="11152633" cy="1828800"/>
          </a:xfrm>
          <a:prstGeom prst="rect">
            <a:avLst/>
          </a:prstGeom>
          <a:solidFill>
            <a:schemeClr val="accent4">
              <a:lumMod val="20000"/>
              <a:lumOff val="80000"/>
            </a:schemeClr>
          </a:solidFill>
          <a:ln w="6350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82880" rIns="182880" bIns="182880" numCol="1" spcCol="0" rtlCol="0" fromWordArt="0" anchor="b" anchorCtr="0" forceAA="0" compatLnSpc="1">
            <a:prstTxWarp prst="textNoShape">
              <a:avLst/>
            </a:prstTxWarp>
            <a:noAutofit/>
          </a:bodyPr>
          <a:lstStyle/>
          <a:p>
            <a:pPr algn="ctr">
              <a:lnSpc>
                <a:spcPct val="90000"/>
              </a:lnSpc>
            </a:pPr>
            <a:endParaRPr lang="en-US" sz="3600" b="1" dirty="0">
              <a:solidFill>
                <a:schemeClr val="tx1"/>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a:xfrm>
            <a:off x="429767" y="274320"/>
            <a:ext cx="11430000" cy="978729"/>
          </a:xfrm>
        </p:spPr>
        <p:txBody>
          <a:bodyPr/>
          <a:lstStyle/>
          <a:p>
            <a:r>
              <a:rPr lang="en-US" dirty="0"/>
              <a:t>Unified Host + Multiple Native Kernels + Shared VDM </a:t>
            </a:r>
            <a:r>
              <a:rPr lang="en-US" dirty="0">
                <a:sym typeface="Wingdings" pitchFamily="2" charset="2"/>
              </a:rPr>
              <a:t></a:t>
            </a:r>
            <a:r>
              <a:rPr lang="en-US" dirty="0"/>
              <a:t> </a:t>
            </a:r>
            <a:r>
              <a:rPr lang="en-US" b="1" i="1" dirty="0"/>
              <a:t>Flexible Task Scheduling &amp; Portable Application</a:t>
            </a:r>
          </a:p>
        </p:txBody>
      </p:sp>
      <p:grpSp>
        <p:nvGrpSpPr>
          <p:cNvPr id="35" name="Group 34">
            <a:extLst>
              <a:ext uri="{FF2B5EF4-FFF2-40B4-BE49-F238E27FC236}">
                <a16:creationId xmlns:a16="http://schemas.microsoft.com/office/drawing/2014/main" id="{AA1BCAD1-7067-A34D-B662-87E4C2F7DC20}"/>
              </a:ext>
            </a:extLst>
          </p:cNvPr>
          <p:cNvGrpSpPr/>
          <p:nvPr/>
        </p:nvGrpSpPr>
        <p:grpSpPr>
          <a:xfrm>
            <a:off x="6292740" y="1533753"/>
            <a:ext cx="5092921" cy="914400"/>
            <a:chOff x="6235097" y="1653346"/>
            <a:chExt cx="5092921" cy="914400"/>
          </a:xfrm>
        </p:grpSpPr>
        <p:sp>
          <p:nvSpPr>
            <p:cNvPr id="29" name="Rectangle 28">
              <a:extLst>
                <a:ext uri="{FF2B5EF4-FFF2-40B4-BE49-F238E27FC236}">
                  <a16:creationId xmlns:a16="http://schemas.microsoft.com/office/drawing/2014/main" id="{009A8EF7-8439-1F41-8EC6-CDC1AECF9489}"/>
                </a:ext>
              </a:extLst>
            </p:cNvPr>
            <p:cNvSpPr/>
            <p:nvPr/>
          </p:nvSpPr>
          <p:spPr>
            <a:xfrm>
              <a:off x="6235097" y="1653346"/>
              <a:ext cx="1463040" cy="91440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ARM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CPU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OpenMP</a:t>
              </a:r>
              <a:endPar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00A4CAB9-0CA0-154B-97B0-5C56B80270A0}"/>
                </a:ext>
              </a:extLst>
            </p:cNvPr>
            <p:cNvSpPr/>
            <p:nvPr/>
          </p:nvSpPr>
          <p:spPr>
            <a:xfrm>
              <a:off x="8050037" y="1653346"/>
              <a:ext cx="1463040" cy="914400"/>
            </a:xfrm>
            <a:prstGeom prst="rect">
              <a:avLst/>
            </a:prstGeom>
            <a:solidFill>
              <a:srgbClr val="FFC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G</a:t>
              </a:r>
              <a:r>
                <a:rPr kumimoji="0" lang="en-US" sz="2000" b="1" i="0" u="none" strike="noStrike" kern="0" cap="none" spc="0" normalizeH="0" baseline="0" noProof="0" dirty="0">
                  <a:ln>
                    <a:noFill/>
                  </a:ln>
                  <a:effectLst/>
                  <a:uLnTx/>
                  <a:uFillTx/>
                  <a:latin typeface="Calibri" panose="020F0502020204030204"/>
                  <a:ea typeface="+mn-ea"/>
                  <a:cs typeface="+mn-cs"/>
                </a:rPr>
                <a:t>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latin typeface="Calibri" panose="020F0502020204030204"/>
                  <a:cs typeface="+mn-cs"/>
                </a:rPr>
                <a:t>OpenCL</a:t>
              </a:r>
              <a:endParaRPr kumimoji="0" lang="en-US" sz="2000" b="1" i="0" u="none" strike="noStrike" kern="0" cap="none" spc="0" normalizeH="0" baseline="0" noProof="0" dirty="0">
                <a:ln>
                  <a:noFill/>
                </a:ln>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1487D3A0-96B0-2344-9CAC-497339F426AA}"/>
                </a:ext>
              </a:extLst>
            </p:cNvPr>
            <p:cNvSpPr/>
            <p:nvPr/>
          </p:nvSpPr>
          <p:spPr>
            <a:xfrm>
              <a:off x="9864978" y="1653346"/>
              <a:ext cx="1463040" cy="914400"/>
            </a:xfrm>
            <a:prstGeom prst="rect">
              <a:avLst/>
            </a:prstGeom>
            <a:solidFill>
              <a:srgbClr val="7030A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Qualcomm</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DSP</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Hexagon</a:t>
              </a:r>
            </a:p>
          </p:txBody>
        </p:sp>
      </p:grpSp>
      <p:sp>
        <p:nvSpPr>
          <p:cNvPr id="36" name="Rectangle 35">
            <a:extLst>
              <a:ext uri="{FF2B5EF4-FFF2-40B4-BE49-F238E27FC236}">
                <a16:creationId xmlns:a16="http://schemas.microsoft.com/office/drawing/2014/main" id="{A8551925-04CA-1741-86E3-5A5E845291B9}"/>
              </a:ext>
            </a:extLst>
          </p:cNvPr>
          <p:cNvSpPr/>
          <p:nvPr/>
        </p:nvSpPr>
        <p:spPr>
          <a:xfrm>
            <a:off x="429767" y="3441802"/>
            <a:ext cx="11152633" cy="1828800"/>
          </a:xfrm>
          <a:prstGeom prst="rect">
            <a:avLst/>
          </a:prstGeom>
          <a:solidFill>
            <a:schemeClr val="accent6">
              <a:lumMod val="20000"/>
              <a:lumOff val="80000"/>
            </a:schemeClr>
          </a:solidFill>
          <a:ln w="6350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182880" tIns="182880" rIns="182880" bIns="182880" numCol="1" spcCol="0" rtlCol="0" fromWordArt="0" anchor="b" anchorCtr="0" forceAA="0" compatLnSpc="1">
            <a:prstTxWarp prst="textNoShape">
              <a:avLst/>
            </a:prstTxWarp>
            <a:noAutofit/>
          </a:bodyPr>
          <a:lstStyle/>
          <a:p>
            <a:pPr algn="ctr">
              <a:lnSpc>
                <a:spcPct val="90000"/>
              </a:lnSpc>
            </a:pPr>
            <a:endParaRPr lang="en-US" sz="3600" b="1" dirty="0">
              <a:solidFill>
                <a:schemeClr val="tx1"/>
              </a:solidFill>
              <a:latin typeface="Calibri" panose="020F0502020204030204" pitchFamily="34" charset="0"/>
              <a:cs typeface="Calibri" panose="020F0502020204030204" pitchFamily="34" charset="0"/>
            </a:endParaRPr>
          </a:p>
        </p:txBody>
      </p:sp>
      <p:grpSp>
        <p:nvGrpSpPr>
          <p:cNvPr id="37" name="Group 36">
            <a:extLst>
              <a:ext uri="{FF2B5EF4-FFF2-40B4-BE49-F238E27FC236}">
                <a16:creationId xmlns:a16="http://schemas.microsoft.com/office/drawing/2014/main" id="{E30B2558-916A-9049-B9FA-767C9256E101}"/>
              </a:ext>
            </a:extLst>
          </p:cNvPr>
          <p:cNvGrpSpPr/>
          <p:nvPr/>
        </p:nvGrpSpPr>
        <p:grpSpPr>
          <a:xfrm>
            <a:off x="6292740" y="3599644"/>
            <a:ext cx="5092921" cy="914400"/>
            <a:chOff x="6235097" y="1653346"/>
            <a:chExt cx="5092921" cy="914400"/>
          </a:xfrm>
        </p:grpSpPr>
        <p:sp>
          <p:nvSpPr>
            <p:cNvPr id="38" name="Rectangle 37">
              <a:extLst>
                <a:ext uri="{FF2B5EF4-FFF2-40B4-BE49-F238E27FC236}">
                  <a16:creationId xmlns:a16="http://schemas.microsoft.com/office/drawing/2014/main" id="{00CA93DF-2D07-004C-9A9B-E1A390D6B48B}"/>
                </a:ext>
              </a:extLst>
            </p:cNvPr>
            <p:cNvSpPr/>
            <p:nvPr/>
          </p:nvSpPr>
          <p:spPr>
            <a:xfrm>
              <a:off x="6235097" y="1653346"/>
              <a:ext cx="1463040" cy="914400"/>
            </a:xfrm>
            <a:prstGeom prst="rect">
              <a:avLst/>
            </a:prstGeom>
            <a:solidFill>
              <a:srgbClr val="016F7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CPU</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OpenMP</a:t>
              </a:r>
              <a:endPar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D24D9822-1BA4-2F4B-8AC5-7F11D69D9B34}"/>
                </a:ext>
              </a:extLst>
            </p:cNvPr>
            <p:cNvSpPr/>
            <p:nvPr/>
          </p:nvSpPr>
          <p:spPr>
            <a:xfrm>
              <a:off x="8050037" y="1653346"/>
              <a:ext cx="1463040" cy="914400"/>
            </a:xfrm>
            <a:prstGeom prst="rect">
              <a:avLst/>
            </a:prstGeom>
            <a:solidFill>
              <a:srgbClr val="FF0000"/>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G</a:t>
              </a:r>
              <a:r>
                <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rPr>
                <a:t>PU 1</a:t>
              </a:r>
            </a:p>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schemeClr val="bg1"/>
                  </a:solidFill>
                  <a:latin typeface="Calibri" panose="020F0502020204030204"/>
                  <a:cs typeface="+mn-cs"/>
                </a:rPr>
                <a:t>HIP</a:t>
              </a:r>
              <a:endParaRPr kumimoji="0" lang="en-US" sz="2000" b="1" i="0" u="none" strike="noStrike" kern="0" cap="none" spc="0" normalizeH="0" baseline="0" noProof="0" dirty="0">
                <a:ln>
                  <a:noFill/>
                </a:ln>
                <a:solidFill>
                  <a:schemeClr val="bg1"/>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10211D22-8B0C-3A42-BE5A-E2602058682A}"/>
                </a:ext>
              </a:extLst>
            </p:cNvPr>
            <p:cNvSpPr/>
            <p:nvPr/>
          </p:nvSpPr>
          <p:spPr>
            <a:xfrm>
              <a:off x="9864978" y="1653346"/>
              <a:ext cx="1463040" cy="914400"/>
            </a:xfrm>
            <a:prstGeom prst="rect">
              <a:avLst/>
            </a:prstGeom>
            <a:solidFill>
              <a:schemeClr val="accent6">
                <a:lumMod val="75000"/>
              </a:schemeClr>
            </a:solidFill>
            <a:ln w="12700" cap="flat" cmpd="sng" algn="ctr">
              <a:noFill/>
              <a:prstDash val="solid"/>
              <a:miter lim="800000"/>
            </a:ln>
            <a:effectLst/>
          </p:spPr>
          <p:txBody>
            <a:bodyPr lIns="0" r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000" b="1" kern="0" dirty="0">
                  <a:solidFill>
                    <a:prstClr val="white"/>
                  </a:solidFill>
                  <a:latin typeface="Calibri" panose="020F0502020204030204"/>
                  <a:cs typeface="+mn-cs"/>
                </a:rPr>
                <a:t>AMD</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GPU 2</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white"/>
                  </a:solidFill>
                  <a:effectLst/>
                  <a:uLnTx/>
                  <a:uFillTx/>
                  <a:latin typeface="Calibri" panose="020F0502020204030204"/>
                  <a:ea typeface="+mn-ea"/>
                  <a:cs typeface="+mn-cs"/>
                </a:rPr>
                <a:t>HIP</a:t>
              </a:r>
            </a:p>
          </p:txBody>
        </p:sp>
      </p:grpSp>
      <p:grpSp>
        <p:nvGrpSpPr>
          <p:cNvPr id="56" name="Group 55">
            <a:extLst>
              <a:ext uri="{FF2B5EF4-FFF2-40B4-BE49-F238E27FC236}">
                <a16:creationId xmlns:a16="http://schemas.microsoft.com/office/drawing/2014/main" id="{6F46AC6D-B4E6-9544-8A5A-9F8FA84FE59C}"/>
              </a:ext>
            </a:extLst>
          </p:cNvPr>
          <p:cNvGrpSpPr/>
          <p:nvPr/>
        </p:nvGrpSpPr>
        <p:grpSpPr>
          <a:xfrm>
            <a:off x="527329" y="2078899"/>
            <a:ext cx="1765080" cy="1143000"/>
            <a:chOff x="762000" y="1600200"/>
            <a:chExt cx="1765080" cy="1143000"/>
          </a:xfrm>
        </p:grpSpPr>
        <p:sp>
          <p:nvSpPr>
            <p:cNvPr id="41" name="Oval 40">
              <a:extLst>
                <a:ext uri="{FF2B5EF4-FFF2-40B4-BE49-F238E27FC236}">
                  <a16:creationId xmlns:a16="http://schemas.microsoft.com/office/drawing/2014/main" id="{086D411F-3D5F-D54C-B846-107C0AD97109}"/>
                </a:ext>
              </a:extLst>
            </p:cNvPr>
            <p:cNvSpPr/>
            <p:nvPr/>
          </p:nvSpPr>
          <p:spPr>
            <a:xfrm>
              <a:off x="762000" y="1925782"/>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42" name="Oval 41">
              <a:extLst>
                <a:ext uri="{FF2B5EF4-FFF2-40B4-BE49-F238E27FC236}">
                  <a16:creationId xmlns:a16="http://schemas.microsoft.com/office/drawing/2014/main" id="{783ECE3D-B33A-FB43-8222-1F566808D8DD}"/>
                </a:ext>
              </a:extLst>
            </p:cNvPr>
            <p:cNvSpPr/>
            <p:nvPr/>
          </p:nvSpPr>
          <p:spPr>
            <a:xfrm>
              <a:off x="1415940" y="1600200"/>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43" name="Oval 42">
              <a:extLst>
                <a:ext uri="{FF2B5EF4-FFF2-40B4-BE49-F238E27FC236}">
                  <a16:creationId xmlns:a16="http://schemas.microsoft.com/office/drawing/2014/main" id="{CB53E7B3-A0C7-3143-AC06-0AEEF939D2CD}"/>
                </a:ext>
              </a:extLst>
            </p:cNvPr>
            <p:cNvSpPr/>
            <p:nvPr/>
          </p:nvSpPr>
          <p:spPr>
            <a:xfrm>
              <a:off x="1415940" y="2286000"/>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44" name="Oval 43">
              <a:extLst>
                <a:ext uri="{FF2B5EF4-FFF2-40B4-BE49-F238E27FC236}">
                  <a16:creationId xmlns:a16="http://schemas.microsoft.com/office/drawing/2014/main" id="{86576FD6-1329-C741-94FB-429E65CDDC5F}"/>
                </a:ext>
              </a:extLst>
            </p:cNvPr>
            <p:cNvSpPr/>
            <p:nvPr/>
          </p:nvSpPr>
          <p:spPr>
            <a:xfrm>
              <a:off x="2069880" y="1925782"/>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46" name="Straight Arrow Connector 45">
              <a:extLst>
                <a:ext uri="{FF2B5EF4-FFF2-40B4-BE49-F238E27FC236}">
                  <a16:creationId xmlns:a16="http://schemas.microsoft.com/office/drawing/2014/main" id="{4D9E0787-321D-9541-B443-615670DFEAAE}"/>
                </a:ext>
              </a:extLst>
            </p:cNvPr>
            <p:cNvCxnSpPr>
              <a:stCxn id="41" idx="7"/>
              <a:endCxn id="42" idx="2"/>
            </p:cNvCxnSpPr>
            <p:nvPr/>
          </p:nvCxnSpPr>
          <p:spPr>
            <a:xfrm flipV="1">
              <a:off x="1152245" y="1828800"/>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F821ADC-DE04-1548-9B1B-779A500DB860}"/>
                </a:ext>
              </a:extLst>
            </p:cNvPr>
            <p:cNvCxnSpPr>
              <a:cxnSpLocks/>
              <a:stCxn id="42" idx="6"/>
              <a:endCxn id="44" idx="1"/>
            </p:cNvCxnSpPr>
            <p:nvPr/>
          </p:nvCxnSpPr>
          <p:spPr>
            <a:xfrm>
              <a:off x="1873140" y="1828800"/>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8FC7503-E288-9741-86CD-5360AFDC7086}"/>
                </a:ext>
              </a:extLst>
            </p:cNvPr>
            <p:cNvCxnSpPr>
              <a:cxnSpLocks/>
              <a:stCxn id="43" idx="6"/>
              <a:endCxn id="44" idx="3"/>
            </p:cNvCxnSpPr>
            <p:nvPr/>
          </p:nvCxnSpPr>
          <p:spPr>
            <a:xfrm flipV="1">
              <a:off x="1873140" y="2316027"/>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1006DF-3268-8644-93FD-53EA7A27C8CF}"/>
                </a:ext>
              </a:extLst>
            </p:cNvPr>
            <p:cNvCxnSpPr>
              <a:cxnSpLocks/>
              <a:stCxn id="41" idx="5"/>
              <a:endCxn id="43" idx="2"/>
            </p:cNvCxnSpPr>
            <p:nvPr/>
          </p:nvCxnSpPr>
          <p:spPr>
            <a:xfrm>
              <a:off x="1152245" y="2316027"/>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grpSp>
      <p:sp>
        <p:nvSpPr>
          <p:cNvPr id="58" name="Oval 57">
            <a:extLst>
              <a:ext uri="{FF2B5EF4-FFF2-40B4-BE49-F238E27FC236}">
                <a16:creationId xmlns:a16="http://schemas.microsoft.com/office/drawing/2014/main" id="{1032F94E-F912-9E4B-9C0F-CB9B5958E486}"/>
              </a:ext>
            </a:extLst>
          </p:cNvPr>
          <p:cNvSpPr/>
          <p:nvPr/>
        </p:nvSpPr>
        <p:spPr>
          <a:xfrm>
            <a:off x="2320423" y="1718681"/>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T1</a:t>
            </a:r>
          </a:p>
        </p:txBody>
      </p:sp>
      <p:sp>
        <p:nvSpPr>
          <p:cNvPr id="59" name="Oval 58">
            <a:extLst>
              <a:ext uri="{FF2B5EF4-FFF2-40B4-BE49-F238E27FC236}">
                <a16:creationId xmlns:a16="http://schemas.microsoft.com/office/drawing/2014/main" id="{FF6E16C8-074A-0544-AB78-F147C03C92C9}"/>
              </a:ext>
            </a:extLst>
          </p:cNvPr>
          <p:cNvSpPr/>
          <p:nvPr/>
        </p:nvSpPr>
        <p:spPr>
          <a:xfrm>
            <a:off x="2974363" y="1393099"/>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60" name="Oval 59">
            <a:extLst>
              <a:ext uri="{FF2B5EF4-FFF2-40B4-BE49-F238E27FC236}">
                <a16:creationId xmlns:a16="http://schemas.microsoft.com/office/drawing/2014/main" id="{1A047FD9-30E8-D449-AC3B-7C4122C17EDB}"/>
              </a:ext>
            </a:extLst>
          </p:cNvPr>
          <p:cNvSpPr/>
          <p:nvPr/>
        </p:nvSpPr>
        <p:spPr>
          <a:xfrm>
            <a:off x="2974363" y="2078899"/>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61" name="Oval 60">
            <a:extLst>
              <a:ext uri="{FF2B5EF4-FFF2-40B4-BE49-F238E27FC236}">
                <a16:creationId xmlns:a16="http://schemas.microsoft.com/office/drawing/2014/main" id="{08BE7D03-4C06-494A-9E0C-B8140B219318}"/>
              </a:ext>
            </a:extLst>
          </p:cNvPr>
          <p:cNvSpPr/>
          <p:nvPr/>
        </p:nvSpPr>
        <p:spPr>
          <a:xfrm>
            <a:off x="3628303" y="1718681"/>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T4</a:t>
            </a:r>
          </a:p>
        </p:txBody>
      </p:sp>
      <p:cxnSp>
        <p:nvCxnSpPr>
          <p:cNvPr id="62" name="Straight Arrow Connector 61">
            <a:extLst>
              <a:ext uri="{FF2B5EF4-FFF2-40B4-BE49-F238E27FC236}">
                <a16:creationId xmlns:a16="http://schemas.microsoft.com/office/drawing/2014/main" id="{DCD416F7-FAC2-3148-AED8-7267A34E9AFF}"/>
              </a:ext>
            </a:extLst>
          </p:cNvPr>
          <p:cNvCxnSpPr>
            <a:stCxn id="58" idx="7"/>
            <a:endCxn id="59" idx="2"/>
          </p:cNvCxnSpPr>
          <p:nvPr/>
        </p:nvCxnSpPr>
        <p:spPr>
          <a:xfrm flipV="1">
            <a:off x="2710668" y="1621699"/>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36DCC86-A59A-DC4A-B203-11BD0A1032F3}"/>
              </a:ext>
            </a:extLst>
          </p:cNvPr>
          <p:cNvCxnSpPr>
            <a:cxnSpLocks/>
            <a:stCxn id="59" idx="6"/>
            <a:endCxn id="61" idx="1"/>
          </p:cNvCxnSpPr>
          <p:nvPr/>
        </p:nvCxnSpPr>
        <p:spPr>
          <a:xfrm>
            <a:off x="3431563" y="1621699"/>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ADB4F0D0-9B6C-2041-9E68-37DFA3E06E7A}"/>
              </a:ext>
            </a:extLst>
          </p:cNvPr>
          <p:cNvCxnSpPr>
            <a:cxnSpLocks/>
            <a:stCxn id="60" idx="6"/>
            <a:endCxn id="61" idx="3"/>
          </p:cNvCxnSpPr>
          <p:nvPr/>
        </p:nvCxnSpPr>
        <p:spPr>
          <a:xfrm flipV="1">
            <a:off x="3431563" y="2108926"/>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804145A-50D6-9A4F-A7CA-56160D78B020}"/>
              </a:ext>
            </a:extLst>
          </p:cNvPr>
          <p:cNvCxnSpPr>
            <a:cxnSpLocks/>
            <a:stCxn id="58" idx="5"/>
            <a:endCxn id="60" idx="2"/>
          </p:cNvCxnSpPr>
          <p:nvPr/>
        </p:nvCxnSpPr>
        <p:spPr>
          <a:xfrm>
            <a:off x="2710668" y="2108926"/>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E4EBF76-853F-6A44-BD66-B4DB88ABC6D8}"/>
              </a:ext>
            </a:extLst>
          </p:cNvPr>
          <p:cNvSpPr/>
          <p:nvPr/>
        </p:nvSpPr>
        <p:spPr>
          <a:xfrm>
            <a:off x="4113517" y="2368294"/>
            <a:ext cx="457200" cy="457200"/>
          </a:xfrm>
          <a:prstGeom prst="ellipse">
            <a:avLst/>
          </a:prstGeom>
          <a:solidFill>
            <a:srgbClr val="7030A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68" name="Oval 67">
            <a:extLst>
              <a:ext uri="{FF2B5EF4-FFF2-40B4-BE49-F238E27FC236}">
                <a16:creationId xmlns:a16="http://schemas.microsoft.com/office/drawing/2014/main" id="{3A43574D-8A6F-234C-AC01-C2B2D79F2131}"/>
              </a:ext>
            </a:extLst>
          </p:cNvPr>
          <p:cNvSpPr/>
          <p:nvPr/>
        </p:nvSpPr>
        <p:spPr>
          <a:xfrm>
            <a:off x="4767457" y="2042712"/>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T2</a:t>
            </a:r>
          </a:p>
        </p:txBody>
      </p:sp>
      <p:sp>
        <p:nvSpPr>
          <p:cNvPr id="69" name="Oval 68">
            <a:extLst>
              <a:ext uri="{FF2B5EF4-FFF2-40B4-BE49-F238E27FC236}">
                <a16:creationId xmlns:a16="http://schemas.microsoft.com/office/drawing/2014/main" id="{05538E4C-A688-DE46-BE17-747905A35A62}"/>
              </a:ext>
            </a:extLst>
          </p:cNvPr>
          <p:cNvSpPr/>
          <p:nvPr/>
        </p:nvSpPr>
        <p:spPr>
          <a:xfrm>
            <a:off x="4767457" y="2728512"/>
            <a:ext cx="457200" cy="457200"/>
          </a:xfrm>
          <a:prstGeom prst="ellipse">
            <a:avLst/>
          </a:prstGeom>
          <a:solidFill>
            <a:srgbClr val="FFC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tx1"/>
                </a:solidFill>
                <a:latin typeface="Calibri" panose="020F0502020204030204" pitchFamily="34" charset="0"/>
                <a:cs typeface="Calibri" panose="020F0502020204030204" pitchFamily="34" charset="0"/>
              </a:rPr>
              <a:t>T3</a:t>
            </a:r>
          </a:p>
        </p:txBody>
      </p:sp>
      <p:sp>
        <p:nvSpPr>
          <p:cNvPr id="70" name="Oval 69">
            <a:extLst>
              <a:ext uri="{FF2B5EF4-FFF2-40B4-BE49-F238E27FC236}">
                <a16:creationId xmlns:a16="http://schemas.microsoft.com/office/drawing/2014/main" id="{1FADEB84-F61F-824A-8D2A-8F38849561C1}"/>
              </a:ext>
            </a:extLst>
          </p:cNvPr>
          <p:cNvSpPr/>
          <p:nvPr/>
        </p:nvSpPr>
        <p:spPr>
          <a:xfrm>
            <a:off x="5421397" y="236829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71" name="Straight Arrow Connector 70">
            <a:extLst>
              <a:ext uri="{FF2B5EF4-FFF2-40B4-BE49-F238E27FC236}">
                <a16:creationId xmlns:a16="http://schemas.microsoft.com/office/drawing/2014/main" id="{0F7D91DD-BAE5-8348-AD3D-122A78B518CD}"/>
              </a:ext>
            </a:extLst>
          </p:cNvPr>
          <p:cNvCxnSpPr>
            <a:stCxn id="67" idx="7"/>
            <a:endCxn id="68" idx="2"/>
          </p:cNvCxnSpPr>
          <p:nvPr/>
        </p:nvCxnSpPr>
        <p:spPr>
          <a:xfrm flipV="1">
            <a:off x="4503762" y="2271312"/>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07827A3-5289-5E4D-9358-7DD011DA1422}"/>
              </a:ext>
            </a:extLst>
          </p:cNvPr>
          <p:cNvCxnSpPr>
            <a:cxnSpLocks/>
            <a:stCxn id="68" idx="6"/>
            <a:endCxn id="70" idx="1"/>
          </p:cNvCxnSpPr>
          <p:nvPr/>
        </p:nvCxnSpPr>
        <p:spPr>
          <a:xfrm>
            <a:off x="5224657" y="2271312"/>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637BDBAF-A341-1E47-B032-FB078526A033}"/>
              </a:ext>
            </a:extLst>
          </p:cNvPr>
          <p:cNvCxnSpPr>
            <a:cxnSpLocks/>
            <a:stCxn id="69" idx="6"/>
            <a:endCxn id="70" idx="3"/>
          </p:cNvCxnSpPr>
          <p:nvPr/>
        </p:nvCxnSpPr>
        <p:spPr>
          <a:xfrm flipV="1">
            <a:off x="5224657" y="2758539"/>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7DFAC2F-7009-9F4D-9EC8-21C84EE49F3C}"/>
              </a:ext>
            </a:extLst>
          </p:cNvPr>
          <p:cNvCxnSpPr>
            <a:cxnSpLocks/>
            <a:stCxn id="67" idx="5"/>
            <a:endCxn id="69" idx="2"/>
          </p:cNvCxnSpPr>
          <p:nvPr/>
        </p:nvCxnSpPr>
        <p:spPr>
          <a:xfrm>
            <a:off x="4503762" y="2758539"/>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9F206BC0-48AF-D74D-8F87-BF3005E12AA9}"/>
              </a:ext>
            </a:extLst>
          </p:cNvPr>
          <p:cNvSpPr/>
          <p:nvPr/>
        </p:nvSpPr>
        <p:spPr>
          <a:xfrm>
            <a:off x="458676" y="4457286"/>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95" name="Oval 94">
            <a:extLst>
              <a:ext uri="{FF2B5EF4-FFF2-40B4-BE49-F238E27FC236}">
                <a16:creationId xmlns:a16="http://schemas.microsoft.com/office/drawing/2014/main" id="{55C187F1-546B-4948-BBAB-D9568DA654A5}"/>
              </a:ext>
            </a:extLst>
          </p:cNvPr>
          <p:cNvSpPr/>
          <p:nvPr/>
        </p:nvSpPr>
        <p:spPr>
          <a:xfrm>
            <a:off x="1112616" y="4131704"/>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96" name="Oval 95">
            <a:extLst>
              <a:ext uri="{FF2B5EF4-FFF2-40B4-BE49-F238E27FC236}">
                <a16:creationId xmlns:a16="http://schemas.microsoft.com/office/drawing/2014/main" id="{F6B52929-2B56-CD4A-B7A1-887AE33BA5D1}"/>
              </a:ext>
            </a:extLst>
          </p:cNvPr>
          <p:cNvSpPr/>
          <p:nvPr/>
        </p:nvSpPr>
        <p:spPr>
          <a:xfrm>
            <a:off x="1112616" y="481750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97" name="Oval 96">
            <a:extLst>
              <a:ext uri="{FF2B5EF4-FFF2-40B4-BE49-F238E27FC236}">
                <a16:creationId xmlns:a16="http://schemas.microsoft.com/office/drawing/2014/main" id="{3C6A3AFE-564C-4640-8C37-7188995BD74D}"/>
              </a:ext>
            </a:extLst>
          </p:cNvPr>
          <p:cNvSpPr/>
          <p:nvPr/>
        </p:nvSpPr>
        <p:spPr>
          <a:xfrm>
            <a:off x="1766556" y="4457286"/>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98" name="Straight Arrow Connector 97">
            <a:extLst>
              <a:ext uri="{FF2B5EF4-FFF2-40B4-BE49-F238E27FC236}">
                <a16:creationId xmlns:a16="http://schemas.microsoft.com/office/drawing/2014/main" id="{08249067-5824-E64D-BA87-E32EF3DFD2A6}"/>
              </a:ext>
            </a:extLst>
          </p:cNvPr>
          <p:cNvCxnSpPr>
            <a:stCxn id="94" idx="7"/>
            <a:endCxn id="95" idx="2"/>
          </p:cNvCxnSpPr>
          <p:nvPr/>
        </p:nvCxnSpPr>
        <p:spPr>
          <a:xfrm flipV="1">
            <a:off x="848921" y="43603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16E0DF95-36E2-2444-9CE2-2CC39F8E3A3C}"/>
              </a:ext>
            </a:extLst>
          </p:cNvPr>
          <p:cNvCxnSpPr>
            <a:cxnSpLocks/>
            <a:stCxn id="95" idx="6"/>
            <a:endCxn id="97" idx="1"/>
          </p:cNvCxnSpPr>
          <p:nvPr/>
        </p:nvCxnSpPr>
        <p:spPr>
          <a:xfrm>
            <a:off x="1569816" y="43603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A1AF08B4-EAA2-2D46-80DF-C25BA314495D}"/>
              </a:ext>
            </a:extLst>
          </p:cNvPr>
          <p:cNvCxnSpPr>
            <a:cxnSpLocks/>
            <a:stCxn id="96" idx="6"/>
            <a:endCxn id="97" idx="3"/>
          </p:cNvCxnSpPr>
          <p:nvPr/>
        </p:nvCxnSpPr>
        <p:spPr>
          <a:xfrm flipV="1">
            <a:off x="1569816" y="48475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15EAF6B-3609-1E43-966F-9E802F782864}"/>
              </a:ext>
            </a:extLst>
          </p:cNvPr>
          <p:cNvCxnSpPr>
            <a:cxnSpLocks/>
            <a:stCxn id="94" idx="5"/>
            <a:endCxn id="96" idx="2"/>
          </p:cNvCxnSpPr>
          <p:nvPr/>
        </p:nvCxnSpPr>
        <p:spPr>
          <a:xfrm>
            <a:off x="848921" y="48475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03" name="Oval 102">
            <a:extLst>
              <a:ext uri="{FF2B5EF4-FFF2-40B4-BE49-F238E27FC236}">
                <a16:creationId xmlns:a16="http://schemas.microsoft.com/office/drawing/2014/main" id="{A32215D9-D93F-0840-93CB-410DA7DC8BE1}"/>
              </a:ext>
            </a:extLst>
          </p:cNvPr>
          <p:cNvSpPr/>
          <p:nvPr/>
        </p:nvSpPr>
        <p:spPr>
          <a:xfrm>
            <a:off x="2251770" y="3771486"/>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104" name="Oval 103">
            <a:extLst>
              <a:ext uri="{FF2B5EF4-FFF2-40B4-BE49-F238E27FC236}">
                <a16:creationId xmlns:a16="http://schemas.microsoft.com/office/drawing/2014/main" id="{246D11EC-1512-6948-8E4A-7414DA189917}"/>
              </a:ext>
            </a:extLst>
          </p:cNvPr>
          <p:cNvSpPr/>
          <p:nvPr/>
        </p:nvSpPr>
        <p:spPr>
          <a:xfrm>
            <a:off x="2905710" y="3445904"/>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105" name="Oval 104">
            <a:extLst>
              <a:ext uri="{FF2B5EF4-FFF2-40B4-BE49-F238E27FC236}">
                <a16:creationId xmlns:a16="http://schemas.microsoft.com/office/drawing/2014/main" id="{6DB435EC-55BA-8D4F-ADF9-EBEF207CC2EC}"/>
              </a:ext>
            </a:extLst>
          </p:cNvPr>
          <p:cNvSpPr/>
          <p:nvPr/>
        </p:nvSpPr>
        <p:spPr>
          <a:xfrm>
            <a:off x="2905710" y="4131704"/>
            <a:ext cx="457200" cy="457200"/>
          </a:xfrm>
          <a:prstGeom prst="ellipse">
            <a:avLst/>
          </a:prstGeom>
          <a:solidFill>
            <a:schemeClr val="accent1">
              <a:lumMod val="50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106" name="Oval 105">
            <a:extLst>
              <a:ext uri="{FF2B5EF4-FFF2-40B4-BE49-F238E27FC236}">
                <a16:creationId xmlns:a16="http://schemas.microsoft.com/office/drawing/2014/main" id="{514AC1E0-D047-4F4C-AC87-5BF349FBBE75}"/>
              </a:ext>
            </a:extLst>
          </p:cNvPr>
          <p:cNvSpPr/>
          <p:nvPr/>
        </p:nvSpPr>
        <p:spPr>
          <a:xfrm>
            <a:off x="3559650" y="3771486"/>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107" name="Straight Arrow Connector 106">
            <a:extLst>
              <a:ext uri="{FF2B5EF4-FFF2-40B4-BE49-F238E27FC236}">
                <a16:creationId xmlns:a16="http://schemas.microsoft.com/office/drawing/2014/main" id="{8EABC00F-996B-FC47-9162-3B2108657872}"/>
              </a:ext>
            </a:extLst>
          </p:cNvPr>
          <p:cNvCxnSpPr>
            <a:stCxn id="103" idx="7"/>
            <a:endCxn id="104" idx="2"/>
          </p:cNvCxnSpPr>
          <p:nvPr/>
        </p:nvCxnSpPr>
        <p:spPr>
          <a:xfrm flipV="1">
            <a:off x="2642015" y="36745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D62D94DD-6C1F-D546-9FDD-7AF286748B58}"/>
              </a:ext>
            </a:extLst>
          </p:cNvPr>
          <p:cNvCxnSpPr>
            <a:cxnSpLocks/>
            <a:stCxn id="104" idx="6"/>
            <a:endCxn id="106" idx="1"/>
          </p:cNvCxnSpPr>
          <p:nvPr/>
        </p:nvCxnSpPr>
        <p:spPr>
          <a:xfrm>
            <a:off x="3362910" y="3674504"/>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7CE4CB7-090A-B24D-8C94-D6F9F65600A1}"/>
              </a:ext>
            </a:extLst>
          </p:cNvPr>
          <p:cNvCxnSpPr>
            <a:cxnSpLocks/>
            <a:stCxn id="105" idx="6"/>
            <a:endCxn id="106" idx="3"/>
          </p:cNvCxnSpPr>
          <p:nvPr/>
        </p:nvCxnSpPr>
        <p:spPr>
          <a:xfrm flipV="1">
            <a:off x="3362910" y="41617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CF7D5588-7258-7345-A8B0-350ABE108EF7}"/>
              </a:ext>
            </a:extLst>
          </p:cNvPr>
          <p:cNvCxnSpPr>
            <a:cxnSpLocks/>
            <a:stCxn id="103" idx="5"/>
            <a:endCxn id="105" idx="2"/>
          </p:cNvCxnSpPr>
          <p:nvPr/>
        </p:nvCxnSpPr>
        <p:spPr>
          <a:xfrm>
            <a:off x="2642015" y="4161731"/>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C7826A76-2993-D245-A5BA-07EF79A64366}"/>
              </a:ext>
            </a:extLst>
          </p:cNvPr>
          <p:cNvSpPr/>
          <p:nvPr/>
        </p:nvSpPr>
        <p:spPr>
          <a:xfrm>
            <a:off x="4044864" y="4421099"/>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T1</a:t>
            </a:r>
          </a:p>
        </p:txBody>
      </p:sp>
      <p:sp>
        <p:nvSpPr>
          <p:cNvPr id="113" name="Oval 112">
            <a:extLst>
              <a:ext uri="{FF2B5EF4-FFF2-40B4-BE49-F238E27FC236}">
                <a16:creationId xmlns:a16="http://schemas.microsoft.com/office/drawing/2014/main" id="{7A0843A5-8041-8A44-9D2E-4B0CBF029060}"/>
              </a:ext>
            </a:extLst>
          </p:cNvPr>
          <p:cNvSpPr/>
          <p:nvPr/>
        </p:nvSpPr>
        <p:spPr>
          <a:xfrm>
            <a:off x="4698804" y="4095517"/>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T2</a:t>
            </a:r>
          </a:p>
        </p:txBody>
      </p:sp>
      <p:sp>
        <p:nvSpPr>
          <p:cNvPr id="114" name="Oval 113">
            <a:extLst>
              <a:ext uri="{FF2B5EF4-FFF2-40B4-BE49-F238E27FC236}">
                <a16:creationId xmlns:a16="http://schemas.microsoft.com/office/drawing/2014/main" id="{28308CC4-B70F-0A41-98E6-2739560194A2}"/>
              </a:ext>
            </a:extLst>
          </p:cNvPr>
          <p:cNvSpPr/>
          <p:nvPr/>
        </p:nvSpPr>
        <p:spPr>
          <a:xfrm>
            <a:off x="4698804" y="4781317"/>
            <a:ext cx="457200" cy="457200"/>
          </a:xfrm>
          <a:prstGeom prst="ellipse">
            <a:avLst/>
          </a:prstGeom>
          <a:solidFill>
            <a:srgbClr val="FF0000"/>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T3</a:t>
            </a:r>
          </a:p>
        </p:txBody>
      </p:sp>
      <p:sp>
        <p:nvSpPr>
          <p:cNvPr id="115" name="Oval 114">
            <a:extLst>
              <a:ext uri="{FF2B5EF4-FFF2-40B4-BE49-F238E27FC236}">
                <a16:creationId xmlns:a16="http://schemas.microsoft.com/office/drawing/2014/main" id="{14F2A13C-324B-D644-9EBD-44DCF1F23C23}"/>
              </a:ext>
            </a:extLst>
          </p:cNvPr>
          <p:cNvSpPr/>
          <p:nvPr/>
        </p:nvSpPr>
        <p:spPr>
          <a:xfrm>
            <a:off x="5352744" y="4421099"/>
            <a:ext cx="457200" cy="457200"/>
          </a:xfrm>
          <a:prstGeom prst="ellipse">
            <a:avLst/>
          </a:prstGeom>
          <a:solidFill>
            <a:schemeClr val="accent6">
              <a:lumMod val="75000"/>
            </a:schemeClr>
          </a:solidFill>
          <a:ln w="19050">
            <a:noFill/>
            <a:miter lim="800000"/>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0" tIns="182880" rIns="0" bIns="182880" numCol="1" spcCol="0" rtlCol="0" fromWordArt="0" anchor="ctr" anchorCtr="0" forceAA="0" compatLnSpc="1">
            <a:prstTxWarp prst="textNoShape">
              <a:avLst/>
            </a:prstTxWarp>
            <a:noAutofit/>
          </a:bodyPr>
          <a:lstStyle/>
          <a:p>
            <a:pPr algn="ctr">
              <a:lnSpc>
                <a:spcPct val="90000"/>
              </a:lnSpc>
            </a:pPr>
            <a:r>
              <a:rPr lang="en-US" b="1" dirty="0">
                <a:solidFill>
                  <a:schemeClr val="bg1"/>
                </a:solidFill>
                <a:latin typeface="Calibri" panose="020F0502020204030204" pitchFamily="34" charset="0"/>
                <a:cs typeface="Calibri" panose="020F0502020204030204" pitchFamily="34" charset="0"/>
              </a:rPr>
              <a:t>T4</a:t>
            </a:r>
          </a:p>
        </p:txBody>
      </p:sp>
      <p:cxnSp>
        <p:nvCxnSpPr>
          <p:cNvPr id="116" name="Straight Arrow Connector 115">
            <a:extLst>
              <a:ext uri="{FF2B5EF4-FFF2-40B4-BE49-F238E27FC236}">
                <a16:creationId xmlns:a16="http://schemas.microsoft.com/office/drawing/2014/main" id="{F24880EE-EFED-6545-A49A-A3A3DC8063D8}"/>
              </a:ext>
            </a:extLst>
          </p:cNvPr>
          <p:cNvCxnSpPr>
            <a:stCxn id="112" idx="7"/>
            <a:endCxn id="113" idx="2"/>
          </p:cNvCxnSpPr>
          <p:nvPr/>
        </p:nvCxnSpPr>
        <p:spPr>
          <a:xfrm flipV="1">
            <a:off x="4435109" y="4324117"/>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2329455D-8532-A649-B8E2-A9DCB3E45A48}"/>
              </a:ext>
            </a:extLst>
          </p:cNvPr>
          <p:cNvCxnSpPr>
            <a:cxnSpLocks/>
            <a:stCxn id="113" idx="6"/>
            <a:endCxn id="115" idx="1"/>
          </p:cNvCxnSpPr>
          <p:nvPr/>
        </p:nvCxnSpPr>
        <p:spPr>
          <a:xfrm>
            <a:off x="5156004" y="4324117"/>
            <a:ext cx="263695" cy="163937"/>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3F1ACD32-DEA8-714B-9FDB-515434581E2B}"/>
              </a:ext>
            </a:extLst>
          </p:cNvPr>
          <p:cNvCxnSpPr>
            <a:cxnSpLocks/>
            <a:stCxn id="114" idx="6"/>
            <a:endCxn id="115" idx="3"/>
          </p:cNvCxnSpPr>
          <p:nvPr/>
        </p:nvCxnSpPr>
        <p:spPr>
          <a:xfrm flipV="1">
            <a:off x="5156004" y="4811344"/>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B7F96E87-13FE-CE4B-976B-CFADF093B77E}"/>
              </a:ext>
            </a:extLst>
          </p:cNvPr>
          <p:cNvCxnSpPr>
            <a:cxnSpLocks/>
            <a:stCxn id="112" idx="5"/>
            <a:endCxn id="114" idx="2"/>
          </p:cNvCxnSpPr>
          <p:nvPr/>
        </p:nvCxnSpPr>
        <p:spPr>
          <a:xfrm>
            <a:off x="4435109" y="4811344"/>
            <a:ext cx="263695" cy="198573"/>
          </a:xfrm>
          <a:prstGeom prst="straightConnector1">
            <a:avLst/>
          </a:prstGeom>
          <a:ln w="38100">
            <a:solidFill>
              <a:schemeClr val="tx1"/>
            </a:solidFill>
            <a:miter lim="800000"/>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1EFFD830-B181-D540-8CD9-5878334C8F25}"/>
              </a:ext>
            </a:extLst>
          </p:cNvPr>
          <p:cNvSpPr txBox="1"/>
          <p:nvPr/>
        </p:nvSpPr>
        <p:spPr>
          <a:xfrm>
            <a:off x="429767" y="5460739"/>
            <a:ext cx="11152633" cy="830997"/>
          </a:xfrm>
          <a:prstGeom prst="rect">
            <a:avLst/>
          </a:prstGeom>
          <a:noFill/>
        </p:spPr>
        <p:txBody>
          <a:bodyPr wrap="square" rtlCol="0">
            <a:spAutoFit/>
          </a:bodyPr>
          <a:lstStyle/>
          <a:p>
            <a:pPr marL="342900" indent="-342900" fontAlgn="auto">
              <a:spcBef>
                <a:spcPts val="0"/>
              </a:spcBef>
              <a:spcAft>
                <a:spcPts val="0"/>
              </a:spcAft>
              <a:buFont typeface="Arial" panose="020B0604020202020204" pitchFamily="34" charset="0"/>
              <a:buChar char="•"/>
            </a:pPr>
            <a:r>
              <a:rPr lang="en-US" sz="2400" dirty="0">
                <a:solidFill>
                  <a:prstClr val="black"/>
                </a:solidFill>
                <a:latin typeface="+mn-lt"/>
                <a:cs typeface="+mn-cs"/>
              </a:rPr>
              <a:t>A task can be freely scheduled and run on any device.</a:t>
            </a:r>
          </a:p>
          <a:p>
            <a:pPr marL="342900" indent="-342900" fontAlgn="auto">
              <a:spcBef>
                <a:spcPts val="0"/>
              </a:spcBef>
              <a:spcAft>
                <a:spcPts val="0"/>
              </a:spcAft>
              <a:buFont typeface="Arial" panose="020B0604020202020204" pitchFamily="34" charset="0"/>
              <a:buChar char="•"/>
            </a:pPr>
            <a:r>
              <a:rPr lang="en-US" sz="2400" dirty="0">
                <a:solidFill>
                  <a:prstClr val="black"/>
                </a:solidFill>
                <a:latin typeface="+mn-lt"/>
                <a:cs typeface="+mn-cs"/>
              </a:rPr>
              <a:t>An IRIS application is portable across different heterogeneous systems.</a:t>
            </a:r>
          </a:p>
        </p:txBody>
      </p:sp>
      <p:sp>
        <p:nvSpPr>
          <p:cNvPr id="121" name="TextBox 120">
            <a:extLst>
              <a:ext uri="{FF2B5EF4-FFF2-40B4-BE49-F238E27FC236}">
                <a16:creationId xmlns:a16="http://schemas.microsoft.com/office/drawing/2014/main" id="{85E09F28-8DC1-EF42-B834-6D245A12769D}"/>
              </a:ext>
            </a:extLst>
          </p:cNvPr>
          <p:cNvSpPr txBox="1"/>
          <p:nvPr/>
        </p:nvSpPr>
        <p:spPr>
          <a:xfrm>
            <a:off x="7478218" y="2564807"/>
            <a:ext cx="2721964" cy="646331"/>
          </a:xfrm>
          <a:prstGeom prst="rect">
            <a:avLst/>
          </a:prstGeom>
          <a:noFill/>
        </p:spPr>
        <p:txBody>
          <a:bodyPr wrap="none" rtlCol="0">
            <a:spAutoFit/>
          </a:bodyPr>
          <a:lstStyle/>
          <a:p>
            <a:pPr algn="l">
              <a:lnSpc>
                <a:spcPct val="90000"/>
              </a:lnSpc>
            </a:pPr>
            <a:r>
              <a:rPr lang="en-US" sz="4000" b="1" dirty="0">
                <a:latin typeface="Calibri" panose="020F0502020204030204" pitchFamily="34" charset="0"/>
                <a:cs typeface="Calibri" panose="020F0502020204030204" pitchFamily="34" charset="0"/>
              </a:rPr>
              <a:t>Snapdragon</a:t>
            </a:r>
          </a:p>
        </p:txBody>
      </p:sp>
      <p:sp>
        <p:nvSpPr>
          <p:cNvPr id="122" name="TextBox 121">
            <a:extLst>
              <a:ext uri="{FF2B5EF4-FFF2-40B4-BE49-F238E27FC236}">
                <a16:creationId xmlns:a16="http://schemas.microsoft.com/office/drawing/2014/main" id="{91C8CDD9-FFB5-6448-847B-0EB05B341D87}"/>
              </a:ext>
            </a:extLst>
          </p:cNvPr>
          <p:cNvSpPr txBox="1"/>
          <p:nvPr/>
        </p:nvSpPr>
        <p:spPr>
          <a:xfrm>
            <a:off x="7894775" y="4619896"/>
            <a:ext cx="1888850" cy="646331"/>
          </a:xfrm>
          <a:prstGeom prst="rect">
            <a:avLst/>
          </a:prstGeom>
          <a:noFill/>
        </p:spPr>
        <p:txBody>
          <a:bodyPr wrap="none" rtlCol="0">
            <a:spAutoFit/>
          </a:bodyPr>
          <a:lstStyle/>
          <a:p>
            <a:pPr algn="l">
              <a:lnSpc>
                <a:spcPct val="90000"/>
              </a:lnSpc>
            </a:pPr>
            <a:r>
              <a:rPr lang="en-US" sz="4000" b="1" dirty="0">
                <a:latin typeface="Calibri" panose="020F0502020204030204" pitchFamily="34" charset="0"/>
                <a:cs typeface="Calibri" panose="020F0502020204030204" pitchFamily="34" charset="0"/>
              </a:rPr>
              <a:t>Frontier</a:t>
            </a:r>
          </a:p>
        </p:txBody>
      </p:sp>
    </p:spTree>
    <p:extLst>
      <p:ext uri="{BB962C8B-B14F-4D97-AF65-F5344CB8AC3E}">
        <p14:creationId xmlns:p14="http://schemas.microsoft.com/office/powerpoint/2010/main" val="2734688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21BDE-2E57-054E-8140-16759E2D6A77}"/>
              </a:ext>
            </a:extLst>
          </p:cNvPr>
          <p:cNvSpPr>
            <a:spLocks noGrp="1"/>
          </p:cNvSpPr>
          <p:nvPr>
            <p:ph type="title"/>
          </p:nvPr>
        </p:nvSpPr>
        <p:spPr/>
        <p:txBody>
          <a:bodyPr/>
          <a:lstStyle/>
          <a:p>
            <a:r>
              <a:rPr lang="en-US" dirty="0"/>
              <a:t>Evaluation</a:t>
            </a:r>
          </a:p>
        </p:txBody>
      </p:sp>
      <p:pic>
        <p:nvPicPr>
          <p:cNvPr id="5" name="Content Placeholder 4">
            <a:extLst>
              <a:ext uri="{FF2B5EF4-FFF2-40B4-BE49-F238E27FC236}">
                <a16:creationId xmlns:a16="http://schemas.microsoft.com/office/drawing/2014/main" id="{8ABD7985-EC4C-9C42-8733-E2A43E97001E}"/>
              </a:ext>
            </a:extLst>
          </p:cNvPr>
          <p:cNvPicPr>
            <a:picLocks noGrp="1" noChangeAspect="1"/>
          </p:cNvPicPr>
          <p:nvPr>
            <p:ph idx="1"/>
          </p:nvPr>
        </p:nvPicPr>
        <p:blipFill>
          <a:blip r:embed="rId3"/>
          <a:stretch>
            <a:fillRect/>
          </a:stretch>
        </p:blipFill>
        <p:spPr>
          <a:xfrm>
            <a:off x="838356" y="4755267"/>
            <a:ext cx="5486400" cy="1645920"/>
          </a:xfrm>
        </p:spPr>
      </p:pic>
      <p:pic>
        <p:nvPicPr>
          <p:cNvPr id="7" name="Picture 6">
            <a:extLst>
              <a:ext uri="{FF2B5EF4-FFF2-40B4-BE49-F238E27FC236}">
                <a16:creationId xmlns:a16="http://schemas.microsoft.com/office/drawing/2014/main" id="{842738C2-C619-D44E-9215-9A66D4E4A2C4}"/>
              </a:ext>
            </a:extLst>
          </p:cNvPr>
          <p:cNvPicPr>
            <a:picLocks noChangeAspect="1"/>
          </p:cNvPicPr>
          <p:nvPr/>
        </p:nvPicPr>
        <p:blipFill>
          <a:blip r:embed="rId4"/>
          <a:stretch>
            <a:fillRect/>
          </a:stretch>
        </p:blipFill>
        <p:spPr>
          <a:xfrm>
            <a:off x="838356" y="1234430"/>
            <a:ext cx="7252734" cy="1813184"/>
          </a:xfrm>
          <a:prstGeom prst="rect">
            <a:avLst/>
          </a:prstGeom>
        </p:spPr>
      </p:pic>
      <p:pic>
        <p:nvPicPr>
          <p:cNvPr id="9" name="Picture 8">
            <a:extLst>
              <a:ext uri="{FF2B5EF4-FFF2-40B4-BE49-F238E27FC236}">
                <a16:creationId xmlns:a16="http://schemas.microsoft.com/office/drawing/2014/main" id="{88834C33-917D-7B4D-8A8E-3DDA42A34188}"/>
              </a:ext>
            </a:extLst>
          </p:cNvPr>
          <p:cNvPicPr>
            <a:picLocks noChangeAspect="1"/>
          </p:cNvPicPr>
          <p:nvPr/>
        </p:nvPicPr>
        <p:blipFill>
          <a:blip r:embed="rId5"/>
          <a:stretch>
            <a:fillRect/>
          </a:stretch>
        </p:blipFill>
        <p:spPr>
          <a:xfrm>
            <a:off x="838356" y="3367594"/>
            <a:ext cx="5486400" cy="1097280"/>
          </a:xfrm>
          <a:prstGeom prst="rect">
            <a:avLst/>
          </a:prstGeom>
        </p:spPr>
      </p:pic>
      <p:pic>
        <p:nvPicPr>
          <p:cNvPr id="11" name="Picture 10">
            <a:extLst>
              <a:ext uri="{FF2B5EF4-FFF2-40B4-BE49-F238E27FC236}">
                <a16:creationId xmlns:a16="http://schemas.microsoft.com/office/drawing/2014/main" id="{309E70A4-F028-3B42-BD78-AF6BD150D97E}"/>
              </a:ext>
            </a:extLst>
          </p:cNvPr>
          <p:cNvPicPr>
            <a:picLocks noChangeAspect="1"/>
          </p:cNvPicPr>
          <p:nvPr/>
        </p:nvPicPr>
        <p:blipFill>
          <a:blip r:embed="rId6"/>
          <a:stretch>
            <a:fillRect/>
          </a:stretch>
        </p:blipFill>
        <p:spPr>
          <a:xfrm>
            <a:off x="6373367" y="3390279"/>
            <a:ext cx="5486400" cy="1097280"/>
          </a:xfrm>
          <a:prstGeom prst="rect">
            <a:avLst/>
          </a:prstGeom>
        </p:spPr>
      </p:pic>
      <p:sp>
        <p:nvSpPr>
          <p:cNvPr id="12" name="TextBox 11">
            <a:extLst>
              <a:ext uri="{FF2B5EF4-FFF2-40B4-BE49-F238E27FC236}">
                <a16:creationId xmlns:a16="http://schemas.microsoft.com/office/drawing/2014/main" id="{962C100F-7951-EE47-B269-2BEC9B3DB5D7}"/>
              </a:ext>
            </a:extLst>
          </p:cNvPr>
          <p:cNvSpPr txBox="1"/>
          <p:nvPr/>
        </p:nvSpPr>
        <p:spPr>
          <a:xfrm>
            <a:off x="8168261" y="1474371"/>
            <a:ext cx="2999539" cy="341632"/>
          </a:xfrm>
          <a:prstGeom prst="rect">
            <a:avLst/>
          </a:prstGeom>
          <a:noFill/>
        </p:spPr>
        <p:txBody>
          <a:bodyPr wrap="none" rtlCol="0">
            <a:spAutoFit/>
          </a:bodyPr>
          <a:lstStyle/>
          <a:p>
            <a:pPr algn="l">
              <a:lnSpc>
                <a:spcPct val="90000"/>
              </a:lnSpc>
            </a:pPr>
            <a:r>
              <a:rPr lang="en-US" b="1" i="1" dirty="0">
                <a:latin typeface="+mn-lt"/>
              </a:rPr>
              <a:t>Kernel Launch Overhead</a:t>
            </a:r>
          </a:p>
        </p:txBody>
      </p:sp>
      <p:sp>
        <p:nvSpPr>
          <p:cNvPr id="13" name="TextBox 12">
            <a:extLst>
              <a:ext uri="{FF2B5EF4-FFF2-40B4-BE49-F238E27FC236}">
                <a16:creationId xmlns:a16="http://schemas.microsoft.com/office/drawing/2014/main" id="{F316C2F5-608F-E544-93B6-EE42EBE45C27}"/>
              </a:ext>
            </a:extLst>
          </p:cNvPr>
          <p:cNvSpPr txBox="1"/>
          <p:nvPr/>
        </p:nvSpPr>
        <p:spPr>
          <a:xfrm>
            <a:off x="1187657" y="3261076"/>
            <a:ext cx="906017" cy="341632"/>
          </a:xfrm>
          <a:prstGeom prst="rect">
            <a:avLst/>
          </a:prstGeom>
          <a:noFill/>
        </p:spPr>
        <p:txBody>
          <a:bodyPr wrap="none" rtlCol="0">
            <a:spAutoFit/>
          </a:bodyPr>
          <a:lstStyle/>
          <a:p>
            <a:pPr algn="l">
              <a:lnSpc>
                <a:spcPct val="90000"/>
              </a:lnSpc>
            </a:pPr>
            <a:r>
              <a:rPr lang="en-US" b="1" i="1" dirty="0">
                <a:latin typeface="+mn-lt"/>
              </a:rPr>
              <a:t>SAXPY</a:t>
            </a:r>
          </a:p>
        </p:txBody>
      </p:sp>
      <p:sp>
        <p:nvSpPr>
          <p:cNvPr id="14" name="TextBox 13">
            <a:extLst>
              <a:ext uri="{FF2B5EF4-FFF2-40B4-BE49-F238E27FC236}">
                <a16:creationId xmlns:a16="http://schemas.microsoft.com/office/drawing/2014/main" id="{8888761F-5ED3-7C4E-B5B2-931211A9E1FB}"/>
              </a:ext>
            </a:extLst>
          </p:cNvPr>
          <p:cNvSpPr txBox="1"/>
          <p:nvPr/>
        </p:nvSpPr>
        <p:spPr>
          <a:xfrm>
            <a:off x="6655528" y="3261076"/>
            <a:ext cx="1035861" cy="341632"/>
          </a:xfrm>
          <a:prstGeom prst="rect">
            <a:avLst/>
          </a:prstGeom>
          <a:noFill/>
        </p:spPr>
        <p:txBody>
          <a:bodyPr wrap="none" rtlCol="0">
            <a:spAutoFit/>
          </a:bodyPr>
          <a:lstStyle/>
          <a:p>
            <a:pPr algn="l">
              <a:lnSpc>
                <a:spcPct val="90000"/>
              </a:lnSpc>
            </a:pPr>
            <a:r>
              <a:rPr lang="en-US" b="1" i="1" dirty="0">
                <a:latin typeface="+mn-lt"/>
              </a:rPr>
              <a:t>SGEMM</a:t>
            </a:r>
          </a:p>
        </p:txBody>
      </p:sp>
      <p:sp>
        <p:nvSpPr>
          <p:cNvPr id="15" name="TextBox 14">
            <a:extLst>
              <a:ext uri="{FF2B5EF4-FFF2-40B4-BE49-F238E27FC236}">
                <a16:creationId xmlns:a16="http://schemas.microsoft.com/office/drawing/2014/main" id="{8A0DBC00-4563-6541-B05F-C72A4D69660C}"/>
              </a:ext>
            </a:extLst>
          </p:cNvPr>
          <p:cNvSpPr txBox="1"/>
          <p:nvPr/>
        </p:nvSpPr>
        <p:spPr>
          <a:xfrm>
            <a:off x="1200986" y="4573824"/>
            <a:ext cx="946093" cy="341632"/>
          </a:xfrm>
          <a:prstGeom prst="rect">
            <a:avLst/>
          </a:prstGeom>
          <a:noFill/>
        </p:spPr>
        <p:txBody>
          <a:bodyPr wrap="none" rtlCol="0">
            <a:spAutoFit/>
          </a:bodyPr>
          <a:lstStyle/>
          <a:p>
            <a:pPr algn="l">
              <a:lnSpc>
                <a:spcPct val="90000"/>
              </a:lnSpc>
            </a:pPr>
            <a:r>
              <a:rPr lang="en-US" b="1" i="1" dirty="0">
                <a:latin typeface="+mn-lt"/>
              </a:rPr>
              <a:t>LULESH</a:t>
            </a:r>
          </a:p>
        </p:txBody>
      </p:sp>
      <p:graphicFrame>
        <p:nvGraphicFramePr>
          <p:cNvPr id="17" name="Table 11">
            <a:extLst>
              <a:ext uri="{FF2B5EF4-FFF2-40B4-BE49-F238E27FC236}">
                <a16:creationId xmlns:a16="http://schemas.microsoft.com/office/drawing/2014/main" id="{CB954995-3245-B340-8BFE-D19B4DFF879D}"/>
              </a:ext>
            </a:extLst>
          </p:cNvPr>
          <p:cNvGraphicFramePr>
            <a:graphicFrameLocks/>
          </p:cNvGraphicFramePr>
          <p:nvPr>
            <p:extLst>
              <p:ext uri="{D42A27DB-BD31-4B8C-83A1-F6EECF244321}">
                <p14:modId xmlns:p14="http://schemas.microsoft.com/office/powerpoint/2010/main" val="3810908454"/>
              </p:ext>
            </p:extLst>
          </p:nvPr>
        </p:nvGraphicFramePr>
        <p:xfrm>
          <a:off x="6655528" y="4653827"/>
          <a:ext cx="5257800" cy="1859280"/>
        </p:xfrm>
        <a:graphic>
          <a:graphicData uri="http://schemas.openxmlformats.org/drawingml/2006/table">
            <a:tbl>
              <a:tblPr firstRow="1" bandRow="1"/>
              <a:tblGrid>
                <a:gridCol w="1314450">
                  <a:extLst>
                    <a:ext uri="{9D8B030D-6E8A-4147-A177-3AD203B41FA5}">
                      <a16:colId xmlns:a16="http://schemas.microsoft.com/office/drawing/2014/main" val="2788000086"/>
                    </a:ext>
                  </a:extLst>
                </a:gridCol>
                <a:gridCol w="1314450">
                  <a:extLst>
                    <a:ext uri="{9D8B030D-6E8A-4147-A177-3AD203B41FA5}">
                      <a16:colId xmlns:a16="http://schemas.microsoft.com/office/drawing/2014/main" val="4213613617"/>
                    </a:ext>
                  </a:extLst>
                </a:gridCol>
                <a:gridCol w="1314450">
                  <a:extLst>
                    <a:ext uri="{9D8B030D-6E8A-4147-A177-3AD203B41FA5}">
                      <a16:colId xmlns:a16="http://schemas.microsoft.com/office/drawing/2014/main" val="4013629107"/>
                    </a:ext>
                  </a:extLst>
                </a:gridCol>
                <a:gridCol w="1314450">
                  <a:extLst>
                    <a:ext uri="{9D8B030D-6E8A-4147-A177-3AD203B41FA5}">
                      <a16:colId xmlns:a16="http://schemas.microsoft.com/office/drawing/2014/main" val="824514723"/>
                    </a:ext>
                  </a:extLst>
                </a:gridCol>
              </a:tblGrid>
              <a:tr h="0">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Systems</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Snapdragon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9A9B9D"/>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AMD</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A5A5A5"/>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ctr"/>
                      <a:r>
                        <a:rPr lang="en-US" sz="1400" dirty="0"/>
                        <a:t>Summit</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A5A5A5"/>
                    </a:solidFill>
                  </a:tcPr>
                </a:tc>
                <a:extLst>
                  <a:ext uri="{0D108BD9-81ED-4DB2-BD59-A6C34878D82A}">
                    <a16:rowId xmlns:a16="http://schemas.microsoft.com/office/drawing/2014/main" val="999037911"/>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CPU</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ARM</a:t>
                      </a:r>
                    </a:p>
                    <a:p>
                      <a:pPr algn="ctr"/>
                      <a:r>
                        <a:rPr lang="en-US" sz="1400" dirty="0">
                          <a:solidFill>
                            <a:schemeClr val="bg1"/>
                          </a:solidFill>
                        </a:rPr>
                        <a:t>OpenMP</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AMD</a:t>
                      </a:r>
                    </a:p>
                    <a:p>
                      <a:pPr algn="ctr"/>
                      <a:r>
                        <a:rPr lang="en-US" sz="1400" dirty="0">
                          <a:solidFill>
                            <a:schemeClr val="bg1"/>
                          </a:solidFill>
                        </a:rPr>
                        <a:t>OpenMP</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16F79"/>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IBM</a:t>
                      </a:r>
                    </a:p>
                    <a:p>
                      <a:pPr algn="ctr"/>
                      <a:r>
                        <a:rPr lang="en-US" sz="1400" dirty="0">
                          <a:solidFill>
                            <a:schemeClr val="bg1"/>
                          </a:solidFill>
                        </a:rPr>
                        <a:t>OpenMP</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016F79"/>
                    </a:solidFill>
                  </a:tcPr>
                </a:tc>
                <a:extLst>
                  <a:ext uri="{0D108BD9-81ED-4DB2-BD59-A6C34878D82A}">
                    <a16:rowId xmlns:a16="http://schemas.microsoft.com/office/drawing/2014/main" val="2136553815"/>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GPU</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t>Qualcomm</a:t>
                      </a:r>
                    </a:p>
                    <a:p>
                      <a:pPr algn="ctr"/>
                      <a:r>
                        <a:rPr lang="en-US" sz="1400" dirty="0"/>
                        <a:t>OpenCL</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C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AMD</a:t>
                      </a:r>
                    </a:p>
                    <a:p>
                      <a:pPr algn="ctr"/>
                      <a:r>
                        <a:rPr lang="en-US" sz="1400" dirty="0">
                          <a:solidFill>
                            <a:schemeClr val="bg1"/>
                          </a:solidFill>
                        </a:rPr>
                        <a:t>HIP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F000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t>NVIDIA</a:t>
                      </a:r>
                    </a:p>
                    <a:p>
                      <a:pPr algn="ctr"/>
                      <a:r>
                        <a:rPr lang="en-US" sz="1400" dirty="0"/>
                        <a:t>CUDA</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15990661"/>
                  </a:ext>
                </a:extLst>
              </a:tr>
              <a:tr h="0">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b="1" dirty="0"/>
                        <a:t>DSP</a:t>
                      </a:r>
                    </a:p>
                  </a:txBody>
                  <a:tcPr anchor="ct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r>
                        <a:rPr lang="en-US" sz="1400" dirty="0">
                          <a:solidFill>
                            <a:schemeClr val="bg1"/>
                          </a:solidFill>
                        </a:rPr>
                        <a:t>Qualcomm</a:t>
                      </a:r>
                    </a:p>
                    <a:p>
                      <a:pPr algn="ctr"/>
                      <a:r>
                        <a:rPr lang="en-US" sz="1400" dirty="0">
                          <a:solidFill>
                            <a:schemeClr val="bg1"/>
                          </a:solidFill>
                        </a:rPr>
                        <a:t>Hexagon</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7030A0"/>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dirty="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a:endParaRPr lang="en-US" sz="1400" dirty="0"/>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A5A5A5">
                        <a:tint val="20000"/>
                      </a:srgbClr>
                    </a:solidFill>
                  </a:tcPr>
                </a:tc>
                <a:extLst>
                  <a:ext uri="{0D108BD9-81ED-4DB2-BD59-A6C34878D82A}">
                    <a16:rowId xmlns:a16="http://schemas.microsoft.com/office/drawing/2014/main" val="2438658620"/>
                  </a:ext>
                </a:extLst>
              </a:tr>
            </a:tbl>
          </a:graphicData>
        </a:graphic>
      </p:graphicFrame>
    </p:spTree>
    <p:extLst>
      <p:ext uri="{BB962C8B-B14F-4D97-AF65-F5344CB8AC3E}">
        <p14:creationId xmlns:p14="http://schemas.microsoft.com/office/powerpoint/2010/main" val="1083084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3D43-1675-3A48-85A6-15609000E7AA}"/>
              </a:ext>
            </a:extLst>
          </p:cNvPr>
          <p:cNvSpPr>
            <a:spLocks noGrp="1"/>
          </p:cNvSpPr>
          <p:nvPr>
            <p:ph type="title"/>
          </p:nvPr>
        </p:nvSpPr>
        <p:spPr/>
        <p:txBody>
          <a:bodyPr/>
          <a:lstStyle/>
          <a:p>
            <a:r>
              <a:rPr lang="en-US" dirty="0"/>
              <a:t>Recap</a:t>
            </a:r>
          </a:p>
        </p:txBody>
      </p:sp>
      <p:graphicFrame>
        <p:nvGraphicFramePr>
          <p:cNvPr id="4" name="Table 4">
            <a:extLst>
              <a:ext uri="{FF2B5EF4-FFF2-40B4-BE49-F238E27FC236}">
                <a16:creationId xmlns:a16="http://schemas.microsoft.com/office/drawing/2014/main" id="{C2014373-32F7-F649-90AC-97FC9DCA5F30}"/>
              </a:ext>
            </a:extLst>
          </p:cNvPr>
          <p:cNvGraphicFramePr>
            <a:graphicFrameLocks noGrp="1"/>
          </p:cNvGraphicFramePr>
          <p:nvPr>
            <p:ph idx="1"/>
            <p:extLst>
              <p:ext uri="{D42A27DB-BD31-4B8C-83A1-F6EECF244321}">
                <p14:modId xmlns:p14="http://schemas.microsoft.com/office/powerpoint/2010/main" val="3721637451"/>
              </p:ext>
            </p:extLst>
          </p:nvPr>
        </p:nvGraphicFramePr>
        <p:xfrm>
          <a:off x="447675" y="1654175"/>
          <a:ext cx="11430000" cy="3291840"/>
        </p:xfrm>
        <a:graphic>
          <a:graphicData uri="http://schemas.openxmlformats.org/drawingml/2006/table">
            <a:tbl>
              <a:tblPr firstRow="1" bandRow="1">
                <a:tableStyleId>{2D5ABB26-0587-4C30-8999-92F81FD0307C}</a:tableStyleId>
              </a:tblPr>
              <a:tblGrid>
                <a:gridCol w="1681750">
                  <a:extLst>
                    <a:ext uri="{9D8B030D-6E8A-4147-A177-3AD203B41FA5}">
                      <a16:colId xmlns:a16="http://schemas.microsoft.com/office/drawing/2014/main" val="3360444"/>
                    </a:ext>
                  </a:extLst>
                </a:gridCol>
                <a:gridCol w="9748250">
                  <a:extLst>
                    <a:ext uri="{9D8B030D-6E8A-4147-A177-3AD203B41FA5}">
                      <a16:colId xmlns:a16="http://schemas.microsoft.com/office/drawing/2014/main" val="1566958438"/>
                    </a:ext>
                  </a:extLst>
                </a:gridCol>
              </a:tblGrid>
              <a:tr h="370840">
                <a:tc>
                  <a:txBody>
                    <a:bodyPr/>
                    <a:lstStyle/>
                    <a:p>
                      <a:r>
                        <a:rPr lang="en-US" sz="2400" b="1" dirty="0"/>
                        <a:t>Situation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No de facto standard for heterogeneous programming</a:t>
                      </a:r>
                    </a:p>
                  </a:txBody>
                  <a:tcPr/>
                </a:tc>
                <a:extLst>
                  <a:ext uri="{0D108BD9-81ED-4DB2-BD59-A6C34878D82A}">
                    <a16:rowId xmlns:a16="http://schemas.microsoft.com/office/drawing/2014/main" val="509974565"/>
                  </a:ext>
                </a:extLst>
              </a:tr>
              <a:tr h="370840">
                <a:tc>
                  <a:txBody>
                    <a:bodyPr/>
                    <a:lstStyle/>
                    <a:p>
                      <a:r>
                        <a:rPr lang="en-US" sz="2400" b="1" dirty="0"/>
                        <a:t>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Achieving portability in heterogeneous programming</a:t>
                      </a:r>
                    </a:p>
                  </a:txBody>
                  <a:tcPr/>
                </a:tc>
                <a:extLst>
                  <a:ext uri="{0D108BD9-81ED-4DB2-BD59-A6C34878D82A}">
                    <a16:rowId xmlns:a16="http://schemas.microsoft.com/office/drawing/2014/main" val="2617058119"/>
                  </a:ext>
                </a:extLst>
              </a:tr>
              <a:tr h="370840">
                <a:tc>
                  <a:txBody>
                    <a:bodyPr/>
                    <a:lstStyle/>
                    <a:p>
                      <a:r>
                        <a:rPr lang="en-US" sz="2400" b="1" dirty="0"/>
                        <a:t>Activity</a:t>
                      </a:r>
                    </a:p>
                  </a:txBody>
                  <a:tcPr/>
                </a:tc>
                <a:tc>
                  <a:txBody>
                    <a:bodyPr/>
                    <a:lstStyle/>
                    <a:p>
                      <a:r>
                        <a:rPr lang="en-US" sz="2400" dirty="0"/>
                        <a:t>A new portable runtime system, </a:t>
                      </a:r>
                      <a:r>
                        <a:rPr lang="en-US" sz="2400" b="1" i="1" dirty="0"/>
                        <a:t>IRIS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Orchestrating multiple programming systems (CUDA, Hexagon, HIP, Level Zero, OpenCL, OpenMP)</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t>Unified Host + Multiple Native Kernels + Shared Virtual Device Memory </a:t>
                      </a:r>
                      <a:r>
                        <a:rPr lang="en-US" sz="2400" dirty="0">
                          <a:sym typeface="Wingdings" pitchFamily="2" charset="2"/>
                        </a:rPr>
                        <a:t> </a:t>
                      </a:r>
                      <a:r>
                        <a:rPr lang="en-US" sz="2400" dirty="0"/>
                        <a:t>Flexible Task Scheduling &amp; Portable Application</a:t>
                      </a:r>
                    </a:p>
                  </a:txBody>
                  <a:tcPr/>
                </a:tc>
                <a:extLst>
                  <a:ext uri="{0D108BD9-81ED-4DB2-BD59-A6C34878D82A}">
                    <a16:rowId xmlns:a16="http://schemas.microsoft.com/office/drawing/2014/main" val="1524126865"/>
                  </a:ext>
                </a:extLst>
              </a:tr>
              <a:tr h="370840">
                <a:tc>
                  <a:txBody>
                    <a:bodyPr/>
                    <a:lstStyle/>
                    <a:p>
                      <a:r>
                        <a:rPr lang="en-US" sz="2400" b="1" dirty="0"/>
                        <a:t>Result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IRIS achieves portability, programmability, and performance</a:t>
                      </a:r>
                    </a:p>
                  </a:txBody>
                  <a:tcPr/>
                </a:tc>
                <a:extLst>
                  <a:ext uri="{0D108BD9-81ED-4DB2-BD59-A6C34878D82A}">
                    <a16:rowId xmlns:a16="http://schemas.microsoft.com/office/drawing/2014/main" val="3283542776"/>
                  </a:ext>
                </a:extLst>
              </a:tr>
            </a:tbl>
          </a:graphicData>
        </a:graphic>
      </p:graphicFrame>
      <p:sp>
        <p:nvSpPr>
          <p:cNvPr id="5" name="TextBox 4">
            <a:extLst>
              <a:ext uri="{FF2B5EF4-FFF2-40B4-BE49-F238E27FC236}">
                <a16:creationId xmlns:a16="http://schemas.microsoft.com/office/drawing/2014/main" id="{9C7F25E4-281B-8948-9B0E-5168CA155C48}"/>
              </a:ext>
            </a:extLst>
          </p:cNvPr>
          <p:cNvSpPr txBox="1"/>
          <p:nvPr/>
        </p:nvSpPr>
        <p:spPr>
          <a:xfrm>
            <a:off x="2402671" y="5995473"/>
            <a:ext cx="7250703" cy="646331"/>
          </a:xfrm>
          <a:prstGeom prst="rect">
            <a:avLst/>
          </a:prstGeom>
          <a:noFill/>
        </p:spPr>
        <p:txBody>
          <a:bodyPr wrap="none" rtlCol="0">
            <a:spAutoFit/>
          </a:bodyPr>
          <a:lstStyle/>
          <a:p>
            <a:pPr algn="l">
              <a:lnSpc>
                <a:spcPct val="90000"/>
              </a:lnSpc>
            </a:pPr>
            <a:r>
              <a:rPr lang="en-US" sz="4000" dirty="0">
                <a:solidFill>
                  <a:srgbClr val="4C8861"/>
                </a:solidFill>
                <a:latin typeface="+mn-lt"/>
              </a:rPr>
              <a:t>https://</a:t>
            </a:r>
            <a:r>
              <a:rPr lang="en-US" sz="4000" dirty="0" err="1">
                <a:solidFill>
                  <a:srgbClr val="4C8861"/>
                </a:solidFill>
                <a:latin typeface="+mn-lt"/>
              </a:rPr>
              <a:t>github.com</a:t>
            </a:r>
            <a:r>
              <a:rPr lang="en-US" sz="4000" dirty="0">
                <a:solidFill>
                  <a:srgbClr val="4C8861"/>
                </a:solidFill>
                <a:latin typeface="+mn-lt"/>
              </a:rPr>
              <a:t>/ORNL/iris</a:t>
            </a:r>
          </a:p>
        </p:txBody>
      </p:sp>
      <p:sp>
        <p:nvSpPr>
          <p:cNvPr id="6" name="TextBox 5">
            <a:extLst>
              <a:ext uri="{FF2B5EF4-FFF2-40B4-BE49-F238E27FC236}">
                <a16:creationId xmlns:a16="http://schemas.microsoft.com/office/drawing/2014/main" id="{11779373-5DF1-0846-A6DD-2FA66C523239}"/>
              </a:ext>
            </a:extLst>
          </p:cNvPr>
          <p:cNvSpPr txBox="1"/>
          <p:nvPr/>
        </p:nvSpPr>
        <p:spPr>
          <a:xfrm>
            <a:off x="3533589" y="5570741"/>
            <a:ext cx="4751622" cy="424732"/>
          </a:xfrm>
          <a:prstGeom prst="rect">
            <a:avLst/>
          </a:prstGeom>
          <a:noFill/>
        </p:spPr>
        <p:txBody>
          <a:bodyPr wrap="none" rtlCol="0">
            <a:spAutoFit/>
          </a:bodyPr>
          <a:lstStyle/>
          <a:p>
            <a:pPr algn="l">
              <a:lnSpc>
                <a:spcPct val="90000"/>
              </a:lnSpc>
            </a:pPr>
            <a:r>
              <a:rPr lang="en-US" sz="2400" dirty="0">
                <a:latin typeface="+mn-lt"/>
              </a:rPr>
              <a:t>IRIS is an open source software</a:t>
            </a:r>
          </a:p>
        </p:txBody>
      </p:sp>
    </p:spTree>
    <p:extLst>
      <p:ext uri="{BB962C8B-B14F-4D97-AF65-F5344CB8AC3E}">
        <p14:creationId xmlns:p14="http://schemas.microsoft.com/office/powerpoint/2010/main" val="251194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0742-FD23-C64C-8620-0CB1AF1A297B}"/>
              </a:ext>
            </a:extLst>
          </p:cNvPr>
          <p:cNvSpPr>
            <a:spLocks noGrp="1"/>
          </p:cNvSpPr>
          <p:nvPr>
            <p:ph type="title"/>
          </p:nvPr>
        </p:nvSpPr>
        <p:spPr/>
        <p:txBody>
          <a:bodyPr/>
          <a:lstStyle/>
          <a:p>
            <a:r>
              <a:rPr lang="en-US" dirty="0"/>
              <a:t>Acknowledgments</a:t>
            </a:r>
          </a:p>
        </p:txBody>
      </p:sp>
      <p:sp>
        <p:nvSpPr>
          <p:cNvPr id="3" name="Content Placeholder 2">
            <a:extLst>
              <a:ext uri="{FF2B5EF4-FFF2-40B4-BE49-F238E27FC236}">
                <a16:creationId xmlns:a16="http://schemas.microsoft.com/office/drawing/2014/main" id="{75EDADDD-D0C1-844D-9E6C-271D9F1ECB1A}"/>
              </a:ext>
            </a:extLst>
          </p:cNvPr>
          <p:cNvSpPr>
            <a:spLocks noGrp="1"/>
          </p:cNvSpPr>
          <p:nvPr>
            <p:ph idx="1"/>
          </p:nvPr>
        </p:nvSpPr>
        <p:spPr/>
        <p:txBody>
          <a:bodyPr/>
          <a:lstStyle/>
          <a:p>
            <a:r>
              <a:rPr lang="en-US" sz="1800" dirty="0"/>
              <a:t>This research used resources of the Experimental Computing Laboratory and the Oak Ridge Leadership Computing Facility at Oak Ridge National Laboratory, which are supported by the US Department of Energy's Office of Science of under contract no. DE-AC05-00OR22725.</a:t>
            </a:r>
          </a:p>
          <a:p>
            <a:r>
              <a:rPr lang="en-US" sz="1800" dirty="0"/>
              <a:t>This research was supported by (1) the Defense Advanced Research Projects Agency's Microsystems Technology Office, Domain-Specific System-on-Chip Program and (2) the US Department of Defense, Brisbane: Productive Programming Systems in the Era of Extremely Heterogeneous and Ephemeral Computer Architectures.</a:t>
            </a:r>
          </a:p>
          <a:p>
            <a:r>
              <a:rPr lang="en-US" sz="1800" dirty="0"/>
              <a:t>This manuscript has been authored by UT-Battelle, LLC, under contract DE-AC05-00OR22725 with the US Department of Energy (DOE). The US government retains and the publisher, by accepting the article for publication, acknowledges that the US government retains a nonexclusive, paid-up, irrevocable, worldwide license to publish or reproduce the published form of this manuscript, or allow others to do so, for US government purposes. DOE will provide public access to these results of federally sponsored research in accordance with the DOE Public Access Plan (https://</a:t>
            </a:r>
            <a:r>
              <a:rPr lang="en-US" sz="1800" dirty="0" err="1"/>
              <a:t>energy.gov</a:t>
            </a:r>
            <a:r>
              <a:rPr lang="en-US" sz="1800" dirty="0"/>
              <a:t>/downloads/doe-public-access-plan).</a:t>
            </a:r>
          </a:p>
        </p:txBody>
      </p:sp>
    </p:spTree>
    <p:extLst>
      <p:ext uri="{BB962C8B-B14F-4D97-AF65-F5344CB8AC3E}">
        <p14:creationId xmlns:p14="http://schemas.microsoft.com/office/powerpoint/2010/main" val="2940277831"/>
      </p:ext>
    </p:extLst>
  </p:cSld>
  <p:clrMapOvr>
    <a:masterClrMapping/>
  </p:clrMapOvr>
</p:sld>
</file>

<file path=ppt/theme/theme1.xml><?xml version="1.0" encoding="utf-8"?>
<a:theme xmlns:a="http://schemas.openxmlformats.org/drawingml/2006/main" name="ORNL">
  <a:themeElements>
    <a:clrScheme name="ORNL theme colors 180717 final">
      <a:dk1>
        <a:sysClr val="windowText" lastClr="000000"/>
      </a:dk1>
      <a:lt1>
        <a:sysClr val="window" lastClr="FFFFFF"/>
      </a:lt1>
      <a:dk2>
        <a:srgbClr val="447E59"/>
      </a:dk2>
      <a:lt2>
        <a:srgbClr val="FFFFFF"/>
      </a:lt2>
      <a:accent1>
        <a:srgbClr val="3BA2AD"/>
      </a:accent1>
      <a:accent2>
        <a:srgbClr val="8FBB55"/>
      </a:accent2>
      <a:accent3>
        <a:srgbClr val="5785B7"/>
      </a:accent3>
      <a:accent4>
        <a:srgbClr val="E5A940"/>
      </a:accent4>
      <a:accent5>
        <a:srgbClr val="919785"/>
      </a:accent5>
      <a:accent6>
        <a:srgbClr val="CB4D3D"/>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9050">
          <a:solidFill>
            <a:schemeClr val="accent1">
              <a:lumMod val="50000"/>
            </a:schemeClr>
          </a:solidFill>
          <a:miter lim="800000"/>
        </a:ln>
        <a:effectLst/>
        <a:scene3d>
          <a:camera prst="orthographicFront">
            <a:rot lat="0" lon="0" rev="0"/>
          </a:camera>
          <a:lightRig rig="threePt" dir="t">
            <a:rot lat="0" lon="0" rev="1200000"/>
          </a:lightRig>
        </a:scene3d>
        <a:sp3d/>
      </a:spPr>
      <a:bodyPr rot="0" spcFirstLastPara="0" vertOverflow="overflow" horzOverflow="overflow" vert="horz" wrap="square" lIns="182880" tIns="182880" rIns="182880" bIns="182880" numCol="1" spcCol="0" rtlCol="0" fromWordArt="0" anchor="ctr" anchorCtr="0" forceAA="0" compatLnSpc="1">
        <a:prstTxWarp prst="textNoShape">
          <a:avLst/>
        </a:prstTxWarp>
        <a:noAutofit/>
      </a:bodyPr>
      <a:lstStyle>
        <a:defPPr algn="l">
          <a:lnSpc>
            <a:spcPct val="90000"/>
          </a:lnSpc>
          <a:defRPr dirty="0" smtClean="0">
            <a:solidFill>
              <a:schemeClr val="tx1"/>
            </a:solidFill>
          </a:defRPr>
        </a:defPPr>
      </a:lstStyle>
      <a:style>
        <a:lnRef idx="0">
          <a:schemeClr val="accent1"/>
        </a:lnRef>
        <a:fillRef idx="3">
          <a:schemeClr val="accent1"/>
        </a:fillRef>
        <a:effectRef idx="3">
          <a:schemeClr val="accent1"/>
        </a:effectRef>
        <a:fontRef idx="minor">
          <a:schemeClr val="lt1"/>
        </a:fontRef>
      </a:style>
    </a:spDef>
    <a:lnDef>
      <a:spPr>
        <a:ln w="28575">
          <a:solidFill>
            <a:schemeClr val="bg1">
              <a:lumMod val="50000"/>
            </a:schemeClr>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lnSpc>
            <a:spcPct val="90000"/>
          </a:lnSpc>
          <a:defRPr dirty="0" smtClean="0">
            <a:latin typeface="+mn-lt"/>
          </a:defRPr>
        </a:defPPr>
      </a:lstStyle>
    </a:txDef>
  </a:objectDefaults>
  <a:extraClrSchemeLst/>
  <a:extLst>
    <a:ext uri="{05A4C25C-085E-4340-85A3-A5531E510DB2}">
      <thm15:themeFamily xmlns:thm15="http://schemas.microsoft.com/office/thememl/2012/main" name="Presentation29" id="{6EB95C59-BDD5-5C40-971B-727A997B01D4}" vid="{7DE78278-7085-5245-A271-A8AB5B4057CD}"/>
    </a:ext>
  </a:extLst>
</a:theme>
</file>

<file path=ppt/theme/theme2.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RNL presentation palette 180710">
      <a:dk1>
        <a:sysClr val="windowText" lastClr="000000"/>
      </a:dk1>
      <a:lt1>
        <a:sysClr val="window" lastClr="FFFFFF"/>
      </a:lt1>
      <a:dk2>
        <a:srgbClr val="447E59"/>
      </a:dk2>
      <a:lt2>
        <a:srgbClr val="FFFFFF"/>
      </a:lt2>
      <a:accent1>
        <a:srgbClr val="17A6B6"/>
      </a:accent1>
      <a:accent2>
        <a:srgbClr val="98BA6A"/>
      </a:accent2>
      <a:accent3>
        <a:srgbClr val="5085C0"/>
      </a:accent3>
      <a:accent4>
        <a:srgbClr val="EC855C"/>
      </a:accent4>
      <a:accent5>
        <a:srgbClr val="8E7B6C"/>
      </a:accent5>
      <a:accent6>
        <a:srgbClr val="C75653"/>
      </a:accent6>
      <a:hlink>
        <a:srgbClr val="397D52"/>
      </a:hlink>
      <a:folHlink>
        <a:srgbClr val="00000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6BFB3AB80EA044897B163D651BE7CF" ma:contentTypeVersion="12" ma:contentTypeDescription="Create a new document." ma:contentTypeScope="" ma:versionID="5ccae34aae965e24db62e9729d4dd5e4">
  <xsd:schema xmlns:xsd="http://www.w3.org/2001/XMLSchema" xmlns:xs="http://www.w3.org/2001/XMLSchema" xmlns:p="http://schemas.microsoft.com/office/2006/metadata/properties" xmlns:ns2="38e4deb0-de08-4adb-aafc-d8ff02544178" targetNamespace="http://schemas.microsoft.com/office/2006/metadata/properties" ma:root="true" ma:fieldsID="73e7bd080f35e63ea4fc24c5765ee755" ns2:_="">
    <xsd:import namespace="38e4deb0-de08-4adb-aafc-d8ff025441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e4deb0-de08-4adb-aafc-d8ff0254417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14FB6BD-000C-41AF-9DE8-4264F777F37F}">
  <ds:schemaRefs>
    <ds:schemaRef ds:uri="http://schemas.microsoft.com/sharepoint/v3/contenttype/forms"/>
  </ds:schemaRefs>
</ds:datastoreItem>
</file>

<file path=customXml/itemProps2.xml><?xml version="1.0" encoding="utf-8"?>
<ds:datastoreItem xmlns:ds="http://schemas.openxmlformats.org/officeDocument/2006/customXml" ds:itemID="{78EF5AA9-B8DF-4DC7-90A1-A91BA595B6A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8e4deb0-de08-4adb-aafc-d8ff0254417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A20C22-D077-412B-81BA-8B2541026FAD}">
  <ds:schemaRefs>
    <ds:schemaRef ds:uri="http://schemas.openxmlformats.org/package/2006/metadata/core-properties"/>
    <ds:schemaRef ds:uri="http://schemas.microsoft.com/office/2006/documentManagement/types"/>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ORNL</Template>
  <TotalTime>1029</TotalTime>
  <Words>794</Words>
  <Application>Microsoft Macintosh PowerPoint</Application>
  <PresentationFormat>Widescreen</PresentationFormat>
  <Paragraphs>308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Century Gothic</vt:lpstr>
      <vt:lpstr>ORNL</vt:lpstr>
      <vt:lpstr>IRIS: A Portable Runtime System Exploiting Multiple Heterogeneous Programming Systems</vt:lpstr>
      <vt:lpstr>No De Facto Standard for Heterogeneous Programming</vt:lpstr>
      <vt:lpstr>We Need Portability in Heterogeneous Programming</vt:lpstr>
      <vt:lpstr>Orchestrating Multiple Programming Systems</vt:lpstr>
      <vt:lpstr>Unified Host + Multiple Native Kernels + Shared VDM  Flexible Task Scheduling &amp; Portable Application</vt:lpstr>
      <vt:lpstr>Evaluation</vt:lpstr>
      <vt:lpstr>Recap</vt:lpstr>
      <vt:lpstr>Acknowledgments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A Portable Runtime System Exploiting Multiple Heterogeneous Programming Systems</dc:title>
  <dc:subject/>
  <dc:creator>Kim, Jungwon</dc:creator>
  <cp:keywords/>
  <dc:description/>
  <cp:lastModifiedBy>Kim, Jungwon</cp:lastModifiedBy>
  <cp:revision>341</cp:revision>
  <dcterms:created xsi:type="dcterms:W3CDTF">2021-09-04T21:52:25Z</dcterms:created>
  <dcterms:modified xsi:type="dcterms:W3CDTF">2021-09-21T01:58:42Z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0x010100436BFB3AB80EA044897B163D651BE7CF</vt:lpwstr>
  </property>
  <property fmtid="{D5CDD505-2E9C-101B-9397-08002B2CF9AE}" pid="3" name="Order">
    <vt:r8>18100</vt:r8>
  </property>
  <property fmtid="{D5CDD505-2E9C-101B-9397-08002B2CF9AE}" pid="4" name="GUID">
    <vt:lpwstr>42b6f0ba-36c8-4301-8891-17ebf0c53400</vt:lpwstr>
  </property>
</Properties>
</file>