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92" r:id="rId11"/>
    <p:sldId id="264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94681"/>
  </p:normalViewPr>
  <p:slideViewPr>
    <p:cSldViewPr snapToGrid="0" snapToObjects="1" showGuides="1">
      <p:cViewPr varScale="1">
        <p:scale>
          <a:sx n="43" d="100"/>
          <a:sy n="43" d="100"/>
        </p:scale>
        <p:origin x="920" y="240"/>
      </p:cViewPr>
      <p:guideLst>
        <p:guide pos="7679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 hasCustomPrompt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Shape 6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8501260" y="5601235"/>
            <a:ext cx="7429501" cy="133985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584200">
              <a:defRPr sz="96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医疗管理系统</a:t>
            </a:r>
          </a:p>
        </p:txBody>
      </p:sp>
      <p:sp>
        <p:nvSpPr>
          <p:cNvPr id="120" name="Shape 120"/>
          <p:cNvSpPr/>
          <p:nvPr/>
        </p:nvSpPr>
        <p:spPr>
          <a:xfrm>
            <a:off x="9455757" y="7799647"/>
            <a:ext cx="5520507" cy="87058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lang="zh-CN"/>
              <a:t>最终</a:t>
            </a:r>
            <a:r>
              <a:t>评审报告</a:t>
            </a:r>
          </a:p>
        </p:txBody>
      </p:sp>
      <p:sp>
        <p:nvSpPr>
          <p:cNvPr id="121" name="Shape 121"/>
          <p:cNvSpPr/>
          <p:nvPr/>
        </p:nvSpPr>
        <p:spPr>
          <a:xfrm>
            <a:off x="19792992" y="12687683"/>
            <a:ext cx="4260982" cy="63619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42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JAVA第二项目组</a:t>
            </a:r>
          </a:p>
        </p:txBody>
      </p:sp>
      <p:sp>
        <p:nvSpPr>
          <p:cNvPr id="122" name="Shape 122"/>
          <p:cNvSpPr/>
          <p:nvPr/>
        </p:nvSpPr>
        <p:spPr>
          <a:xfrm>
            <a:off x="-30419" y="5138359"/>
            <a:ext cx="9997075" cy="1"/>
          </a:xfrm>
          <a:prstGeom prst="line">
            <a:avLst/>
          </a:prstGeom>
          <a:ln w="50800">
            <a:solidFill>
              <a:srgbClr val="EFEAC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23" name="Shape 123"/>
          <p:cNvSpPr/>
          <p:nvPr/>
        </p:nvSpPr>
        <p:spPr>
          <a:xfrm>
            <a:off x="14417343" y="7403961"/>
            <a:ext cx="9997076" cy="1"/>
          </a:xfrm>
          <a:prstGeom prst="line">
            <a:avLst/>
          </a:prstGeom>
          <a:ln w="50800">
            <a:solidFill>
              <a:srgbClr val="EFEAC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2" grpId="0" animBg="1"/>
      <p:bldP spid="1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9893299" y="4525433"/>
            <a:ext cx="4597400" cy="4597400"/>
          </a:xfrm>
          <a:prstGeom prst="rect">
            <a:avLst/>
          </a:prstGeom>
        </p:spPr>
      </p:pic>
      <p:sp>
        <p:nvSpPr>
          <p:cNvPr id="5" name="Shape 189"/>
          <p:cNvSpPr/>
          <p:nvPr/>
        </p:nvSpPr>
        <p:spPr>
          <a:xfrm>
            <a:off x="9444446" y="6322383"/>
            <a:ext cx="5495107" cy="1003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71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成果展示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片 124"/>
          <p:cNvPicPr/>
          <p:nvPr/>
        </p:nvPicPr>
        <p:blipFill>
          <a:blip r:embed="rId1"/>
          <a:stretch>
            <a:fillRect/>
          </a:stretch>
        </p:blipFill>
        <p:spPr>
          <a:xfrm>
            <a:off x="2514340" y="4876799"/>
            <a:ext cx="3962401" cy="3962401"/>
          </a:xfrm>
          <a:prstGeom prst="rect">
            <a:avLst/>
          </a:prstGeom>
        </p:spPr>
      </p:pic>
      <p:sp>
        <p:nvSpPr>
          <p:cNvPr id="127" name="Shape 127"/>
          <p:cNvSpPr/>
          <p:nvPr/>
        </p:nvSpPr>
        <p:spPr>
          <a:xfrm>
            <a:off x="1747988" y="6400799"/>
            <a:ext cx="5495106" cy="914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64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项目介绍</a:t>
            </a:r>
          </a:p>
        </p:txBody>
      </p:sp>
      <p:pic>
        <p:nvPicPr>
          <p:cNvPr id="128" name="图片 127"/>
          <p:cNvPicPr/>
          <p:nvPr/>
        </p:nvPicPr>
        <p:blipFill>
          <a:blip r:embed="rId1"/>
          <a:stretch>
            <a:fillRect/>
          </a:stretch>
        </p:blipFill>
        <p:spPr>
          <a:xfrm>
            <a:off x="7645313" y="4876799"/>
            <a:ext cx="3962401" cy="3962401"/>
          </a:xfrm>
          <a:prstGeom prst="rect">
            <a:avLst/>
          </a:prstGeom>
        </p:spPr>
      </p:pic>
      <p:pic>
        <p:nvPicPr>
          <p:cNvPr id="130" name="图片 129"/>
          <p:cNvPicPr/>
          <p:nvPr/>
        </p:nvPicPr>
        <p:blipFill>
          <a:blip r:embed="rId1"/>
          <a:stretch>
            <a:fillRect/>
          </a:stretch>
        </p:blipFill>
        <p:spPr>
          <a:xfrm>
            <a:off x="12776286" y="4876800"/>
            <a:ext cx="3962401" cy="3962401"/>
          </a:xfrm>
          <a:prstGeom prst="rect">
            <a:avLst/>
          </a:prstGeom>
        </p:spPr>
      </p:pic>
      <p:pic>
        <p:nvPicPr>
          <p:cNvPr id="132" name="图片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17907259" y="4876799"/>
            <a:ext cx="3962401" cy="3962401"/>
          </a:xfrm>
          <a:prstGeom prst="rect">
            <a:avLst/>
          </a:prstGeom>
        </p:spPr>
      </p:pic>
      <p:sp>
        <p:nvSpPr>
          <p:cNvPr id="134" name="Shape 134"/>
          <p:cNvSpPr/>
          <p:nvPr/>
        </p:nvSpPr>
        <p:spPr>
          <a:xfrm>
            <a:off x="6878960" y="6400799"/>
            <a:ext cx="5495107" cy="914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64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团队成员</a:t>
            </a:r>
          </a:p>
        </p:txBody>
      </p:sp>
      <p:sp>
        <p:nvSpPr>
          <p:cNvPr id="135" name="Shape 135"/>
          <p:cNvSpPr/>
          <p:nvPr/>
        </p:nvSpPr>
        <p:spPr>
          <a:xfrm>
            <a:off x="12009933" y="6400799"/>
            <a:ext cx="5495107" cy="914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64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成果展示</a:t>
            </a:r>
          </a:p>
        </p:txBody>
      </p:sp>
      <p:sp>
        <p:nvSpPr>
          <p:cNvPr id="136" name="Shape 136"/>
          <p:cNvSpPr/>
          <p:nvPr/>
        </p:nvSpPr>
        <p:spPr>
          <a:xfrm>
            <a:off x="17140906" y="6400799"/>
            <a:ext cx="5495106" cy="914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64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总结计划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/>
          <p:nvPr/>
        </p:nvPicPr>
        <p:blipFill>
          <a:blip r:embed="rId1"/>
          <a:stretch>
            <a:fillRect/>
          </a:stretch>
        </p:blipFill>
        <p:spPr>
          <a:xfrm>
            <a:off x="9893300" y="4559300"/>
            <a:ext cx="4597400" cy="4597400"/>
          </a:xfrm>
          <a:prstGeom prst="rect">
            <a:avLst/>
          </a:prstGeom>
        </p:spPr>
      </p:pic>
      <p:sp>
        <p:nvSpPr>
          <p:cNvPr id="140" name="Shape 140"/>
          <p:cNvSpPr/>
          <p:nvPr/>
        </p:nvSpPr>
        <p:spPr>
          <a:xfrm>
            <a:off x="9444447" y="6356250"/>
            <a:ext cx="5495107" cy="1003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71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dirty="0"/>
              <a:t>项目介绍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2112379" y="3712960"/>
            <a:ext cx="20159242" cy="737381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marR="457200" indent="457200" algn="just" defTabSz="457200">
              <a:lnSpc>
                <a:spcPct val="150000"/>
              </a:lnSpc>
              <a:defRPr sz="45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dirty="0"/>
              <a:t> </a:t>
            </a:r>
            <a:r>
              <a:rPr lang="zh-CN" altLang="en-US" dirty="0" smtClean="0"/>
              <a:t>  </a:t>
            </a:r>
            <a:r>
              <a:rPr dirty="0" smtClean="0"/>
              <a:t>医疗管理系统是现代化医院运营的必要技术支撑和基础设施</a:t>
            </a:r>
            <a:r>
              <a:rPr dirty="0"/>
              <a:t>，它以更现代化、科学化、规范化的手段来加强医院的管理，提高医院的工作效率，改进医疗质量，从而树立现代医院的新形象</a:t>
            </a:r>
            <a:r>
              <a:rPr dirty="0" smtClean="0"/>
              <a:t>。</a:t>
            </a:r>
            <a:endParaRPr dirty="0"/>
          </a:p>
          <a:p>
            <a:pPr marR="457200" indent="457200" algn="just" defTabSz="457200">
              <a:lnSpc>
                <a:spcPct val="150000"/>
              </a:lnSpc>
              <a:defRPr sz="45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dirty="0"/>
              <a:t> </a:t>
            </a:r>
            <a:r>
              <a:rPr lang="zh-CN" altLang="en-US" dirty="0" smtClean="0"/>
              <a:t>  </a:t>
            </a:r>
            <a:r>
              <a:rPr dirty="0" smtClean="0"/>
              <a:t>医疗管理系统针对不同的用户有不同的系统功能</a:t>
            </a:r>
            <a:r>
              <a:rPr dirty="0"/>
              <a:t>，能同时满足医院方和患者方的需求。一方面，可以为患方提供便捷的就诊辅助；另一方面，还为院方提供一个高效的管理工具</a:t>
            </a:r>
            <a:r>
              <a:rPr dirty="0" smtClean="0"/>
              <a:t>。</a:t>
            </a:r>
            <a:endParaRPr dirty="0"/>
          </a:p>
          <a:p>
            <a:pPr marR="457200" indent="457200" algn="just" defTabSz="457200">
              <a:lnSpc>
                <a:spcPct val="150000"/>
              </a:lnSpc>
              <a:defRPr sz="45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dirty="0"/>
              <a:t>  </a:t>
            </a:r>
            <a:r>
              <a:rPr lang="zh-CN" altLang="en-US" dirty="0" smtClean="0"/>
              <a:t> </a:t>
            </a:r>
            <a:r>
              <a:rPr dirty="0" smtClean="0"/>
              <a:t>本系统是一个患者和医院交互的管理系统</a:t>
            </a:r>
            <a:r>
              <a:rPr dirty="0"/>
              <a:t>，基于B/S架构设计和实现。</a:t>
            </a:r>
            <a:endParaRPr dirty="0"/>
          </a:p>
        </p:txBody>
      </p:sp>
      <p:sp>
        <p:nvSpPr>
          <p:cNvPr id="143" name="Shape 143"/>
          <p:cNvSpPr/>
          <p:nvPr/>
        </p:nvSpPr>
        <p:spPr>
          <a:xfrm>
            <a:off x="9380461" y="1128745"/>
            <a:ext cx="5623078" cy="100349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71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总体项目介绍</a:t>
            </a:r>
          </a:p>
        </p:txBody>
      </p:sp>
      <p:sp>
        <p:nvSpPr>
          <p:cNvPr id="144" name="Shape 144"/>
          <p:cNvSpPr/>
          <p:nvPr/>
        </p:nvSpPr>
        <p:spPr>
          <a:xfrm>
            <a:off x="8061289" y="1630494"/>
            <a:ext cx="1278482" cy="1"/>
          </a:xfrm>
          <a:prstGeom prst="line">
            <a:avLst/>
          </a:prstGeom>
          <a:ln w="38100">
            <a:solidFill>
              <a:srgbClr val="EFEAC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5" name="Shape 145"/>
          <p:cNvSpPr/>
          <p:nvPr/>
        </p:nvSpPr>
        <p:spPr>
          <a:xfrm>
            <a:off x="15044229" y="1630494"/>
            <a:ext cx="1278482" cy="1"/>
          </a:xfrm>
          <a:prstGeom prst="line">
            <a:avLst/>
          </a:prstGeom>
          <a:ln w="38100">
            <a:solidFill>
              <a:srgbClr val="EFEAC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9380460" y="1128745"/>
            <a:ext cx="5623079" cy="100349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71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模块划分</a:t>
            </a:r>
          </a:p>
        </p:txBody>
      </p:sp>
      <p:sp>
        <p:nvSpPr>
          <p:cNvPr id="148" name="Shape 148"/>
          <p:cNvSpPr/>
          <p:nvPr/>
        </p:nvSpPr>
        <p:spPr>
          <a:xfrm>
            <a:off x="8061289" y="1630494"/>
            <a:ext cx="1278481" cy="1"/>
          </a:xfrm>
          <a:prstGeom prst="line">
            <a:avLst/>
          </a:prstGeom>
          <a:ln w="38100">
            <a:solidFill>
              <a:srgbClr val="EFEAC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9" name="Shape 149"/>
          <p:cNvSpPr/>
          <p:nvPr/>
        </p:nvSpPr>
        <p:spPr>
          <a:xfrm>
            <a:off x="15044230" y="1630494"/>
            <a:ext cx="1278482" cy="1"/>
          </a:xfrm>
          <a:prstGeom prst="line">
            <a:avLst/>
          </a:prstGeom>
          <a:ln w="38100">
            <a:solidFill>
              <a:srgbClr val="EFEAC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pic>
        <p:nvPicPr>
          <p:cNvPr id="-2147482623" name="图片 5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3575" y="2545080"/>
            <a:ext cx="15437485" cy="8625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9893300" y="4522788"/>
            <a:ext cx="4597400" cy="4597400"/>
          </a:xfrm>
          <a:prstGeom prst="rect">
            <a:avLst/>
          </a:prstGeom>
        </p:spPr>
      </p:pic>
      <p:sp>
        <p:nvSpPr>
          <p:cNvPr id="5" name="Shape 154"/>
          <p:cNvSpPr/>
          <p:nvPr/>
        </p:nvSpPr>
        <p:spPr>
          <a:xfrm>
            <a:off x="9444447" y="6319738"/>
            <a:ext cx="5495107" cy="1003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71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团队成员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0" b="5752"/>
          <a:stretch>
            <a:fillRect/>
          </a:stretch>
        </p:blipFill>
        <p:spPr>
          <a:xfrm>
            <a:off x="3816047" y="3332403"/>
            <a:ext cx="16783005" cy="9058673"/>
          </a:xfrm>
          <a:prstGeom prst="rect">
            <a:avLst/>
          </a:prstGeom>
        </p:spPr>
      </p:pic>
      <p:sp>
        <p:nvSpPr>
          <p:cNvPr id="157" name="Shape 157"/>
          <p:cNvSpPr/>
          <p:nvPr/>
        </p:nvSpPr>
        <p:spPr>
          <a:xfrm>
            <a:off x="9380460" y="1128745"/>
            <a:ext cx="5623079" cy="100349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71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团队成员合照</a:t>
            </a:r>
          </a:p>
        </p:txBody>
      </p:sp>
      <p:sp>
        <p:nvSpPr>
          <p:cNvPr id="158" name="Shape 158"/>
          <p:cNvSpPr/>
          <p:nvPr/>
        </p:nvSpPr>
        <p:spPr>
          <a:xfrm>
            <a:off x="8061289" y="1630494"/>
            <a:ext cx="1278481" cy="1"/>
          </a:xfrm>
          <a:prstGeom prst="line">
            <a:avLst/>
          </a:prstGeom>
          <a:ln w="38100">
            <a:solidFill>
              <a:srgbClr val="EFEAC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9" name="Shape 159"/>
          <p:cNvSpPr/>
          <p:nvPr/>
        </p:nvSpPr>
        <p:spPr>
          <a:xfrm>
            <a:off x="15044230" y="1630494"/>
            <a:ext cx="1278482" cy="1"/>
          </a:xfrm>
          <a:prstGeom prst="line">
            <a:avLst/>
          </a:prstGeom>
          <a:ln w="38100">
            <a:solidFill>
              <a:srgbClr val="EFEAC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0" name="Shape 160"/>
          <p:cNvSpPr/>
          <p:nvPr/>
        </p:nvSpPr>
        <p:spPr>
          <a:xfrm>
            <a:off x="3816047" y="3332403"/>
            <a:ext cx="16751906" cy="9058673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2054319" y="4474864"/>
            <a:ext cx="2971801" cy="131663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45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项目经理</a:t>
            </a:r>
          </a:p>
          <a:p>
            <a:pPr>
              <a:defRPr sz="45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需求分析师</a:t>
            </a:r>
          </a:p>
        </p:txBody>
      </p:sp>
      <p:sp>
        <p:nvSpPr>
          <p:cNvPr id="163" name="Shape 163"/>
          <p:cNvSpPr/>
          <p:nvPr/>
        </p:nvSpPr>
        <p:spPr>
          <a:xfrm>
            <a:off x="6316932" y="9601171"/>
            <a:ext cx="3257551" cy="19643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45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系统分析师</a:t>
            </a:r>
          </a:p>
          <a:p>
            <a:pPr>
              <a:defRPr sz="45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系统工程师</a:t>
            </a:r>
          </a:p>
          <a:p>
            <a:pPr>
              <a:defRPr sz="45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需求分析师</a:t>
            </a:r>
          </a:p>
        </p:txBody>
      </p:sp>
      <p:sp>
        <p:nvSpPr>
          <p:cNvPr id="164" name="Shape 164"/>
          <p:cNvSpPr/>
          <p:nvPr/>
        </p:nvSpPr>
        <p:spPr>
          <a:xfrm>
            <a:off x="10407649" y="4159221"/>
            <a:ext cx="3543301" cy="19643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45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需求分析师</a:t>
            </a:r>
          </a:p>
          <a:p>
            <a:pPr>
              <a:defRPr sz="45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系统工程师</a:t>
            </a:r>
          </a:p>
          <a:p>
            <a:pPr>
              <a:defRPr sz="45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数据库设计师</a:t>
            </a:r>
          </a:p>
        </p:txBody>
      </p:sp>
      <p:sp>
        <p:nvSpPr>
          <p:cNvPr id="165" name="Shape 165"/>
          <p:cNvSpPr/>
          <p:nvPr/>
        </p:nvSpPr>
        <p:spPr>
          <a:xfrm>
            <a:off x="15260814" y="9840071"/>
            <a:ext cx="2959100" cy="1486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45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系统工程师</a:t>
            </a:r>
          </a:p>
          <a:p>
            <a:pPr>
              <a:defRPr sz="45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测试工程师</a:t>
            </a:r>
          </a:p>
        </p:txBody>
      </p:sp>
      <p:sp>
        <p:nvSpPr>
          <p:cNvPr id="166" name="Shape 166"/>
          <p:cNvSpPr/>
          <p:nvPr/>
        </p:nvSpPr>
        <p:spPr>
          <a:xfrm>
            <a:off x="19523428" y="4398121"/>
            <a:ext cx="3530600" cy="1486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45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数据库设计师</a:t>
            </a:r>
          </a:p>
          <a:p>
            <a:pPr>
              <a:defRPr sz="45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测试工程师</a:t>
            </a:r>
          </a:p>
        </p:txBody>
      </p:sp>
      <p:sp>
        <p:nvSpPr>
          <p:cNvPr id="167" name="Shape 167"/>
          <p:cNvSpPr/>
          <p:nvPr/>
        </p:nvSpPr>
        <p:spPr>
          <a:xfrm>
            <a:off x="2154930" y="7700438"/>
            <a:ext cx="20526510" cy="1"/>
          </a:xfrm>
          <a:prstGeom prst="line">
            <a:avLst/>
          </a:prstGeom>
          <a:ln w="50800">
            <a:solidFill>
              <a:srgbClr val="EFEAC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grpSp>
        <p:nvGrpSpPr>
          <p:cNvPr id="170" name="Group 170"/>
          <p:cNvGrpSpPr/>
          <p:nvPr/>
        </p:nvGrpSpPr>
        <p:grpSpPr>
          <a:xfrm>
            <a:off x="2213514" y="6667677"/>
            <a:ext cx="2653409" cy="1035547"/>
            <a:chOff x="0" y="0"/>
            <a:chExt cx="2653407" cy="1035546"/>
          </a:xfrm>
        </p:grpSpPr>
        <p:sp>
          <p:nvSpPr>
            <p:cNvPr id="168" name="Shape 168"/>
            <p:cNvSpPr/>
            <p:nvPr/>
          </p:nvSpPr>
          <p:spPr>
            <a:xfrm>
              <a:off x="278953" y="138757"/>
              <a:ext cx="2095501" cy="758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200">
                  <a:solidFill>
                    <a:srgbClr val="EFEACC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t>邓茜文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0" y="0"/>
              <a:ext cx="2653408" cy="1035547"/>
            </a:xfrm>
            <a:prstGeom prst="rect">
              <a:avLst/>
            </a:prstGeom>
            <a:noFill/>
            <a:ln w="38100" cap="flat">
              <a:solidFill>
                <a:srgbClr val="EFEACC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lnSpc>
                  <a:spcPct val="80000"/>
                </a:lnSpc>
                <a:defRPr sz="2800" b="1" cap="all">
                  <a:solidFill>
                    <a:srgbClr val="838787"/>
                  </a:solidFill>
                  <a:latin typeface="Baskerville"/>
                  <a:ea typeface="Baskerville"/>
                  <a:cs typeface="Baskerville"/>
                  <a:sym typeface="Baskerville"/>
                </a:defRPr>
              </a:pPr>
            </a:p>
          </p:txBody>
        </p:sp>
      </p:grpSp>
      <p:grpSp>
        <p:nvGrpSpPr>
          <p:cNvPr id="173" name="Group 173"/>
          <p:cNvGrpSpPr/>
          <p:nvPr/>
        </p:nvGrpSpPr>
        <p:grpSpPr>
          <a:xfrm>
            <a:off x="10865296" y="6672502"/>
            <a:ext cx="2653408" cy="1035548"/>
            <a:chOff x="0" y="0"/>
            <a:chExt cx="2653407" cy="1035546"/>
          </a:xfrm>
        </p:grpSpPr>
        <p:sp>
          <p:nvSpPr>
            <p:cNvPr id="171" name="Shape 171"/>
            <p:cNvSpPr/>
            <p:nvPr/>
          </p:nvSpPr>
          <p:spPr>
            <a:xfrm>
              <a:off x="278953" y="138757"/>
              <a:ext cx="2095501" cy="758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200">
                  <a:solidFill>
                    <a:srgbClr val="EFEACC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t>李泽世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0" y="0"/>
              <a:ext cx="2653408" cy="1035547"/>
            </a:xfrm>
            <a:prstGeom prst="rect">
              <a:avLst/>
            </a:prstGeom>
            <a:noFill/>
            <a:ln w="38100" cap="flat">
              <a:solidFill>
                <a:srgbClr val="EFEACC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lnSpc>
                  <a:spcPct val="80000"/>
                </a:lnSpc>
                <a:defRPr sz="2800" b="1" cap="all">
                  <a:solidFill>
                    <a:srgbClr val="838787"/>
                  </a:solidFill>
                  <a:latin typeface="Baskerville"/>
                  <a:ea typeface="Baskerville"/>
                  <a:cs typeface="Baskerville"/>
                  <a:sym typeface="Baskerville"/>
                </a:defRPr>
              </a:pP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6619004" y="7691884"/>
            <a:ext cx="2653408" cy="1035548"/>
            <a:chOff x="0" y="0"/>
            <a:chExt cx="2653407" cy="1035546"/>
          </a:xfrm>
        </p:grpSpPr>
        <p:sp>
          <p:nvSpPr>
            <p:cNvPr id="174" name="Shape 174"/>
            <p:cNvSpPr/>
            <p:nvPr/>
          </p:nvSpPr>
          <p:spPr>
            <a:xfrm>
              <a:off x="278953" y="138757"/>
              <a:ext cx="2095501" cy="758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200">
                  <a:solidFill>
                    <a:srgbClr val="EFEACC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t>陈叔甫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0" y="0"/>
              <a:ext cx="2653408" cy="1035547"/>
            </a:xfrm>
            <a:prstGeom prst="rect">
              <a:avLst/>
            </a:prstGeom>
            <a:noFill/>
            <a:ln w="38100" cap="flat">
              <a:solidFill>
                <a:srgbClr val="EFEACC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lnSpc>
                  <a:spcPct val="80000"/>
                </a:lnSpc>
                <a:defRPr sz="2800" b="1" cap="all">
                  <a:solidFill>
                    <a:srgbClr val="838787"/>
                  </a:solidFill>
                  <a:latin typeface="Baskerville"/>
                  <a:ea typeface="Baskerville"/>
                  <a:cs typeface="Baskerville"/>
                  <a:sym typeface="Baskerville"/>
                </a:defRPr>
              </a:pPr>
            </a:p>
          </p:txBody>
        </p:sp>
      </p:grpSp>
      <p:grpSp>
        <p:nvGrpSpPr>
          <p:cNvPr id="179" name="Group 179"/>
          <p:cNvGrpSpPr/>
          <p:nvPr/>
        </p:nvGrpSpPr>
        <p:grpSpPr>
          <a:xfrm>
            <a:off x="15413660" y="7690664"/>
            <a:ext cx="2653408" cy="1035548"/>
            <a:chOff x="0" y="0"/>
            <a:chExt cx="2653407" cy="1035546"/>
          </a:xfrm>
        </p:grpSpPr>
        <p:sp>
          <p:nvSpPr>
            <p:cNvPr id="177" name="Shape 177"/>
            <p:cNvSpPr/>
            <p:nvPr/>
          </p:nvSpPr>
          <p:spPr>
            <a:xfrm>
              <a:off x="278953" y="138757"/>
              <a:ext cx="2095501" cy="758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200">
                  <a:solidFill>
                    <a:srgbClr val="EFEACC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t>王子月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0"/>
              <a:ext cx="2653408" cy="1035547"/>
            </a:xfrm>
            <a:prstGeom prst="rect">
              <a:avLst/>
            </a:prstGeom>
            <a:noFill/>
            <a:ln w="38100" cap="flat">
              <a:solidFill>
                <a:srgbClr val="EFEACC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lnSpc>
                  <a:spcPct val="80000"/>
                </a:lnSpc>
                <a:defRPr sz="2800" b="1" cap="all">
                  <a:solidFill>
                    <a:srgbClr val="838787"/>
                  </a:solidFill>
                  <a:latin typeface="Baskerville"/>
                  <a:ea typeface="Baskerville"/>
                  <a:cs typeface="Baskerville"/>
                  <a:sym typeface="Baskerville"/>
                </a:defRPr>
              </a:pPr>
            </a:p>
          </p:txBody>
        </p:sp>
      </p:grpSp>
      <p:grpSp>
        <p:nvGrpSpPr>
          <p:cNvPr id="182" name="Group 182"/>
          <p:cNvGrpSpPr/>
          <p:nvPr/>
        </p:nvGrpSpPr>
        <p:grpSpPr>
          <a:xfrm>
            <a:off x="19962023" y="6672502"/>
            <a:ext cx="2653408" cy="1035548"/>
            <a:chOff x="0" y="0"/>
            <a:chExt cx="2653407" cy="1035546"/>
          </a:xfrm>
        </p:grpSpPr>
        <p:sp>
          <p:nvSpPr>
            <p:cNvPr id="180" name="Shape 180"/>
            <p:cNvSpPr/>
            <p:nvPr/>
          </p:nvSpPr>
          <p:spPr>
            <a:xfrm>
              <a:off x="278953" y="138757"/>
              <a:ext cx="2095501" cy="758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200">
                  <a:solidFill>
                    <a:srgbClr val="EFEACC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t>韩震博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0" y="0"/>
              <a:ext cx="2653408" cy="1035547"/>
            </a:xfrm>
            <a:prstGeom prst="rect">
              <a:avLst/>
            </a:prstGeom>
            <a:noFill/>
            <a:ln w="38100" cap="flat">
              <a:solidFill>
                <a:srgbClr val="EFEACC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lnSpc>
                  <a:spcPct val="80000"/>
                </a:lnSpc>
                <a:defRPr sz="2800" b="1" cap="all">
                  <a:solidFill>
                    <a:srgbClr val="838787"/>
                  </a:solidFill>
                  <a:latin typeface="Baskerville"/>
                  <a:ea typeface="Baskerville"/>
                  <a:cs typeface="Baskerville"/>
                  <a:sym typeface="Baskerville"/>
                </a:defRPr>
              </a:pPr>
            </a:p>
          </p:txBody>
        </p:sp>
      </p:grpSp>
      <p:sp>
        <p:nvSpPr>
          <p:cNvPr id="183" name="Shape 183"/>
          <p:cNvSpPr/>
          <p:nvPr/>
        </p:nvSpPr>
        <p:spPr>
          <a:xfrm>
            <a:off x="9380460" y="1128745"/>
            <a:ext cx="5623079" cy="100349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71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团队成员分工</a:t>
            </a:r>
          </a:p>
        </p:txBody>
      </p:sp>
      <p:sp>
        <p:nvSpPr>
          <p:cNvPr id="184" name="Shape 184"/>
          <p:cNvSpPr/>
          <p:nvPr/>
        </p:nvSpPr>
        <p:spPr>
          <a:xfrm>
            <a:off x="8061289" y="1630494"/>
            <a:ext cx="1278481" cy="1"/>
          </a:xfrm>
          <a:prstGeom prst="line">
            <a:avLst/>
          </a:prstGeom>
          <a:ln w="38100">
            <a:solidFill>
              <a:srgbClr val="EFEAC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5" name="Shape 185"/>
          <p:cNvSpPr/>
          <p:nvPr/>
        </p:nvSpPr>
        <p:spPr>
          <a:xfrm>
            <a:off x="15044230" y="1630494"/>
            <a:ext cx="1278482" cy="1"/>
          </a:xfrm>
          <a:prstGeom prst="line">
            <a:avLst/>
          </a:prstGeom>
          <a:ln w="38100">
            <a:solidFill>
              <a:srgbClr val="EFEAC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9893300" y="4434316"/>
            <a:ext cx="4597400" cy="4597400"/>
          </a:xfrm>
          <a:prstGeom prst="rect">
            <a:avLst/>
          </a:prstGeom>
        </p:spPr>
      </p:pic>
      <p:sp>
        <p:nvSpPr>
          <p:cNvPr id="5" name="Shape 350"/>
          <p:cNvSpPr/>
          <p:nvPr/>
        </p:nvSpPr>
        <p:spPr>
          <a:xfrm>
            <a:off x="9444447" y="6231266"/>
            <a:ext cx="5495107" cy="1003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7100">
                <a:solidFill>
                  <a:srgbClr val="EFEA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总结计划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WPS 演示</Application>
  <PresentationFormat>自定义</PresentationFormat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Helvetica Light</vt:lpstr>
      <vt:lpstr>Helvetica Neue</vt:lpstr>
      <vt:lpstr>黑体</vt:lpstr>
      <vt:lpstr>Baskerville</vt:lpstr>
      <vt:lpstr>微软雅黑</vt:lpstr>
      <vt:lpstr>Arial Unicode MS</vt:lpstr>
      <vt:lpstr>Segoe Print</vt:lpstr>
      <vt:lpstr>Helvetica Light</vt:lpstr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23</cp:revision>
  <dcterms:created xsi:type="dcterms:W3CDTF">2017-07-07T08:36:51Z</dcterms:created>
  <dcterms:modified xsi:type="dcterms:W3CDTF">2017-07-08T03:11:01Z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