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1382" r:id="rId3"/>
    <p:sldId id="257" r:id="rId4"/>
    <p:sldId id="1385" r:id="rId5"/>
    <p:sldId id="1386" r:id="rId6"/>
    <p:sldId id="276" r:id="rId7"/>
    <p:sldId id="277" r:id="rId8"/>
    <p:sldId id="1390" r:id="rId9"/>
    <p:sldId id="1391" r:id="rId10"/>
    <p:sldId id="1392" r:id="rId11"/>
    <p:sldId id="1389" r:id="rId12"/>
    <p:sldId id="1393" r:id="rId13"/>
    <p:sldId id="260" r:id="rId14"/>
    <p:sldId id="284" r:id="rId15"/>
    <p:sldId id="286" r:id="rId16"/>
    <p:sldId id="270" r:id="rId17"/>
    <p:sldId id="285" r:id="rId18"/>
    <p:sldId id="280" r:id="rId19"/>
    <p:sldId id="287" r:id="rId20"/>
    <p:sldId id="1379" r:id="rId21"/>
    <p:sldId id="1380" r:id="rId22"/>
    <p:sldId id="279" r:id="rId23"/>
    <p:sldId id="272" r:id="rId24"/>
    <p:sldId id="274" r:id="rId25"/>
    <p:sldId id="1381" r:id="rId26"/>
    <p:sldId id="273" r:id="rId27"/>
    <p:sldId id="283" r:id="rId28"/>
    <p:sldId id="281" r:id="rId29"/>
    <p:sldId id="282" r:id="rId30"/>
    <p:sldId id="2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6D4"/>
    <a:srgbClr val="053F91"/>
    <a:srgbClr val="003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6A89CC9-24F6-4387-9775-E81FFC4B1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7EF35-0E82-46D4-9C7A-EFE8497401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A16E-1E08-4B3D-9DB1-E8EB07ECBA63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13F1EC-EB81-4325-890E-96BBB1FFE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0FDC5-3649-4167-9605-A542209F3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5D9-DF4D-4D68-BCCE-5ED036526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29E9A-8DB0-4F67-BAF8-AF816694AB4A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EACED-6E03-441D-9147-644FE9CC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5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42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6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58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8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50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22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60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37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4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77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548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32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88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50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15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lyx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60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lyx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08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lyx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2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lyx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27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lyx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6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0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1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5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lyx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2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1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szw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ACED-6E03-441D-9147-644FE9CCD3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5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F0981-00C5-4BD7-8B62-AE27C4953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242"/>
            <a:ext cx="9144000" cy="14017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2BFC4F-4F23-4402-AB48-977F1768B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3118"/>
            <a:ext cx="9144000" cy="19167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84953-1A6E-4422-A539-8119E66F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56F3B-CDBE-4DB2-9048-D29706D4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67380-1108-41D7-AB21-20A07EE9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56607-A204-4208-8633-229E24CF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712" y="691003"/>
            <a:ext cx="6344575" cy="505314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DA9B20-879A-419E-978F-8F0B5585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6ECA0-5A74-467B-A4E3-A9AA4E1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12BA4D-52F0-4F23-B4B2-8F0A821E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6437AC0-FAFE-4956-865A-9B95DF1C563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7816"/>
            <a:ext cx="10515600" cy="0"/>
          </a:xfrm>
          <a:prstGeom prst="line">
            <a:avLst/>
          </a:prstGeom>
          <a:ln w="57150">
            <a:solidFill>
              <a:srgbClr val="053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9D8ACD3-9757-41AA-8DCD-9BBF9005B3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6375"/>
            <a:ext cx="10515600" cy="4502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55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0CF51-6304-4EA1-B81B-86D0A8896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35F-488D-4469-B8EC-34F8F0FC100A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EFB00-96F7-4844-AE69-D86857C4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7B475-5E72-4291-ACE5-D42A07A32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DF5407-E8E0-4341-BA38-02E97A3642C8}"/>
              </a:ext>
            </a:extLst>
          </p:cNvPr>
          <p:cNvSpPr/>
          <p:nvPr userDrawn="1"/>
        </p:nvSpPr>
        <p:spPr>
          <a:xfrm>
            <a:off x="0" y="379141"/>
            <a:ext cx="9298004" cy="265752"/>
          </a:xfrm>
          <a:prstGeom prst="rect">
            <a:avLst/>
          </a:prstGeom>
          <a:gradFill flip="none" rotWithShape="1">
            <a:gsLst>
              <a:gs pos="100000">
                <a:srgbClr val="003B8F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6A0322-3CE4-43A3-8106-BC3C222421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69" y="200394"/>
            <a:ext cx="2417954" cy="5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tedier/fr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17F4-029C-4329-AC36-BC6027D0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/>
              <a:t>Samaritan: </a:t>
            </a:r>
            <a:r>
              <a:rPr lang="zh-CN" altLang="en-US" sz="4400" dirty="0"/>
              <a:t>一个基于人脸识别技术的课堂点名系统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0D175D-DD7B-44A6-9C78-2C16FCD2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5" y="5197981"/>
            <a:ext cx="4823133" cy="12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8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二、可行性与需求分析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需求分析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6E705A-5193-48C2-B36D-12BA1C59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46" y="2063361"/>
            <a:ext cx="7734908" cy="45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5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二、可行性与需求分析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需求分析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E06D41-2170-4FFE-945B-23BBE2008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64" y="1853887"/>
            <a:ext cx="7444062" cy="49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2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二、可行性与需求分析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需求分析</a:t>
            </a:r>
            <a:endParaRPr lang="en-US" altLang="zh-CN" sz="2400" dirty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该软件的基本约束：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）实时性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）准确性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）安全性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）多平台性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311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BC407C01-2D13-8B4D-9676-A05FD8FBE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50" y="1277810"/>
            <a:ext cx="4934022" cy="49533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三、详细设计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总体架构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EA7620-48B8-C94B-A1FA-1D84EC62711E}"/>
              </a:ext>
            </a:extLst>
          </p:cNvPr>
          <p:cNvSpPr txBox="1"/>
          <p:nvPr/>
        </p:nvSpPr>
        <p:spPr>
          <a:xfrm>
            <a:off x="1023257" y="2274837"/>
            <a:ext cx="8857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总体分为：用户界面、业务后端系统、人脸识别服务系统三个模块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前端与后端分离、业务与算法分离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各系统相互独立，通过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交互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低耦合、高内聚，各模块独立开发调试</a:t>
            </a:r>
          </a:p>
        </p:txBody>
      </p:sp>
    </p:spTree>
    <p:extLst>
      <p:ext uri="{BB962C8B-B14F-4D97-AF65-F5344CB8AC3E}">
        <p14:creationId xmlns:p14="http://schemas.microsoft.com/office/powerpoint/2010/main" val="57717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三、详细设计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关键性</a:t>
            </a:r>
            <a:r>
              <a:rPr lang="en-US" altLang="zh-CN" sz="2400" dirty="0"/>
              <a:t>API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C8B70D-2E79-7C48-B246-7FD793A66310}"/>
              </a:ext>
            </a:extLst>
          </p:cNvPr>
          <p:cNvSpPr txBox="1"/>
          <p:nvPr/>
        </p:nvSpPr>
        <p:spPr>
          <a:xfrm>
            <a:off x="1219200" y="1981200"/>
            <a:ext cx="367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b="1" dirty="0"/>
              <a:t>处理用户上传的个人照片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263449-4586-5142-981B-ACA7B4B7A33D}"/>
              </a:ext>
            </a:extLst>
          </p:cNvPr>
          <p:cNvSpPr txBox="1"/>
          <p:nvPr/>
        </p:nvSpPr>
        <p:spPr>
          <a:xfrm>
            <a:off x="1219200" y="2356797"/>
            <a:ext cx="667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/key/</a:t>
            </a:r>
            <a:endParaRPr kumimoji="1"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097AA2-957C-CD4F-86E2-7749F9F0D7D5}"/>
              </a:ext>
            </a:extLst>
          </p:cNvPr>
          <p:cNvSpPr/>
          <p:nvPr/>
        </p:nvSpPr>
        <p:spPr>
          <a:xfrm>
            <a:off x="1541350" y="2718368"/>
            <a:ext cx="7112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/>
              <a:t>接收用户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、用户照片，提取此用户照片的特征值，以备人脸识别主算法使用</a:t>
            </a:r>
            <a:endParaRPr kumimoji="1" lang="en-US" altLang="zh-CN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EB3B16-7E14-8545-90AC-2B8BE29A6790}"/>
              </a:ext>
            </a:extLst>
          </p:cNvPr>
          <p:cNvSpPr txBox="1"/>
          <p:nvPr/>
        </p:nvSpPr>
        <p:spPr>
          <a:xfrm>
            <a:off x="1541350" y="3805576"/>
            <a:ext cx="852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/>
              <a:t>调用示例</a:t>
            </a:r>
            <a:r>
              <a:rPr kumimoji="1" lang="zh-CN" altLang="en-US" sz="1600" dirty="0"/>
              <a:t>：</a:t>
            </a:r>
            <a:endParaRPr kumimoji="1" lang="en-US" altLang="zh-CN" sz="1600" dirty="0"/>
          </a:p>
          <a:p>
            <a:r>
              <a:rPr kumimoji="1" lang="en" altLang="zh-CN" sz="1600" dirty="0"/>
              <a:t>curl -d '{"sid":"17051201"}' -X GET -H "Content-Type: application/json" localhost:5002/key/</a:t>
            </a:r>
            <a:endParaRPr kumimoji="1"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FCF5E3-2C93-DC40-81FA-05196643985C}"/>
              </a:ext>
            </a:extLst>
          </p:cNvPr>
          <p:cNvSpPr txBox="1"/>
          <p:nvPr/>
        </p:nvSpPr>
        <p:spPr>
          <a:xfrm>
            <a:off x="1541350" y="4479622"/>
            <a:ext cx="852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/>
              <a:t>返回值定义：</a:t>
            </a:r>
            <a:endParaRPr kumimoji="1" lang="en-US" altLang="zh-CN" sz="1600" b="1" dirty="0"/>
          </a:p>
          <a:p>
            <a:r>
              <a:rPr kumimoji="1" lang="en-US" altLang="zh-CN" sz="1600" dirty="0"/>
              <a:t>0:</a:t>
            </a:r>
            <a:r>
              <a:rPr kumimoji="1" lang="zh-CN" altLang="en-US" sz="1600" dirty="0"/>
              <a:t>成功，</a:t>
            </a:r>
            <a:r>
              <a:rPr kumimoji="1" lang="en-US" altLang="zh-CN" sz="1600" dirty="0"/>
              <a:t>1:</a:t>
            </a:r>
            <a:r>
              <a:rPr kumimoji="1" lang="zh-CN" altLang="en-US" sz="1600" dirty="0"/>
              <a:t>照片不存在，</a:t>
            </a:r>
            <a:r>
              <a:rPr kumimoji="1" lang="en-US" altLang="zh-CN" sz="1600" dirty="0"/>
              <a:t>2:</a:t>
            </a:r>
            <a:r>
              <a:rPr kumimoji="1" lang="zh-CN" altLang="en-US" sz="1600" dirty="0"/>
              <a:t>特征文件丢失，</a:t>
            </a:r>
            <a:r>
              <a:rPr kumimoji="1" lang="en-US" altLang="zh-CN" sz="1600" dirty="0"/>
              <a:t>3:</a:t>
            </a:r>
            <a:r>
              <a:rPr kumimoji="1" lang="zh-CN" altLang="en-US" sz="1600" dirty="0"/>
              <a:t>照片质量太差</a:t>
            </a:r>
          </a:p>
        </p:txBody>
      </p:sp>
      <p:pic>
        <p:nvPicPr>
          <p:cNvPr id="20" name="图片 19" descr="图片包含 屏幕截图&#10;&#10;描述已自动生成">
            <a:extLst>
              <a:ext uri="{FF2B5EF4-FFF2-40B4-BE49-F238E27FC236}">
                <a16:creationId xmlns:a16="http://schemas.microsoft.com/office/drawing/2014/main" id="{2657967E-550A-FE42-BAB4-69C423A3EA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7604" r="3741" b="56007"/>
          <a:stretch/>
        </p:blipFill>
        <p:spPr>
          <a:xfrm>
            <a:off x="1541350" y="5225160"/>
            <a:ext cx="6829764" cy="115153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1F68BB4-A38B-9046-BC6E-F3B22E57FFD9}"/>
              </a:ext>
            </a:extLst>
          </p:cNvPr>
          <p:cNvSpPr txBox="1"/>
          <p:nvPr/>
        </p:nvSpPr>
        <p:spPr>
          <a:xfrm>
            <a:off x="1541350" y="3096340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所需参数：</a:t>
            </a:r>
            <a:endParaRPr kumimoji="1" lang="en-US" altLang="zh-CN" sz="1600" b="1" dirty="0"/>
          </a:p>
          <a:p>
            <a:r>
              <a:rPr kumimoji="1" lang="zh-CN" altLang="en-US" sz="1600" dirty="0"/>
              <a:t>用户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、用户照片</a:t>
            </a:r>
          </a:p>
        </p:txBody>
      </p:sp>
    </p:spTree>
    <p:extLst>
      <p:ext uri="{BB962C8B-B14F-4D97-AF65-F5344CB8AC3E}">
        <p14:creationId xmlns:p14="http://schemas.microsoft.com/office/powerpoint/2010/main" val="313902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三、详细设计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关键性</a:t>
            </a:r>
            <a:r>
              <a:rPr lang="en-US" altLang="zh-CN" sz="2400" dirty="0"/>
              <a:t>API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C8B70D-2E79-7C48-B246-7FD793A66310}"/>
              </a:ext>
            </a:extLst>
          </p:cNvPr>
          <p:cNvSpPr txBox="1"/>
          <p:nvPr/>
        </p:nvSpPr>
        <p:spPr>
          <a:xfrm>
            <a:off x="1219200" y="1981200"/>
            <a:ext cx="367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b="1" dirty="0"/>
              <a:t>签到主功能函数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263449-4586-5142-981B-ACA7B4B7A33D}"/>
              </a:ext>
            </a:extLst>
          </p:cNvPr>
          <p:cNvSpPr txBox="1"/>
          <p:nvPr/>
        </p:nvSpPr>
        <p:spPr>
          <a:xfrm>
            <a:off x="1219199" y="4158748"/>
            <a:ext cx="667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/query/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4F5307-1C13-654A-9FE1-41F39ED700D2}"/>
              </a:ext>
            </a:extLst>
          </p:cNvPr>
          <p:cNvSpPr txBox="1"/>
          <p:nvPr/>
        </p:nvSpPr>
        <p:spPr>
          <a:xfrm>
            <a:off x="1219200" y="2508743"/>
            <a:ext cx="667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/</a:t>
            </a:r>
            <a:r>
              <a:rPr kumimoji="1" lang="en-US" altLang="zh-CN" b="1" dirty="0" err="1"/>
              <a:t>api</a:t>
            </a:r>
            <a:r>
              <a:rPr kumimoji="1" lang="en-US" altLang="zh-CN" b="1" dirty="0"/>
              <a:t>/attendance/</a:t>
            </a:r>
            <a:r>
              <a:rPr kumimoji="1" lang="en-US" altLang="zh-CN" b="1" dirty="0" err="1"/>
              <a:t>sign_quest</a:t>
            </a:r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B77D8B-F721-F346-B307-1911D0918EF3}"/>
              </a:ext>
            </a:extLst>
          </p:cNvPr>
          <p:cNvSpPr txBox="1"/>
          <p:nvPr/>
        </p:nvSpPr>
        <p:spPr>
          <a:xfrm>
            <a:off x="1458685" y="2878075"/>
            <a:ext cx="905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业务端签到请求发起函数。</a:t>
            </a:r>
            <a:endParaRPr kumimoji="1" lang="en-US" altLang="zh-CN" sz="1600" dirty="0"/>
          </a:p>
          <a:p>
            <a:r>
              <a:rPr kumimoji="1" lang="zh-CN" altLang="en-US" sz="1600" dirty="0"/>
              <a:t>处理出要签到的班级内所有学生的学号，并进一步调用算法端签到主函数</a:t>
            </a:r>
            <a:r>
              <a:rPr kumimoji="1" lang="en-US" altLang="zh-CN" sz="1600" dirty="0"/>
              <a:t>/query/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B92148-F04E-F646-90AF-CBB076CF52B0}"/>
              </a:ext>
            </a:extLst>
          </p:cNvPr>
          <p:cNvSpPr txBox="1"/>
          <p:nvPr/>
        </p:nvSpPr>
        <p:spPr>
          <a:xfrm>
            <a:off x="1371599" y="4528080"/>
            <a:ext cx="6520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算法端签到处理主函数，生成签到结果。</a:t>
            </a:r>
            <a:endParaRPr kumimoji="1"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76E94-37DE-2643-86C0-BB68484D94D2}"/>
              </a:ext>
            </a:extLst>
          </p:cNvPr>
          <p:cNvSpPr txBox="1"/>
          <p:nvPr/>
        </p:nvSpPr>
        <p:spPr>
          <a:xfrm>
            <a:off x="1458685" y="3429000"/>
            <a:ext cx="3701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/>
              <a:t>接收参数：</a:t>
            </a:r>
            <a:endParaRPr kumimoji="1" lang="en-US" altLang="zh-CN" sz="1600" b="1" dirty="0"/>
          </a:p>
          <a:p>
            <a:r>
              <a:rPr kumimoji="1" lang="zh-CN" altLang="en-US" sz="1600" dirty="0"/>
              <a:t>要签到班级的班级号</a:t>
            </a:r>
          </a:p>
          <a:p>
            <a:endParaRPr kumimoji="1"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EF4999-E525-E04B-A20D-B972748069EE}"/>
              </a:ext>
            </a:extLst>
          </p:cNvPr>
          <p:cNvSpPr txBox="1"/>
          <p:nvPr/>
        </p:nvSpPr>
        <p:spPr>
          <a:xfrm>
            <a:off x="1371599" y="4844440"/>
            <a:ext cx="370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/>
              <a:t>接收参数：</a:t>
            </a:r>
            <a:endParaRPr kumimoji="1" lang="en-US" altLang="zh-CN" sz="1600" b="1" dirty="0"/>
          </a:p>
          <a:p>
            <a:r>
              <a:rPr kumimoji="1" lang="zh-CN" altLang="en-US" sz="1600" dirty="0"/>
              <a:t>班内所有学生的学号列表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50616F-983A-C04E-9E22-886466D76AA0}"/>
              </a:ext>
            </a:extLst>
          </p:cNvPr>
          <p:cNvSpPr txBox="1"/>
          <p:nvPr/>
        </p:nvSpPr>
        <p:spPr>
          <a:xfrm>
            <a:off x="1371599" y="5450137"/>
            <a:ext cx="370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/>
              <a:t>返回数据：</a:t>
            </a:r>
            <a:endParaRPr kumimoji="1" lang="en-US" altLang="zh-CN" sz="1600" b="1" dirty="0"/>
          </a:p>
          <a:p>
            <a:r>
              <a:rPr kumimoji="1" lang="zh-CN" altLang="en-US" sz="1600" dirty="0"/>
              <a:t>未到学生的学号列表、识别结果图片</a:t>
            </a:r>
          </a:p>
        </p:txBody>
      </p:sp>
      <p:pic>
        <p:nvPicPr>
          <p:cNvPr id="22" name="图片 21" descr="图片包含 屏幕截图&#10;&#10;描述已自动生成">
            <a:extLst>
              <a:ext uri="{FF2B5EF4-FFF2-40B4-BE49-F238E27FC236}">
                <a16:creationId xmlns:a16="http://schemas.microsoft.com/office/drawing/2014/main" id="{9C5E4EF2-F64B-5C4D-BCA8-972F099BB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49535" r="32557" b="1926"/>
          <a:stretch/>
        </p:blipFill>
        <p:spPr>
          <a:xfrm>
            <a:off x="5714999" y="4577942"/>
            <a:ext cx="4659086" cy="15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屏幕截图&#10;&#10;描述已自动生成">
            <a:extLst>
              <a:ext uri="{FF2B5EF4-FFF2-40B4-BE49-F238E27FC236}">
                <a16:creationId xmlns:a16="http://schemas.microsoft.com/office/drawing/2014/main" id="{EA5298C7-3F52-A540-B646-BE515BB8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1295399"/>
            <a:ext cx="5384169" cy="51598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三、详细设计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前端设计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66ECE-5D18-044C-85F0-9AC1C83A0359}"/>
              </a:ext>
            </a:extLst>
          </p:cNvPr>
          <p:cNvSpPr txBox="1"/>
          <p:nvPr/>
        </p:nvSpPr>
        <p:spPr>
          <a:xfrm>
            <a:off x="1164771" y="2024743"/>
            <a:ext cx="96766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基于微信小程序搭建，具有跨平台特性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总共由四类页面构成：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通用界面（</a:t>
            </a:r>
            <a:r>
              <a:rPr lang="zh-CN" altLang="zh-CN" sz="1600" dirty="0"/>
              <a:t>登陆页面、照片上传页面、用户注册弹窗 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/>
              <a:t>学生用户专属页面（学生基本信息页面、学生课程考勤详情、参加课程弹窗）；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/>
              <a:t>教师专属页面（教师基本信息页面、所属课程考勤详情、创建课程弹窗）；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/>
              <a:t>签到主功能页面（签到照片上传页面、签到详情展示及信息修正页面）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442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三、详细设计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业务框架 </a:t>
            </a:r>
            <a:r>
              <a:rPr lang="en-US" altLang="zh-CN" sz="2400" dirty="0"/>
              <a:t>——</a:t>
            </a:r>
            <a:r>
              <a:rPr lang="zh-CN" altLang="en-US" sz="2400" dirty="0"/>
              <a:t> 数据库设计（</a:t>
            </a:r>
            <a:r>
              <a:rPr lang="en-US" altLang="zh-CN" sz="2400" dirty="0"/>
              <a:t>ER</a:t>
            </a:r>
            <a:r>
              <a:rPr lang="zh-CN" altLang="en-US" sz="2400" dirty="0"/>
              <a:t>图）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ECF20C-738B-6348-AEFB-89D383FEF5F9}"/>
              </a:ext>
            </a:extLst>
          </p:cNvPr>
          <p:cNvSpPr txBox="1"/>
          <p:nvPr/>
        </p:nvSpPr>
        <p:spPr>
          <a:xfrm>
            <a:off x="7182775" y="2792598"/>
            <a:ext cx="4176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/>
              <a:t>User</a:t>
            </a:r>
            <a:r>
              <a:rPr lang="zh-CN" altLang="zh-CN" b="1" dirty="0"/>
              <a:t>：</a:t>
            </a:r>
            <a:r>
              <a:rPr lang="zh-CN" altLang="zh-CN" dirty="0"/>
              <a:t>用户实体表。以</a:t>
            </a:r>
            <a:r>
              <a:rPr lang="en-US" altLang="zh-CN" dirty="0"/>
              <a:t> role = 0/1/2 </a:t>
            </a:r>
            <a:r>
              <a:rPr lang="zh-CN" altLang="zh-CN" dirty="0"/>
              <a:t>区分</a:t>
            </a:r>
            <a:r>
              <a:rPr lang="en-US" altLang="zh-CN" dirty="0"/>
              <a:t>“</a:t>
            </a:r>
            <a:r>
              <a:rPr lang="zh-CN" altLang="zh-CN" dirty="0"/>
              <a:t>管理员、教师、学生</a:t>
            </a:r>
            <a:r>
              <a:rPr lang="en-US" altLang="zh-CN" dirty="0"/>
              <a:t>”</a:t>
            </a:r>
          </a:p>
          <a:p>
            <a:pPr marL="285750" indent="-285750">
              <a:buFont typeface="Wingdings" pitchFamily="2" charset="2"/>
              <a:buChar char="l"/>
            </a:pPr>
            <a:endParaRPr lang="zh-CN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/>
              <a:t>Course</a:t>
            </a:r>
            <a:r>
              <a:rPr lang="zh-CN" altLang="zh-CN" b="1" dirty="0"/>
              <a:t>：</a:t>
            </a:r>
            <a:r>
              <a:rPr lang="zh-CN" altLang="zh-CN" dirty="0"/>
              <a:t>课程实体表。记录了每门课程的信息，其中</a:t>
            </a:r>
            <a:r>
              <a:rPr lang="en-US" altLang="zh-CN" dirty="0" err="1"/>
              <a:t>cnt_sign</a:t>
            </a:r>
            <a:r>
              <a:rPr lang="en-US" altLang="zh-CN" dirty="0"/>
              <a:t> </a:t>
            </a:r>
            <a:r>
              <a:rPr lang="zh-CN" altLang="zh-CN" dirty="0"/>
              <a:t>为该课总考勤次数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/>
              <a:t>Attendance </a:t>
            </a:r>
            <a:r>
              <a:rPr lang="zh-CN" altLang="zh-CN" dirty="0"/>
              <a:t>：签到实体表。教师每发起一次签到，就会生成一个此实体</a:t>
            </a:r>
            <a:endParaRPr kumimoji="1" lang="zh-CN" altLang="en-US" dirty="0"/>
          </a:p>
        </p:txBody>
      </p:sp>
      <p:pic>
        <p:nvPicPr>
          <p:cNvPr id="7" name="图片 6" descr="图片包含 文字, 地图&#10;&#10;描述已自动生成">
            <a:extLst>
              <a:ext uri="{FF2B5EF4-FFF2-40B4-BE49-F238E27FC236}">
                <a16:creationId xmlns:a16="http://schemas.microsoft.com/office/drawing/2014/main" id="{F3759E21-6514-4F46-A4A1-144C14B1F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" t="7947" r="10435" b="6041"/>
          <a:stretch/>
        </p:blipFill>
        <p:spPr>
          <a:xfrm>
            <a:off x="700088" y="2100337"/>
            <a:ext cx="6482686" cy="39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三、详细设计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业务框架 </a:t>
            </a:r>
            <a:r>
              <a:rPr lang="en-US" altLang="zh-CN" sz="2400" dirty="0"/>
              <a:t>———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设计（</a:t>
            </a:r>
            <a:r>
              <a:rPr lang="en-US" altLang="zh-CN" sz="2400" dirty="0"/>
              <a:t>SC</a:t>
            </a:r>
            <a:r>
              <a:rPr lang="zh-CN" altLang="en-US" sz="2400" dirty="0"/>
              <a:t>图）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71CD60-AFC4-FE4A-BB64-AB125CB905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2994" y="2253343"/>
            <a:ext cx="7440568" cy="4339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2EF9BA-34DA-5E40-AB37-2B56C5D0F780}"/>
              </a:ext>
            </a:extLst>
          </p:cNvPr>
          <p:cNvSpPr txBox="1"/>
          <p:nvPr/>
        </p:nvSpPr>
        <p:spPr>
          <a:xfrm>
            <a:off x="8363960" y="3130518"/>
            <a:ext cx="3216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其中：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api</a:t>
            </a:r>
            <a:r>
              <a:rPr kumimoji="1" lang="en-US" altLang="zh-CN" dirty="0"/>
              <a:t>/attendance/</a:t>
            </a:r>
            <a:r>
              <a:rPr kumimoji="1" lang="en-US" altLang="zh-CN" dirty="0" err="1"/>
              <a:t>sign_quest</a:t>
            </a:r>
            <a:r>
              <a:rPr kumimoji="1" lang="zh-CN" altLang="en-US" dirty="0"/>
              <a:t>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api</a:t>
            </a:r>
            <a:r>
              <a:rPr kumimoji="1" lang="en-US" altLang="zh-CN" dirty="0"/>
              <a:t>/users/</a:t>
            </a:r>
            <a:r>
              <a:rPr kumimoji="1" lang="en-US" altLang="zh-CN" dirty="0" err="1"/>
              <a:t>upload_user_photo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两个关键 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 与算法端交互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其余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与客户端交互</a:t>
            </a:r>
          </a:p>
        </p:txBody>
      </p:sp>
    </p:spTree>
    <p:extLst>
      <p:ext uri="{BB962C8B-B14F-4D97-AF65-F5344CB8AC3E}">
        <p14:creationId xmlns:p14="http://schemas.microsoft.com/office/powerpoint/2010/main" val="145734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三、详细设计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算法端</a:t>
            </a:r>
            <a:endParaRPr lang="en-US" altLang="zh-CN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DE3A053-5D1A-445D-ADA5-AC7FAA5ACF0D}"/>
              </a:ext>
            </a:extLst>
          </p:cNvPr>
          <p:cNvSpPr/>
          <p:nvPr/>
        </p:nvSpPr>
        <p:spPr>
          <a:xfrm>
            <a:off x="3024273" y="2825923"/>
            <a:ext cx="1839751" cy="19218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Flask Server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626AF19-DF6A-485E-9A1B-2F4A022405E5}"/>
              </a:ext>
            </a:extLst>
          </p:cNvPr>
          <p:cNvGrpSpPr/>
          <p:nvPr/>
        </p:nvGrpSpPr>
        <p:grpSpPr>
          <a:xfrm>
            <a:off x="1084139" y="3186183"/>
            <a:ext cx="1940134" cy="682813"/>
            <a:chOff x="1084139" y="3104051"/>
            <a:chExt cx="1940134" cy="68281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FF412A3-FFA3-4B3B-B456-2DDDF2FC1C07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1084139" y="3786864"/>
              <a:ext cx="19401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169330-C1D8-4142-A481-C8D474E08C3B}"/>
                </a:ext>
              </a:extLst>
            </p:cNvPr>
            <p:cNvSpPr txBox="1"/>
            <p:nvPr/>
          </p:nvSpPr>
          <p:spPr>
            <a:xfrm>
              <a:off x="1180872" y="3104051"/>
              <a:ext cx="1746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华文楷体" panose="02010600040101010101" pitchFamily="2" charset="-122"/>
                  <a:cs typeface="+mn-cs"/>
                </a:rPr>
                <a:t>Request from Business Server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9074E102-59AB-44F7-B15A-7D5E9C89162F}"/>
              </a:ext>
            </a:extLst>
          </p:cNvPr>
          <p:cNvSpPr/>
          <p:nvPr/>
        </p:nvSpPr>
        <p:spPr>
          <a:xfrm>
            <a:off x="6141199" y="2871573"/>
            <a:ext cx="1839751" cy="19218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Model Controller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5EE0E3E-247F-4048-ACEB-BF2478A652BD}"/>
              </a:ext>
            </a:extLst>
          </p:cNvPr>
          <p:cNvGrpSpPr/>
          <p:nvPr/>
        </p:nvGrpSpPr>
        <p:grpSpPr>
          <a:xfrm>
            <a:off x="4864024" y="3452128"/>
            <a:ext cx="1503697" cy="380386"/>
            <a:chOff x="1084139" y="3406478"/>
            <a:chExt cx="2284240" cy="380386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3B5A9C1-8A51-423F-968B-19DDB6116A59}"/>
                </a:ext>
              </a:extLst>
            </p:cNvPr>
            <p:cNvCxnSpPr/>
            <p:nvPr/>
          </p:nvCxnSpPr>
          <p:spPr>
            <a:xfrm>
              <a:off x="1084139" y="3786864"/>
              <a:ext cx="19401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AA1D34-6F72-43E7-9522-6CCDDB549DCE}"/>
                </a:ext>
              </a:extLst>
            </p:cNvPr>
            <p:cNvSpPr txBox="1"/>
            <p:nvPr/>
          </p:nvSpPr>
          <p:spPr>
            <a:xfrm>
              <a:off x="1621709" y="3406478"/>
              <a:ext cx="174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华文楷体" panose="02010600040101010101" pitchFamily="2" charset="-122"/>
                  <a:cs typeface="+mn-cs"/>
                </a:rPr>
                <a:t>Call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9F8CB3C9-A6B0-4C34-B8C6-20DC7C9563F7}"/>
              </a:ext>
            </a:extLst>
          </p:cNvPr>
          <p:cNvSpPr/>
          <p:nvPr/>
        </p:nvSpPr>
        <p:spPr>
          <a:xfrm>
            <a:off x="9258125" y="4355450"/>
            <a:ext cx="1839751" cy="19218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Insight-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Face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Franklin Gothic Book" panose="020B0503020102020204"/>
                <a:ea typeface="华文楷体" panose="02010600040101010101" pitchFamily="2" charset="-122"/>
              </a:rPr>
              <a:t>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1D59F41-521D-4CD9-A88D-77FE134A2877}"/>
              </a:ext>
            </a:extLst>
          </p:cNvPr>
          <p:cNvSpPr/>
          <p:nvPr/>
        </p:nvSpPr>
        <p:spPr>
          <a:xfrm>
            <a:off x="9258125" y="1408560"/>
            <a:ext cx="1839751" cy="19218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MTCNN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Franklin Gothic Book" panose="020B0503020102020204"/>
                <a:ea typeface="华文楷体" panose="02010600040101010101" pitchFamily="2" charset="-122"/>
              </a:rPr>
              <a:t>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241AD4F-1F86-444D-98BD-99FE18980990}"/>
              </a:ext>
            </a:extLst>
          </p:cNvPr>
          <p:cNvCxnSpPr>
            <a:cxnSpLocks/>
          </p:cNvCxnSpPr>
          <p:nvPr/>
        </p:nvCxnSpPr>
        <p:spPr>
          <a:xfrm flipV="1">
            <a:off x="7884647" y="2628216"/>
            <a:ext cx="1412666" cy="800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F58AC82-03B1-43C9-8894-D1C6811E0747}"/>
              </a:ext>
            </a:extLst>
          </p:cNvPr>
          <p:cNvSpPr txBox="1"/>
          <p:nvPr/>
        </p:nvSpPr>
        <p:spPr>
          <a:xfrm>
            <a:off x="7749018" y="2387645"/>
            <a:ext cx="126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detect and align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8694F0E-CD1D-48A5-8925-24CAA947CBC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755061" y="4437578"/>
            <a:ext cx="1503064" cy="878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B9D03AE-74DA-4262-ABD7-91CAC05D6F85}"/>
              </a:ext>
            </a:extLst>
          </p:cNvPr>
          <p:cNvSpPr txBox="1"/>
          <p:nvPr/>
        </p:nvSpPr>
        <p:spPr>
          <a:xfrm>
            <a:off x="7749018" y="4856847"/>
            <a:ext cx="1111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feature extract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DEEE6E-543F-42CB-8ECC-A39C42A38D40}"/>
              </a:ext>
            </a:extLst>
          </p:cNvPr>
          <p:cNvSpPr/>
          <p:nvPr/>
        </p:nvSpPr>
        <p:spPr>
          <a:xfrm>
            <a:off x="8996165" y="1354822"/>
            <a:ext cx="2272444" cy="524411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632652-AD2E-4873-9C7A-99E3908A047C}"/>
              </a:ext>
            </a:extLst>
          </p:cNvPr>
          <p:cNvSpPr txBox="1"/>
          <p:nvPr/>
        </p:nvSpPr>
        <p:spPr>
          <a:xfrm>
            <a:off x="9534634" y="3645924"/>
            <a:ext cx="128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Mxnet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34215E-00D1-4F77-AF27-69996BF3CE62}"/>
              </a:ext>
            </a:extLst>
          </p:cNvPr>
          <p:cNvSpPr/>
          <p:nvPr/>
        </p:nvSpPr>
        <p:spPr>
          <a:xfrm>
            <a:off x="5814927" y="1300578"/>
            <a:ext cx="5824669" cy="5440204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4E44FD-0979-4999-BB07-B312316863AE}"/>
              </a:ext>
            </a:extLst>
          </p:cNvPr>
          <p:cNvSpPr txBox="1"/>
          <p:nvPr/>
        </p:nvSpPr>
        <p:spPr>
          <a:xfrm>
            <a:off x="6206866" y="1547512"/>
            <a:ext cx="1381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Module:</a:t>
            </a:r>
          </a:p>
          <a:p>
            <a:r>
              <a:rPr lang="en-US" altLang="zh-CN" sz="24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facecog</a:t>
            </a:r>
            <a:endParaRPr lang="zh-CN" altLang="en-US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913E-3648-4B57-8A3A-840B1C2D8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A19D70-7938-4D52-A4A9-B5F7992C8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72E4C8-A992-4313-A45B-04DEE4EDF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A4044E9-2FF5-49AF-A94A-2B823A96930F}"/>
              </a:ext>
            </a:extLst>
          </p:cNvPr>
          <p:cNvSpPr/>
          <p:nvPr/>
        </p:nvSpPr>
        <p:spPr>
          <a:xfrm>
            <a:off x="1626208" y="2261360"/>
            <a:ext cx="5020987" cy="35426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三、详细设计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人脸注册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3CB53E3-75B3-498B-AAD4-4A4117DE5924}"/>
              </a:ext>
            </a:extLst>
          </p:cNvPr>
          <p:cNvGrpSpPr/>
          <p:nvPr/>
        </p:nvGrpSpPr>
        <p:grpSpPr>
          <a:xfrm>
            <a:off x="3301696" y="2830807"/>
            <a:ext cx="739185" cy="1018433"/>
            <a:chOff x="3301696" y="2830807"/>
            <a:chExt cx="739185" cy="10184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500D696-B430-4EC1-AEA4-C050A3C88874}"/>
                </a:ext>
              </a:extLst>
            </p:cNvPr>
            <p:cNvSpPr/>
            <p:nvPr/>
          </p:nvSpPr>
          <p:spPr>
            <a:xfrm>
              <a:off x="3301696" y="2830807"/>
              <a:ext cx="739185" cy="101843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" name="笑脸 3">
              <a:extLst>
                <a:ext uri="{FF2B5EF4-FFF2-40B4-BE49-F238E27FC236}">
                  <a16:creationId xmlns:a16="http://schemas.microsoft.com/office/drawing/2014/main" id="{02FD1833-B6FF-4304-AFBE-21E1A0D852D3}"/>
                </a:ext>
              </a:extLst>
            </p:cNvPr>
            <p:cNvSpPr/>
            <p:nvPr/>
          </p:nvSpPr>
          <p:spPr>
            <a:xfrm>
              <a:off x="3383827" y="2912939"/>
              <a:ext cx="553021" cy="591348"/>
            </a:xfrm>
            <a:prstGeom prst="smileyFac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A15D51-43E4-4C18-B3A0-E2668BF89705}"/>
                </a:ext>
              </a:extLst>
            </p:cNvPr>
            <p:cNvSpPr txBox="1"/>
            <p:nvPr/>
          </p:nvSpPr>
          <p:spPr>
            <a:xfrm>
              <a:off x="3394777" y="3518035"/>
              <a:ext cx="553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Calibri" panose="020F0502020204030204" pitchFamily="34" charset="0"/>
                </a:rPr>
                <a:t>Id_0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DE4654C-640F-4258-BBB1-EBABAA213DFD}"/>
              </a:ext>
            </a:extLst>
          </p:cNvPr>
          <p:cNvGrpSpPr/>
          <p:nvPr/>
        </p:nvGrpSpPr>
        <p:grpSpPr>
          <a:xfrm>
            <a:off x="4384922" y="4494431"/>
            <a:ext cx="739185" cy="1018433"/>
            <a:chOff x="3301696" y="2830807"/>
            <a:chExt cx="739185" cy="101843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B93CAB-D71A-46C0-BC8B-381BA899BD48}"/>
                </a:ext>
              </a:extLst>
            </p:cNvPr>
            <p:cNvSpPr/>
            <p:nvPr/>
          </p:nvSpPr>
          <p:spPr>
            <a:xfrm>
              <a:off x="3301696" y="2830807"/>
              <a:ext cx="739185" cy="10184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" name="笑脸 9">
              <a:extLst>
                <a:ext uri="{FF2B5EF4-FFF2-40B4-BE49-F238E27FC236}">
                  <a16:creationId xmlns:a16="http://schemas.microsoft.com/office/drawing/2014/main" id="{C2748605-11D8-491E-A2C6-65F5594E2ADF}"/>
                </a:ext>
              </a:extLst>
            </p:cNvPr>
            <p:cNvSpPr/>
            <p:nvPr/>
          </p:nvSpPr>
          <p:spPr>
            <a:xfrm>
              <a:off x="3383827" y="2912939"/>
              <a:ext cx="553021" cy="591348"/>
            </a:xfrm>
            <a:prstGeom prst="smileyFac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AD5A5E7-05C4-490A-8DFF-C46BAB56905E}"/>
                </a:ext>
              </a:extLst>
            </p:cNvPr>
            <p:cNvSpPr txBox="1"/>
            <p:nvPr/>
          </p:nvSpPr>
          <p:spPr>
            <a:xfrm>
              <a:off x="3394777" y="3518035"/>
              <a:ext cx="553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Calibri" panose="020F0502020204030204" pitchFamily="34" charset="0"/>
                </a:rPr>
                <a:t>Id_2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B6E7F2E-76ED-419D-AD09-48ECE85686B9}"/>
              </a:ext>
            </a:extLst>
          </p:cNvPr>
          <p:cNvGrpSpPr/>
          <p:nvPr/>
        </p:nvGrpSpPr>
        <p:grpSpPr>
          <a:xfrm>
            <a:off x="5402014" y="2699396"/>
            <a:ext cx="739185" cy="1018433"/>
            <a:chOff x="3301696" y="2830807"/>
            <a:chExt cx="739185" cy="101843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1620BE-220C-4491-9A56-D9B23BC129D8}"/>
                </a:ext>
              </a:extLst>
            </p:cNvPr>
            <p:cNvSpPr/>
            <p:nvPr/>
          </p:nvSpPr>
          <p:spPr>
            <a:xfrm>
              <a:off x="3301696" y="2830807"/>
              <a:ext cx="739185" cy="10184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4" name="笑脸 13">
              <a:extLst>
                <a:ext uri="{FF2B5EF4-FFF2-40B4-BE49-F238E27FC236}">
                  <a16:creationId xmlns:a16="http://schemas.microsoft.com/office/drawing/2014/main" id="{EED63A10-D219-4549-8E9B-B4272AC74373}"/>
                </a:ext>
              </a:extLst>
            </p:cNvPr>
            <p:cNvSpPr/>
            <p:nvPr/>
          </p:nvSpPr>
          <p:spPr>
            <a:xfrm>
              <a:off x="3383827" y="2912939"/>
              <a:ext cx="553021" cy="591348"/>
            </a:xfrm>
            <a:prstGeom prst="smileyFac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93331C2-0874-47EF-88AB-224796EA12E6}"/>
                </a:ext>
              </a:extLst>
            </p:cNvPr>
            <p:cNvSpPr txBox="1"/>
            <p:nvPr/>
          </p:nvSpPr>
          <p:spPr>
            <a:xfrm>
              <a:off x="3394777" y="3518035"/>
              <a:ext cx="553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Calibri" panose="020F0502020204030204" pitchFamily="34" charset="0"/>
                </a:rPr>
                <a:t>Id_1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565E370-D23B-4BA7-B95C-A736967AD35C}"/>
              </a:ext>
            </a:extLst>
          </p:cNvPr>
          <p:cNvSpPr txBox="1"/>
          <p:nvPr/>
        </p:nvSpPr>
        <p:spPr>
          <a:xfrm>
            <a:off x="1947434" y="4143181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CHECK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65141F-CDD2-42FB-A094-FCF5E89D6FFB}"/>
              </a:ext>
            </a:extLst>
          </p:cNvPr>
          <p:cNvCxnSpPr/>
          <p:nvPr/>
        </p:nvCxnSpPr>
        <p:spPr>
          <a:xfrm flipV="1">
            <a:off x="6647195" y="2699396"/>
            <a:ext cx="2354443" cy="818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58FCB2-0712-42B3-A63E-ED748527704A}"/>
              </a:ext>
            </a:extLst>
          </p:cNvPr>
          <p:cNvSpPr txBox="1"/>
          <p:nvPr/>
        </p:nvSpPr>
        <p:spPr>
          <a:xfrm>
            <a:off x="1947434" y="4739777"/>
            <a:ext cx="152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Three same person?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C6257E6-916F-450B-8D80-DE76A799BC1F}"/>
              </a:ext>
            </a:extLst>
          </p:cNvPr>
          <p:cNvGrpSpPr/>
          <p:nvPr/>
        </p:nvGrpSpPr>
        <p:grpSpPr>
          <a:xfrm>
            <a:off x="8797893" y="1538600"/>
            <a:ext cx="1993064" cy="1670012"/>
            <a:chOff x="8797893" y="1538600"/>
            <a:chExt cx="1993064" cy="16700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FC78BEA-05CE-4AED-A501-B46B841963F0}"/>
                </a:ext>
              </a:extLst>
            </p:cNvPr>
            <p:cNvSpPr/>
            <p:nvPr/>
          </p:nvSpPr>
          <p:spPr>
            <a:xfrm>
              <a:off x="8908101" y="1538600"/>
              <a:ext cx="1772648" cy="16700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D24FCCA-DAEA-4B36-A68E-4B66590C7474}"/>
                </a:ext>
              </a:extLst>
            </p:cNvPr>
            <p:cNvSpPr txBox="1"/>
            <p:nvPr/>
          </p:nvSpPr>
          <p:spPr>
            <a:xfrm>
              <a:off x="8797893" y="2135197"/>
              <a:ext cx="1993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Book" panose="020B0503020102020204"/>
                  <a:ea typeface="华文楷体" panose="02010600040101010101" pitchFamily="2" charset="-122"/>
                  <a:cs typeface="+mn-cs"/>
                </a:rPr>
                <a:t>Extract features and save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CDF273-AA44-4A71-88F3-23CF813BEF08}"/>
              </a:ext>
            </a:extLst>
          </p:cNvPr>
          <p:cNvCxnSpPr>
            <a:cxnSpLocks/>
          </p:cNvCxnSpPr>
          <p:nvPr/>
        </p:nvCxnSpPr>
        <p:spPr>
          <a:xfrm>
            <a:off x="6647195" y="4809031"/>
            <a:ext cx="2354443" cy="703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F24D554-F0E3-48F5-90B7-EADB35F9DCC9}"/>
              </a:ext>
            </a:extLst>
          </p:cNvPr>
          <p:cNvSpPr txBox="1"/>
          <p:nvPr/>
        </p:nvSpPr>
        <p:spPr>
          <a:xfrm>
            <a:off x="7380609" y="2728273"/>
            <a:ext cx="92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Yes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F5DB60-492D-4E9D-B5DA-AED515CB6277}"/>
              </a:ext>
            </a:extLst>
          </p:cNvPr>
          <p:cNvSpPr txBox="1"/>
          <p:nvPr/>
        </p:nvSpPr>
        <p:spPr>
          <a:xfrm>
            <a:off x="7421272" y="4725124"/>
            <a:ext cx="92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No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F0452CB-9C9B-4DE5-9154-803771646747}"/>
              </a:ext>
            </a:extLst>
          </p:cNvPr>
          <p:cNvGrpSpPr/>
          <p:nvPr/>
        </p:nvGrpSpPr>
        <p:grpSpPr>
          <a:xfrm>
            <a:off x="8908101" y="4782713"/>
            <a:ext cx="1993064" cy="1670012"/>
            <a:chOff x="8797893" y="1538600"/>
            <a:chExt cx="1993064" cy="167001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46486F0-AF2F-48AB-A7C7-9FA980112324}"/>
                </a:ext>
              </a:extLst>
            </p:cNvPr>
            <p:cNvSpPr/>
            <p:nvPr/>
          </p:nvSpPr>
          <p:spPr>
            <a:xfrm>
              <a:off x="8908101" y="1538600"/>
              <a:ext cx="1772648" cy="16700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EADF07-5781-49DB-B30D-F0B871E161AF}"/>
                </a:ext>
              </a:extLst>
            </p:cNvPr>
            <p:cNvSpPr txBox="1"/>
            <p:nvPr/>
          </p:nvSpPr>
          <p:spPr>
            <a:xfrm>
              <a:off x="8797893" y="2135197"/>
              <a:ext cx="1993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Book" panose="020B0503020102020204"/>
                  <a:ea typeface="华文楷体" panose="02010600040101010101" pitchFamily="2" charset="-122"/>
                  <a:cs typeface="+mn-cs"/>
                </a:rPr>
                <a:t>Extract features and save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81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三、详细设计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人脸识别（点名）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99F2B9-EE32-1A4E-8FA3-82062E116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275114"/>
            <a:ext cx="10067109" cy="41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0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四、编码与测试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前期两人各自独立编码，后期合作进行单元测试和总体测试</a:t>
            </a:r>
            <a:endParaRPr lang="en-US" altLang="zh-CN" sz="2400" dirty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  <a:p>
            <a:pPr>
              <a:buFont typeface="Wingdings" pitchFamily="2" charset="2"/>
              <a:buChar char="l"/>
            </a:pPr>
            <a:r>
              <a:rPr lang="en-US" altLang="zh-CN" sz="2400" dirty="0"/>
              <a:t>Django</a:t>
            </a:r>
            <a:r>
              <a:rPr lang="zh-CN" altLang="en-US" sz="2400" dirty="0"/>
              <a:t>代码监听 </a:t>
            </a:r>
            <a:r>
              <a:rPr lang="en-US" altLang="zh-CN" sz="2400" dirty="0"/>
              <a:t>0.0.0.0:5000 </a:t>
            </a:r>
            <a:r>
              <a:rPr lang="zh-CN" altLang="en-US" sz="2400" dirty="0"/>
              <a:t>端口，通过内网穿透技术与  </a:t>
            </a:r>
            <a:r>
              <a:rPr lang="en-US" altLang="zh-CN" sz="2400" dirty="0"/>
              <a:t>:80</a:t>
            </a:r>
            <a:r>
              <a:rPr lang="zh-CN" altLang="en-US" sz="2400" dirty="0"/>
              <a:t>做了映射</a:t>
            </a:r>
            <a:endParaRPr lang="en-US" altLang="zh-CN" sz="2400" dirty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  <a:p>
            <a:pPr>
              <a:buFont typeface="Wingdings" pitchFamily="2" charset="2"/>
              <a:buChar char="l"/>
            </a:pPr>
            <a:r>
              <a:rPr lang="en-US" altLang="zh-CN" sz="2400" dirty="0"/>
              <a:t>Flask</a:t>
            </a:r>
            <a:r>
              <a:rPr lang="zh-CN" altLang="en-US" sz="2400" dirty="0"/>
              <a:t>代码监听 </a:t>
            </a:r>
            <a:r>
              <a:rPr lang="en-US" altLang="zh-CN" sz="2400" dirty="0"/>
              <a:t>0.0.0.0:5002 </a:t>
            </a:r>
            <a:r>
              <a:rPr lang="zh-CN" altLang="en-US" sz="2400" dirty="0"/>
              <a:t>端口，该端口未向外网开放，仅供</a:t>
            </a:r>
            <a:r>
              <a:rPr lang="en-US" altLang="zh-CN" sz="2400" dirty="0"/>
              <a:t>Django</a:t>
            </a:r>
            <a:r>
              <a:rPr lang="zh-CN" altLang="en-US" sz="2400" dirty="0"/>
              <a:t>调用</a:t>
            </a:r>
            <a:endParaRPr lang="en-US" altLang="zh-CN" sz="2400" dirty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两个</a:t>
            </a:r>
            <a:r>
              <a:rPr lang="en-US" altLang="zh-CN" sz="2400" dirty="0"/>
              <a:t>Server</a:t>
            </a:r>
            <a:r>
              <a:rPr lang="zh-CN" altLang="en-US" sz="2400" dirty="0"/>
              <a:t>代码分别在一个</a:t>
            </a:r>
            <a:r>
              <a:rPr lang="en-US" altLang="zh-CN" sz="2400" dirty="0"/>
              <a:t>Screen</a:t>
            </a:r>
            <a:r>
              <a:rPr lang="zh-CN" altLang="en-US" sz="2400" dirty="0"/>
              <a:t>后台独立运行</a:t>
            </a:r>
            <a:endParaRPr lang="en-US" altLang="zh-CN" sz="24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47AC33-BE33-4193-A15F-14130D25C37B}"/>
              </a:ext>
            </a:extLst>
          </p:cNvPr>
          <p:cNvGrpSpPr/>
          <p:nvPr/>
        </p:nvGrpSpPr>
        <p:grpSpPr>
          <a:xfrm>
            <a:off x="7610981" y="3831771"/>
            <a:ext cx="4406848" cy="2641803"/>
            <a:chOff x="2503690" y="1683067"/>
            <a:chExt cx="7039685" cy="427274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558DF12-1AF0-4C38-87EB-DECC32022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36" t="-400" r="36" b="90819"/>
            <a:stretch/>
          </p:blipFill>
          <p:spPr>
            <a:xfrm>
              <a:off x="2503690" y="1683067"/>
              <a:ext cx="7031969" cy="657054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58F91BC-D706-4DAC-9E75-873D0393830B}"/>
                </a:ext>
              </a:extLst>
            </p:cNvPr>
            <p:cNvGrpSpPr/>
            <p:nvPr/>
          </p:nvGrpSpPr>
          <p:grpSpPr>
            <a:xfrm>
              <a:off x="2506263" y="2340121"/>
              <a:ext cx="7037112" cy="3615686"/>
              <a:chOff x="2577444" y="626818"/>
              <a:chExt cx="7037112" cy="361568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96BFBFA2-EDB6-4B82-BAF5-F0C1856B2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8" t="11548" r="-41" b="74240"/>
              <a:stretch/>
            </p:blipFill>
            <p:spPr>
              <a:xfrm>
                <a:off x="2582587" y="626818"/>
                <a:ext cx="7029397" cy="974631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D3C3CD8-D970-4C09-BDB5-F80B61ACE1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43644" r="37" b="51087"/>
              <a:stretch/>
            </p:blipFill>
            <p:spPr>
              <a:xfrm>
                <a:off x="2580016" y="1601449"/>
                <a:ext cx="7029396" cy="36138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0452A29C-9A95-4E62-B996-2B79DEADCF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58077" r="36" b="39190"/>
              <a:stretch/>
            </p:blipFill>
            <p:spPr>
              <a:xfrm>
                <a:off x="2577444" y="1958971"/>
                <a:ext cx="7029396" cy="187453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86E2C8A-2849-4C79-A9C4-E540FDA74A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6987" b="27744"/>
              <a:stretch/>
            </p:blipFill>
            <p:spPr>
              <a:xfrm>
                <a:off x="2577444" y="2138379"/>
                <a:ext cx="7031968" cy="36138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AE2EC82-1FBE-4DBA-861E-E646C99B4F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171" b="16248"/>
              <a:stretch/>
            </p:blipFill>
            <p:spPr>
              <a:xfrm>
                <a:off x="2582588" y="2492757"/>
                <a:ext cx="7031968" cy="657054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B0778EB-25CB-440D-9CD5-17480929C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3912"/>
              <a:stretch/>
            </p:blipFill>
            <p:spPr>
              <a:xfrm>
                <a:off x="2582588" y="3139202"/>
                <a:ext cx="7031968" cy="11033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7071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四、编码与测试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单元测试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DA7C29-E81C-714C-84F6-82AF33156163}"/>
              </a:ext>
            </a:extLst>
          </p:cNvPr>
          <p:cNvSpPr txBox="1"/>
          <p:nvPr/>
        </p:nvSpPr>
        <p:spPr>
          <a:xfrm>
            <a:off x="923392" y="1883229"/>
            <a:ext cx="1253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b="1" dirty="0"/>
              <a:t>Mock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b="1" dirty="0"/>
          </a:p>
          <a:p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7CD762-37A5-5147-A0C1-4D3431CE586A}"/>
              </a:ext>
            </a:extLst>
          </p:cNvPr>
          <p:cNvSpPr txBox="1"/>
          <p:nvPr/>
        </p:nvSpPr>
        <p:spPr>
          <a:xfrm>
            <a:off x="923392" y="3489327"/>
            <a:ext cx="178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b="1" dirty="0"/>
              <a:t>curl</a:t>
            </a:r>
            <a:r>
              <a:rPr kumimoji="1" lang="zh-CN" altLang="en-US" b="1" dirty="0"/>
              <a:t> 命令</a:t>
            </a:r>
            <a:endParaRPr kumimoji="1"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65EF5D-C8AD-B44B-8FCF-103FF92A7131}"/>
              </a:ext>
            </a:extLst>
          </p:cNvPr>
          <p:cNvSpPr txBox="1"/>
          <p:nvPr/>
        </p:nvSpPr>
        <p:spPr>
          <a:xfrm>
            <a:off x="923392" y="5490115"/>
            <a:ext cx="372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b="1" dirty="0" err="1"/>
              <a:t>Jupyter</a:t>
            </a:r>
            <a:r>
              <a:rPr kumimoji="1" lang="en-US" altLang="zh-CN" b="1" dirty="0"/>
              <a:t>-Notebook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BDBACB-E917-094F-AA8B-005FF1481EE9}"/>
              </a:ext>
            </a:extLst>
          </p:cNvPr>
          <p:cNvSpPr txBox="1"/>
          <p:nvPr/>
        </p:nvSpPr>
        <p:spPr>
          <a:xfrm>
            <a:off x="1186543" y="222867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即一个模拟架构缺失部分的程序，按照测试者的意愿做出响应，返回被测对象需要得到的信息。</a:t>
            </a:r>
            <a:endParaRPr lang="en-US" altLang="zh-CN" dirty="0"/>
          </a:p>
          <a:p>
            <a:r>
              <a:rPr kumimoji="1" lang="zh-CN" altLang="en-US" dirty="0"/>
              <a:t>由于业务端与算法分离开发，前期无法得到算法端真实的返回数据，所以使用</a:t>
            </a:r>
            <a:r>
              <a:rPr kumimoji="1" lang="en-US" altLang="zh-CN" dirty="0"/>
              <a:t>mock</a:t>
            </a:r>
            <a:r>
              <a:rPr kumimoji="1" lang="zh-CN" altLang="en-US" dirty="0"/>
              <a:t>的方法模拟算法端返回值进行初步调试。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EA1AD4-7E2A-7A49-8D64-A2752B9D6F04}"/>
              </a:ext>
            </a:extLst>
          </p:cNvPr>
          <p:cNvSpPr txBox="1"/>
          <p:nvPr/>
        </p:nvSpPr>
        <p:spPr>
          <a:xfrm>
            <a:off x="1186543" y="3810852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curl</a:t>
            </a:r>
            <a:r>
              <a:rPr kumimoji="1" lang="zh-CN" altLang="en-US" dirty="0"/>
              <a:t>是一个利用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语法在命令行下进行网络请求</a:t>
            </a:r>
            <a:r>
              <a:rPr kumimoji="1" lang="en-US" altLang="zh-CN" dirty="0"/>
              <a:t>/</a:t>
            </a:r>
            <a:r>
              <a:rPr kumimoji="1" lang="zh-CN" altLang="en-US" dirty="0"/>
              <a:t>文件传输的命令</a:t>
            </a:r>
            <a:endParaRPr kumimoji="1" lang="en-US" altLang="zh-CN" dirty="0"/>
          </a:p>
          <a:p>
            <a:r>
              <a:rPr kumimoji="1" lang="zh-CN" altLang="en-US" dirty="0"/>
              <a:t>本项目中，我们用它单独测试各接口的正确性。</a:t>
            </a:r>
            <a:endParaRPr kumimoji="1" lang="en-US" altLang="zh-CN" dirty="0"/>
          </a:p>
          <a:p>
            <a:r>
              <a:rPr kumimoji="1" lang="zh-CN" altLang="en-US" dirty="0"/>
              <a:t>按照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约定格式发起</a:t>
            </a:r>
            <a:r>
              <a:rPr kumimoji="1" lang="en-US" altLang="zh-CN" dirty="0"/>
              <a:t>curl</a:t>
            </a:r>
            <a:r>
              <a:rPr kumimoji="1" lang="zh-CN" altLang="en-US" dirty="0"/>
              <a:t>请求，看返回值是否为期望值</a:t>
            </a:r>
            <a:endParaRPr kumimoji="1" lang="en" altLang="zh-CN" dirty="0"/>
          </a:p>
          <a:p>
            <a:r>
              <a:rPr kumimoji="1" lang="zh-CN" altLang="en" dirty="0"/>
              <a:t>命令</a:t>
            </a:r>
            <a:r>
              <a:rPr kumimoji="1" lang="zh-CN" altLang="en-US" dirty="0"/>
              <a:t>示例：</a:t>
            </a:r>
            <a:endParaRPr kumimoji="1" lang="en" altLang="zh-CN" dirty="0"/>
          </a:p>
          <a:p>
            <a:r>
              <a:rPr kumimoji="1" lang="en" altLang="zh-CN" dirty="0"/>
              <a:t>curl -d '{"sid":"17051201"}' -X GET -H "Content-Type: application/json" localhost:5002/key/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86084D-C5D7-4F41-B201-80453E1B85CB}"/>
              </a:ext>
            </a:extLst>
          </p:cNvPr>
          <p:cNvSpPr txBox="1"/>
          <p:nvPr/>
        </p:nvSpPr>
        <p:spPr>
          <a:xfrm>
            <a:off x="1186543" y="5843206"/>
            <a:ext cx="843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Jupyter</a:t>
            </a:r>
            <a:r>
              <a:rPr kumimoji="1" lang="en-US" altLang="zh-CN" dirty="0"/>
              <a:t>-Notebook</a:t>
            </a:r>
            <a:r>
              <a:rPr kumimoji="1" lang="zh-CN" altLang="en-US" dirty="0"/>
              <a:t>良好的交互性和可视化能力，使用该工具对</a:t>
            </a:r>
            <a:r>
              <a:rPr kumimoji="1" lang="en-US" altLang="zh-CN" dirty="0" err="1"/>
              <a:t>facecog</a:t>
            </a:r>
            <a:r>
              <a:rPr kumimoji="1" lang="zh-CN" altLang="en-US" dirty="0"/>
              <a:t>模块进行测试更为高效和直观。</a:t>
            </a:r>
          </a:p>
        </p:txBody>
      </p:sp>
    </p:spTree>
    <p:extLst>
      <p:ext uri="{BB962C8B-B14F-4D97-AF65-F5344CB8AC3E}">
        <p14:creationId xmlns:p14="http://schemas.microsoft.com/office/powerpoint/2010/main" val="81855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四、编码与测试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遇到的问题与解决方案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BAAE79-0AAA-5943-B3C8-469966E27F21}"/>
              </a:ext>
            </a:extLst>
          </p:cNvPr>
          <p:cNvSpPr txBox="1"/>
          <p:nvPr/>
        </p:nvSpPr>
        <p:spPr>
          <a:xfrm>
            <a:off x="1045029" y="1959429"/>
            <a:ext cx="957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图片转向问题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DF56A4-66CE-AD4F-A41A-F9C0804CA27D}"/>
              </a:ext>
            </a:extLst>
          </p:cNvPr>
          <p:cNvSpPr txBox="1"/>
          <p:nvPr/>
        </p:nvSpPr>
        <p:spPr>
          <a:xfrm>
            <a:off x="1406767" y="2431702"/>
            <a:ext cx="8531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由于手机相机拍摄的照片带有“转向”信息（</a:t>
            </a:r>
            <a:r>
              <a:rPr kumimoji="1" lang="en-US" altLang="zh-CN" dirty="0" err="1"/>
              <a:t>Exif</a:t>
            </a:r>
            <a:r>
              <a:rPr kumimoji="1" lang="zh-CN" altLang="en-US" dirty="0"/>
              <a:t>），而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、电脑自带图片查看器在处理</a:t>
            </a:r>
            <a:r>
              <a:rPr kumimoji="1" lang="en-US" altLang="zh-CN" dirty="0" err="1"/>
              <a:t>Exif</a:t>
            </a:r>
            <a:r>
              <a:rPr kumimoji="1" lang="zh-CN" altLang="en-US" dirty="0"/>
              <a:t>上存在差异，从而导致识别效果不佳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解决方案：</a:t>
            </a:r>
            <a:endParaRPr kumimoji="1" lang="en-US" altLang="zh-CN" dirty="0"/>
          </a:p>
          <a:p>
            <a:r>
              <a:rPr kumimoji="1" lang="zh-CN" altLang="en-US" dirty="0"/>
              <a:t>业务端接受图片时统一查看图片的</a:t>
            </a:r>
            <a:r>
              <a:rPr kumimoji="1" lang="en-US" altLang="zh-CN" dirty="0" err="1"/>
              <a:t>Exif</a:t>
            </a:r>
            <a:r>
              <a:rPr kumimoji="1" lang="zh-CN" altLang="en-US" dirty="0"/>
              <a:t>信息，必要时统一把它转为正向</a:t>
            </a:r>
            <a:endParaRPr kumimoji="1" lang="en-US" altLang="zh-CN" dirty="0"/>
          </a:p>
          <a:p>
            <a:r>
              <a:rPr kumimoji="1" lang="zh-CN" altLang="en-US" dirty="0"/>
              <a:t>这样一来算法端接受并处理的照片，全部为正向。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9F8CB1-915C-0440-8E8D-E80ACACAB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13" y="4443818"/>
            <a:ext cx="4141880" cy="19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9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四、编码与测试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单元测试中遇到的问题与解决方案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BAAE79-0AAA-5943-B3C8-469966E27F21}"/>
              </a:ext>
            </a:extLst>
          </p:cNvPr>
          <p:cNvSpPr txBox="1"/>
          <p:nvPr/>
        </p:nvSpPr>
        <p:spPr>
          <a:xfrm>
            <a:off x="1045029" y="1959429"/>
            <a:ext cx="957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多进程调用问题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DF56A4-66CE-AD4F-A41A-F9C0804CA27D}"/>
              </a:ext>
            </a:extLst>
          </p:cNvPr>
          <p:cNvSpPr txBox="1"/>
          <p:nvPr/>
        </p:nvSpPr>
        <p:spPr>
          <a:xfrm>
            <a:off x="1406767" y="2431702"/>
            <a:ext cx="853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Flask</a:t>
            </a:r>
            <a:r>
              <a:rPr kumimoji="1" lang="zh-CN" altLang="en-US" dirty="0"/>
              <a:t>自带多进程，同时多次调用</a:t>
            </a:r>
            <a:r>
              <a:rPr kumimoji="1" lang="en-US" altLang="zh-CN" dirty="0" err="1"/>
              <a:t>mxnet</a:t>
            </a:r>
            <a:r>
              <a:rPr kumimoji="1" lang="zh-CN" altLang="en-US" dirty="0"/>
              <a:t>网络模型会出现报错。使用进程通信队列将模型调用序列化</a:t>
            </a:r>
            <a:endParaRPr kumimoji="1" lang="en-US" altLang="zh-C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7C1B72-492F-4C59-82A8-96A75D8D7DFD}"/>
              </a:ext>
            </a:extLst>
          </p:cNvPr>
          <p:cNvSpPr/>
          <p:nvPr/>
        </p:nvSpPr>
        <p:spPr>
          <a:xfrm>
            <a:off x="711807" y="3485683"/>
            <a:ext cx="1839751" cy="19218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Flask Server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097E96-B599-42CD-A091-651FA6B82374}"/>
              </a:ext>
            </a:extLst>
          </p:cNvPr>
          <p:cNvSpPr/>
          <p:nvPr/>
        </p:nvSpPr>
        <p:spPr>
          <a:xfrm>
            <a:off x="9231281" y="3417479"/>
            <a:ext cx="1839751" cy="19218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Model Controller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FA6CD70A-50FB-4E57-ADD0-53C5D05D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796" y="3352907"/>
            <a:ext cx="4154734" cy="102551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89E324C-C934-4B29-8236-1C7695DCA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797" y="4699945"/>
            <a:ext cx="4154734" cy="1024694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11CF5C5-7198-46BD-B54F-177F462C5E01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2551559" y="3865664"/>
            <a:ext cx="1295237" cy="362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E68AAFA-00A8-4FF0-8A26-43FEACA04A4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502279" y="4731992"/>
            <a:ext cx="1344518" cy="480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A876BD1-0A3B-4796-A5F2-86185E600DF3}"/>
              </a:ext>
            </a:extLst>
          </p:cNvPr>
          <p:cNvCxnSpPr>
            <a:cxnSpLocks/>
          </p:cNvCxnSpPr>
          <p:nvPr/>
        </p:nvCxnSpPr>
        <p:spPr>
          <a:xfrm>
            <a:off x="8001530" y="3889752"/>
            <a:ext cx="1229750" cy="337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FC3B82F-7F9A-4542-8891-5D2E06C05E4D}"/>
              </a:ext>
            </a:extLst>
          </p:cNvPr>
          <p:cNvCxnSpPr>
            <a:cxnSpLocks/>
          </p:cNvCxnSpPr>
          <p:nvPr/>
        </p:nvCxnSpPr>
        <p:spPr>
          <a:xfrm flipH="1">
            <a:off x="8001531" y="4731992"/>
            <a:ext cx="1229749" cy="48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0CD7244-51AC-49DC-8533-F3CA76F970B1}"/>
              </a:ext>
            </a:extLst>
          </p:cNvPr>
          <p:cNvSpPr txBox="1"/>
          <p:nvPr/>
        </p:nvSpPr>
        <p:spPr>
          <a:xfrm>
            <a:off x="5005043" y="2983575"/>
            <a:ext cx="227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 Queue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C20DA79-FAAC-44B6-A9E4-B45E7F9A7AF5}"/>
              </a:ext>
            </a:extLst>
          </p:cNvPr>
          <p:cNvSpPr txBox="1"/>
          <p:nvPr/>
        </p:nvSpPr>
        <p:spPr>
          <a:xfrm>
            <a:off x="5005042" y="5790300"/>
            <a:ext cx="227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 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942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四、编码与测试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总体测试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21EBD4-CB47-C343-A41E-6B51FB2F1330}"/>
              </a:ext>
            </a:extLst>
          </p:cNvPr>
          <p:cNvSpPr txBox="1"/>
          <p:nvPr/>
        </p:nvSpPr>
        <p:spPr>
          <a:xfrm>
            <a:off x="1186543" y="193765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： 尽可能多地收集班内学生注册信息（姓名、学号、三张个人照片）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274706-6EE2-F048-AC78-010EFB92F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46" y="2306991"/>
            <a:ext cx="7542822" cy="20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07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四、编码与测试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总体测试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498FF0-5D5E-F142-A382-6BA05331CAE7}"/>
              </a:ext>
            </a:extLst>
          </p:cNvPr>
          <p:cNvSpPr txBox="1"/>
          <p:nvPr/>
        </p:nvSpPr>
        <p:spPr>
          <a:xfrm>
            <a:off x="923392" y="1989515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： 教师注册并创建课程，学生加入相应课程</a:t>
            </a:r>
          </a:p>
        </p:txBody>
      </p: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9EF8DD99-2885-5746-925C-962DEF08E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5" y="2570513"/>
            <a:ext cx="2292819" cy="3857282"/>
          </a:xfrm>
          <a:prstGeom prst="rect">
            <a:avLst/>
          </a:prstGeom>
        </p:spPr>
      </p:pic>
      <p:pic>
        <p:nvPicPr>
          <p:cNvPr id="8" name="图片 7" descr="图片包含 屏幕截图&#10;&#10;描述已自动生成">
            <a:extLst>
              <a:ext uri="{FF2B5EF4-FFF2-40B4-BE49-F238E27FC236}">
                <a16:creationId xmlns:a16="http://schemas.microsoft.com/office/drawing/2014/main" id="{9DF36E12-F74D-4A4C-8EEA-5CF40A468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87" y="2570513"/>
            <a:ext cx="2243285" cy="3992082"/>
          </a:xfrm>
          <a:prstGeom prst="rect">
            <a:avLst/>
          </a:prstGeom>
        </p:spPr>
      </p:pic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5E92740D-814A-0D45-BF6F-5F645D6F9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91" y="2570514"/>
            <a:ext cx="2391400" cy="3857282"/>
          </a:xfrm>
          <a:prstGeom prst="rect">
            <a:avLst/>
          </a:prstGeom>
        </p:spPr>
      </p:pic>
      <p:pic>
        <p:nvPicPr>
          <p:cNvPr id="11" name="图片 10" descr="图片包含 屏幕截图&#10;&#10;描述已自动生成">
            <a:extLst>
              <a:ext uri="{FF2B5EF4-FFF2-40B4-BE49-F238E27FC236}">
                <a16:creationId xmlns:a16="http://schemas.microsoft.com/office/drawing/2014/main" id="{072B207E-3A66-0247-A4B1-DB4F9949B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45" y="2570513"/>
            <a:ext cx="2210740" cy="38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7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四、编码与测试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总体测试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21EBD4-CB47-C343-A41E-6B51FB2F1330}"/>
              </a:ext>
            </a:extLst>
          </p:cNvPr>
          <p:cNvSpPr txBox="1"/>
          <p:nvPr/>
        </p:nvSpPr>
        <p:spPr>
          <a:xfrm>
            <a:off x="1186543" y="2198913"/>
            <a:ext cx="3998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：教师发起签到，并收到初步的签到识别结果 （由人脸识别算法给出）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498FF0-5D5E-F142-A382-6BA05331CAE7}"/>
              </a:ext>
            </a:extLst>
          </p:cNvPr>
          <p:cNvSpPr txBox="1"/>
          <p:nvPr/>
        </p:nvSpPr>
        <p:spPr>
          <a:xfrm>
            <a:off x="1186543" y="4077360"/>
            <a:ext cx="377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 教师根据实际到课情况，手动修改签到结果，并最终确定签到结果</a:t>
            </a:r>
          </a:p>
        </p:txBody>
      </p:sp>
      <p:pic>
        <p:nvPicPr>
          <p:cNvPr id="9" name="图片 8" descr="图片包含 屏幕截图&#10;&#10;描述已自动生成">
            <a:extLst>
              <a:ext uri="{FF2B5EF4-FFF2-40B4-BE49-F238E27FC236}">
                <a16:creationId xmlns:a16="http://schemas.microsoft.com/office/drawing/2014/main" id="{959515AB-BA56-8747-8D6D-639EFF9C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764" y="1435938"/>
            <a:ext cx="2485430" cy="45090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10A2AF-BAC6-0543-AAD1-24386DD34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638" y="1453657"/>
            <a:ext cx="2504379" cy="45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6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四、编码与测试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总体测试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21EBD4-CB47-C343-A41E-6B51FB2F1330}"/>
              </a:ext>
            </a:extLst>
          </p:cNvPr>
          <p:cNvSpPr txBox="1"/>
          <p:nvPr/>
        </p:nvSpPr>
        <p:spPr>
          <a:xfrm>
            <a:off x="1068322" y="2572349"/>
            <a:ext cx="3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：相应课程及学生的到课数据写入数据库，数据更新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7B454-F89E-D64C-8D92-FC421531B065}"/>
              </a:ext>
            </a:extLst>
          </p:cNvPr>
          <p:cNvSpPr txBox="1"/>
          <p:nvPr/>
        </p:nvSpPr>
        <p:spPr>
          <a:xfrm>
            <a:off x="1068322" y="4337372"/>
            <a:ext cx="3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：验证相应课程与学生数据更新均为正确，表明测试通过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A69ABCA-5A36-8D43-A92E-923C286224CB}"/>
              </a:ext>
            </a:extLst>
          </p:cNvPr>
          <p:cNvGrpSpPr/>
          <p:nvPr/>
        </p:nvGrpSpPr>
        <p:grpSpPr>
          <a:xfrm>
            <a:off x="4943771" y="1708220"/>
            <a:ext cx="6415236" cy="3868616"/>
            <a:chOff x="3902778" y="1823583"/>
            <a:chExt cx="7456228" cy="4453749"/>
          </a:xfrm>
        </p:grpSpPr>
        <p:pic>
          <p:nvPicPr>
            <p:cNvPr id="9" name="图片 8" descr="图片包含 屏幕截图&#10;&#10;描述已自动生成">
              <a:extLst>
                <a:ext uri="{FF2B5EF4-FFF2-40B4-BE49-F238E27FC236}">
                  <a16:creationId xmlns:a16="http://schemas.microsoft.com/office/drawing/2014/main" id="{D3589EF6-4C79-2846-896E-08227EC24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804" y="1859761"/>
              <a:ext cx="2458026" cy="4378563"/>
            </a:xfrm>
            <a:prstGeom prst="rect">
              <a:avLst/>
            </a:prstGeom>
          </p:spPr>
        </p:pic>
        <p:pic>
          <p:nvPicPr>
            <p:cNvPr id="11" name="图片 10" descr="图片包含 屏幕截图&#10;&#10;描述已自动生成">
              <a:extLst>
                <a:ext uri="{FF2B5EF4-FFF2-40B4-BE49-F238E27FC236}">
                  <a16:creationId xmlns:a16="http://schemas.microsoft.com/office/drawing/2014/main" id="{11DD37C0-D714-7043-99DF-E29727E59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463" y="1823583"/>
              <a:ext cx="2484543" cy="4414741"/>
            </a:xfrm>
            <a:prstGeom prst="rect">
              <a:avLst/>
            </a:prstGeom>
          </p:spPr>
        </p:pic>
        <p:pic>
          <p:nvPicPr>
            <p:cNvPr id="13" name="图片 12" descr="图片包含 屏幕截图&#10;&#10;描述已自动生成">
              <a:extLst>
                <a:ext uri="{FF2B5EF4-FFF2-40B4-BE49-F238E27FC236}">
                  <a16:creationId xmlns:a16="http://schemas.microsoft.com/office/drawing/2014/main" id="{BAD8C42C-5500-A446-B568-850F6110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2778" y="1883280"/>
              <a:ext cx="2458026" cy="4394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28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可行性与需求分析</a:t>
            </a:r>
            <a:endParaRPr lang="en-US" altLang="zh-CN" dirty="0"/>
          </a:p>
          <a:p>
            <a:r>
              <a:rPr lang="zh-CN" altLang="en-US" dirty="0"/>
              <a:t>详细设计</a:t>
            </a:r>
            <a:endParaRPr lang="en-US" altLang="zh-CN" dirty="0"/>
          </a:p>
          <a:p>
            <a:r>
              <a:rPr lang="zh-CN" altLang="en-US" dirty="0"/>
              <a:t>编码与测试</a:t>
            </a:r>
            <a:endParaRPr lang="en-US" altLang="zh-CN" dirty="0"/>
          </a:p>
          <a:p>
            <a:r>
              <a:rPr lang="zh-CN" altLang="en-US" dirty="0"/>
              <a:t>心得体会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4416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六、心得体会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8193" y="188621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软件过程十分重要，做好需求分析、架构设计、接口定义等分析和设计过程，可以为软件的正确、按期实现提供保证，可以有效提高编码效率；应尽量降低软件中各模块的耦合度，可以提高可测试性。</a:t>
            </a:r>
            <a:endParaRPr lang="en-US" altLang="zh-CN" sz="2400" dirty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计算机网络、操作系统和数据库原理相关知识在软件工程中十分重要</a:t>
            </a:r>
            <a:endParaRPr lang="en-US" altLang="zh-CN" sz="2400" dirty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要充分利用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资源；</a:t>
            </a:r>
            <a:r>
              <a:rPr lang="en-US" altLang="zh-CN" sz="2400" dirty="0"/>
              <a:t>DL</a:t>
            </a:r>
            <a:r>
              <a:rPr lang="zh-CN" altLang="en-US" sz="2400" dirty="0"/>
              <a:t>相关的</a:t>
            </a:r>
            <a:r>
              <a:rPr lang="en-US" altLang="zh-CN" sz="2400" dirty="0"/>
              <a:t>bug</a:t>
            </a:r>
            <a:r>
              <a:rPr lang="zh-CN" altLang="en-US" sz="2400" dirty="0"/>
              <a:t>参考</a:t>
            </a:r>
            <a:r>
              <a:rPr lang="en-US" altLang="zh-CN" sz="2400" dirty="0"/>
              <a:t>Google</a:t>
            </a:r>
            <a:r>
              <a:rPr lang="zh-CN" altLang="en-US" sz="2400" dirty="0"/>
              <a:t>比参考百度更好</a:t>
            </a:r>
            <a:endParaRPr lang="en-US" altLang="zh-CN" sz="2400" dirty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要尽量在单元测试阶段发现</a:t>
            </a:r>
            <a:r>
              <a:rPr lang="en-US" altLang="zh-CN" sz="2400" dirty="0"/>
              <a:t>bug</a:t>
            </a:r>
            <a:r>
              <a:rPr lang="zh-CN" altLang="en-US" sz="2400" dirty="0"/>
              <a:t>，在该阶段进行调试与代码修正的时间成本相对较低</a:t>
            </a:r>
            <a:endParaRPr lang="en-US" altLang="zh-CN" sz="2400" dirty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466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一、背景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现有签到系统的缺陷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3229CE-052F-6048-A284-D3BB2F9CC0B0}"/>
              </a:ext>
            </a:extLst>
          </p:cNvPr>
          <p:cNvSpPr txBox="1"/>
          <p:nvPr/>
        </p:nvSpPr>
        <p:spPr>
          <a:xfrm>
            <a:off x="1175657" y="2126698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纸质签到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C6312A-FE0B-B340-8E10-C68DF72CC3DE}"/>
              </a:ext>
            </a:extLst>
          </p:cNvPr>
          <p:cNvSpPr txBox="1"/>
          <p:nvPr/>
        </p:nvSpPr>
        <p:spPr>
          <a:xfrm>
            <a:off x="1175657" y="3385755"/>
            <a:ext cx="453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手机点名</a:t>
            </a:r>
            <a:r>
              <a:rPr kumimoji="1" lang="en-US" altLang="zh-CN" dirty="0"/>
              <a:t>App</a:t>
            </a:r>
            <a:r>
              <a:rPr kumimoji="1" lang="zh-CN" altLang="en-US" dirty="0"/>
              <a:t>（如易班）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2FE99C-FA3F-DB4A-A6AB-2E567DD20470}"/>
              </a:ext>
            </a:extLst>
          </p:cNvPr>
          <p:cNvSpPr txBox="1"/>
          <p:nvPr/>
        </p:nvSpPr>
        <p:spPr>
          <a:xfrm>
            <a:off x="9173742" y="5463368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/>
              <a:t>易班 </a:t>
            </a:r>
            <a:r>
              <a:rPr kumimoji="1" lang="en-US" altLang="zh-CN" sz="1200" b="1" dirty="0"/>
              <a:t>app</a:t>
            </a:r>
            <a:endParaRPr kumimoji="1" lang="zh-CN" altLang="en-US" sz="1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D2B9E0-2281-F843-B8F1-15B77ECFD331}"/>
              </a:ext>
            </a:extLst>
          </p:cNvPr>
          <p:cNvSpPr txBox="1"/>
          <p:nvPr/>
        </p:nvSpPr>
        <p:spPr>
          <a:xfrm>
            <a:off x="1458686" y="2540286"/>
            <a:ext cx="561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签到效率低下、需要进行二次数据整理才能录入系统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3600B3-582E-BD47-AB58-175998254BF4}"/>
              </a:ext>
            </a:extLst>
          </p:cNvPr>
          <p:cNvSpPr txBox="1"/>
          <p:nvPr/>
        </p:nvSpPr>
        <p:spPr>
          <a:xfrm>
            <a:off x="1458686" y="3859052"/>
            <a:ext cx="59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采用老师报签到码、学生输入签到码检查出勤情况的方式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6E03DA-707B-F14C-AE36-48A8CF4DCC3C}"/>
              </a:ext>
            </a:extLst>
          </p:cNvPr>
          <p:cNvSpPr txBox="1"/>
          <p:nvPr/>
        </p:nvSpPr>
        <p:spPr>
          <a:xfrm>
            <a:off x="1458686" y="4224563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缺陷：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限时输入的签到码有效时间短，容易漏签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不在场学生也可能获取验证码</a:t>
            </a:r>
            <a:endParaRPr kumimoji="1" lang="en-US" altLang="zh-CN" dirty="0"/>
          </a:p>
          <a:p>
            <a:r>
              <a:rPr kumimoji="1" lang="zh-CN" altLang="en-US" dirty="0"/>
              <a:t>从而导致签到信息失去准确性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33C25B8-6213-BB4D-8862-B01C21374DEE}"/>
              </a:ext>
            </a:extLst>
          </p:cNvPr>
          <p:cNvGrpSpPr/>
          <p:nvPr/>
        </p:nvGrpSpPr>
        <p:grpSpPr>
          <a:xfrm>
            <a:off x="7543800" y="1655149"/>
            <a:ext cx="3992812" cy="3685714"/>
            <a:chOff x="7333915" y="1856174"/>
            <a:chExt cx="4202697" cy="3778083"/>
          </a:xfrm>
        </p:grpSpPr>
        <p:pic>
          <p:nvPicPr>
            <p:cNvPr id="13" name="图片 12" descr="图片包含 屏幕截图&#10;&#10;描述已自动生成">
              <a:extLst>
                <a:ext uri="{FF2B5EF4-FFF2-40B4-BE49-F238E27FC236}">
                  <a16:creationId xmlns:a16="http://schemas.microsoft.com/office/drawing/2014/main" id="{60CC6C66-EACF-1847-B607-0E9B368F4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8024" y="1856174"/>
              <a:ext cx="2078588" cy="3697116"/>
            </a:xfrm>
            <a:prstGeom prst="rect">
              <a:avLst/>
            </a:prstGeom>
          </p:spPr>
        </p:pic>
        <p:pic>
          <p:nvPicPr>
            <p:cNvPr id="15" name="图片 14" descr="图片包含 屏幕截图&#10;&#10;描述已自动生成">
              <a:extLst>
                <a:ext uri="{FF2B5EF4-FFF2-40B4-BE49-F238E27FC236}">
                  <a16:creationId xmlns:a16="http://schemas.microsoft.com/office/drawing/2014/main" id="{7C8518D3-3B97-9847-A945-553B801DD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915" y="1856174"/>
              <a:ext cx="2124109" cy="3778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0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一、背景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 </a:t>
            </a:r>
            <a:r>
              <a:rPr lang="en-US" altLang="zh-CN" sz="2400" dirty="0"/>
              <a:t>Samaritan</a:t>
            </a:r>
            <a:r>
              <a:rPr lang="zh-CN" altLang="en-US" sz="2400" dirty="0"/>
              <a:t>：基于人脸识别技术的课堂点名系统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3229CE-052F-6048-A284-D3BB2F9CC0B0}"/>
              </a:ext>
            </a:extLst>
          </p:cNvPr>
          <p:cNvSpPr txBox="1"/>
          <p:nvPr/>
        </p:nvSpPr>
        <p:spPr>
          <a:xfrm>
            <a:off x="1088571" y="2644543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依托智能手机平台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C6312A-FE0B-B340-8E10-C68DF72CC3DE}"/>
              </a:ext>
            </a:extLst>
          </p:cNvPr>
          <p:cNvSpPr txBox="1"/>
          <p:nvPr/>
        </p:nvSpPr>
        <p:spPr>
          <a:xfrm>
            <a:off x="1088571" y="3410818"/>
            <a:ext cx="453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基于人脸识别技术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F53594-D7AC-F742-9A1E-F8C997EFFC08}"/>
              </a:ext>
            </a:extLst>
          </p:cNvPr>
          <p:cNvSpPr txBox="1"/>
          <p:nvPr/>
        </p:nvSpPr>
        <p:spPr>
          <a:xfrm>
            <a:off x="1088571" y="4316463"/>
            <a:ext cx="317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高效、准确的点名系统，有效缓解“签到难”问题</a:t>
            </a:r>
            <a:endParaRPr kumimoji="1"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52AF995-29C7-6E40-AFB0-F1096B46E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86" y="2789980"/>
            <a:ext cx="5715831" cy="15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6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二、可行性与需求分析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可行性研究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F4AFC9-2F10-5040-BF02-30640B19D5AB}"/>
              </a:ext>
            </a:extLst>
          </p:cNvPr>
          <p:cNvSpPr txBox="1"/>
          <p:nvPr/>
        </p:nvSpPr>
        <p:spPr>
          <a:xfrm>
            <a:off x="1099457" y="2053862"/>
            <a:ext cx="80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b="1" dirty="0"/>
              <a:t>硬件设备要求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902200-AD8A-B346-976F-C1BDCD9F3AD7}"/>
              </a:ext>
            </a:extLst>
          </p:cNvPr>
          <p:cNvSpPr txBox="1"/>
          <p:nvPr/>
        </p:nvSpPr>
        <p:spPr>
          <a:xfrm>
            <a:off x="1099457" y="3783837"/>
            <a:ext cx="80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b="1" dirty="0"/>
              <a:t>软件平台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3DF002-3828-B34C-B518-12C88A44AAB6}"/>
              </a:ext>
            </a:extLst>
          </p:cNvPr>
          <p:cNvSpPr txBox="1"/>
          <p:nvPr/>
        </p:nvSpPr>
        <p:spPr>
          <a:xfrm>
            <a:off x="1426028" y="2562929"/>
            <a:ext cx="694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手机、云服务器一台（无需</a:t>
            </a:r>
            <a:r>
              <a:rPr kumimoji="1" lang="en-US" altLang="zh-CN" sz="1600" dirty="0"/>
              <a:t>GPU</a:t>
            </a:r>
            <a:r>
              <a:rPr kumimoji="1" lang="zh-CN" altLang="en-US" sz="1600" dirty="0"/>
              <a:t>）、学校服务器一台（带</a:t>
            </a:r>
            <a:r>
              <a:rPr kumimoji="1" lang="en-US" altLang="zh-CN" sz="1600" dirty="0"/>
              <a:t>GPU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在学校服务器上部署业务端和人脸识别算法端</a:t>
            </a:r>
            <a:endParaRPr kumimoji="1" lang="en-US" altLang="zh-CN" sz="1600" dirty="0"/>
          </a:p>
          <a:p>
            <a:r>
              <a:rPr kumimoji="1" lang="zh-CN" altLang="en-US" sz="1600" dirty="0"/>
              <a:t>人脸识别服务端使用一块</a:t>
            </a:r>
            <a:r>
              <a:rPr kumimoji="1" lang="en-US" altLang="zh-CN" sz="1600" dirty="0"/>
              <a:t>GPU</a:t>
            </a:r>
            <a:r>
              <a:rPr kumimoji="1" lang="zh-CN" altLang="en-US" sz="1600" dirty="0"/>
              <a:t>，负责特征推理</a:t>
            </a:r>
            <a:endParaRPr kumimoji="1"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18F36-C5C4-C743-8863-1C992A2D0EA6}"/>
              </a:ext>
            </a:extLst>
          </p:cNvPr>
          <p:cNvSpPr txBox="1"/>
          <p:nvPr/>
        </p:nvSpPr>
        <p:spPr>
          <a:xfrm>
            <a:off x="1426028" y="4153169"/>
            <a:ext cx="61613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前端依赖微信小程序平台</a:t>
            </a:r>
            <a:endParaRPr kumimoji="1" lang="en-US" altLang="zh-CN" sz="1600" dirty="0"/>
          </a:p>
          <a:p>
            <a:r>
              <a:rPr kumimoji="1" lang="zh-CN" altLang="en-US" sz="1600" dirty="0"/>
              <a:t>后端代码运行于</a:t>
            </a:r>
            <a:r>
              <a:rPr kumimoji="1" lang="en-US" altLang="zh-CN" sz="1600" dirty="0"/>
              <a:t>Linux</a:t>
            </a:r>
            <a:r>
              <a:rPr kumimoji="1" lang="zh-CN" altLang="en-US" sz="1600" dirty="0"/>
              <a:t>操作系统</a:t>
            </a:r>
            <a:endParaRPr kumimoji="1" lang="en-US" altLang="zh-CN" sz="1600" dirty="0"/>
          </a:p>
          <a:p>
            <a:r>
              <a:rPr kumimoji="1" lang="zh-CN" altLang="en-US" sz="1600" dirty="0"/>
              <a:t>内网穿透技术</a:t>
            </a:r>
            <a:r>
              <a:rPr kumimoji="1" lang="en-US" altLang="zh-CN" sz="1600" dirty="0"/>
              <a:t>(</a:t>
            </a:r>
            <a:r>
              <a:rPr lang="en-US" altLang="zh-CN" sz="1600" dirty="0">
                <a:hlinkClick r:id="rId3"/>
              </a:rPr>
              <a:t>https://github.com/fatedier/frp</a:t>
            </a:r>
            <a:r>
              <a:rPr kumimoji="1" lang="en-US" altLang="zh-CN" sz="1600" dirty="0"/>
              <a:t>)</a:t>
            </a:r>
          </a:p>
          <a:p>
            <a:r>
              <a:rPr kumimoji="1" lang="zh-CN" altLang="en-US" sz="1600" dirty="0"/>
              <a:t>使用</a:t>
            </a:r>
            <a:r>
              <a:rPr kumimoji="1" lang="en-US" altLang="zh-CN" sz="1600" dirty="0"/>
              <a:t>Django</a:t>
            </a:r>
            <a:r>
              <a:rPr kumimoji="1" lang="zh-CN" altLang="en-US" sz="1600" dirty="0"/>
              <a:t>和</a:t>
            </a:r>
            <a:r>
              <a:rPr kumimoji="1" lang="en-US" altLang="zh-CN" sz="1600" dirty="0"/>
              <a:t>Flask</a:t>
            </a:r>
            <a:r>
              <a:rPr kumimoji="1" lang="zh-CN" altLang="en-US" sz="1600" dirty="0"/>
              <a:t>框架搭建服务 </a:t>
            </a:r>
            <a:endParaRPr kumimoji="1" lang="en-US" altLang="zh-CN" sz="1600" dirty="0"/>
          </a:p>
          <a:p>
            <a:r>
              <a:rPr kumimoji="1" lang="zh-CN" altLang="en-US" sz="1600" dirty="0"/>
              <a:t>使用</a:t>
            </a:r>
            <a:r>
              <a:rPr kumimoji="1" lang="en-US" altLang="zh-CN" sz="1600" dirty="0" err="1"/>
              <a:t>Mxnet</a:t>
            </a:r>
            <a:r>
              <a:rPr kumimoji="1" lang="zh-CN" altLang="en-US" sz="1600" dirty="0"/>
              <a:t>深度学习框架部署学习模型</a:t>
            </a:r>
            <a:endParaRPr kumimoji="1"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49BB24-D706-7248-AB92-41ACD6221AE2}"/>
              </a:ext>
            </a:extLst>
          </p:cNvPr>
          <p:cNvSpPr txBox="1"/>
          <p:nvPr/>
        </p:nvSpPr>
        <p:spPr>
          <a:xfrm>
            <a:off x="1426028" y="5478794"/>
            <a:ext cx="5939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深度学习代码及预训练模型参考：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github.com</a:t>
            </a:r>
            <a:r>
              <a:rPr kumimoji="1" lang="en" altLang="zh-CN" sz="1600" dirty="0"/>
              <a:t>/kpzhang93/</a:t>
            </a:r>
            <a:r>
              <a:rPr kumimoji="1" lang="en" altLang="zh-CN" sz="1600" dirty="0" err="1"/>
              <a:t>MTCNN_face_detection_alignment</a:t>
            </a:r>
            <a:endParaRPr kumimoji="1" lang="en-US" altLang="zh-CN" sz="1600" dirty="0"/>
          </a:p>
          <a:p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github.com</a:t>
            </a:r>
            <a:r>
              <a:rPr kumimoji="1" lang="en" altLang="zh-CN" sz="1600" dirty="0"/>
              <a:t>/ </a:t>
            </a:r>
            <a:r>
              <a:rPr kumimoji="1" lang="en" altLang="zh-CN" sz="1600" dirty="0" err="1"/>
              <a:t>deepinsight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insightface</a:t>
            </a:r>
            <a:endParaRPr kumimoji="1" lang="zh-CN" altLang="en-US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697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二、可行性与需求分析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需求分析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本软件项目中的主要角色有老师、学生。本项目的主要应用场景为大学校园中的课堂点名，鉴于初高中不允许学生带手机进校园，或难以推广；另一方面，初高中课堂对点名的需求相对较弱。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3301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二、可行性与需求分析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需求分析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E21093-486E-4E7E-8BC5-21631BECD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90" y="2143134"/>
            <a:ext cx="8327420" cy="38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18"/>
            <a:ext cx="6344575" cy="505314"/>
          </a:xfrm>
        </p:spPr>
        <p:txBody>
          <a:bodyPr/>
          <a:lstStyle/>
          <a:p>
            <a:pPr algn="l"/>
            <a:r>
              <a:rPr lang="zh-CN" altLang="en-US" dirty="0"/>
              <a:t>二、可行性与需求分析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392" y="1453657"/>
            <a:ext cx="10435614" cy="45021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需求分析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EB5C70-4A47-484D-A5B5-A5BCDBC8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71" y="2518660"/>
            <a:ext cx="8451607" cy="32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3412"/>
      </p:ext>
    </p:extLst>
  </p:cSld>
  <p:clrMapOvr>
    <a:masterClrMapping/>
  </p:clrMapOvr>
</p:sld>
</file>

<file path=ppt/theme/theme1.xml><?xml version="1.0" encoding="utf-8"?>
<a:theme xmlns:a="http://schemas.openxmlformats.org/drawingml/2006/main" name="柴犬杭电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1614</Words>
  <Application>Microsoft Macintosh PowerPoint</Application>
  <PresentationFormat>宽屏</PresentationFormat>
  <Paragraphs>270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Arial</vt:lpstr>
      <vt:lpstr>Calibri</vt:lpstr>
      <vt:lpstr>Constantia</vt:lpstr>
      <vt:lpstr>Franklin Gothic Book</vt:lpstr>
      <vt:lpstr>Wingdings</vt:lpstr>
      <vt:lpstr>柴犬杭电主题​​</vt:lpstr>
      <vt:lpstr>Samaritan: 一个基于人脸识别技术的课堂点名系统</vt:lpstr>
      <vt:lpstr>PowerPoint 演示文稿</vt:lpstr>
      <vt:lpstr>Content</vt:lpstr>
      <vt:lpstr>一、背景</vt:lpstr>
      <vt:lpstr>一、背景</vt:lpstr>
      <vt:lpstr>二、可行性与需求分析</vt:lpstr>
      <vt:lpstr>二、可行性与需求分析</vt:lpstr>
      <vt:lpstr>二、可行性与需求分析</vt:lpstr>
      <vt:lpstr>二、可行性与需求分析</vt:lpstr>
      <vt:lpstr>二、可行性与需求分析</vt:lpstr>
      <vt:lpstr>二、可行性与需求分析</vt:lpstr>
      <vt:lpstr>二、可行性与需求分析</vt:lpstr>
      <vt:lpstr>三、详细设计</vt:lpstr>
      <vt:lpstr>三、详细设计</vt:lpstr>
      <vt:lpstr>三、详细设计</vt:lpstr>
      <vt:lpstr>三、详细设计</vt:lpstr>
      <vt:lpstr>三、详细设计</vt:lpstr>
      <vt:lpstr>三、详细设计</vt:lpstr>
      <vt:lpstr>三、详细设计</vt:lpstr>
      <vt:lpstr>三、详细设计</vt:lpstr>
      <vt:lpstr>三、详细设计</vt:lpstr>
      <vt:lpstr>四、编码与测试</vt:lpstr>
      <vt:lpstr>四、编码与测试</vt:lpstr>
      <vt:lpstr>四、编码与测试</vt:lpstr>
      <vt:lpstr>四、编码与测试</vt:lpstr>
      <vt:lpstr>四、编码与测试</vt:lpstr>
      <vt:lpstr>四、编码与测试</vt:lpstr>
      <vt:lpstr>四、编码与测试</vt:lpstr>
      <vt:lpstr>四、编码与测试</vt:lpstr>
      <vt:lpstr>六、心得体会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Xiaowei Cao</dc:creator>
  <cp:lastModifiedBy>zhian liu</cp:lastModifiedBy>
  <cp:revision>76</cp:revision>
  <dcterms:created xsi:type="dcterms:W3CDTF">2019-03-05T16:19:08Z</dcterms:created>
  <dcterms:modified xsi:type="dcterms:W3CDTF">2020-02-21T08:56:51Z</dcterms:modified>
</cp:coreProperties>
</file>