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8" r:id="rId12"/>
    <p:sldId id="269" r:id="rId13"/>
    <p:sldId id="266" r:id="rId14"/>
    <p:sldId id="272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3DE9-234A-50E6-6B1B-6F51EA078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C3B-33D9-DFA7-A06E-C0FA8B8FD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80DF-FA15-1D75-E50A-311E097C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3DC6-3A36-1902-2BDA-70E678B4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55E-E3C1-7F6B-97AF-4BC749B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A3EB-3DC9-A421-72EF-72564200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A0592-EAB7-7FA3-D328-F68D26AA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100D-0A2E-5415-C020-6FCD47A4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6DB6-56C5-D4BA-9898-E8AEE320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9327-7D98-066B-F175-9B8CA21B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B41E1-ECED-4789-7206-597976587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14C9-47DD-971A-5418-D92CF7E77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398E-643F-D8E4-6B7A-532519A0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9ADD-3CC6-DBEA-5FF1-56327697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EA0E-E568-2829-AE43-4293C100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8A0F-3D3F-6ECF-EDB4-A7B39F8B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0E76-922E-96D8-CDD4-FBFD11D2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0AB2-8D3A-4E88-A555-1C5794DD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F26E-3C94-5AB7-E80C-6EC1CC04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B456-32C7-0195-427D-7B954A43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3201-C90C-8C89-67B5-04371445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74E3-24F7-4DB1-35DC-DE321E2D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293E-C879-566B-7122-C9B2E6BB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6FA3-DA09-9594-EAA8-81C23BBC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D5EB-244D-93B7-1C17-F1A56EAB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400E-43E4-08BF-66DF-7007E778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766C-3FA8-9619-2D19-370815CE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5D579-86EF-4CB6-306C-28A4981D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96A8-DD53-9302-71B2-9B7E7620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1A62-2867-3322-E547-AE30EEFC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F5D0-B9B8-93EE-BF4C-94088D4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DC54-E900-2245-5388-4348E98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E275-6166-8947-F383-38D50DF0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7395-46C2-7D5A-BA67-67AD0C70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B1846-B28C-8920-A1E5-2D57285A4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8A4C-57D5-AC6C-4BAC-FA8BA5EA3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BB4E5-DB57-97CF-F6BE-5C2AABC5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6DFFC-4007-5C56-5D96-74761D04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48184-4C79-E315-6835-FE3C5B8A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2108-8C16-0C9A-F9E9-7B434F8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65565-1A1A-06EE-FDB9-6BF0EFA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5DCA9-0EFC-85D9-0AE5-4E0D02B5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01991-F24C-F71F-45FC-BDC437AD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5FB0F-FD46-FC93-8BF5-1019FC2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FAD21-C2BF-868C-CAF1-3844E876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6C5A-4392-5D01-7673-DA49516C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FFA-370F-13D3-02E0-245425C9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DC6A-5317-D29B-F78D-80DEAD61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0FBE-BA1A-C998-9F45-04EB541E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182F-D22B-3789-3428-A3EF889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6FF6-80EA-FF28-1021-A0F387FA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C2253-3DD8-2E10-87E0-69FBC507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1281-3B1D-C0B3-5AF7-3680A2F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17EF9-07F8-D353-6497-0FEE1E117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774F-B295-B498-A5EA-4DBC02A0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4416-62E3-9B91-81DB-E1901801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C48E-6C12-6F4F-7D0F-579C6595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0942-1FF0-C136-84F1-CE0B99E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F0337-EDD9-354A-753E-04B8F6C5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4A4F-334E-8D59-9946-6BC0C4D0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52A2-DB1E-1979-766D-90FDD52B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AB9-6C14-4A0E-837E-855B14E07F4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3E79-8E44-AA2A-85D8-F89391BD6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76BC-857B-2067-FACE-AF8B86487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5843-16F6-46C3-81A1-E387DD5E3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1BE43-7F89-2382-7AE9-FC20BE491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6D05-720F-C6A3-3965-41B915AB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1700"/>
              <a:t>TECHNICAL TRAINING WEEK -1</a:t>
            </a:r>
          </a:p>
          <a:p>
            <a:pPr algn="r"/>
            <a:r>
              <a:rPr lang="en-US" sz="1700"/>
              <a:t>21</a:t>
            </a:r>
            <a:r>
              <a:rPr lang="en-US" sz="1700" baseline="30000"/>
              <a:t>ST</a:t>
            </a:r>
            <a:r>
              <a:rPr lang="en-US" sz="1700"/>
              <a:t> AUGUST 2023- 25</a:t>
            </a:r>
            <a:r>
              <a:rPr lang="en-US" sz="1700" baseline="30000"/>
              <a:t>TH</a:t>
            </a:r>
            <a:r>
              <a:rPr lang="en-US" sz="1700"/>
              <a:t> AUGUST 2023</a:t>
            </a:r>
            <a:br>
              <a:rPr lang="en-US" sz="1700"/>
            </a:br>
            <a:endParaRPr lang="en-US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AF0859D-F440-25EC-DB80-BCC3390E4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r="21354" b="-402"/>
          <a:stretch/>
        </p:blipFill>
        <p:spPr bwMode="auto">
          <a:xfrm>
            <a:off x="1661160" y="640195"/>
            <a:ext cx="8869680" cy="55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7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4507-FB19-5407-A778-9EEEB550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 SQL and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2AD1-4B2B-6BD0-7EF8-A5312731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given Introduction to DBMS and its importance in project work. We established Difference between DB, DBMS, and RDBMS</a:t>
            </a:r>
          </a:p>
          <a:p>
            <a:r>
              <a:rPr lang="en-US" dirty="0"/>
              <a:t>We discussed what is Normalization, the need for normalization for eradicating delicacy.</a:t>
            </a:r>
          </a:p>
          <a:p>
            <a:r>
              <a:rPr lang="en-US" dirty="0"/>
              <a:t>We discussed various  types of normalization.</a:t>
            </a:r>
          </a:p>
          <a:p>
            <a:r>
              <a:rPr lang="en-US" dirty="0"/>
              <a:t>We learned about NoSQL and PostgreSQL.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5FBB-DABA-8A71-EBC8-C4BB1389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2" y="350508"/>
            <a:ext cx="2448464" cy="555266"/>
          </a:xfrm>
        </p:spPr>
        <p:txBody>
          <a:bodyPr/>
          <a:lstStyle/>
          <a:p>
            <a:r>
              <a:rPr lang="en-US" dirty="0"/>
              <a:t>SQL IMAGES 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10D99345-0298-60D6-652D-2B8DEFD51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r="3445" b="5111"/>
          <a:stretch/>
        </p:blipFill>
        <p:spPr bwMode="auto">
          <a:xfrm>
            <a:off x="233680" y="905774"/>
            <a:ext cx="4826000" cy="49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68105F06-BC29-A04C-E665-FDB7188E1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b="15112"/>
          <a:stretch/>
        </p:blipFill>
        <p:spPr bwMode="auto">
          <a:xfrm>
            <a:off x="5295552" y="905774"/>
            <a:ext cx="6020100" cy="49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C71E-9AF8-A080-6862-7225EF2D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 </a:t>
            </a:r>
            <a:r>
              <a:rPr lang="en-US" dirty="0" err="1"/>
              <a:t>Devops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CBC2-136A-05C0-551F-69C68291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an Introduction to DevOps and its importance in Software Development</a:t>
            </a:r>
          </a:p>
          <a:p>
            <a:r>
              <a:rPr lang="en-US" dirty="0"/>
              <a:t>We discussed a bit about DevOps Life Cycle and its different stages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9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E218B-4E72-FD62-006E-C6E820EC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7" y="1059574"/>
            <a:ext cx="10970393" cy="53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A760-7BC5-A94C-37B6-C0F941FC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352425"/>
            <a:ext cx="10515600" cy="1649095"/>
          </a:xfrm>
        </p:spPr>
        <p:txBody>
          <a:bodyPr/>
          <a:lstStyle/>
          <a:p>
            <a:r>
              <a:rPr lang="en-US" dirty="0"/>
              <a:t>DevOps Tools-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r>
              <a:rPr lang="en-US" dirty="0"/>
              <a:t>DevOps Stages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ACCC18E-6877-B5FA-A6C8-E2A3375F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7360"/>
            <a:ext cx="5772150" cy="35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39CD708-DF88-12D5-01E7-D3E86183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1737360"/>
            <a:ext cx="597408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6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C79BF8D-766E-E39E-0DFF-245CE81A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2243"/>
            <a:ext cx="97536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74F91D-5487-8D4F-590B-B3563D9D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39" y="2591118"/>
            <a:ext cx="9497359" cy="38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7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C4A5-AAAF-5729-4314-9714A508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Day-1 BA and Agile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8853-9730-2719-6117-4DA6FEA6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Topics covered:</a:t>
            </a:r>
          </a:p>
          <a:p>
            <a:pPr algn="just"/>
            <a:r>
              <a:rPr lang="en-US" sz="2400" b="1"/>
              <a:t>Introduction to Business Analysis. Requirement Analysis-Functional and Non-Functional, Types of requirements Elicitation, Modelling and Management techniques.</a:t>
            </a:r>
          </a:p>
          <a:p>
            <a:pPr algn="just"/>
            <a:r>
              <a:rPr lang="en-US" sz="2400" b="1"/>
              <a:t>Requirement Traceability, Project management Basics.</a:t>
            </a:r>
          </a:p>
          <a:p>
            <a:pPr algn="just"/>
            <a:r>
              <a:rPr lang="en-US" sz="2400" b="1"/>
              <a:t>Software engineering methodologies, Understand waterfall and Agile methodology and explain the difference. Project management methodologies.</a:t>
            </a:r>
          </a:p>
          <a:p>
            <a:pPr algn="just"/>
            <a:r>
              <a:rPr lang="en-US" sz="2400" b="1"/>
              <a:t>Introduction to agile practices.</a:t>
            </a:r>
          </a:p>
          <a:p>
            <a:pPr algn="just"/>
            <a:r>
              <a:rPr lang="en-US" sz="2400" b="1"/>
              <a:t>Roles in Agile.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114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834A-DC6B-B0B2-9662-411CE348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8434-271D-3757-8AFC-4389CC3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Scrums:</a:t>
            </a:r>
          </a:p>
          <a:p>
            <a:pPr algn="just"/>
            <a:r>
              <a:rPr lang="en-US" b="1"/>
              <a:t>we talked about What were Sprints and Why sprint- based model was adopted over traditional models like Waterfall models</a:t>
            </a:r>
          </a:p>
          <a:p>
            <a:pPr algn="just"/>
            <a:r>
              <a:rPr lang="en-US" b="1"/>
              <a:t>End Goals of Sprint Along with various standards and conditions were also discussed </a:t>
            </a:r>
          </a:p>
          <a:p>
            <a:pPr algn="just"/>
            <a:r>
              <a:rPr lang="en-US" b="1"/>
              <a:t>We tried to Understand Terminologies used in scrum model like Scrum manager, Product owner, Dev team etc.</a:t>
            </a:r>
          </a:p>
          <a:p>
            <a:pPr algn="just"/>
            <a:r>
              <a:rPr lang="en-US" b="1"/>
              <a:t>DoR like - Problem Statement Defined, Business Value Identified and Documented, Story Walk-through completed, Requirements Documented &amp; Signed Off, Acceptance Criteria Documented </a:t>
            </a:r>
          </a:p>
          <a:p>
            <a:pPr algn="just"/>
            <a:r>
              <a:rPr lang="en-US" b="1"/>
              <a:t>DoD Like - Effort estimate and Start/End Date logged for each Task, unit test case preparation, BDD – Functional Automation Testing, Development Completed, Unit Testing Completed, Functional &amp; Non-functional Test Validation, Code Review, Code Review Incorporation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1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E5E2-7D66-88F9-562F-5A89502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Day-2 BA and Agile.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17B6-934C-2B87-7F2C-73F31E62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Instructor led AzureDevOps - Tool Walkthrough.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F9BD6-2E0B-5699-7F78-3635E591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481"/>
            <a:ext cx="10307128" cy="42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B12E-298F-1D70-C287-6840D225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We discussed the process involved behind Choosing the board for development – Sprint. Ways of Creating / Customizing the process was also discussed using various Group discussions and role-</a:t>
            </a:r>
            <a:r>
              <a:rPr lang="en-US" sz="2400" b="1" dirty="0" err="1"/>
              <a:t>plau</a:t>
            </a:r>
            <a:r>
              <a:rPr lang="en-US" sz="2400" b="1" dirty="0"/>
              <a:t> scenarios.</a:t>
            </a:r>
          </a:p>
          <a:p>
            <a:pPr algn="just"/>
            <a:r>
              <a:rPr lang="en-US" sz="2400" b="1" dirty="0"/>
              <a:t>We discussed what is product backlog, and performed exercises to derive sprint backlog from product backlogs.</a:t>
            </a:r>
          </a:p>
          <a:p>
            <a:pPr algn="just"/>
            <a:r>
              <a:rPr lang="en-US" sz="2400" b="1" dirty="0"/>
              <a:t>We had group discussions on which backlog to be part of sprint and what could be the various criterions to set up the priority systems governing their acceptance into the Sprints.</a:t>
            </a:r>
          </a:p>
          <a:p>
            <a:pPr algn="just"/>
            <a:r>
              <a:rPr lang="en-US" sz="2400" b="1" dirty="0"/>
              <a:t>We revised and discussed Scrum fundamentals</a:t>
            </a:r>
          </a:p>
          <a:p>
            <a:pPr algn="just"/>
            <a:r>
              <a:rPr lang="en-US" sz="2400" b="1" dirty="0"/>
              <a:t>Capturing these using </a:t>
            </a:r>
            <a:r>
              <a:rPr lang="en-US" sz="2400" b="1" dirty="0" err="1"/>
              <a:t>AzureDevOps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98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AB57-A93F-5B27-BF33-ED50D42D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Discussion on what is product backlog, sprint backlog, Scrum fundamentals, knowing people involved in the scrum, roles and responsibilities - Capturing these using </a:t>
            </a:r>
            <a:r>
              <a:rPr lang="en-US" sz="2600" b="1" dirty="0" err="1"/>
              <a:t>AzureDevOps</a:t>
            </a:r>
            <a:r>
              <a:rPr lang="en-US" sz="2600" b="1" dirty="0"/>
              <a:t>.</a:t>
            </a:r>
          </a:p>
          <a:p>
            <a:pPr algn="just"/>
            <a:r>
              <a:rPr lang="en-US" sz="2600" b="1" dirty="0"/>
              <a:t>How to create a bug, Understanding Workflow. Re-creating bug as a task, and closing/Working. Defect injection and Defect detection.</a:t>
            </a:r>
          </a:p>
          <a:p>
            <a:pPr algn="just"/>
            <a:r>
              <a:rPr lang="en-US" sz="2600" b="1" dirty="0"/>
              <a:t>Track rework efforts. And Create traceability matric to make sure of 100 % requirement coverage.</a:t>
            </a:r>
          </a:p>
          <a:p>
            <a:pPr algn="just"/>
            <a:r>
              <a:rPr lang="en-US" sz="2600" b="1" dirty="0"/>
              <a:t>Understanding roadmap, time &amp; effort estimation, </a:t>
            </a:r>
            <a:r>
              <a:rPr lang="en-US" sz="2600" b="1" dirty="0" err="1"/>
              <a:t>Analysing</a:t>
            </a:r>
            <a:r>
              <a:rPr lang="en-US" sz="2600" b="1" dirty="0"/>
              <a:t> 8 point story estimation for every sprint</a:t>
            </a:r>
          </a:p>
          <a:p>
            <a:pPr algn="just"/>
            <a:r>
              <a:rPr lang="en-US" sz="2600" b="1" dirty="0"/>
              <a:t>Instructor led  – Roadmap basics, What is story points, Time Estimation, Know how 8 point story estimation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903B-6B39-B32E-E752-579F9D2C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View or configure team velocity. Generate A count of work items </a:t>
            </a:r>
            <a:r>
              <a:rPr lang="en-US" sz="2400" b="1" dirty="0" err="1"/>
              <a:t>completed.Calculate</a:t>
            </a:r>
            <a:r>
              <a:rPr lang="en-US" sz="2400" b="1" dirty="0"/>
              <a:t> The sum of estimates made to: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- Effort (product backlog items).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- Story Points (user stories).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- Size (requirements).</a:t>
            </a:r>
          </a:p>
          <a:p>
            <a:pPr marL="0" indent="0" algn="just">
              <a:buNone/>
            </a:pPr>
            <a:r>
              <a:rPr lang="en-US" sz="2400" b="1" dirty="0"/>
              <a:t>Learning what Assigned to me (User), Burndown chart (Analytics), Burnup chart (Analytics) mean in the sense of Scrum activities and</a:t>
            </a:r>
          </a:p>
          <a:p>
            <a:pPr algn="just"/>
            <a:r>
              <a:rPr lang="en-US" sz="2400" b="1" dirty="0"/>
              <a:t>Discussed Velocity chart, and concluded the session with final discussion. </a:t>
            </a:r>
          </a:p>
        </p:txBody>
      </p:sp>
    </p:spTree>
    <p:extLst>
      <p:ext uri="{BB962C8B-B14F-4D97-AF65-F5344CB8AC3E}">
        <p14:creationId xmlns:p14="http://schemas.microsoft.com/office/powerpoint/2010/main" val="138320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CBD55-44F2-ACF3-2C93-E809CCA86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46" y="815840"/>
            <a:ext cx="9855707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87D4-9A0B-AC34-4AC9-1F0AA12D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92F9-4EF6-5A33-C997-ED4ABA76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Software Testing, Needs and Psychology for Software Testing</a:t>
            </a:r>
          </a:p>
          <a:p>
            <a:r>
              <a:rPr lang="en-US" dirty="0"/>
              <a:t>How does Testing play an important role throughout the software cycle</a:t>
            </a:r>
          </a:p>
          <a:p>
            <a:r>
              <a:rPr lang="en-US" dirty="0"/>
              <a:t>Software Test Life Cycle, SDLC v/s STLC, Understanding Testing Triangle. Comparing ideologies of TDD/BDD/ATDD/DDD/MDD.</a:t>
            </a:r>
          </a:p>
          <a:p>
            <a:r>
              <a:rPr lang="en-US" dirty="0"/>
              <a:t>We were given an Introduction to  manual testing, automation, unit, regression, system, Integration, UAT, etc.</a:t>
            </a:r>
          </a:p>
          <a:p>
            <a:r>
              <a:rPr lang="en-US" dirty="0"/>
              <a:t>Differentiate between white / Grey / Black box testing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9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665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Journey PPT</vt:lpstr>
      <vt:lpstr>Day-1 BA and Agile</vt:lpstr>
      <vt:lpstr>PowerPoint Presentation</vt:lpstr>
      <vt:lpstr>Day-2 BA and Agile.</vt:lpstr>
      <vt:lpstr>PowerPoint Presentation</vt:lpstr>
      <vt:lpstr>PowerPoint Presentation</vt:lpstr>
      <vt:lpstr>PowerPoint Presentation</vt:lpstr>
      <vt:lpstr>PowerPoint Presentation</vt:lpstr>
      <vt:lpstr>Day 3 </vt:lpstr>
      <vt:lpstr>PowerPoint Presentation</vt:lpstr>
      <vt:lpstr>Day 4 SQL and DBMS</vt:lpstr>
      <vt:lpstr>PowerPoint Presentation</vt:lpstr>
      <vt:lpstr>Day 5 Devops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Jakhmola, Himanshu SBOBNG-PTIY/TAD</dc:creator>
  <cp:lastModifiedBy>Singh, Aastha SBOBNG-PTIY/RE</cp:lastModifiedBy>
  <cp:revision>4</cp:revision>
  <dcterms:created xsi:type="dcterms:W3CDTF">2023-08-24T07:38:35Z</dcterms:created>
  <dcterms:modified xsi:type="dcterms:W3CDTF">2023-08-26T06:42:49Z</dcterms:modified>
</cp:coreProperties>
</file>