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401" r:id="rId5"/>
    <p:sldId id="411" r:id="rId6"/>
    <p:sldId id="412" r:id="rId7"/>
    <p:sldId id="427" r:id="rId8"/>
    <p:sldId id="414" r:id="rId9"/>
    <p:sldId id="415" r:id="rId10"/>
    <p:sldId id="416" r:id="rId11"/>
    <p:sldId id="417" r:id="rId12"/>
    <p:sldId id="419" r:id="rId13"/>
    <p:sldId id="418" r:id="rId14"/>
    <p:sldId id="420" r:id="rId15"/>
    <p:sldId id="421" r:id="rId16"/>
    <p:sldId id="423" r:id="rId17"/>
    <p:sldId id="424" r:id="rId18"/>
    <p:sldId id="422" r:id="rId19"/>
    <p:sldId id="425" r:id="rId20"/>
    <p:sldId id="426" r:id="rId21"/>
    <p:sldId id="407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73AF6-FA4D-4DF8-A5C2-3B9FDB690DB8}" v="116" dt="2022-06-21T07:45:15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C8D07-10E9-4F48-8326-E2804C7777DD}" type="datetime1">
              <a:rPr lang="it-IT" smtClean="0"/>
              <a:t>23/06/2022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FE4B4-C36C-4147-9AB7-0B9E5B04D9E8}" type="datetime1">
              <a:rPr lang="it-IT" smtClean="0"/>
              <a:pPr/>
              <a:t>23/06/2022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9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emento grafico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emento grafico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it-IT" noProof="0"/>
          </a:p>
        </p:txBody>
      </p:sp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5" name="Segnaposto contenut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immagine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it-IT" noProof="0"/>
              <a:t>Inserire qui il titolo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emento grafico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immagine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immagine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2" name="Segnaposto tes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3" name="Segnaposto tes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5" name="Segnaposto tes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7" name="Segnaposto tes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69" name="Segnaposto tes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0" name="Segnaposto tes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: Forma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lo stile del titolo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27/06/2022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fiec.gov/hmda/glossary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2011.07876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www.consumerfinance.gov/data-research/hmd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9" y="1132176"/>
            <a:ext cx="8547214" cy="3511296"/>
          </a:xfrm>
        </p:spPr>
        <p:txBody>
          <a:bodyPr rtlCol="0"/>
          <a:lstStyle/>
          <a:p>
            <a:pPr rtl="0"/>
            <a:r>
              <a:rPr lang="it-IT" dirty="0"/>
              <a:t>«</a:t>
            </a:r>
            <a:r>
              <a:rPr lang="it-IT" dirty="0" err="1"/>
              <a:t>Mortgage</a:t>
            </a:r>
            <a:r>
              <a:rPr lang="it-IT" dirty="0"/>
              <a:t> </a:t>
            </a:r>
            <a:r>
              <a:rPr lang="it-IT" dirty="0" err="1"/>
              <a:t>Fairness</a:t>
            </a:r>
            <a:r>
              <a:rPr lang="it-IT" dirty="0"/>
              <a:t>»</a:t>
            </a:r>
            <a:br>
              <a:rPr lang="it-IT" dirty="0"/>
            </a:br>
            <a:r>
              <a:rPr lang="it-IT" dirty="0"/>
              <a:t> </a:t>
            </a:r>
            <a:r>
              <a:rPr lang="it-IT" sz="3200" dirty="0"/>
              <a:t>analisi di equità nelle richieste di </a:t>
            </a:r>
            <a:br>
              <a:rPr lang="it-IT" sz="3200" dirty="0"/>
            </a:br>
            <a:r>
              <a:rPr lang="it-IT" sz="3200" dirty="0"/>
              <a:t> mutuo 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84" y="3887095"/>
            <a:ext cx="9804048" cy="3508908"/>
          </a:xfrm>
        </p:spPr>
        <p:txBody>
          <a:bodyPr rtlCol="0"/>
          <a:lstStyle/>
          <a:p>
            <a:pPr rtl="0"/>
            <a:r>
              <a:rPr lang="it-IT" dirty="0"/>
              <a:t>Annalisa </a:t>
            </a:r>
            <a:r>
              <a:rPr lang="it-IT" dirty="0" err="1"/>
              <a:t>folini</a:t>
            </a:r>
            <a:r>
              <a:rPr lang="it-IT" dirty="0"/>
              <a:t> 856739</a:t>
            </a:r>
          </a:p>
          <a:p>
            <a:pPr rtl="0"/>
            <a:r>
              <a:rPr lang="it-IT" dirty="0"/>
              <a:t>Iris dania jimenez 827147</a:t>
            </a:r>
          </a:p>
          <a:p>
            <a:pPr rtl="0"/>
            <a:r>
              <a:rPr lang="it-IT" dirty="0"/>
              <a:t>Statistica spaziale ed ambientale 2021-2022 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CA08D9-B46E-6BBF-A351-74F04965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32" y="503852"/>
            <a:ext cx="5541264" cy="577752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ANALISI 2015, 2020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C08796-058C-71F4-756D-5115FE4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8CE617-35A9-E754-CDA6-CC36B6FA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10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9FDE10B-5D4D-A9CF-EA89-2989310F0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6758" y="1651519"/>
            <a:ext cx="9865413" cy="371358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440.000 osservazioni per il 2015 </a:t>
            </a:r>
          </a:p>
          <a:p>
            <a:r>
              <a:rPr lang="it-IT" dirty="0">
                <a:solidFill>
                  <a:schemeClr val="tx1"/>
                </a:solidFill>
              </a:rPr>
              <a:t>e 720.000 per il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Raggruppamento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Dati mancanti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Multicollinearità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Model </a:t>
            </a:r>
            <a:r>
              <a:rPr lang="it-IT" dirty="0" err="1">
                <a:solidFill>
                  <a:schemeClr val="tx1"/>
                </a:solidFill>
              </a:rPr>
              <a:t>selection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Near</a:t>
            </a:r>
            <a:r>
              <a:rPr lang="it-IT" dirty="0">
                <a:solidFill>
                  <a:schemeClr val="tx1"/>
                </a:solidFill>
              </a:rPr>
              <a:t> zero </a:t>
            </a:r>
            <a:r>
              <a:rPr lang="it-IT" dirty="0" err="1">
                <a:solidFill>
                  <a:schemeClr val="tx1"/>
                </a:solidFill>
              </a:rPr>
              <a:t>variance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/>
                </a:solidFill>
              </a:rPr>
              <a:t>Centering</a:t>
            </a:r>
            <a:r>
              <a:rPr lang="it-IT" dirty="0">
                <a:solidFill>
                  <a:schemeClr val="tx1"/>
                </a:solidFill>
              </a:rPr>
              <a:t> scaling </a:t>
            </a:r>
          </a:p>
        </p:txBody>
      </p:sp>
    </p:spTree>
    <p:extLst>
      <p:ext uri="{BB962C8B-B14F-4D97-AF65-F5344CB8AC3E}">
        <p14:creationId xmlns:p14="http://schemas.microsoft.com/office/powerpoint/2010/main" val="1803727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61CD3-86CE-8508-007E-081DFBE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6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sz="4800" dirty="0"/>
              <a:t>Rete neurale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41BE88C-2188-F2CE-E3C9-50A298B60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1A183F-2079-5DFA-26ED-A8FD45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515CFD-EBF0-09C2-2A29-728C2878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pic>
        <p:nvPicPr>
          <p:cNvPr id="35" name="Immagine 3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8FF343-51D2-CE2F-C7AA-A67F6F4AE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" t="30622" r="46358" b="35805"/>
          <a:stretch/>
        </p:blipFill>
        <p:spPr bwMode="auto">
          <a:xfrm>
            <a:off x="5991988" y="3332167"/>
            <a:ext cx="6096000" cy="3209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4EE24E-48AA-7D2A-EE91-987946EBFD90}"/>
              </a:ext>
            </a:extLst>
          </p:cNvPr>
          <p:cNvSpPr txBox="1"/>
          <p:nvPr/>
        </p:nvSpPr>
        <p:spPr>
          <a:xfrm>
            <a:off x="8760070" y="2747392"/>
            <a:ext cx="3327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Matrice di confusione dati di test della rete neurale(2020)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880A2-9B89-C3A8-FD30-0D5FFF92FA49}"/>
              </a:ext>
            </a:extLst>
          </p:cNvPr>
          <p:cNvSpPr txBox="1"/>
          <p:nvPr/>
        </p:nvSpPr>
        <p:spPr>
          <a:xfrm>
            <a:off x="104012" y="4888497"/>
            <a:ext cx="32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Matrice di confusione dati di test della rete neurale(2015) </a:t>
            </a:r>
          </a:p>
        </p:txBody>
      </p:sp>
      <p:pic>
        <p:nvPicPr>
          <p:cNvPr id="39" name="Immagine 3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9DA1FE-84EA-42AF-0E90-D2A72F142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5" t="36893" r="42312" b="32854"/>
          <a:stretch/>
        </p:blipFill>
        <p:spPr bwMode="auto">
          <a:xfrm>
            <a:off x="201293" y="1724481"/>
            <a:ext cx="5877687" cy="2876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8107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61CD3-86CE-8508-007E-081DFBE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40080"/>
            <a:ext cx="7137885" cy="796834"/>
          </a:xfrm>
        </p:spPr>
        <p:txBody>
          <a:bodyPr>
            <a:normAutofit/>
          </a:bodyPr>
          <a:lstStyle/>
          <a:p>
            <a:r>
              <a:rPr lang="it-IT" sz="4800" dirty="0"/>
              <a:t>Albero decisionale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009C54-5113-DBB9-E533-3C38B409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5" y="5169775"/>
            <a:ext cx="3228975" cy="1048145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Matrice di confusione sui dati di test dell’albero(2015)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1A183F-2079-5DFA-26ED-A8FD45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515CFD-EBF0-09C2-2A29-728C2878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7908D9-0B23-A0B6-454C-99662542E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3" t="33204" r="43660" b="38388"/>
          <a:stretch/>
        </p:blipFill>
        <p:spPr bwMode="auto">
          <a:xfrm>
            <a:off x="381000" y="1809750"/>
            <a:ext cx="5795772" cy="3263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4414EB-F671-4651-B892-3A63482B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1" t="36709" r="43038" b="31747"/>
          <a:stretch/>
        </p:blipFill>
        <p:spPr bwMode="auto">
          <a:xfrm>
            <a:off x="6315075" y="3352799"/>
            <a:ext cx="5581650" cy="3162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933D47B6-8E4F-CDB3-6A2A-A53D87CD31D3}"/>
              </a:ext>
            </a:extLst>
          </p:cNvPr>
          <p:cNvSpPr txBox="1">
            <a:spLocks/>
          </p:cNvSpPr>
          <p:nvPr/>
        </p:nvSpPr>
        <p:spPr>
          <a:xfrm>
            <a:off x="8781856" y="2710544"/>
            <a:ext cx="311486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Matrice di confusione sui dati di test dell’albero(2020)</a:t>
            </a:r>
          </a:p>
        </p:txBody>
      </p:sp>
    </p:spTree>
    <p:extLst>
      <p:ext uri="{BB962C8B-B14F-4D97-AF65-F5344CB8AC3E}">
        <p14:creationId xmlns:p14="http://schemas.microsoft.com/office/powerpoint/2010/main" val="1645278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ACC89-0840-D195-D9C5-0D2CC4AD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0B19A0-958C-6721-F73D-BD36DC33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13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A3DBE50-BFB4-EABF-AEB8-64A83126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27" y="612648"/>
            <a:ext cx="10048739" cy="497451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E54703B-B582-F3F0-4685-7F483A92F39F}"/>
              </a:ext>
            </a:extLst>
          </p:cNvPr>
          <p:cNvSpPr txBox="1"/>
          <p:nvPr/>
        </p:nvSpPr>
        <p:spPr>
          <a:xfrm>
            <a:off x="3581400" y="5876020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Importanza delle variabili per l’albero(2015</a:t>
            </a:r>
            <a:r>
              <a:rPr lang="it-IT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960648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2F7615-03B5-17AE-A206-B45F396F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3FBE80-C3DD-DDEF-3F5E-72DCF05F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4EC11FB-5888-C830-5A4A-212480F8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23023"/>
            <a:ext cx="10029825" cy="535867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1436FA-E8EA-C24C-0AA5-F48FD4360107}"/>
              </a:ext>
            </a:extLst>
          </p:cNvPr>
          <p:cNvSpPr txBox="1"/>
          <p:nvPr/>
        </p:nvSpPr>
        <p:spPr>
          <a:xfrm>
            <a:off x="3581400" y="5981700"/>
            <a:ext cx="4557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Importanza delle variabili per l’albero(2020) </a:t>
            </a:r>
          </a:p>
        </p:txBody>
      </p:sp>
    </p:spTree>
    <p:extLst>
      <p:ext uri="{BB962C8B-B14F-4D97-AF65-F5344CB8AC3E}">
        <p14:creationId xmlns:p14="http://schemas.microsoft.com/office/powerpoint/2010/main" val="14291782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61CD3-86CE-8508-007E-081DFBE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369790"/>
            <a:ext cx="7137885" cy="796834"/>
          </a:xfrm>
        </p:spPr>
        <p:txBody>
          <a:bodyPr/>
          <a:lstStyle/>
          <a:p>
            <a:r>
              <a:rPr lang="it-IT" sz="4800" dirty="0"/>
              <a:t>SHAP</a:t>
            </a:r>
            <a:r>
              <a:rPr lang="it-IT" dirty="0"/>
              <a:t> </a:t>
            </a:r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BDEABA4-3908-CAD7-2A62-24B070397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5" y="1037163"/>
            <a:ext cx="5822465" cy="521538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009C54-5113-DBB9-E533-3C38B409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2302" y="6356350"/>
            <a:ext cx="4979987" cy="2454402"/>
          </a:xfrm>
        </p:spPr>
        <p:txBody>
          <a:bodyPr/>
          <a:lstStyle/>
          <a:p>
            <a:r>
              <a:rPr lang="it-IT" dirty="0"/>
              <a:t>Importanza delle features per SHAP(2015) 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1A183F-2079-5DFA-26ED-A8FD45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515CFD-EBF0-09C2-2A29-728C2878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43326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CF61D-0DEF-7B17-17CA-9E3E2600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74B93E-F1D2-C392-A090-1DBC1536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ED55650-98F6-8B95-7481-4B1BD85A5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79" y="909784"/>
            <a:ext cx="7310289" cy="5413375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0F78FA38-82B4-5E67-DF11-F8644190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276484"/>
            <a:ext cx="7137885" cy="796834"/>
          </a:xfrm>
        </p:spPr>
        <p:txBody>
          <a:bodyPr>
            <a:normAutofit/>
          </a:bodyPr>
          <a:lstStyle/>
          <a:p>
            <a:r>
              <a:rPr lang="it-IT" sz="4800" dirty="0"/>
              <a:t>SHAP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0577B2-3549-0FA6-AD3B-DB35917A3F54}"/>
              </a:ext>
            </a:extLst>
          </p:cNvPr>
          <p:cNvSpPr txBox="1"/>
          <p:nvPr/>
        </p:nvSpPr>
        <p:spPr>
          <a:xfrm>
            <a:off x="3885298" y="6413116"/>
            <a:ext cx="4421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Importanza delle variabili per SHAP(2020)   </a:t>
            </a:r>
          </a:p>
        </p:txBody>
      </p:sp>
    </p:spTree>
    <p:extLst>
      <p:ext uri="{BB962C8B-B14F-4D97-AF65-F5344CB8AC3E}">
        <p14:creationId xmlns:p14="http://schemas.microsoft.com/office/powerpoint/2010/main" val="226339833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19AC8-6644-A3BF-AC53-47091EFA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336" y="485191"/>
            <a:ext cx="5541264" cy="78220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CONCLUSIONI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B7C836-10E1-3F67-85B0-09012A7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79CE0F-2793-09E3-7B01-340C2B6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74ACD-FA53-5F7E-BA06-460C59EA6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2980" y="1457292"/>
            <a:ext cx="8215419" cy="47091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il 2015 le variabili più importanti risultano essere legate a fattori esterni non legati al singolo richiedente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il 2020 le variabili più importanti risultano essere le variabili legate al motivo per cui si fa la richiesta e l’ammontare del prestito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Per entrambi gli anni il fattore determinante sembra essere la decisione della banca di vendere o meno il mutuo ad un’altra istituzione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Le richieste di prestito nello stato di New York per il 2015 ed il 2020 non sembrano </a:t>
            </a:r>
            <a:r>
              <a:rPr lang="it-IT" dirty="0" err="1">
                <a:solidFill>
                  <a:schemeClr val="tx1"/>
                </a:solidFill>
              </a:rPr>
              <a:t>biased</a:t>
            </a:r>
            <a:r>
              <a:rPr lang="it-IT" dirty="0">
                <a:solidFill>
                  <a:schemeClr val="tx1"/>
                </a:solidFill>
              </a:rPr>
              <a:t> per sesso e/o etnia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991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800" dirty="0"/>
              <a:t>Bibliografia e riferimenti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230" y="1972100"/>
            <a:ext cx="8297075" cy="306324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200000"/>
              </a:lnSpc>
            </a:pPr>
            <a:r>
              <a:rPr lang="it-IT" sz="1800" dirty="0">
                <a:hlinkClick r:id="rId3"/>
              </a:rPr>
              <a:t>https://www.ffiec.gov/hmda/glossary.htm</a:t>
            </a:r>
            <a:endParaRPr lang="it-IT" sz="1800" dirty="0"/>
          </a:p>
          <a:p>
            <a:pPr rtl="0">
              <a:lnSpc>
                <a:spcPct val="200000"/>
              </a:lnSpc>
            </a:pPr>
            <a:r>
              <a:rPr lang="it-IT" dirty="0">
                <a:hlinkClick r:id="rId4"/>
              </a:rPr>
              <a:t>https://www.consumerfinance.gov/data-research/hmda/</a:t>
            </a:r>
            <a:endParaRPr lang="it-IT" dirty="0"/>
          </a:p>
          <a:p>
            <a:pPr rtl="0">
              <a:lnSpc>
                <a:spcPct val="200000"/>
              </a:lnSpc>
            </a:pPr>
            <a:r>
              <a:rPr lang="it-IT" dirty="0">
                <a:hlinkClick r:id="rId5"/>
              </a:rPr>
              <a:t>https://www.kaggle.com/</a:t>
            </a:r>
            <a:endParaRPr lang="it-IT" dirty="0"/>
          </a:p>
          <a:p>
            <a:pPr rtl="0">
              <a:lnSpc>
                <a:spcPct val="200000"/>
              </a:lnSpc>
            </a:pPr>
            <a:r>
              <a:rPr lang="en-US" dirty="0">
                <a:hlinkClick r:id="rId6"/>
              </a:rPr>
              <a:t>[2011.07876] A Survey on the </a:t>
            </a:r>
            <a:r>
              <a:rPr lang="en-US" dirty="0" err="1">
                <a:hlinkClick r:id="rId6"/>
              </a:rPr>
              <a:t>Explainability</a:t>
            </a:r>
            <a:r>
              <a:rPr lang="en-US" dirty="0">
                <a:hlinkClick r:id="rId6"/>
              </a:rPr>
              <a:t> of Supervised Machine Learning (arxiv.org)</a:t>
            </a:r>
            <a:endParaRPr lang="en-US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27/06/2022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5055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1D14D-C91B-43A9-1F5B-18DE4339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5767"/>
            <a:ext cx="6324730" cy="843115"/>
          </a:xfrm>
        </p:spPr>
        <p:txBody>
          <a:bodyPr>
            <a:normAutofit/>
          </a:bodyPr>
          <a:lstStyle/>
          <a:p>
            <a:r>
              <a:rPr lang="it-IT" dirty="0"/>
              <a:t>Scopo dell’analisi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DAE4A5-1396-1B7A-7DD8-9AEC837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27/06/2022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5CC7B1-5A98-3008-E4E5-7CDE1A9A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2</a:t>
            </a:fld>
            <a:endParaRPr lang="it-IT" noProof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23FADF02-087D-9E8D-0E78-D09B094CFE01}"/>
              </a:ext>
            </a:extLst>
          </p:cNvPr>
          <p:cNvSpPr txBox="1">
            <a:spLocks/>
          </p:cNvSpPr>
          <p:nvPr/>
        </p:nvSpPr>
        <p:spPr>
          <a:xfrm>
            <a:off x="595604" y="2212186"/>
            <a:ext cx="8352453" cy="42105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it-IT" sz="1800" dirty="0"/>
              <a:t>Comprendere se le richieste di mutuo nello stato di New York erano </a:t>
            </a:r>
            <a:r>
              <a:rPr lang="it-IT" sz="1800" dirty="0" err="1"/>
              <a:t>biased</a:t>
            </a:r>
            <a:r>
              <a:rPr lang="it-IT" sz="1800" dirty="0"/>
              <a:t> per sesso e/o etnia negli anni 2015 e 2020</a:t>
            </a:r>
          </a:p>
          <a:p>
            <a:pPr marL="285750" indent="-285750">
              <a:lnSpc>
                <a:spcPct val="200000"/>
              </a:lnSpc>
            </a:pPr>
            <a:r>
              <a:rPr lang="it-IT" sz="1800" dirty="0"/>
              <a:t>È importante capire quali sono le caratteristiche più importanti che le banche e gli istituti finanziati considerano e accertarsi che non vi siano pratiche discriminatorie </a:t>
            </a:r>
          </a:p>
          <a:p>
            <a:pPr marL="285750" indent="-28575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1454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7B68F-E40E-C47E-F2AD-B828D0B6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40080"/>
            <a:ext cx="5178457" cy="768842"/>
          </a:xfrm>
        </p:spPr>
        <p:txBody>
          <a:bodyPr>
            <a:normAutofit/>
          </a:bodyPr>
          <a:lstStyle/>
          <a:p>
            <a:r>
              <a:rPr lang="it-IT" sz="4800" dirty="0"/>
              <a:t>Metodologia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354701-9FED-2E68-74D1-1956E6D8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27" y="1798382"/>
            <a:ext cx="6102905" cy="421053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XAI (</a:t>
            </a:r>
            <a:r>
              <a:rPr lang="it-IT" sz="1800" dirty="0" err="1"/>
              <a:t>Explicable</a:t>
            </a:r>
            <a:r>
              <a:rPr lang="it-IT" sz="1800" dirty="0"/>
              <a:t> AI)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Rete Neurale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Albero decisionale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SHAP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surrogato (Globale)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8F30BE-AA93-9043-D761-C19A29B7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DA7B15-DBF1-926D-7722-C4AA277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2052" name="Picture 4" descr="Cos'è l'eXplainabile AI e perché non possiamo farne a meno - AI4Business">
            <a:extLst>
              <a:ext uri="{FF2B5EF4-FFF2-40B4-BE49-F238E27FC236}">
                <a16:creationId xmlns:a16="http://schemas.microsoft.com/office/drawing/2014/main" id="{8F59B771-4DFC-C141-7096-88F4D3A66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73"/>
          <a:stretch/>
        </p:blipFill>
        <p:spPr bwMode="auto">
          <a:xfrm>
            <a:off x="5686044" y="1104461"/>
            <a:ext cx="6330230" cy="168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plementing Decision Tree Using Python">
            <a:extLst>
              <a:ext uri="{FF2B5EF4-FFF2-40B4-BE49-F238E27FC236}">
                <a16:creationId xmlns:a16="http://schemas.microsoft.com/office/drawing/2014/main" id="{F60D0B2D-AA8B-7248-BC8C-9980EF9C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46" y="3362084"/>
            <a:ext cx="3425371" cy="192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HAP for explainable machine learning">
            <a:extLst>
              <a:ext uri="{FF2B5EF4-FFF2-40B4-BE49-F238E27FC236}">
                <a16:creationId xmlns:a16="http://schemas.microsoft.com/office/drawing/2014/main" id="{33D46919-95EC-EB6E-1162-F3AB7B2FA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/>
          <a:stretch/>
        </p:blipFill>
        <p:spPr bwMode="auto">
          <a:xfrm>
            <a:off x="8590903" y="3187774"/>
            <a:ext cx="3425371" cy="25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34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CFD32-E49C-BD17-A0B1-E3B92E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130" y="369678"/>
            <a:ext cx="5541264" cy="740664"/>
          </a:xfrm>
        </p:spPr>
        <p:txBody>
          <a:bodyPr>
            <a:normAutofit/>
          </a:bodyPr>
          <a:lstStyle/>
          <a:p>
            <a:r>
              <a:rPr lang="it-IT" i="0" dirty="0">
                <a:solidFill>
                  <a:srgbClr val="000000"/>
                </a:solidFill>
              </a:rPr>
              <a:t>EXPLICABLE AI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E52E1D-7051-152E-51A7-D3656164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B63C6C-2305-4690-ECD3-2B1BBFA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6F3248-BFF7-3AB3-CD3E-BC3AC5823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7764" y="2209345"/>
            <a:ext cx="6775995" cy="3918857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re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principi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chiave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Transparency</a:t>
            </a:r>
            <a:endParaRPr lang="en-US" sz="2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Interpretability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E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xplainability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18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2E01F-16FB-BE08-87B1-2D7107CD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660" y="277715"/>
            <a:ext cx="5541264" cy="87633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RETE NEURALE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336370-7DBC-0F7D-3B11-1FA7B6E9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27/06/2022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9BEA7C-BE55-2637-64AF-C0A3D690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5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4F21D3A-E7D4-E30B-C0C8-2C3B3FF56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1647786"/>
            <a:ext cx="7412985" cy="3915462"/>
          </a:xfrm>
        </p:spPr>
        <p:txBody>
          <a:bodyPr>
            <a:normAutofit fontScale="92500"/>
          </a:bodyPr>
          <a:lstStyle/>
          <a:p>
            <a:r>
              <a:rPr lang="it-IT" dirty="0">
                <a:solidFill>
                  <a:schemeClr val="tx1"/>
                </a:solidFill>
              </a:rPr>
              <a:t>VANTAGGI: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Buone performances all’aumentare dei dati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Capacità di classificare pattern complessi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Buona tolleranza al rumore di sottofondo dei dati </a:t>
            </a:r>
          </a:p>
          <a:p>
            <a:r>
              <a:rPr lang="it-IT" dirty="0">
                <a:solidFill>
                  <a:schemeClr val="tx1"/>
                </a:solidFill>
              </a:rPr>
              <a:t>SVANTAGGI: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Complessità computazionale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Poca interpretabilità dei risultati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Molto </a:t>
            </a:r>
            <a:r>
              <a:rPr lang="it-IT" dirty="0" err="1">
                <a:solidFill>
                  <a:schemeClr val="tx1"/>
                </a:solidFill>
              </a:rPr>
              <a:t>prepocessing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415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BDF60-C3DC-92DD-ADEC-9536DFBB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89" y="280666"/>
            <a:ext cx="5541264" cy="89499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ALBERO DECISIONALE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C8B342-1AB1-8429-01D1-3D9764CA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6D02D8-65D4-89CE-7CE5-AFBF303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6B6B29-9CE9-CA3D-7A48-2BCF5F459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8256" y="1489164"/>
            <a:ext cx="6029131" cy="419317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VANTAGGI: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Facilmente interpretabili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Poca complessità computazionale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Buone performances con dati numerici e categoriali </a:t>
            </a:r>
          </a:p>
          <a:p>
            <a:r>
              <a:rPr lang="it-IT" dirty="0">
                <a:solidFill>
                  <a:schemeClr val="tx1"/>
                </a:solidFill>
              </a:rPr>
              <a:t>SVANTAGGI: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Poco adatto a problemi complessi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Instabili</a:t>
            </a:r>
          </a:p>
        </p:txBody>
      </p:sp>
    </p:spTree>
    <p:extLst>
      <p:ext uri="{BB962C8B-B14F-4D97-AF65-F5344CB8AC3E}">
        <p14:creationId xmlns:p14="http://schemas.microsoft.com/office/powerpoint/2010/main" val="3815232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88309-7B27-CE5D-D147-71F7FB0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639" y="522513"/>
            <a:ext cx="5541264" cy="913654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SHAP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14B115-97BB-281D-1B4D-32304E6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BE8BF1-B41A-D0BC-8AF6-5945165E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E6E8918-AA86-8232-0929-F28069DD1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4294" y="1890382"/>
            <a:ext cx="5947954" cy="460372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VANTAGGI: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Facilmente interpretabile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Spiegazione globali </a:t>
            </a:r>
          </a:p>
          <a:p>
            <a:r>
              <a:rPr lang="it-IT" dirty="0">
                <a:solidFill>
                  <a:schemeClr val="tx1"/>
                </a:solidFill>
              </a:rPr>
              <a:t>SVANTAGGI: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Complessità computazionale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No spiegazioni locali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6898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08AE-FE30-3D40-5103-540F7F4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2" y="-1342797"/>
            <a:ext cx="4982514" cy="2953512"/>
          </a:xfrm>
        </p:spPr>
        <p:txBody>
          <a:bodyPr>
            <a:normAutofit/>
          </a:bodyPr>
          <a:lstStyle/>
          <a:p>
            <a:r>
              <a:rPr lang="it-IT" sz="4800" dirty="0"/>
              <a:t>Modello locale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B1B7B3-8062-C223-CA83-627EB13D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209" y="1904129"/>
            <a:ext cx="3886200" cy="24688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Spiega le singole previsioni del modello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Spiegazione più accurate rispetto ai modelli globali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Utile per spiegare la singola scelta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A696F-E4C5-D035-D9AA-95D922E5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B24B6-034D-75FA-0889-3C785254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it-IT" noProof="0" smtClean="0"/>
              <a:t>8</a:t>
            </a:fld>
            <a:endParaRPr lang="it-IT" noProof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6B1A9355-039B-381B-7F2D-7D0EF5E2985D}"/>
              </a:ext>
            </a:extLst>
          </p:cNvPr>
          <p:cNvSpPr txBox="1">
            <a:spLocks/>
          </p:cNvSpPr>
          <p:nvPr/>
        </p:nvSpPr>
        <p:spPr>
          <a:xfrm>
            <a:off x="6599042" y="-1360737"/>
            <a:ext cx="5288157" cy="2953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/>
              <a:t>Modello globale  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CF4487B2-FE6E-28D0-7E76-CF7E2272C16A}"/>
              </a:ext>
            </a:extLst>
          </p:cNvPr>
          <p:cNvSpPr txBox="1">
            <a:spLocks/>
          </p:cNvSpPr>
          <p:nvPr/>
        </p:nvSpPr>
        <p:spPr>
          <a:xfrm>
            <a:off x="7197045" y="1904129"/>
            <a:ext cx="3886200" cy="246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Spiega quali sono le variabili più importanti per il modello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Spiegazione meno accurate ma più generalizzabili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Utile per comprendere come funziona il modello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D7F994-1ADC-225B-C9B1-F8672ABD8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80"/>
          <a:stretch/>
        </p:blipFill>
        <p:spPr>
          <a:xfrm>
            <a:off x="990600" y="4163137"/>
            <a:ext cx="7620000" cy="21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4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23FF4-4F20-6BB8-F11D-DB9D5EB0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Analisi e metodi 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5176B0-9A29-EB74-72CC-96457650C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823" y="2011679"/>
            <a:ext cx="7123939" cy="41605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HMDA(</a:t>
            </a:r>
            <a:r>
              <a:rPr lang="it-IT" sz="1800" i="1" dirty="0"/>
              <a:t>HOME MORTGAGE DISCLOSURE ACT</a:t>
            </a:r>
            <a:r>
              <a:rPr lang="it-IT" sz="1800" dirty="0"/>
              <a:t>)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Stato di New York(2015, 2020) 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 err="1"/>
              <a:t>Colab</a:t>
            </a:r>
            <a:r>
              <a:rPr lang="it-IT" sz="1800" dirty="0"/>
              <a:t>, Python(</a:t>
            </a:r>
            <a:r>
              <a:rPr lang="it-IT" sz="1800" dirty="0" err="1"/>
              <a:t>Pandas</a:t>
            </a:r>
            <a:r>
              <a:rPr lang="it-IT" sz="1800" dirty="0"/>
              <a:t>) 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853D22-A97C-6D5C-C365-655B5892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539163"/>
            <a:ext cx="4714875" cy="4251912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75E3-E876-C931-44D0-AE26005D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27/06/2022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31FB68-086B-5B7C-47E8-CE12905D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9713C8C-8E70-45D5-AE59-23E60168254E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87181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nnello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7_TF89080264_Win32" id="{706D5720-6A19-49C5-A5AD-FB940560D1D7}" vid="{F67514B2-D1AA-45B1-BDDF-D82096473CC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pennello</Template>
  <TotalTime>971</TotalTime>
  <Words>534</Words>
  <Application>Microsoft Office PowerPoint</Application>
  <PresentationFormat>Widescreen</PresentationFormat>
  <Paragraphs>125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Elephant</vt:lpstr>
      <vt:lpstr>Pennello</vt:lpstr>
      <vt:lpstr>«Mortgage Fairness»  analisi di equità nelle richieste di   mutuo  </vt:lpstr>
      <vt:lpstr>Scopo dell’analisi </vt:lpstr>
      <vt:lpstr>Metodologia </vt:lpstr>
      <vt:lpstr>EXPLICABLE AI</vt:lpstr>
      <vt:lpstr>RETE NEURALE </vt:lpstr>
      <vt:lpstr>ALBERO DECISIONALE </vt:lpstr>
      <vt:lpstr>SHAP </vt:lpstr>
      <vt:lpstr>Modello locale </vt:lpstr>
      <vt:lpstr>Analisi e metodi  </vt:lpstr>
      <vt:lpstr>ANALISI 2015, 2020</vt:lpstr>
      <vt:lpstr>Rete neurale</vt:lpstr>
      <vt:lpstr>Albero decisionale </vt:lpstr>
      <vt:lpstr>Presentazione standard di PowerPoint</vt:lpstr>
      <vt:lpstr>Presentazione standard di PowerPoint</vt:lpstr>
      <vt:lpstr>SHAP </vt:lpstr>
      <vt:lpstr>SHAP </vt:lpstr>
      <vt:lpstr>CONCLUSIONI</vt:lpstr>
      <vt:lpstr>Bibliografia e riferimenti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«Fairness»</dc:title>
  <dc:creator>iris dania jimenez</dc:creator>
  <cp:lastModifiedBy>Annalisa Folini</cp:lastModifiedBy>
  <cp:revision>8</cp:revision>
  <dcterms:created xsi:type="dcterms:W3CDTF">2022-06-10T08:27:39Z</dcterms:created>
  <dcterms:modified xsi:type="dcterms:W3CDTF">2022-06-23T12:14:52Z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