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25"/>
  </p:handoutMasterIdLst>
  <p:sldIdLst>
    <p:sldId id="256" r:id="rId3"/>
    <p:sldId id="257" r:id="rId4"/>
    <p:sldId id="259" r:id="rId5"/>
    <p:sldId id="270" r:id="rId6"/>
    <p:sldId id="286" r:id="rId7"/>
    <p:sldId id="261" r:id="rId8"/>
    <p:sldId id="262" r:id="rId9"/>
    <p:sldId id="269" r:id="rId10"/>
    <p:sldId id="264" r:id="rId11"/>
    <p:sldId id="265" r:id="rId13"/>
    <p:sldId id="271" r:id="rId14"/>
    <p:sldId id="272" r:id="rId15"/>
    <p:sldId id="267" r:id="rId16"/>
    <p:sldId id="268" r:id="rId17"/>
    <p:sldId id="279" r:id="rId18"/>
    <p:sldId id="280" r:id="rId19"/>
    <p:sldId id="273" r:id="rId20"/>
    <p:sldId id="274" r:id="rId21"/>
    <p:sldId id="275" r:id="rId22"/>
    <p:sldId id="287" r:id="rId23"/>
    <p:sldId id="277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A05"/>
    <a:srgbClr val="FFFFFF"/>
    <a:srgbClr val="E09E1E"/>
    <a:srgbClr val="0AF4F2"/>
    <a:srgbClr val="E011ED"/>
    <a:srgbClr val="B2B2B2"/>
    <a:srgbClr val="202020"/>
    <a:srgbClr val="323232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0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Lending Club Case Study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565265" y="2654300"/>
            <a:ext cx="5436235" cy="1752600"/>
          </a:xfrm>
        </p:spPr>
        <p:txBody>
          <a:bodyPr/>
          <a:lstStyle/>
          <a:p>
            <a:pPr algn="l"/>
            <a:r>
              <a:rPr lang="en-US" altLang="zh-CN" sz="2400"/>
              <a:t>- Duc Luong</a:t>
            </a:r>
            <a:endParaRPr lang="en-US" altLang="zh-CN" sz="2400"/>
          </a:p>
          <a:p>
            <a:pPr algn="l"/>
            <a:r>
              <a:rPr lang="en-US" altLang="zh-CN" sz="2400"/>
              <a:t>- Dnyaneshwari Chidrawar</a:t>
            </a:r>
            <a:endParaRPr lang="en-US" altLang="zh-CN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Verification Status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864870"/>
            <a:ext cx="4008120" cy="22656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641975" y="1188720"/>
            <a:ext cx="562927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 b="1"/>
              <a:t>42% of the borrowers' income is 'not verified'</a:t>
            </a:r>
            <a:r>
              <a:rPr lang="en-US" sz="1400"/>
              <a:t> which is risky.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Chance of non-verified loan getting defaulted is 12 %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Total amount funded by the company to non-verified loans is less compared to verified loans</a:t>
            </a:r>
            <a:endParaRPr lang="en-US"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3095" y="3223895"/>
            <a:ext cx="3984625" cy="12084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41975" y="3223895"/>
            <a:ext cx="5208905" cy="2939415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3619500" y="1895475"/>
            <a:ext cx="514350" cy="48577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1230630" y="3585210"/>
            <a:ext cx="514350" cy="48577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725150" y="4625340"/>
            <a:ext cx="614680" cy="5105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Purpose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1050290"/>
            <a:ext cx="5344160" cy="234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235" y="3914775"/>
            <a:ext cx="5343525" cy="22072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762750" y="1638300"/>
            <a:ext cx="37814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 b="1"/>
              <a:t>Debt_consolidation</a:t>
            </a:r>
            <a:r>
              <a:rPr lang="en-US" sz="1400"/>
              <a:t> is the most common pupose of the loan (47%) and has </a:t>
            </a:r>
            <a:r>
              <a:rPr lang="en-US" sz="1400" b="1"/>
              <a:t>14.8%</a:t>
            </a:r>
            <a:r>
              <a:rPr lang="en-US" sz="1400"/>
              <a:t> chances of getting </a:t>
            </a:r>
            <a:r>
              <a:rPr lang="en-US" sz="1400" b="1"/>
              <a:t>default.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Loans with small business purpose have highest chances (26%) of getting defaulted. 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Whereas loans for wedding, car or major purchase have lowest chances (only 10%) of getting defaulted.</a:t>
            </a:r>
            <a:endParaRPr lang="en-US" sz="1400"/>
          </a:p>
        </p:txBody>
      </p:sp>
      <p:sp>
        <p:nvSpPr>
          <p:cNvPr id="8" name="Rectangles 7"/>
          <p:cNvSpPr/>
          <p:nvPr/>
        </p:nvSpPr>
        <p:spPr>
          <a:xfrm>
            <a:off x="2819400" y="1267460"/>
            <a:ext cx="352425" cy="20567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1651000" y="4361815"/>
            <a:ext cx="352425" cy="1609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4806950" y="4361815"/>
            <a:ext cx="352425" cy="1609725"/>
          </a:xfrm>
          <a:prstGeom prst="rect">
            <a:avLst/>
          </a:prstGeom>
          <a:noFill/>
          <a:ln w="19050" cap="flat" cmpd="sng" algn="ctr">
            <a:solidFill>
              <a:srgbClr val="E011E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1905000" y="1962150"/>
            <a:ext cx="352425" cy="1362075"/>
          </a:xfrm>
          <a:prstGeom prst="rect">
            <a:avLst/>
          </a:prstGeom>
          <a:noFill/>
          <a:ln w="19050" cap="flat" cmpd="sng" algn="ctr">
            <a:solidFill>
              <a:srgbClr val="E011E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Employment Length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1695" y="4523740"/>
            <a:ext cx="4153535" cy="1369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1695" y="1200150"/>
            <a:ext cx="3533775" cy="30683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775325" y="1200150"/>
            <a:ext cx="49815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Majority of the borrowers (22.4%) have  10+ years of employment length.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 There is a 15% chance of loan getting default when employment length of the borrower is 10+ years. 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870075" y="1604645"/>
            <a:ext cx="342900" cy="28575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" name="Rectangles 9"/>
          <p:cNvSpPr/>
          <p:nvPr/>
        </p:nvSpPr>
        <p:spPr>
          <a:xfrm>
            <a:off x="1461135" y="4838065"/>
            <a:ext cx="332740" cy="9194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Correlation Between the fields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942975"/>
            <a:ext cx="5967095" cy="57423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681470" y="1403350"/>
            <a:ext cx="51866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8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sz="1200" b="1">
                <a:sym typeface="+mn-ea"/>
              </a:rPr>
              <a:t>Very high correlation </a:t>
            </a:r>
            <a:r>
              <a:rPr lang="en-US" sz="1200">
                <a:sym typeface="+mn-ea"/>
              </a:rPr>
              <a:t>between </a:t>
            </a:r>
            <a:r>
              <a:rPr lang="en-US" sz="1200" b="1">
                <a:sym typeface="+mn-ea"/>
              </a:rPr>
              <a:t>loan amount </a:t>
            </a:r>
            <a:r>
              <a:rPr lang="en-US" sz="1200">
                <a:sym typeface="+mn-ea"/>
              </a:rPr>
              <a:t>applied by the borrower and </a:t>
            </a:r>
            <a:r>
              <a:rPr lang="en-US" sz="1200" b="1">
                <a:sym typeface="+mn-ea"/>
              </a:rPr>
              <a:t>funded amount </a:t>
            </a:r>
            <a:r>
              <a:rPr lang="en-US" sz="1200">
                <a:sym typeface="+mn-ea"/>
              </a:rPr>
              <a:t>committed by the investor. We can say that if loan application of the borrower gets passed by company, then he gets almost full amount of the loan applied.</a:t>
            </a:r>
            <a:endParaRPr lang="en-US" sz="120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sz="1200">
                <a:sym typeface="+mn-ea"/>
              </a:rPr>
              <a:t>Certainly </a:t>
            </a:r>
            <a:r>
              <a:rPr lang="en-US" sz="1200" b="1">
                <a:sym typeface="+mn-ea"/>
              </a:rPr>
              <a:t>loan amount, </a:t>
            </a:r>
            <a:r>
              <a:rPr lang="en-US" sz="1200">
                <a:sym typeface="+mn-ea"/>
              </a:rPr>
              <a:t>monthly </a:t>
            </a:r>
            <a:r>
              <a:rPr lang="en-US" sz="1200" b="1">
                <a:sym typeface="+mn-ea"/>
              </a:rPr>
              <a:t>installment </a:t>
            </a:r>
            <a:r>
              <a:rPr lang="en-US" sz="1200">
                <a:sym typeface="+mn-ea"/>
              </a:rPr>
              <a:t>and </a:t>
            </a:r>
            <a:r>
              <a:rPr lang="en-US" sz="1200" b="1">
                <a:sym typeface="+mn-ea"/>
              </a:rPr>
              <a:t>principal received</a:t>
            </a:r>
            <a:r>
              <a:rPr lang="en-US" sz="1200">
                <a:sym typeface="+mn-ea"/>
              </a:rPr>
              <a:t> are </a:t>
            </a:r>
            <a:r>
              <a:rPr lang="en-US" sz="1200" b="1">
                <a:sym typeface="+mn-ea"/>
              </a:rPr>
              <a:t>highly correlated</a:t>
            </a:r>
            <a:r>
              <a:rPr lang="en-US" sz="1200">
                <a:sym typeface="+mn-ea"/>
              </a:rPr>
              <a:t>. Higher the loan amount, higher is monthly installment and and higher is principal received  vice versa.</a:t>
            </a:r>
            <a:endParaRPr lang="en-US" sz="120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sz="1200"/>
              <a:t>Number of </a:t>
            </a:r>
            <a:r>
              <a:rPr lang="en-US" sz="1200" b="1"/>
              <a:t>open credit lines </a:t>
            </a:r>
            <a:r>
              <a:rPr lang="en-US" sz="1200"/>
              <a:t>is also </a:t>
            </a:r>
            <a:r>
              <a:rPr lang="en-US" sz="1200" b="1"/>
              <a:t>highly </a:t>
            </a:r>
            <a:r>
              <a:rPr lang="en-US" sz="1200"/>
              <a:t>correlated with </a:t>
            </a:r>
            <a:r>
              <a:rPr lang="en-US" sz="1200" b="1"/>
              <a:t>total number of credit lines</a:t>
            </a:r>
            <a:r>
              <a:rPr lang="en-US" sz="1200"/>
              <a:t> in the borrower's credit file.  </a:t>
            </a:r>
            <a:endParaRPr lang="en-US" sz="120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sz="1200" b="1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sz="1200" b="1"/>
              <a:t>Revol_util, int_rate - Moderately high correlation</a:t>
            </a:r>
            <a:endParaRPr lang="en-US" sz="1200" b="1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en-US" sz="1200"/>
              <a:t>Higher the amount of credit the borrower is using, higher is the risk of loan repayment. Thats why higher is the interest rate, and vice-versa.</a:t>
            </a:r>
            <a:endParaRPr lang="en-US" sz="1200"/>
          </a:p>
        </p:txBody>
      </p:sp>
      <p:sp>
        <p:nvSpPr>
          <p:cNvPr id="10" name="Rectangles 9"/>
          <p:cNvSpPr/>
          <p:nvPr/>
        </p:nvSpPr>
        <p:spPr>
          <a:xfrm>
            <a:off x="1689100" y="2686050"/>
            <a:ext cx="387350" cy="295275"/>
          </a:xfrm>
          <a:prstGeom prst="rect">
            <a:avLst/>
          </a:prstGeom>
          <a:noFill/>
          <a:ln w="19050" cap="flat" cmpd="sng" algn="ctr">
            <a:solidFill>
              <a:srgbClr val="E011E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4397375" y="2686050"/>
            <a:ext cx="387350" cy="295275"/>
          </a:xfrm>
          <a:prstGeom prst="rect">
            <a:avLst/>
          </a:prstGeom>
          <a:noFill/>
          <a:ln w="19050" cap="flat" cmpd="sng" algn="ctr">
            <a:solidFill>
              <a:srgbClr val="E011E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5600700" y="5441950"/>
            <a:ext cx="323850" cy="295275"/>
          </a:xfrm>
          <a:prstGeom prst="rect">
            <a:avLst/>
          </a:prstGeom>
          <a:noFill/>
          <a:ln w="28575" cap="flat" cmpd="sng" algn="ctr">
            <a:solidFill>
              <a:srgbClr val="E09E1E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2867025" y="4657725"/>
            <a:ext cx="352425" cy="276225"/>
          </a:xfrm>
          <a:prstGeom prst="rect">
            <a:avLst/>
          </a:prstGeom>
          <a:noFill/>
          <a:ln w="28575" cap="flat" cmpd="sng" algn="ctr">
            <a:solidFill>
              <a:srgbClr val="D50A0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D50A05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7" name="Rectangles 16"/>
          <p:cNvSpPr/>
          <p:nvPr/>
        </p:nvSpPr>
        <p:spPr>
          <a:xfrm flipH="1">
            <a:off x="2076450" y="1123315"/>
            <a:ext cx="706755" cy="280035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Loan Amount, Funded Amount, Installment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4370" y="1102995"/>
            <a:ext cx="3610610" cy="27514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04850" y="4171950"/>
            <a:ext cx="44107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sz="1400">
                <a:sym typeface="+mn-ea"/>
              </a:rPr>
              <a:t>Funded amount by the company is always less than or equal to loan amount </a:t>
            </a:r>
            <a:r>
              <a:rPr lang="en-US" sz="1400">
                <a:sym typeface="+mn-ea"/>
              </a:rPr>
              <a:t>applied by borrower.</a:t>
            </a:r>
            <a:endParaRPr lang="en-US" sz="1400"/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8700" y="1096645"/>
            <a:ext cx="3619500" cy="275780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624320" y="4184015"/>
            <a:ext cx="44107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sz="1400">
                <a:sym typeface="+mn-ea"/>
              </a:rPr>
              <a:t>Funded amount by the company is highly correlated with monthly installment paid by the borrower.</a:t>
            </a:r>
            <a:endParaRPr lang="en-US" sz="1400"/>
          </a:p>
        </p:txBody>
      </p:sp>
      <p:sp>
        <p:nvSpPr>
          <p:cNvPr id="12" name="Text Box 11"/>
          <p:cNvSpPr txBox="1"/>
          <p:nvPr/>
        </p:nvSpPr>
        <p:spPr>
          <a:xfrm>
            <a:off x="548640" y="5375910"/>
            <a:ext cx="994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There is a </a:t>
            </a:r>
            <a:r>
              <a:rPr lang="en-US" b="1"/>
              <a:t>high </a:t>
            </a:r>
            <a:r>
              <a:rPr lang="en-US"/>
              <a:t>correltion between loan amount, funded amount and installment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/>
              <a:t>Loan Amount, Interest rate, Total Received principal</a:t>
            </a:r>
            <a:endParaRPr lang="en-US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1323975"/>
            <a:ext cx="1781175" cy="2914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6100" y="1323975"/>
            <a:ext cx="1676400" cy="29337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460375" y="4471670"/>
            <a:ext cx="113633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Avg loan amount applied by the borrower is 11.2K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Avg interest rate for the loan is 12%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Avg payment received by the LC is 12.2k. Ideally it should be (11.2 * 1.12 =) 12.5k but because of some default loans, company is getting 12.2k payment. 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Company is making profit.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If the company reduces the default loans in future, then LC can make more profits.</a:t>
            </a:r>
            <a:endParaRPr lang="en-US" sz="14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3550" y="1323975"/>
            <a:ext cx="1781175" cy="29337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2060575" y="3376295"/>
            <a:ext cx="295275" cy="95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4587875" y="3395345"/>
            <a:ext cx="295275" cy="95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Straight Arrow Connector 16"/>
          <p:cNvCxnSpPr/>
          <p:nvPr/>
        </p:nvCxnSpPr>
        <p:spPr>
          <a:xfrm flipH="1" flipV="1">
            <a:off x="7029450" y="3385820"/>
            <a:ext cx="295275" cy="95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total_acc &amp; open_acc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1202690"/>
            <a:ext cx="1781175" cy="293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0095" y="1202690"/>
            <a:ext cx="1781175" cy="29337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19125" y="4514850"/>
            <a:ext cx="10934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Avg total number of credit lines in borrowers credit file is 22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Out of that on an avg total number of open credit lines is 9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total_acc and open_acc is moderately high correlated.</a:t>
            </a:r>
            <a:endParaRPr lang="en-US"/>
          </a:p>
          <a:p>
            <a:pPr indent="0">
              <a:buFont typeface="Arial" panose="02080604020202020204" pitchFamily="34" charset="0"/>
              <a:buNone/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90590" y="1202690"/>
            <a:ext cx="3762375" cy="29603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Term and Grade - Loan Status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67070" y="3090545"/>
            <a:ext cx="5267325" cy="3228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850" y="3090545"/>
            <a:ext cx="5276850" cy="31337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50850" y="1004570"/>
            <a:ext cx="110204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Highest number of loans (24%) have 36 months tenure with grade A and have lowest default rate (5.9%). This is very good for company.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The company has only 0.1% of total loans with 36 months tenure and G grade. And these loans have highest risk of 37.5% of default rate. </a:t>
            </a:r>
            <a:endParaRPr lang="en-US" sz="1400"/>
          </a:p>
        </p:txBody>
      </p:sp>
      <p:sp>
        <p:nvSpPr>
          <p:cNvPr id="7" name="Rectangles 6"/>
          <p:cNvSpPr/>
          <p:nvPr/>
        </p:nvSpPr>
        <p:spPr>
          <a:xfrm>
            <a:off x="898525" y="3757295"/>
            <a:ext cx="466725" cy="71437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6292850" y="3757295"/>
            <a:ext cx="466725" cy="71437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4921250" y="3757295"/>
            <a:ext cx="466725" cy="714375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10382250" y="3757295"/>
            <a:ext cx="466725" cy="714375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>
                <a:sym typeface="+mn-ea"/>
              </a:rPr>
              <a:t>Emp_length and Verification Status - Loan Status</a:t>
            </a:r>
            <a:endParaRPr lang="en-US" sz="28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60440" y="2569210"/>
            <a:ext cx="5753100" cy="3219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440" y="2569210"/>
            <a:ext cx="5715000" cy="32194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10235" y="956310"/>
            <a:ext cx="1120330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endParaRPr lang="en-US" sz="14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sym typeface="+mn-ea"/>
              </a:rPr>
              <a:t>Borrowers who have 10+ years of employment years and whose income is verified by lending company are highest 9%. And thier default rate is maximum i.e. 17.2%. </a:t>
            </a:r>
            <a:endParaRPr lang="en-US" sz="14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sym typeface="+mn-ea"/>
              </a:rPr>
              <a:t>This is not a good situation for the company.</a:t>
            </a:r>
            <a:endParaRPr lang="en-US" sz="14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>
                <a:sym typeface="+mn-ea"/>
              </a:rPr>
              <a:t>This is the criteria where company should look into it. </a:t>
            </a:r>
            <a:endParaRPr lang="en-US" sz="1400">
              <a:sym typeface="+mn-ea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4749165" y="3295015"/>
            <a:ext cx="685800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10524490" y="3295015"/>
            <a:ext cx="685800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Home_ownership &amp; Purpose - Loan Status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065" y="3241040"/>
            <a:ext cx="5372100" cy="3486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71210" y="3241040"/>
            <a:ext cx="5372100" cy="34861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74675" y="1280795"/>
            <a:ext cx="108585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High chunk of loans (23.9% + 19.6% = </a:t>
            </a:r>
            <a:r>
              <a:rPr lang="en-US" sz="1400" b="1"/>
              <a:t>43.5%</a:t>
            </a:r>
            <a:r>
              <a:rPr lang="en-US" sz="1400"/>
              <a:t>) are taken for debt_consolidation purpose and the borrowers of these loans stays in rented house or Mortgaged thier house.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And there is almost 15% chance of loan getting defaulted which is high and serious.</a:t>
            </a:r>
            <a:endParaRPr lang="en-US" sz="1400"/>
          </a:p>
        </p:txBody>
      </p:sp>
      <p:sp>
        <p:nvSpPr>
          <p:cNvPr id="7" name="Rectangles 6"/>
          <p:cNvSpPr/>
          <p:nvPr/>
        </p:nvSpPr>
        <p:spPr>
          <a:xfrm>
            <a:off x="1374775" y="3814445"/>
            <a:ext cx="285750" cy="2667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1374775" y="5303520"/>
            <a:ext cx="285750" cy="2667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031355" y="3748405"/>
            <a:ext cx="285750" cy="2667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7031355" y="5303520"/>
            <a:ext cx="285750" cy="2667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Business Objective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The company wants to understand the driving factors behind loan default</a:t>
            </a:r>
            <a:endParaRPr lang="en-US" sz="2000"/>
          </a:p>
          <a:p>
            <a:r>
              <a:rPr lang="en-US" sz="2000"/>
              <a:t>The variables which are strong indicators of default. </a:t>
            </a:r>
            <a:endParaRPr lang="en-US" sz="2000"/>
          </a:p>
          <a:p>
            <a:r>
              <a:rPr lang="en-US" sz="2000"/>
              <a:t>The company can utilise this knowledge for its portfolio and risk assessment.</a:t>
            </a:r>
            <a:endParaRPr lang="en-US" sz="2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0595" y="3295650"/>
            <a:ext cx="2621280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Loan Amount</a:t>
            </a:r>
            <a:r>
              <a:rPr lang="en-US"/>
              <a:t> for different types of loans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5120" y="1366520"/>
            <a:ext cx="2868295" cy="2025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31735" y="4226560"/>
            <a:ext cx="4486910" cy="2370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3765" y="1366520"/>
            <a:ext cx="3817620" cy="2016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31735" y="1177925"/>
            <a:ext cx="4697095" cy="26441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23240" y="3822065"/>
            <a:ext cx="738886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On an average loan amount is high for :</a:t>
            </a:r>
            <a:endParaRPr lang="en-US" sz="1400"/>
          </a:p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en-US" sz="1400"/>
              <a:t>60 month tenure loans </a:t>
            </a:r>
            <a:endParaRPr lang="en-US" sz="1400"/>
          </a:p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en-US" sz="1400"/>
              <a:t>Verified borrower’s income loans</a:t>
            </a:r>
            <a:endParaRPr lang="en-US" sz="1400"/>
          </a:p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en-US" sz="1400"/>
              <a:t>upper grade loans</a:t>
            </a:r>
            <a:endParaRPr lang="en-US" sz="1400"/>
          </a:p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en-US" sz="1400"/>
              <a:t>small business, house, debt consolidation purpose loans</a:t>
            </a:r>
            <a:endParaRPr lang="en-US" sz="1400"/>
          </a:p>
        </p:txBody>
      </p:sp>
      <p:sp>
        <p:nvSpPr>
          <p:cNvPr id="9" name="Rectangles 8"/>
          <p:cNvSpPr/>
          <p:nvPr/>
        </p:nvSpPr>
        <p:spPr>
          <a:xfrm>
            <a:off x="2261870" y="3134995"/>
            <a:ext cx="460375" cy="1771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22245" y="1692910"/>
            <a:ext cx="198755" cy="2743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Straight Arrow Connector 10"/>
          <p:cNvCxnSpPr/>
          <p:nvPr/>
        </p:nvCxnSpPr>
        <p:spPr>
          <a:xfrm flipH="1">
            <a:off x="4779010" y="1753870"/>
            <a:ext cx="198755" cy="2743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Rectangles 11"/>
          <p:cNvSpPr/>
          <p:nvPr/>
        </p:nvSpPr>
        <p:spPr>
          <a:xfrm>
            <a:off x="4138930" y="3134995"/>
            <a:ext cx="460375" cy="1771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0657205" y="4605655"/>
            <a:ext cx="198755" cy="2743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4" name="Straight Arrow Connector 13"/>
          <p:cNvCxnSpPr/>
          <p:nvPr/>
        </p:nvCxnSpPr>
        <p:spPr>
          <a:xfrm flipH="1">
            <a:off x="10023475" y="4716145"/>
            <a:ext cx="198755" cy="2743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5" name="Straight Arrow Connector 14"/>
          <p:cNvCxnSpPr/>
          <p:nvPr/>
        </p:nvCxnSpPr>
        <p:spPr>
          <a:xfrm flipH="1">
            <a:off x="11745595" y="4441825"/>
            <a:ext cx="198755" cy="2743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6" name="Rectangles 15"/>
          <p:cNvSpPr/>
          <p:nvPr/>
        </p:nvSpPr>
        <p:spPr>
          <a:xfrm>
            <a:off x="9781540" y="6326505"/>
            <a:ext cx="326390" cy="2711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10399395" y="6326505"/>
            <a:ext cx="147955" cy="1390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11582400" y="6326505"/>
            <a:ext cx="147955" cy="1390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530590" y="1768475"/>
            <a:ext cx="113030" cy="4730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1" name="Straight Arrow Connector 20"/>
          <p:cNvCxnSpPr/>
          <p:nvPr/>
        </p:nvCxnSpPr>
        <p:spPr>
          <a:xfrm>
            <a:off x="11174095" y="1967230"/>
            <a:ext cx="113030" cy="4730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2" name="Straight Arrow Connector 21"/>
          <p:cNvCxnSpPr/>
          <p:nvPr/>
        </p:nvCxnSpPr>
        <p:spPr>
          <a:xfrm>
            <a:off x="9424035" y="1867535"/>
            <a:ext cx="113030" cy="4730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9629140" cy="4953000"/>
          </a:xfrm>
        </p:spPr>
        <p:txBody>
          <a:bodyPr/>
          <a:p>
            <a:pPr marL="0" indent="0">
              <a:buNone/>
            </a:pPr>
            <a:r>
              <a:rPr lang="en-US" sz="1400"/>
              <a:t>On an average </a:t>
            </a:r>
            <a:r>
              <a:rPr lang="en-US" sz="1400" b="1"/>
              <a:t>14% of the loans gets defaulted</a:t>
            </a:r>
            <a:r>
              <a:rPr lang="en-US" sz="1400"/>
              <a:t>.</a:t>
            </a:r>
            <a:endParaRPr lang="en-US" sz="1400"/>
          </a:p>
          <a:p>
            <a:pPr marL="0" indent="0">
              <a:buNone/>
            </a:pPr>
            <a:endParaRPr lang="en-US" sz="1400" b="1"/>
          </a:p>
          <a:p>
            <a:pPr marL="0" indent="0">
              <a:buNone/>
            </a:pPr>
            <a:r>
              <a:rPr lang="en-US" sz="1400" b="1"/>
              <a:t>Driving Factors</a:t>
            </a:r>
            <a:r>
              <a:rPr lang="en-US" sz="1400"/>
              <a:t> for Loan Default are</a:t>
            </a:r>
            <a:r>
              <a:rPr lang="en-US" sz="1400" b="1"/>
              <a:t>:</a:t>
            </a:r>
            <a:endParaRPr lang="en-US" sz="1400" b="1"/>
          </a:p>
          <a:p>
            <a:r>
              <a:rPr lang="en-US" sz="1400"/>
              <a:t>Lengthy tenure Loans - Chances of getting dafaulted is double (22%) that of less tenure loans (11%). </a:t>
            </a:r>
            <a:endParaRPr lang="en-US" sz="1400"/>
          </a:p>
          <a:p>
            <a:r>
              <a:rPr lang="en-US" sz="1400"/>
              <a:t>Upper Grade Loans - </a:t>
            </a:r>
            <a:r>
              <a:rPr lang="en-US" sz="1400">
                <a:sym typeface="+mn-ea"/>
              </a:rPr>
              <a:t>Higher the grade, higher is the interest rate, and high chances of getting default</a:t>
            </a:r>
            <a:endParaRPr lang="en-US" sz="1400">
              <a:sym typeface="+mn-ea"/>
            </a:endParaRPr>
          </a:p>
          <a:p>
            <a:r>
              <a:rPr lang="en-US" sz="1400">
                <a:sym typeface="+mn-ea"/>
              </a:rPr>
              <a:t>High Interest rates - Interest rate for 60 months tenure loans is higher than that of 36 months loan. </a:t>
            </a:r>
            <a:endParaRPr lang="en-US" sz="1400">
              <a:sym typeface="+mn-ea"/>
            </a:endParaRPr>
          </a:p>
          <a:p>
            <a:r>
              <a:rPr lang="en-US" sz="1400">
                <a:sym typeface="+mn-ea"/>
              </a:rPr>
              <a:t>High Revol_util - Higher the amount of credit the borrower is using, higher is the risk of loan repayment.</a:t>
            </a:r>
            <a:endParaRPr lang="en-US" sz="1400">
              <a:sym typeface="+mn-ea"/>
            </a:endParaRPr>
          </a:p>
          <a:p>
            <a:endParaRPr lang="en-US" sz="1400">
              <a:sym typeface="+mn-ea"/>
            </a:endParaRPr>
          </a:p>
          <a:p>
            <a:r>
              <a:rPr lang="en-US" sz="1400">
                <a:sym typeface="+mn-ea"/>
              </a:rPr>
              <a:t>High loan amount is given to 60 months tenure loans, upper grade loans, small business loans where chance of getting defaulted is very high.</a:t>
            </a:r>
            <a:endParaRPr lang="en-US" sz="1400"/>
          </a:p>
          <a:p>
            <a:r>
              <a:rPr lang="en-US" sz="1400"/>
              <a:t>Default rate for the borrowers, who have 10+ years of employment years and their income is also verified, is high</a:t>
            </a:r>
            <a:endParaRPr lang="en-US" sz="1400"/>
          </a:p>
          <a:p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Cleaning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600"/>
              <a:t>Original data set contains 39717 rows and 111 columns</a:t>
            </a:r>
            <a:endParaRPr lang="en-US" sz="1600"/>
          </a:p>
          <a:p>
            <a:endParaRPr lang="en-US" sz="1600"/>
          </a:p>
          <a:p>
            <a:pPr marL="457200" indent="-457200">
              <a:buAutoNum type="arabicPeriod"/>
            </a:pPr>
            <a:r>
              <a:rPr lang="en-US" sz="1400"/>
              <a:t>Dropped 54 </a:t>
            </a:r>
            <a:r>
              <a:rPr lang="en-US" sz="1400" b="1"/>
              <a:t>Empty Columns</a:t>
            </a:r>
            <a:r>
              <a:rPr lang="en-US" sz="1400"/>
              <a:t> </a:t>
            </a:r>
            <a:endParaRPr lang="en-US" sz="1400"/>
          </a:p>
          <a:p>
            <a:pPr marL="457200" indent="-457200">
              <a:buAutoNum type="arabicPeriod"/>
            </a:pPr>
            <a:r>
              <a:rPr lang="en-US" sz="1400"/>
              <a:t>Dropped 9 columns with </a:t>
            </a:r>
            <a:r>
              <a:rPr lang="en-US" sz="1400" b="1"/>
              <a:t>Single Valued </a:t>
            </a:r>
            <a:r>
              <a:rPr lang="en-US" sz="1400"/>
              <a:t>throughout the rows</a:t>
            </a:r>
            <a:endParaRPr lang="en-US" sz="1400"/>
          </a:p>
          <a:p>
            <a:pPr marL="457200" indent="-457200">
              <a:buAutoNum type="arabicPeriod"/>
            </a:pPr>
            <a:r>
              <a:rPr lang="en-US" sz="1400"/>
              <a:t>Dropped 3 columns which had </a:t>
            </a:r>
            <a:r>
              <a:rPr lang="en-US" sz="1400" b="1"/>
              <a:t>Unique value </a:t>
            </a:r>
            <a:r>
              <a:rPr lang="en-US" sz="1400"/>
              <a:t>for all rows</a:t>
            </a:r>
            <a:endParaRPr lang="en-US" sz="1400"/>
          </a:p>
          <a:p>
            <a:pPr marL="457200" indent="-457200">
              <a:buAutoNum type="arabicPeriod"/>
            </a:pPr>
            <a:r>
              <a:rPr lang="en-US" sz="1400"/>
              <a:t>Dropped 2 fields which had more than 90% </a:t>
            </a:r>
            <a:r>
              <a:rPr lang="en-US" sz="1400" b="1"/>
              <a:t>missing values</a:t>
            </a:r>
            <a:r>
              <a:rPr lang="en-US" sz="1400"/>
              <a:t> </a:t>
            </a:r>
            <a:endParaRPr lang="en-US" sz="1400"/>
          </a:p>
          <a:p>
            <a:pPr marL="457200" indent="-457200">
              <a:buAutoNum type="arabicPeriod"/>
            </a:pPr>
            <a:r>
              <a:rPr lang="en-US" sz="1400"/>
              <a:t>Dropped 4 fields which had most numbers at 0 and remaining were </a:t>
            </a:r>
            <a:r>
              <a:rPr lang="en-US" sz="1400" b="1"/>
              <a:t>outliers</a:t>
            </a:r>
            <a:r>
              <a:rPr lang="en-US" sz="1400"/>
              <a:t> </a:t>
            </a:r>
            <a:endParaRPr lang="en-US" sz="1400"/>
          </a:p>
          <a:p>
            <a:pPr marL="457200" indent="-457200">
              <a:buAutoNum type="arabicPeriod"/>
            </a:pPr>
            <a:r>
              <a:rPr lang="en-US" sz="1400"/>
              <a:t>Dropped 14 </a:t>
            </a:r>
            <a:r>
              <a:rPr lang="en-US" sz="1400" b="1"/>
              <a:t>unnecessary fields</a:t>
            </a:r>
            <a:r>
              <a:rPr lang="en-US" sz="1400"/>
              <a:t> which wont help in analysis (</a:t>
            </a:r>
            <a:r>
              <a:rPr lang="en-US" sz="1400">
                <a:sym typeface="+mn-ea"/>
              </a:rPr>
              <a:t>e.g. </a:t>
            </a:r>
            <a:r>
              <a:rPr lang="en-US" sz="1400">
                <a:sym typeface="+mn-ea"/>
              </a:rPr>
              <a:t>“title”, “zip_code”</a:t>
            </a:r>
            <a:r>
              <a:rPr lang="en-US" sz="1400"/>
              <a:t>)</a:t>
            </a:r>
            <a:endParaRPr lang="en-US" sz="1400"/>
          </a:p>
          <a:p>
            <a:pPr marL="457200" indent="-457200">
              <a:buAutoNum type="arabicPeriod"/>
            </a:pPr>
            <a:endParaRPr lang="en-US" sz="1400"/>
          </a:p>
          <a:p>
            <a:r>
              <a:rPr lang="en-US" sz="1600"/>
              <a:t>After cleaning data, our final data set contains only </a:t>
            </a:r>
            <a:r>
              <a:rPr lang="en-US" sz="1600" b="1"/>
              <a:t>25 columns/fields</a:t>
            </a:r>
            <a:endParaRPr lang="en-US" sz="16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9320" y="4185920"/>
            <a:ext cx="302704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Loan Status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4440" y="1357630"/>
            <a:ext cx="3800475" cy="33242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08025" y="1775460"/>
            <a:ext cx="4686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b="1"/>
              <a:t>14.2%</a:t>
            </a:r>
            <a:r>
              <a:rPr lang="en-US"/>
              <a:t> of loans get </a:t>
            </a:r>
            <a:r>
              <a:rPr lang="en-US" b="1"/>
              <a:t>defaulted</a:t>
            </a:r>
            <a:r>
              <a:rPr lang="en-US"/>
              <a:t>. 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8237220" y="2979420"/>
            <a:ext cx="624205" cy="17024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Loan vs Time Period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1285240"/>
            <a:ext cx="4124325" cy="3933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0190" y="1285240"/>
            <a:ext cx="6191250" cy="39243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91820" y="5446395"/>
            <a:ext cx="109143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Number of loan applicants are increasing over the period of time.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Total borrowers in 2011 is highest i.e. 21K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On an average loan amount given to the borrowers is high in 2nd half of the year </a:t>
            </a:r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Term, Interest rate, Default Status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1468120"/>
            <a:ext cx="2327275" cy="26022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1471" r="8373"/>
          <a:stretch>
            <a:fillRect/>
          </a:stretch>
        </p:blipFill>
        <p:spPr>
          <a:xfrm>
            <a:off x="609600" y="4572635"/>
            <a:ext cx="5177155" cy="1003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0075" y="1467485"/>
            <a:ext cx="3119755" cy="26416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861175" y="1642745"/>
            <a:ext cx="47212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73% of loans have 36 months tenure where as only 26% loans have 60 months tenure.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Loans with </a:t>
            </a:r>
            <a:r>
              <a:rPr lang="en-US" sz="1400" b="1"/>
              <a:t>60 month tenure</a:t>
            </a:r>
            <a:r>
              <a:rPr lang="en-US" sz="1400"/>
              <a:t> have higher interest rate than loans with 36 months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Loans with 60 months tenure have </a:t>
            </a:r>
            <a:r>
              <a:rPr lang="en-US" sz="1400" b="1"/>
              <a:t>double chance (22.6%)</a:t>
            </a:r>
            <a:r>
              <a:rPr lang="en-US" sz="1400"/>
              <a:t> of getting defaulted than that of 36 months (11.1%)</a:t>
            </a:r>
            <a:endParaRPr lang="en-US" sz="1400"/>
          </a:p>
        </p:txBody>
      </p:sp>
      <p:sp>
        <p:nvSpPr>
          <p:cNvPr id="3" name="Rectangles 2"/>
          <p:cNvSpPr/>
          <p:nvPr/>
        </p:nvSpPr>
        <p:spPr>
          <a:xfrm>
            <a:off x="1388745" y="2983865"/>
            <a:ext cx="460375" cy="33718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079490" y="1951355"/>
            <a:ext cx="470535" cy="60325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" name="Rectangles 4"/>
          <p:cNvSpPr/>
          <p:nvPr/>
        </p:nvSpPr>
        <p:spPr>
          <a:xfrm>
            <a:off x="4244340" y="4803140"/>
            <a:ext cx="460375" cy="33718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751330" y="4427220"/>
            <a:ext cx="28930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% of defaulted loans for different terms</a:t>
            </a:r>
            <a:endParaRPr lang="en-US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7225" y="1335405"/>
            <a:ext cx="5794375" cy="2998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Grade, Interest rate, Default Status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8865" y="3522345"/>
            <a:ext cx="3733165" cy="1183640"/>
          </a:xfrm>
          <a:prstGeom prst="rect">
            <a:avLst/>
          </a:prstGeom>
        </p:spPr>
      </p:pic>
      <p:sp>
        <p:nvSpPr>
          <p:cNvPr id="8" name="Content Placeholder 7"/>
          <p:cNvSpPr/>
          <p:nvPr>
            <p:ph idx="1"/>
          </p:nvPr>
        </p:nvSpPr>
        <p:spPr>
          <a:xfrm>
            <a:off x="609600" y="4987290"/>
            <a:ext cx="10972800" cy="1876425"/>
          </a:xfrm>
        </p:spPr>
        <p:txBody>
          <a:bodyPr/>
          <a:p>
            <a:r>
              <a:rPr lang="en-US" sz="1400"/>
              <a:t>75% loans are of grade A(25%), B(30%), C(20%) </a:t>
            </a:r>
            <a:endParaRPr lang="en-US" sz="1400"/>
          </a:p>
          <a:p>
            <a:r>
              <a:rPr lang="en-US" sz="1400"/>
              <a:t>Interest rates and default rates are low for A, B, C grades. </a:t>
            </a:r>
            <a:endParaRPr lang="en-US" sz="1400"/>
          </a:p>
          <a:p>
            <a:r>
              <a:rPr lang="en-US" sz="1400"/>
              <a:t>Interest rate is gradually increasing for the loans with grades A, B, C, D, E, F, G </a:t>
            </a:r>
            <a:endParaRPr lang="en-US" sz="1400"/>
          </a:p>
          <a:p>
            <a:r>
              <a:rPr lang="en-US" sz="1400"/>
              <a:t>There is a 32% chance of G grade loans getting defaulted. </a:t>
            </a:r>
            <a:endParaRPr lang="en-US" sz="1400"/>
          </a:p>
          <a:p>
            <a:r>
              <a:rPr lang="en-US" sz="1400"/>
              <a:t> </a:t>
            </a:r>
            <a:r>
              <a:rPr lang="en-US" sz="1400" b="1"/>
              <a:t>Higher the grade, higher is the interest rate, higher chance of getting defaulted</a:t>
            </a:r>
            <a:endParaRPr lang="en-US" sz="1400" b="1"/>
          </a:p>
        </p:txBody>
      </p:sp>
      <p:sp>
        <p:nvSpPr>
          <p:cNvPr id="10" name="Rectangles 9"/>
          <p:cNvSpPr/>
          <p:nvPr/>
        </p:nvSpPr>
        <p:spPr>
          <a:xfrm>
            <a:off x="4286250" y="3798570"/>
            <a:ext cx="457200" cy="8096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10709910" y="1729105"/>
            <a:ext cx="822325" cy="160591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8865" y="1153795"/>
            <a:ext cx="3664585" cy="20872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/>
              <a:t>Loan amount, Grade &amp; Revolving line utilization rate</a:t>
            </a:r>
            <a:endParaRPr lang="en-US" sz="28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240" y="1089025"/>
            <a:ext cx="4882515" cy="2771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240" y="4033520"/>
            <a:ext cx="4883150" cy="24599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861050" y="1909445"/>
            <a:ext cx="523176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Loan amount applied by the borrower for G grade loans is highest where as for A grade Loans is lowest.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1400" b="1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>
                <a:sym typeface="+mn-ea"/>
              </a:rPr>
              <a:t>For upper grade loans possess </a:t>
            </a:r>
            <a:r>
              <a:rPr lang="en-US" sz="1400" b="1">
                <a:sym typeface="+mn-ea"/>
              </a:rPr>
              <a:t>high loan amount</a:t>
            </a:r>
            <a:r>
              <a:rPr lang="en-US" sz="1400">
                <a:sym typeface="+mn-ea"/>
              </a:rPr>
              <a:t> applied by borrowers - </a:t>
            </a:r>
            <a:r>
              <a:rPr lang="en-US" sz="1400" b="1">
                <a:sym typeface="+mn-ea"/>
              </a:rPr>
              <a:t>loss is high </a:t>
            </a:r>
            <a:r>
              <a:rPr lang="en-US" sz="1400">
                <a:sym typeface="+mn-ea"/>
              </a:rPr>
              <a:t>if a loan is defaulted</a:t>
            </a:r>
            <a:endParaRPr lang="en-US" sz="140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1400" b="1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>
                <a:sym typeface="+mn-ea"/>
              </a:rPr>
              <a:t>Upper grade loans have higher line utilization rate and that correlates with higher % of defaults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1400"/>
          </a:p>
        </p:txBody>
      </p:sp>
      <p:sp>
        <p:nvSpPr>
          <p:cNvPr id="12" name="Rectangles 11"/>
          <p:cNvSpPr/>
          <p:nvPr/>
        </p:nvSpPr>
        <p:spPr>
          <a:xfrm>
            <a:off x="2860675" y="1793240"/>
            <a:ext cx="2419350" cy="14122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2860675" y="4408170"/>
            <a:ext cx="2419350" cy="11328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Home Ownership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855" y="1000760"/>
            <a:ext cx="3744595" cy="19913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104130" y="1347470"/>
            <a:ext cx="64782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47% of the borrowers don’t have house (paying rent) but only 1% of loans are home loans. 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>
                <a:sym typeface="+mn-ea"/>
              </a:rPr>
              <a:t>home loans are not getting sold effectively. maybe because of higher interest rate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>
                <a:sym typeface="+mn-ea"/>
              </a:rPr>
              <a:t>And </a:t>
            </a:r>
            <a:r>
              <a:rPr lang="en-US" sz="1400" b="1">
                <a:sym typeface="+mn-ea"/>
              </a:rPr>
              <a:t>47%</a:t>
            </a:r>
            <a:r>
              <a:rPr lang="en-US" sz="1400">
                <a:sym typeface="+mn-ea"/>
              </a:rPr>
              <a:t> borrowers' purpose is </a:t>
            </a:r>
            <a:r>
              <a:rPr lang="en-US" sz="1400" b="1">
                <a:sym typeface="+mn-ea"/>
              </a:rPr>
              <a:t>'debt_consolidation'</a:t>
            </a:r>
            <a:r>
              <a:rPr lang="en-US" sz="1400">
                <a:sym typeface="+mn-ea"/>
              </a:rPr>
              <a:t>. 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14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385" y="3522345"/>
            <a:ext cx="4875530" cy="303530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2574925" y="3745865"/>
            <a:ext cx="216535" cy="230695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1644650" y="3746500"/>
            <a:ext cx="234950" cy="273050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4135" y="3522345"/>
            <a:ext cx="5010785" cy="2954655"/>
          </a:xfrm>
          <a:prstGeom prst="rect">
            <a:avLst/>
          </a:prstGeom>
        </p:spPr>
      </p:pic>
      <p:sp>
        <p:nvSpPr>
          <p:cNvPr id="13" name="Rectangles 12"/>
          <p:cNvSpPr/>
          <p:nvPr/>
        </p:nvSpPr>
        <p:spPr>
          <a:xfrm>
            <a:off x="10321925" y="3964305"/>
            <a:ext cx="292100" cy="239522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6545</Words>
  <Application>WPS Presentation</Application>
  <PresentationFormat>宽屏</PresentationFormat>
  <Paragraphs>162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SimSun</vt:lpstr>
      <vt:lpstr>Wingdings</vt:lpstr>
      <vt:lpstr>DejaVu Sans</vt:lpstr>
      <vt:lpstr>Droid Sans Fallback</vt:lpstr>
      <vt:lpstr>Microsoft YaHei</vt:lpstr>
      <vt:lpstr>Arial Unicode MS</vt:lpstr>
      <vt:lpstr>SimSun</vt:lpstr>
      <vt:lpstr>OpenSymbol</vt:lpstr>
      <vt:lpstr>Blue Waves</vt:lpstr>
      <vt:lpstr>Lending Club Case Study</vt:lpstr>
      <vt:lpstr>Business Objective</vt:lpstr>
      <vt:lpstr>Data Cleaning</vt:lpstr>
      <vt:lpstr>Loan Status</vt:lpstr>
      <vt:lpstr>PowerPoint 演示文稿</vt:lpstr>
      <vt:lpstr>Term, Interest rate, Default Status</vt:lpstr>
      <vt:lpstr>Grade, Interest rate, Default Status</vt:lpstr>
      <vt:lpstr>Loan Amount, Grade &amp; Revolving Line Utilization Rate</vt:lpstr>
      <vt:lpstr>Home Ownership</vt:lpstr>
      <vt:lpstr>Verification Status</vt:lpstr>
      <vt:lpstr>Purpose</vt:lpstr>
      <vt:lpstr>Employment Length</vt:lpstr>
      <vt:lpstr>Correlation Between the fields</vt:lpstr>
      <vt:lpstr>Loan Amount, Funded Amount, Installment</vt:lpstr>
      <vt:lpstr>Loan Amount, Interest rate, Total Received principal</vt:lpstr>
      <vt:lpstr>total_acc &amp; open_acc</vt:lpstr>
      <vt:lpstr>Term and Grade - Loan Status</vt:lpstr>
      <vt:lpstr>Emp_length and Verification Status - Loan Status</vt:lpstr>
      <vt:lpstr>Home_ownership &amp; Purpose - Loan Status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chinu</cp:lastModifiedBy>
  <cp:revision>67</cp:revision>
  <dcterms:created xsi:type="dcterms:W3CDTF">2023-10-10T19:25:38Z</dcterms:created>
  <dcterms:modified xsi:type="dcterms:W3CDTF">2023-10-10T19:25:38Z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