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24"/>
  </p:handoutMasterIdLst>
  <p:sldIdLst>
    <p:sldId id="256" r:id="rId3"/>
    <p:sldId id="257" r:id="rId4"/>
    <p:sldId id="258" r:id="rId5"/>
    <p:sldId id="259" r:id="rId6"/>
    <p:sldId id="270" r:id="rId7"/>
    <p:sldId id="261" r:id="rId8"/>
    <p:sldId id="262" r:id="rId9"/>
    <p:sldId id="269" r:id="rId10"/>
    <p:sldId id="264" r:id="rId11"/>
    <p:sldId id="265" r:id="rId13"/>
    <p:sldId id="271" r:id="rId14"/>
    <p:sldId id="272" r:id="rId15"/>
    <p:sldId id="267" r:id="rId16"/>
    <p:sldId id="268" r:id="rId17"/>
    <p:sldId id="279" r:id="rId18"/>
    <p:sldId id="280" r:id="rId19"/>
    <p:sldId id="273" r:id="rId20"/>
    <p:sldId id="274" r:id="rId21"/>
    <p:sldId id="275" r:id="rId22"/>
    <p:sldId id="277"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0A05"/>
    <a:srgbClr val="FFFFFF"/>
    <a:srgbClr val="E09E1E"/>
    <a:srgbClr val="0AF4F2"/>
    <a:srgbClr val="E011ED"/>
    <a:srgbClr val="B2B2B2"/>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Lending Club Case Study</a:t>
            </a:r>
            <a:endParaRPr lang="en-US" altLang="zh-CN"/>
          </a:p>
        </p:txBody>
      </p:sp>
      <p:sp>
        <p:nvSpPr>
          <p:cNvPr id="5" name="副标题 4"/>
          <p:cNvSpPr>
            <a:spLocks noGrp="1"/>
          </p:cNvSpPr>
          <p:nvPr>
            <p:ph type="subTitle" idx="1"/>
          </p:nvPr>
        </p:nvSpPr>
        <p:spPr>
          <a:xfrm>
            <a:off x="6565265" y="2654300"/>
            <a:ext cx="5436235" cy="1752600"/>
          </a:xfrm>
        </p:spPr>
        <p:txBody>
          <a:bodyPr/>
          <a:lstStyle/>
          <a:p>
            <a:pPr algn="l"/>
            <a:r>
              <a:rPr lang="en-US" altLang="zh-CN" sz="2400"/>
              <a:t>- Duc Luong</a:t>
            </a:r>
            <a:endParaRPr lang="en-US" altLang="zh-CN" sz="2400"/>
          </a:p>
          <a:p>
            <a:pPr algn="l"/>
            <a:r>
              <a:rPr lang="en-US" altLang="zh-CN" sz="2400"/>
              <a:t>- Dnyaneshwari Chidrawar</a:t>
            </a: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Verification Status</a:t>
            </a:r>
            <a:endParaRPr lang="en-US"/>
          </a:p>
        </p:txBody>
      </p:sp>
      <p:pic>
        <p:nvPicPr>
          <p:cNvPr id="4" name="Content Placeholder 3"/>
          <p:cNvPicPr>
            <a:picLocks noChangeAspect="1"/>
          </p:cNvPicPr>
          <p:nvPr>
            <p:ph idx="1"/>
          </p:nvPr>
        </p:nvPicPr>
        <p:blipFill>
          <a:blip r:embed="rId1"/>
          <a:stretch>
            <a:fillRect/>
          </a:stretch>
        </p:blipFill>
        <p:spPr>
          <a:xfrm>
            <a:off x="609600" y="864870"/>
            <a:ext cx="4008120" cy="2265680"/>
          </a:xfrm>
          <a:prstGeom prst="rect">
            <a:avLst/>
          </a:prstGeom>
        </p:spPr>
      </p:pic>
      <p:sp>
        <p:nvSpPr>
          <p:cNvPr id="5" name="Text Box 4"/>
          <p:cNvSpPr txBox="1"/>
          <p:nvPr/>
        </p:nvSpPr>
        <p:spPr>
          <a:xfrm>
            <a:off x="5641975" y="1188720"/>
            <a:ext cx="5629275" cy="1168400"/>
          </a:xfrm>
          <a:prstGeom prst="rect">
            <a:avLst/>
          </a:prstGeom>
          <a:noFill/>
        </p:spPr>
        <p:txBody>
          <a:bodyPr wrap="square" rtlCol="0">
            <a:spAutoFit/>
          </a:bodyPr>
          <a:p>
            <a:pPr marL="285750" indent="-285750">
              <a:buFont typeface="Arial" panose="02080604020202020204" pitchFamily="34" charset="0"/>
              <a:buChar char="•"/>
            </a:pPr>
            <a:r>
              <a:rPr lang="en-US" sz="1400" b="1"/>
              <a:t>42% of the borrowers' income is 'not verified'</a:t>
            </a:r>
            <a:r>
              <a:rPr lang="en-US" sz="1400"/>
              <a:t> which is risky.</a:t>
            </a:r>
            <a:endParaRPr lang="en-US" sz="1400"/>
          </a:p>
          <a:p>
            <a:pPr marL="285750" indent="-285750">
              <a:buFont typeface="Arial" panose="02080604020202020204" pitchFamily="34" charset="0"/>
              <a:buChar char="•"/>
            </a:pPr>
            <a:r>
              <a:rPr lang="en-US" sz="1400"/>
              <a:t>Chance of non-verified Loan getting defaulted is 12 %</a:t>
            </a:r>
            <a:endParaRPr lang="en-US" sz="1400"/>
          </a:p>
          <a:p>
            <a:pPr marL="285750" indent="-285750">
              <a:buFont typeface="Arial" panose="02080604020202020204" pitchFamily="34" charset="0"/>
              <a:buChar char="•"/>
            </a:pPr>
            <a:r>
              <a:rPr lang="en-US" sz="1400"/>
              <a:t>Total amount funded by the company to non-verified loans is less compared to verified loans</a:t>
            </a:r>
            <a:endParaRPr lang="en-US" sz="1400"/>
          </a:p>
        </p:txBody>
      </p:sp>
      <p:pic>
        <p:nvPicPr>
          <p:cNvPr id="6" name="Picture 5"/>
          <p:cNvPicPr>
            <a:picLocks noChangeAspect="1"/>
          </p:cNvPicPr>
          <p:nvPr/>
        </p:nvPicPr>
        <p:blipFill>
          <a:blip r:embed="rId2"/>
          <a:stretch>
            <a:fillRect/>
          </a:stretch>
        </p:blipFill>
        <p:spPr>
          <a:xfrm>
            <a:off x="633095" y="3223895"/>
            <a:ext cx="3984625" cy="1208405"/>
          </a:xfrm>
          <a:prstGeom prst="rect">
            <a:avLst/>
          </a:prstGeom>
        </p:spPr>
      </p:pic>
      <p:pic>
        <p:nvPicPr>
          <p:cNvPr id="10" name="Picture 9"/>
          <p:cNvPicPr>
            <a:picLocks noChangeAspect="1"/>
          </p:cNvPicPr>
          <p:nvPr/>
        </p:nvPicPr>
        <p:blipFill>
          <a:blip r:embed="rId3"/>
          <a:stretch>
            <a:fillRect/>
          </a:stretch>
        </p:blipFill>
        <p:spPr>
          <a:xfrm>
            <a:off x="5641975" y="3223895"/>
            <a:ext cx="5208905" cy="2939415"/>
          </a:xfrm>
          <a:prstGeom prst="rect">
            <a:avLst/>
          </a:prstGeom>
        </p:spPr>
      </p:pic>
      <p:sp>
        <p:nvSpPr>
          <p:cNvPr id="11" name="Rectangles 10"/>
          <p:cNvSpPr/>
          <p:nvPr/>
        </p:nvSpPr>
        <p:spPr>
          <a:xfrm>
            <a:off x="3619500" y="1895475"/>
            <a:ext cx="514350" cy="4857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Purpose</a:t>
            </a:r>
            <a:endParaRPr lang="en-US"/>
          </a:p>
        </p:txBody>
      </p:sp>
      <p:pic>
        <p:nvPicPr>
          <p:cNvPr id="4" name="Content Placeholder 3"/>
          <p:cNvPicPr>
            <a:picLocks noChangeAspect="1"/>
          </p:cNvPicPr>
          <p:nvPr>
            <p:ph idx="1"/>
          </p:nvPr>
        </p:nvPicPr>
        <p:blipFill>
          <a:blip r:embed="rId1"/>
          <a:stretch>
            <a:fillRect/>
          </a:stretch>
        </p:blipFill>
        <p:spPr>
          <a:xfrm>
            <a:off x="609600" y="1050290"/>
            <a:ext cx="5344160" cy="2343150"/>
          </a:xfrm>
          <a:prstGeom prst="rect">
            <a:avLst/>
          </a:prstGeom>
        </p:spPr>
      </p:pic>
      <p:pic>
        <p:nvPicPr>
          <p:cNvPr id="5" name="Picture 4"/>
          <p:cNvPicPr>
            <a:picLocks noChangeAspect="1"/>
          </p:cNvPicPr>
          <p:nvPr/>
        </p:nvPicPr>
        <p:blipFill>
          <a:blip r:embed="rId2"/>
          <a:stretch>
            <a:fillRect/>
          </a:stretch>
        </p:blipFill>
        <p:spPr>
          <a:xfrm>
            <a:off x="610235" y="3914775"/>
            <a:ext cx="5343525" cy="2207260"/>
          </a:xfrm>
          <a:prstGeom prst="rect">
            <a:avLst/>
          </a:prstGeom>
        </p:spPr>
      </p:pic>
      <p:sp>
        <p:nvSpPr>
          <p:cNvPr id="6" name="Text Box 5"/>
          <p:cNvSpPr txBox="1"/>
          <p:nvPr/>
        </p:nvSpPr>
        <p:spPr>
          <a:xfrm>
            <a:off x="6762750" y="1638300"/>
            <a:ext cx="3781425" cy="2461260"/>
          </a:xfrm>
          <a:prstGeom prst="rect">
            <a:avLst/>
          </a:prstGeom>
          <a:noFill/>
        </p:spPr>
        <p:txBody>
          <a:bodyPr wrap="square" rtlCol="0">
            <a:spAutoFit/>
          </a:bodyPr>
          <a:p>
            <a:pPr marL="285750" indent="-285750">
              <a:buFont typeface="Arial" panose="02080604020202020204" pitchFamily="34" charset="0"/>
              <a:buChar char="•"/>
            </a:pPr>
            <a:r>
              <a:rPr lang="en-US" sz="1400" b="1"/>
              <a:t>Debt_consolidation</a:t>
            </a:r>
            <a:r>
              <a:rPr lang="en-US" sz="1400"/>
              <a:t> is the most common pupose of the loan (47%) and has </a:t>
            </a:r>
            <a:r>
              <a:rPr lang="en-US" sz="1400" b="1"/>
              <a:t>14.8%</a:t>
            </a:r>
            <a:r>
              <a:rPr lang="en-US" sz="1400"/>
              <a:t> chances of getting </a:t>
            </a:r>
            <a:r>
              <a:rPr lang="en-US" sz="1400" b="1"/>
              <a:t>default.</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Loans with small business purpose have highest chances (26%) of getting defaulted. Whereas loans for wedding, car or major purchase have lowest chances (only 10%) of getting defaulted.</a:t>
            </a:r>
            <a:endParaRPr lang="en-US" sz="1400"/>
          </a:p>
        </p:txBody>
      </p:sp>
      <p:sp>
        <p:nvSpPr>
          <p:cNvPr id="8" name="Rectangles 7"/>
          <p:cNvSpPr/>
          <p:nvPr/>
        </p:nvSpPr>
        <p:spPr>
          <a:xfrm>
            <a:off x="2819400" y="1267460"/>
            <a:ext cx="352425" cy="205676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1651000" y="4361815"/>
            <a:ext cx="352425" cy="160972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Rectangles 9"/>
          <p:cNvSpPr/>
          <p:nvPr/>
        </p:nvSpPr>
        <p:spPr>
          <a:xfrm>
            <a:off x="4806950" y="4361815"/>
            <a:ext cx="352425" cy="160972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1905000" y="1962150"/>
            <a:ext cx="352425" cy="136207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Employment Length</a:t>
            </a:r>
            <a:endParaRPr lang="en-US"/>
          </a:p>
        </p:txBody>
      </p:sp>
      <p:pic>
        <p:nvPicPr>
          <p:cNvPr id="4" name="Content Placeholder 3"/>
          <p:cNvPicPr>
            <a:picLocks noChangeAspect="1"/>
          </p:cNvPicPr>
          <p:nvPr>
            <p:ph idx="1"/>
          </p:nvPr>
        </p:nvPicPr>
        <p:blipFill>
          <a:blip r:embed="rId1"/>
          <a:stretch>
            <a:fillRect/>
          </a:stretch>
        </p:blipFill>
        <p:spPr>
          <a:xfrm>
            <a:off x="861695" y="4523740"/>
            <a:ext cx="4153535" cy="1369695"/>
          </a:xfrm>
          <a:prstGeom prst="rect">
            <a:avLst/>
          </a:prstGeom>
        </p:spPr>
      </p:pic>
      <p:pic>
        <p:nvPicPr>
          <p:cNvPr id="5" name="Picture 4"/>
          <p:cNvPicPr>
            <a:picLocks noChangeAspect="1"/>
          </p:cNvPicPr>
          <p:nvPr/>
        </p:nvPicPr>
        <p:blipFill>
          <a:blip r:embed="rId2"/>
          <a:stretch>
            <a:fillRect/>
          </a:stretch>
        </p:blipFill>
        <p:spPr>
          <a:xfrm>
            <a:off x="861695" y="1200150"/>
            <a:ext cx="3533775" cy="3068320"/>
          </a:xfrm>
          <a:prstGeom prst="rect">
            <a:avLst/>
          </a:prstGeom>
        </p:spPr>
      </p:pic>
      <p:sp>
        <p:nvSpPr>
          <p:cNvPr id="6" name="Text Box 5"/>
          <p:cNvSpPr txBox="1"/>
          <p:nvPr/>
        </p:nvSpPr>
        <p:spPr>
          <a:xfrm>
            <a:off x="5775325" y="1200150"/>
            <a:ext cx="4981575" cy="2306955"/>
          </a:xfrm>
          <a:prstGeom prst="rect">
            <a:avLst/>
          </a:prstGeom>
          <a:noFill/>
        </p:spPr>
        <p:txBody>
          <a:bodyPr wrap="square" rtlCol="0">
            <a:spAutoFit/>
          </a:bodyPr>
          <a:p>
            <a:pPr marL="285750" indent="-285750">
              <a:buFont typeface="Arial" panose="02080604020202020204" pitchFamily="34" charset="0"/>
              <a:buChar char="•"/>
            </a:pPr>
            <a:r>
              <a:rPr lang="en-US"/>
              <a:t>Most of the borrowers (22.4%) have  10+ years of employment length.</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r>
              <a:rPr lang="en-US"/>
              <a:t> There is a 15% chance of loan getting default when employment length of the borrower is 10+ years. </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endParaRPr lang="en-US"/>
          </a:p>
        </p:txBody>
      </p:sp>
      <p:cxnSp>
        <p:nvCxnSpPr>
          <p:cNvPr id="8" name="Straight Arrow Connector 7"/>
          <p:cNvCxnSpPr/>
          <p:nvPr/>
        </p:nvCxnSpPr>
        <p:spPr>
          <a:xfrm flipH="1">
            <a:off x="1870075" y="1604645"/>
            <a:ext cx="342900" cy="285750"/>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sp>
        <p:nvSpPr>
          <p:cNvPr id="10" name="Rectangles 9"/>
          <p:cNvSpPr/>
          <p:nvPr/>
        </p:nvSpPr>
        <p:spPr>
          <a:xfrm>
            <a:off x="1461135" y="4838065"/>
            <a:ext cx="332740" cy="91948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Correlation Between the fields</a:t>
            </a:r>
            <a:endParaRPr lang="en-US"/>
          </a:p>
        </p:txBody>
      </p:sp>
      <p:pic>
        <p:nvPicPr>
          <p:cNvPr id="4" name="Content Placeholder 3"/>
          <p:cNvPicPr>
            <a:picLocks noChangeAspect="1"/>
          </p:cNvPicPr>
          <p:nvPr>
            <p:ph idx="1"/>
          </p:nvPr>
        </p:nvPicPr>
        <p:blipFill>
          <a:blip r:embed="rId1"/>
          <a:stretch>
            <a:fillRect/>
          </a:stretch>
        </p:blipFill>
        <p:spPr>
          <a:xfrm>
            <a:off x="609600" y="942975"/>
            <a:ext cx="5967095" cy="5742305"/>
          </a:xfrm>
          <a:prstGeom prst="rect">
            <a:avLst/>
          </a:prstGeom>
        </p:spPr>
      </p:pic>
      <p:sp>
        <p:nvSpPr>
          <p:cNvPr id="5" name="Text Box 4"/>
          <p:cNvSpPr txBox="1"/>
          <p:nvPr/>
        </p:nvSpPr>
        <p:spPr>
          <a:xfrm>
            <a:off x="6762750" y="1019175"/>
            <a:ext cx="4410075" cy="4338320"/>
          </a:xfrm>
          <a:prstGeom prst="rect">
            <a:avLst/>
          </a:prstGeom>
          <a:noFill/>
        </p:spPr>
        <p:txBody>
          <a:bodyPr wrap="square" rtlCol="0">
            <a:spAutoFit/>
          </a:bodyPr>
          <a:p>
            <a:pPr marL="171450" indent="-171450">
              <a:buFont typeface="Arial" panose="02080604020202020204" pitchFamily="34" charset="0"/>
              <a:buChar char="•"/>
            </a:pPr>
            <a:endParaRPr lang="en-US" sz="1200"/>
          </a:p>
          <a:p>
            <a:pPr marL="171450" indent="-171450">
              <a:buFont typeface="Arial" panose="02080604020202020204" pitchFamily="34" charset="0"/>
              <a:buChar char="•"/>
            </a:pPr>
            <a:r>
              <a:rPr lang="en-US" sz="1200" b="1">
                <a:sym typeface="+mn-ea"/>
              </a:rPr>
              <a:t>Very high correlation </a:t>
            </a:r>
            <a:r>
              <a:rPr lang="en-US" sz="1200">
                <a:sym typeface="+mn-ea"/>
              </a:rPr>
              <a:t>between </a:t>
            </a:r>
            <a:r>
              <a:rPr lang="en-US" sz="1200" b="1">
                <a:sym typeface="+mn-ea"/>
              </a:rPr>
              <a:t>loan amount </a:t>
            </a:r>
            <a:r>
              <a:rPr lang="en-US" sz="1200">
                <a:sym typeface="+mn-ea"/>
              </a:rPr>
              <a:t>applied by the borrower and </a:t>
            </a:r>
            <a:r>
              <a:rPr lang="en-US" sz="1200" b="1">
                <a:sym typeface="+mn-ea"/>
              </a:rPr>
              <a:t>funded amount </a:t>
            </a:r>
            <a:r>
              <a:rPr lang="en-US" sz="1200">
                <a:sym typeface="+mn-ea"/>
              </a:rPr>
              <a:t>(loan amount committed by the investor to the borrower). We can say that if loan application of the borrower gets passed by company, then he gets almost full amount of the loan applied.</a:t>
            </a:r>
            <a:endParaRPr lang="en-US" sz="1200"/>
          </a:p>
          <a:p>
            <a:pPr marL="171450" indent="-171450">
              <a:buFont typeface="Arial" panose="02080604020202020204" pitchFamily="34" charset="0"/>
              <a:buChar char="•"/>
            </a:pPr>
            <a:endParaRPr lang="en-US" sz="1200"/>
          </a:p>
          <a:p>
            <a:pPr marL="171450" indent="-171450">
              <a:buFont typeface="Arial" panose="02080604020202020204" pitchFamily="34" charset="0"/>
              <a:buChar char="•"/>
            </a:pPr>
            <a:r>
              <a:rPr lang="en-US" sz="1200">
                <a:sym typeface="+mn-ea"/>
              </a:rPr>
              <a:t>Certainly </a:t>
            </a:r>
            <a:r>
              <a:rPr lang="en-US" sz="1200" b="1">
                <a:sym typeface="+mn-ea"/>
              </a:rPr>
              <a:t>loan amount, </a:t>
            </a:r>
            <a:r>
              <a:rPr lang="en-US" sz="1200">
                <a:sym typeface="+mn-ea"/>
              </a:rPr>
              <a:t>monthly </a:t>
            </a:r>
            <a:r>
              <a:rPr lang="en-US" sz="1200" b="1">
                <a:sym typeface="+mn-ea"/>
              </a:rPr>
              <a:t>installment </a:t>
            </a:r>
            <a:r>
              <a:rPr lang="en-US" sz="1200">
                <a:sym typeface="+mn-ea"/>
              </a:rPr>
              <a:t>and </a:t>
            </a:r>
            <a:r>
              <a:rPr lang="en-US" sz="1200" b="1">
                <a:sym typeface="+mn-ea"/>
              </a:rPr>
              <a:t>principal received</a:t>
            </a:r>
            <a:r>
              <a:rPr lang="en-US" sz="1200">
                <a:sym typeface="+mn-ea"/>
              </a:rPr>
              <a:t> are </a:t>
            </a:r>
            <a:r>
              <a:rPr lang="en-US" sz="1200" b="1">
                <a:sym typeface="+mn-ea"/>
              </a:rPr>
              <a:t>highly correlated</a:t>
            </a:r>
            <a:r>
              <a:rPr lang="en-US" sz="1200">
                <a:sym typeface="+mn-ea"/>
              </a:rPr>
              <a:t>. Higher the loan amount, higher is monthly installment and and higher is principal received  vice versa.</a:t>
            </a:r>
            <a:endParaRPr lang="en-US" sz="1200"/>
          </a:p>
          <a:p>
            <a:pPr marL="171450" indent="-171450">
              <a:buFont typeface="Arial" panose="02080604020202020204" pitchFamily="34" charset="0"/>
              <a:buChar char="•"/>
            </a:pPr>
            <a:endParaRPr lang="en-US" sz="1200"/>
          </a:p>
          <a:p>
            <a:pPr marL="171450" indent="-171450">
              <a:buFont typeface="Arial" panose="02080604020202020204" pitchFamily="34" charset="0"/>
              <a:buChar char="•"/>
            </a:pPr>
            <a:r>
              <a:rPr lang="en-US" sz="1200"/>
              <a:t>Number </a:t>
            </a:r>
            <a:r>
              <a:rPr lang="en-US" sz="1200" b="1"/>
              <a:t>open credit lines </a:t>
            </a:r>
            <a:r>
              <a:rPr lang="en-US" sz="1200"/>
              <a:t>is also </a:t>
            </a:r>
            <a:r>
              <a:rPr lang="en-US" sz="1200" b="1"/>
              <a:t>highly </a:t>
            </a:r>
            <a:r>
              <a:rPr lang="en-US" sz="1200"/>
              <a:t>correlated with </a:t>
            </a:r>
            <a:r>
              <a:rPr lang="en-US" sz="1200" b="1"/>
              <a:t>total number of credit lines</a:t>
            </a:r>
            <a:r>
              <a:rPr lang="en-US" sz="1200"/>
              <a:t> in the borrower's credit file.  </a:t>
            </a:r>
            <a:endParaRPr lang="en-US" sz="1200"/>
          </a:p>
          <a:p>
            <a:pPr marL="171450" indent="-171450">
              <a:buFont typeface="Arial" panose="02080604020202020204" pitchFamily="34" charset="0"/>
              <a:buChar char="•"/>
            </a:pPr>
            <a:endParaRPr lang="en-US" sz="1200" b="1"/>
          </a:p>
          <a:p>
            <a:pPr marL="171450" indent="-171450">
              <a:buFont typeface="Arial" panose="02080604020202020204" pitchFamily="34" charset="0"/>
              <a:buChar char="•"/>
            </a:pPr>
            <a:r>
              <a:rPr lang="en-US" sz="1200" b="1"/>
              <a:t>Revol_util, int_rate - Moderately high correlation</a:t>
            </a:r>
            <a:endParaRPr lang="en-US" sz="1200" b="1"/>
          </a:p>
          <a:p>
            <a:pPr marL="628650" lvl="1" indent="-171450">
              <a:buFont typeface="Arial" panose="02080604020202020204" pitchFamily="34" charset="0"/>
              <a:buChar char="•"/>
            </a:pPr>
            <a:r>
              <a:rPr lang="en-US" sz="1200"/>
              <a:t>Higher the amount of credit the borrower is using, higher is the risk of loan repayment. Thats why higher is the interest rate, and vice-versa.</a:t>
            </a:r>
            <a:endParaRPr lang="en-US" sz="1200"/>
          </a:p>
        </p:txBody>
      </p:sp>
      <p:sp>
        <p:nvSpPr>
          <p:cNvPr id="10" name="Rectangles 9"/>
          <p:cNvSpPr/>
          <p:nvPr/>
        </p:nvSpPr>
        <p:spPr>
          <a:xfrm>
            <a:off x="1689100" y="2686050"/>
            <a:ext cx="387350" cy="29527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4397375" y="2686050"/>
            <a:ext cx="387350" cy="295275"/>
          </a:xfrm>
          <a:prstGeom prst="rect">
            <a:avLst/>
          </a:prstGeom>
          <a:noFill/>
          <a:ln w="19050" cap="flat" cmpd="sng" algn="ctr">
            <a:solidFill>
              <a:srgbClr val="E011ED"/>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4" name="Rectangles 13"/>
          <p:cNvSpPr/>
          <p:nvPr/>
        </p:nvSpPr>
        <p:spPr>
          <a:xfrm>
            <a:off x="5600700" y="5441950"/>
            <a:ext cx="323850" cy="295275"/>
          </a:xfrm>
          <a:prstGeom prst="rect">
            <a:avLst/>
          </a:prstGeom>
          <a:noFill/>
          <a:ln w="28575" cap="flat" cmpd="sng" algn="ctr">
            <a:solidFill>
              <a:srgbClr val="E09E1E"/>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6" name="Rectangles 15"/>
          <p:cNvSpPr/>
          <p:nvPr/>
        </p:nvSpPr>
        <p:spPr>
          <a:xfrm>
            <a:off x="2867025" y="4657725"/>
            <a:ext cx="352425" cy="276225"/>
          </a:xfrm>
          <a:prstGeom prst="rect">
            <a:avLst/>
          </a:prstGeom>
          <a:noFill/>
          <a:ln w="28575" cap="flat" cmpd="sng" algn="ctr">
            <a:solidFill>
              <a:srgbClr val="D50A05"/>
            </a:solidFill>
            <a:prstDash val="solid"/>
            <a:round/>
            <a:headEnd type="none" w="med" len="med"/>
            <a:tailEnd type="none" w="med" len="med"/>
          </a:ln>
          <a:extLst>
            <a:ext uri="{909E8E84-426E-40DD-AFC4-6F175D3DCCD1}">
              <a14:hiddenFill xmlns:a14="http://schemas.microsoft.com/office/drawing/2010/main">
                <a:solidFill>
                  <a:srgbClr val="D50A05"/>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7" name="Rectangles 16"/>
          <p:cNvSpPr/>
          <p:nvPr/>
        </p:nvSpPr>
        <p:spPr>
          <a:xfrm flipH="1">
            <a:off x="2076450" y="1123315"/>
            <a:ext cx="706755" cy="280035"/>
          </a:xfrm>
          <a:prstGeom prst="rect">
            <a:avLst/>
          </a:prstGeom>
          <a:noFill/>
          <a:ln w="19050" cap="flat" cmpd="sng" algn="ctr">
            <a:solidFill>
              <a:schemeClr val="bg1"/>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Loan Amount, Funded Amount, Installment</a:t>
            </a:r>
            <a:endParaRPr lang="en-US"/>
          </a:p>
        </p:txBody>
      </p:sp>
      <p:pic>
        <p:nvPicPr>
          <p:cNvPr id="5" name="Picture 4"/>
          <p:cNvPicPr>
            <a:picLocks noChangeAspect="1"/>
          </p:cNvPicPr>
          <p:nvPr/>
        </p:nvPicPr>
        <p:blipFill>
          <a:blip r:embed="rId1"/>
          <a:stretch>
            <a:fillRect/>
          </a:stretch>
        </p:blipFill>
        <p:spPr>
          <a:xfrm>
            <a:off x="7024370" y="1102995"/>
            <a:ext cx="3610610" cy="2751455"/>
          </a:xfrm>
          <a:prstGeom prst="rect">
            <a:avLst/>
          </a:prstGeom>
        </p:spPr>
      </p:pic>
      <p:sp>
        <p:nvSpPr>
          <p:cNvPr id="6" name="Text Box 5"/>
          <p:cNvSpPr txBox="1"/>
          <p:nvPr/>
        </p:nvSpPr>
        <p:spPr>
          <a:xfrm>
            <a:off x="704850" y="4171950"/>
            <a:ext cx="4410710" cy="737235"/>
          </a:xfrm>
          <a:prstGeom prst="rect">
            <a:avLst/>
          </a:prstGeom>
          <a:noFill/>
        </p:spPr>
        <p:txBody>
          <a:bodyPr wrap="square" rtlCol="0">
            <a:spAutoFit/>
          </a:bodyPr>
          <a:p>
            <a:pPr marL="171450" indent="-171450">
              <a:buFont typeface="Arial" panose="02080604020202020204" pitchFamily="34" charset="0"/>
              <a:buChar char="•"/>
            </a:pPr>
            <a:r>
              <a:rPr lang="en-US" sz="1400">
                <a:sym typeface="+mn-ea"/>
              </a:rPr>
              <a:t>Funded amount by the company is always less than or equal to loan amount </a:t>
            </a:r>
            <a:r>
              <a:rPr lang="en-US" sz="1400">
                <a:sym typeface="+mn-ea"/>
              </a:rPr>
              <a:t>applied by borrower.</a:t>
            </a:r>
            <a:endParaRPr lang="en-US" sz="1400"/>
          </a:p>
        </p:txBody>
      </p:sp>
      <p:pic>
        <p:nvPicPr>
          <p:cNvPr id="10" name="Content Placeholder 9"/>
          <p:cNvPicPr>
            <a:picLocks noChangeAspect="1"/>
          </p:cNvPicPr>
          <p:nvPr>
            <p:ph idx="1"/>
          </p:nvPr>
        </p:nvPicPr>
        <p:blipFill>
          <a:blip r:embed="rId2"/>
          <a:stretch>
            <a:fillRect/>
          </a:stretch>
        </p:blipFill>
        <p:spPr>
          <a:xfrm>
            <a:off x="1028700" y="1096645"/>
            <a:ext cx="3619500" cy="2757805"/>
          </a:xfrm>
          <a:prstGeom prst="rect">
            <a:avLst/>
          </a:prstGeom>
        </p:spPr>
      </p:pic>
      <p:sp>
        <p:nvSpPr>
          <p:cNvPr id="11" name="Text Box 10"/>
          <p:cNvSpPr txBox="1"/>
          <p:nvPr/>
        </p:nvSpPr>
        <p:spPr>
          <a:xfrm>
            <a:off x="6624320" y="4184015"/>
            <a:ext cx="4410710" cy="737235"/>
          </a:xfrm>
          <a:prstGeom prst="rect">
            <a:avLst/>
          </a:prstGeom>
          <a:noFill/>
        </p:spPr>
        <p:txBody>
          <a:bodyPr wrap="square" rtlCol="0">
            <a:spAutoFit/>
          </a:bodyPr>
          <a:p>
            <a:pPr marL="171450" indent="-171450">
              <a:buFont typeface="Arial" panose="02080604020202020204" pitchFamily="34" charset="0"/>
              <a:buChar char="•"/>
            </a:pPr>
            <a:r>
              <a:rPr lang="en-US" sz="1400">
                <a:sym typeface="+mn-ea"/>
              </a:rPr>
              <a:t>Funded amount by the company is highly correlated with monthly installment paid by the borrower.</a:t>
            </a:r>
            <a:endParaRPr lang="en-US" sz="1400"/>
          </a:p>
        </p:txBody>
      </p:sp>
      <p:sp>
        <p:nvSpPr>
          <p:cNvPr id="12" name="Text Box 11"/>
          <p:cNvSpPr txBox="1"/>
          <p:nvPr/>
        </p:nvSpPr>
        <p:spPr>
          <a:xfrm>
            <a:off x="609600" y="5713095"/>
            <a:ext cx="9943465" cy="368300"/>
          </a:xfrm>
          <a:prstGeom prst="rect">
            <a:avLst/>
          </a:prstGeom>
          <a:noFill/>
        </p:spPr>
        <p:txBody>
          <a:bodyPr wrap="square" rtlCol="0">
            <a:spAutoFit/>
          </a:bodyPr>
          <a:p>
            <a:pPr marL="285750" indent="-285750">
              <a:buFont typeface="Arial" panose="02080604020202020204" pitchFamily="34" charset="0"/>
              <a:buChar char="•"/>
            </a:pPr>
            <a:r>
              <a:rPr lang="en-US"/>
              <a:t>There is a </a:t>
            </a:r>
            <a:r>
              <a:rPr lang="en-US" b="1"/>
              <a:t>high </a:t>
            </a:r>
            <a:r>
              <a:rPr lang="en-US"/>
              <a:t>correltion between loan amount, funded amount and installment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Loan Amount, Interest rate, Total Received principal</a:t>
            </a:r>
            <a:endParaRPr lang="en-US" sz="2400"/>
          </a:p>
        </p:txBody>
      </p:sp>
      <p:pic>
        <p:nvPicPr>
          <p:cNvPr id="6" name="Picture 5"/>
          <p:cNvPicPr>
            <a:picLocks noChangeAspect="1"/>
          </p:cNvPicPr>
          <p:nvPr/>
        </p:nvPicPr>
        <p:blipFill>
          <a:blip r:embed="rId1"/>
          <a:stretch>
            <a:fillRect/>
          </a:stretch>
        </p:blipFill>
        <p:spPr>
          <a:xfrm>
            <a:off x="609600" y="1323975"/>
            <a:ext cx="1781175" cy="2914650"/>
          </a:xfrm>
          <a:prstGeom prst="rect">
            <a:avLst/>
          </a:prstGeom>
        </p:spPr>
      </p:pic>
      <p:pic>
        <p:nvPicPr>
          <p:cNvPr id="8" name="Picture 7"/>
          <p:cNvPicPr>
            <a:picLocks noChangeAspect="1"/>
          </p:cNvPicPr>
          <p:nvPr/>
        </p:nvPicPr>
        <p:blipFill>
          <a:blip r:embed="rId2"/>
          <a:stretch>
            <a:fillRect/>
          </a:stretch>
        </p:blipFill>
        <p:spPr>
          <a:xfrm>
            <a:off x="3086100" y="1323975"/>
            <a:ext cx="1676400" cy="2933700"/>
          </a:xfrm>
          <a:prstGeom prst="rect">
            <a:avLst/>
          </a:prstGeom>
        </p:spPr>
      </p:pic>
      <p:sp>
        <p:nvSpPr>
          <p:cNvPr id="13" name="Text Box 12"/>
          <p:cNvSpPr txBox="1"/>
          <p:nvPr/>
        </p:nvSpPr>
        <p:spPr>
          <a:xfrm>
            <a:off x="460375" y="4471670"/>
            <a:ext cx="11363325" cy="1383665"/>
          </a:xfrm>
          <a:prstGeom prst="rect">
            <a:avLst/>
          </a:prstGeom>
          <a:noFill/>
        </p:spPr>
        <p:txBody>
          <a:bodyPr wrap="square" rtlCol="0">
            <a:spAutoFit/>
          </a:bodyPr>
          <a:p>
            <a:pPr marL="285750" indent="-285750">
              <a:buFont typeface="Arial" panose="02080604020202020204" pitchFamily="34" charset="0"/>
              <a:buChar char="•"/>
            </a:pPr>
            <a:r>
              <a:rPr lang="en-US" sz="1400"/>
              <a:t>Avg loan amount applied by the borrower is 11.2K</a:t>
            </a:r>
            <a:endParaRPr lang="en-US" sz="1400"/>
          </a:p>
          <a:p>
            <a:pPr marL="285750" indent="-285750">
              <a:buFont typeface="Arial" panose="02080604020202020204" pitchFamily="34" charset="0"/>
              <a:buChar char="•"/>
            </a:pPr>
            <a:r>
              <a:rPr lang="en-US" sz="1400"/>
              <a:t>Avg interest rate for the loan is 12%</a:t>
            </a:r>
            <a:endParaRPr lang="en-US" sz="1400"/>
          </a:p>
          <a:p>
            <a:pPr marL="285750" indent="-285750">
              <a:buFont typeface="Arial" panose="02080604020202020204" pitchFamily="34" charset="0"/>
              <a:buChar char="•"/>
            </a:pPr>
            <a:r>
              <a:rPr lang="en-US" sz="1400"/>
              <a:t>Avg payment received by the LC is 12.2k. Ideally it should be (11.2 * 1.12 =) 12.5k but because of some default loans, company is getting 12.2k payment. </a:t>
            </a:r>
            <a:endParaRPr lang="en-US" sz="1400"/>
          </a:p>
          <a:p>
            <a:pPr marL="285750" indent="-285750">
              <a:buFont typeface="Arial" panose="02080604020202020204" pitchFamily="34" charset="0"/>
              <a:buChar char="•"/>
            </a:pPr>
            <a:r>
              <a:rPr lang="en-US" sz="1400"/>
              <a:t>Company is making profit.</a:t>
            </a:r>
            <a:endParaRPr lang="en-US" sz="1400"/>
          </a:p>
          <a:p>
            <a:pPr marL="285750" indent="-285750">
              <a:buFont typeface="Arial" panose="02080604020202020204" pitchFamily="34" charset="0"/>
              <a:buChar char="•"/>
            </a:pPr>
            <a:r>
              <a:rPr lang="en-US" sz="1400"/>
              <a:t>If the company reduces the default loans in future, then LC can make more profits.</a:t>
            </a:r>
            <a:endParaRPr lang="en-US" sz="1400"/>
          </a:p>
        </p:txBody>
      </p:sp>
      <p:pic>
        <p:nvPicPr>
          <p:cNvPr id="14" name="Picture 13"/>
          <p:cNvPicPr>
            <a:picLocks noChangeAspect="1"/>
          </p:cNvPicPr>
          <p:nvPr/>
        </p:nvPicPr>
        <p:blipFill>
          <a:blip r:embed="rId3"/>
          <a:stretch>
            <a:fillRect/>
          </a:stretch>
        </p:blipFill>
        <p:spPr>
          <a:xfrm>
            <a:off x="5543550" y="1323975"/>
            <a:ext cx="1781175" cy="2933700"/>
          </a:xfrm>
          <a:prstGeom prst="rect">
            <a:avLst/>
          </a:prstGeom>
        </p:spPr>
      </p:pic>
      <p:cxnSp>
        <p:nvCxnSpPr>
          <p:cNvPr id="15" name="Straight Arrow Connector 14"/>
          <p:cNvCxnSpPr/>
          <p:nvPr/>
        </p:nvCxnSpPr>
        <p:spPr>
          <a:xfrm flipH="1" flipV="1">
            <a:off x="2060575" y="3376295"/>
            <a:ext cx="295275" cy="9525"/>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cxnSp>
        <p:nvCxnSpPr>
          <p:cNvPr id="16" name="Straight Arrow Connector 15"/>
          <p:cNvCxnSpPr/>
          <p:nvPr/>
        </p:nvCxnSpPr>
        <p:spPr>
          <a:xfrm flipH="1" flipV="1">
            <a:off x="4587875" y="3395345"/>
            <a:ext cx="295275" cy="9525"/>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cxnSp>
        <p:nvCxnSpPr>
          <p:cNvPr id="17" name="Straight Arrow Connector 16"/>
          <p:cNvCxnSpPr/>
          <p:nvPr/>
        </p:nvCxnSpPr>
        <p:spPr>
          <a:xfrm flipH="1" flipV="1">
            <a:off x="7029450" y="3385820"/>
            <a:ext cx="295275" cy="9525"/>
          </a:xfrm>
          <a:prstGeom prst="straightConnector1">
            <a:avLst/>
          </a:prstGeom>
          <a:gradFill rotWithShape="0">
            <a:gsLst>
              <a:gs pos="0">
                <a:schemeClr val="accent1"/>
              </a:gs>
              <a:gs pos="100000">
                <a:schemeClr val="accent2"/>
              </a:gs>
            </a:gsLst>
            <a:lin ang="5400000" scaled="1"/>
          </a:gradFill>
          <a:ln w="19050" cap="flat" cmpd="sng" algn="ctr">
            <a:solidFill>
              <a:srgbClr val="FF0000"/>
            </a:solidFill>
            <a:prstDash val="solid"/>
            <a:round/>
            <a:headEnd type="none" w="med" len="med"/>
            <a:tailEnd type="arrow"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total_acc &amp; open_acc</a:t>
            </a:r>
            <a:endParaRPr lang="en-US"/>
          </a:p>
        </p:txBody>
      </p:sp>
      <p:pic>
        <p:nvPicPr>
          <p:cNvPr id="4" name="Content Placeholder 3"/>
          <p:cNvPicPr>
            <a:picLocks noChangeAspect="1"/>
          </p:cNvPicPr>
          <p:nvPr>
            <p:ph idx="1"/>
          </p:nvPr>
        </p:nvPicPr>
        <p:blipFill>
          <a:blip r:embed="rId1"/>
          <a:stretch>
            <a:fillRect/>
          </a:stretch>
        </p:blipFill>
        <p:spPr>
          <a:xfrm>
            <a:off x="609600" y="1202690"/>
            <a:ext cx="1781175" cy="2933700"/>
          </a:xfrm>
          <a:prstGeom prst="rect">
            <a:avLst/>
          </a:prstGeom>
        </p:spPr>
      </p:pic>
      <p:pic>
        <p:nvPicPr>
          <p:cNvPr id="5" name="Picture 4"/>
          <p:cNvPicPr>
            <a:picLocks noChangeAspect="1"/>
          </p:cNvPicPr>
          <p:nvPr/>
        </p:nvPicPr>
        <p:blipFill>
          <a:blip r:embed="rId2"/>
          <a:stretch>
            <a:fillRect/>
          </a:stretch>
        </p:blipFill>
        <p:spPr>
          <a:xfrm>
            <a:off x="3300095" y="1202690"/>
            <a:ext cx="1781175" cy="2933700"/>
          </a:xfrm>
          <a:prstGeom prst="rect">
            <a:avLst/>
          </a:prstGeom>
        </p:spPr>
      </p:pic>
      <p:sp>
        <p:nvSpPr>
          <p:cNvPr id="7" name="Text Box 6"/>
          <p:cNvSpPr txBox="1"/>
          <p:nvPr/>
        </p:nvSpPr>
        <p:spPr>
          <a:xfrm>
            <a:off x="619125" y="4514850"/>
            <a:ext cx="10934700" cy="1198880"/>
          </a:xfrm>
          <a:prstGeom prst="rect">
            <a:avLst/>
          </a:prstGeom>
          <a:noFill/>
        </p:spPr>
        <p:txBody>
          <a:bodyPr wrap="square" rtlCol="0">
            <a:spAutoFit/>
          </a:bodyPr>
          <a:p>
            <a:pPr marL="285750" indent="-285750">
              <a:buFont typeface="Arial" panose="02080604020202020204" pitchFamily="34" charset="0"/>
              <a:buChar char="•"/>
            </a:pPr>
            <a:r>
              <a:rPr lang="en-US"/>
              <a:t>Avg total number of credit lines in borrowers credit file is 22</a:t>
            </a:r>
            <a:endParaRPr lang="en-US"/>
          </a:p>
          <a:p>
            <a:pPr marL="285750" indent="-285750">
              <a:buFont typeface="Arial" panose="02080604020202020204" pitchFamily="34" charset="0"/>
              <a:buChar char="•"/>
            </a:pPr>
            <a:r>
              <a:rPr lang="en-US"/>
              <a:t>Out of that on an avg total number of open credit lines is 9</a:t>
            </a:r>
            <a:endParaRPr lang="en-US"/>
          </a:p>
          <a:p>
            <a:pPr marL="285750" indent="-285750">
              <a:buFont typeface="Arial" panose="02080604020202020204" pitchFamily="34" charset="0"/>
              <a:buChar char="•"/>
            </a:pPr>
            <a:r>
              <a:rPr lang="en-US"/>
              <a:t>total_acc and open_acc is moderately high correlated.</a:t>
            </a:r>
            <a:endParaRPr lang="en-US"/>
          </a:p>
          <a:p>
            <a:pPr indent="0">
              <a:buFont typeface="Arial" panose="02080604020202020204" pitchFamily="34" charset="0"/>
              <a:buNone/>
            </a:pPr>
            <a:endParaRPr lang="en-US"/>
          </a:p>
        </p:txBody>
      </p:sp>
      <p:pic>
        <p:nvPicPr>
          <p:cNvPr id="8" name="Picture 7"/>
          <p:cNvPicPr>
            <a:picLocks noChangeAspect="1"/>
          </p:cNvPicPr>
          <p:nvPr/>
        </p:nvPicPr>
        <p:blipFill>
          <a:blip r:embed="rId3"/>
          <a:stretch>
            <a:fillRect/>
          </a:stretch>
        </p:blipFill>
        <p:spPr>
          <a:xfrm>
            <a:off x="5990590" y="1202690"/>
            <a:ext cx="3762375" cy="29603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Term and Grade - Loan Status</a:t>
            </a:r>
            <a:endParaRPr lang="en-US"/>
          </a:p>
        </p:txBody>
      </p:sp>
      <p:pic>
        <p:nvPicPr>
          <p:cNvPr id="4" name="Content Placeholder 3"/>
          <p:cNvPicPr>
            <a:picLocks noChangeAspect="1"/>
          </p:cNvPicPr>
          <p:nvPr>
            <p:ph idx="1"/>
          </p:nvPr>
        </p:nvPicPr>
        <p:blipFill>
          <a:blip r:embed="rId1"/>
          <a:stretch>
            <a:fillRect/>
          </a:stretch>
        </p:blipFill>
        <p:spPr>
          <a:xfrm>
            <a:off x="5767070" y="3090545"/>
            <a:ext cx="5267325" cy="3228975"/>
          </a:xfrm>
          <a:prstGeom prst="rect">
            <a:avLst/>
          </a:prstGeom>
        </p:spPr>
      </p:pic>
      <p:pic>
        <p:nvPicPr>
          <p:cNvPr id="5" name="Picture 4"/>
          <p:cNvPicPr>
            <a:picLocks noChangeAspect="1"/>
          </p:cNvPicPr>
          <p:nvPr/>
        </p:nvPicPr>
        <p:blipFill>
          <a:blip r:embed="rId2"/>
          <a:stretch>
            <a:fillRect/>
          </a:stretch>
        </p:blipFill>
        <p:spPr>
          <a:xfrm>
            <a:off x="323850" y="3090545"/>
            <a:ext cx="5276850" cy="3133725"/>
          </a:xfrm>
          <a:prstGeom prst="rect">
            <a:avLst/>
          </a:prstGeom>
        </p:spPr>
      </p:pic>
      <p:sp>
        <p:nvSpPr>
          <p:cNvPr id="6" name="Text Box 5"/>
          <p:cNvSpPr txBox="1"/>
          <p:nvPr/>
        </p:nvSpPr>
        <p:spPr>
          <a:xfrm>
            <a:off x="450850" y="1004570"/>
            <a:ext cx="11020425" cy="953135"/>
          </a:xfrm>
          <a:prstGeom prst="rect">
            <a:avLst/>
          </a:prstGeom>
          <a:noFill/>
        </p:spPr>
        <p:txBody>
          <a:bodyPr wrap="square" rtlCol="0">
            <a:spAutoFit/>
          </a:bodyPr>
          <a:p>
            <a:pPr marL="285750" indent="-285750">
              <a:buFont typeface="Arial" panose="02080604020202020204" pitchFamily="34" charset="0"/>
              <a:buChar char="•"/>
            </a:pPr>
            <a:r>
              <a:rPr lang="en-US" sz="1400"/>
              <a:t>Highest number of loans (24%) have 36 months tenure with grade A and have lowest default rate (5.9%). This is very good for company.</a:t>
            </a:r>
            <a:endParaRPr lang="en-US" sz="1400"/>
          </a:p>
          <a:p>
            <a:pPr marL="285750" indent="-285750">
              <a:buFont typeface="Arial" panose="02080604020202020204" pitchFamily="34" charset="0"/>
              <a:buChar char="•"/>
            </a:pPr>
            <a:r>
              <a:rPr lang="en-US" sz="1400"/>
              <a:t>The company has only 0.1% of total loans with 36 months tenure and G grade. And these loans have highest risk of 37.5% of default rate. This is also positive sign for the company</a:t>
            </a:r>
            <a:endParaRPr lang="en-US" sz="1400"/>
          </a:p>
        </p:txBody>
      </p:sp>
      <p:sp>
        <p:nvSpPr>
          <p:cNvPr id="7" name="Rectangles 6"/>
          <p:cNvSpPr/>
          <p:nvPr/>
        </p:nvSpPr>
        <p:spPr>
          <a:xfrm>
            <a:off x="898525" y="3757295"/>
            <a:ext cx="466725" cy="7143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8" name="Rectangles 7"/>
          <p:cNvSpPr/>
          <p:nvPr/>
        </p:nvSpPr>
        <p:spPr>
          <a:xfrm>
            <a:off x="6292850" y="3757295"/>
            <a:ext cx="466725" cy="71437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4921250" y="3757295"/>
            <a:ext cx="466725" cy="714375"/>
          </a:xfrm>
          <a:prstGeom prst="rect">
            <a:avLst/>
          </a:prstGeom>
          <a:noFill/>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Rectangles 9"/>
          <p:cNvSpPr/>
          <p:nvPr/>
        </p:nvSpPr>
        <p:spPr>
          <a:xfrm>
            <a:off x="10382250" y="3757295"/>
            <a:ext cx="466725" cy="714375"/>
          </a:xfrm>
          <a:prstGeom prst="rect">
            <a:avLst/>
          </a:prstGeom>
          <a:noFill/>
          <a:ln w="19050" cap="flat" cmpd="sng" algn="ctr">
            <a:solidFill>
              <a:srgbClr val="00B0F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Emp_length and Verification Status - Loan Status</a:t>
            </a:r>
            <a:endParaRPr lang="en-US" sz="2800"/>
          </a:p>
        </p:txBody>
      </p:sp>
      <p:pic>
        <p:nvPicPr>
          <p:cNvPr id="4" name="Content Placeholder 3"/>
          <p:cNvPicPr>
            <a:picLocks noChangeAspect="1"/>
          </p:cNvPicPr>
          <p:nvPr>
            <p:ph idx="1"/>
          </p:nvPr>
        </p:nvPicPr>
        <p:blipFill>
          <a:blip r:embed="rId1"/>
          <a:stretch>
            <a:fillRect/>
          </a:stretch>
        </p:blipFill>
        <p:spPr>
          <a:xfrm>
            <a:off x="6276975" y="3155315"/>
            <a:ext cx="5753100" cy="3219450"/>
          </a:xfrm>
          <a:prstGeom prst="rect">
            <a:avLst/>
          </a:prstGeom>
        </p:spPr>
      </p:pic>
      <p:pic>
        <p:nvPicPr>
          <p:cNvPr id="5" name="Picture 4"/>
          <p:cNvPicPr>
            <a:picLocks noChangeAspect="1"/>
          </p:cNvPicPr>
          <p:nvPr/>
        </p:nvPicPr>
        <p:blipFill>
          <a:blip r:embed="rId2"/>
          <a:stretch>
            <a:fillRect/>
          </a:stretch>
        </p:blipFill>
        <p:spPr>
          <a:xfrm>
            <a:off x="304800" y="3155315"/>
            <a:ext cx="5715000" cy="3219450"/>
          </a:xfrm>
          <a:prstGeom prst="rect">
            <a:avLst/>
          </a:prstGeom>
        </p:spPr>
      </p:pic>
      <p:sp>
        <p:nvSpPr>
          <p:cNvPr id="7" name="Text Box 6"/>
          <p:cNvSpPr txBox="1"/>
          <p:nvPr/>
        </p:nvSpPr>
        <p:spPr>
          <a:xfrm>
            <a:off x="610235" y="956310"/>
            <a:ext cx="11203305" cy="1168400"/>
          </a:xfrm>
          <a:prstGeom prst="rect">
            <a:avLst/>
          </a:prstGeom>
          <a:noFill/>
        </p:spPr>
        <p:txBody>
          <a:bodyPr wrap="square" rtlCol="0" anchor="t">
            <a:spAutoFit/>
          </a:bodyPr>
          <a:p>
            <a:pPr marL="285750" indent="-285750">
              <a:buFont typeface="Arial" panose="02080604020202020204" pitchFamily="34" charset="0"/>
              <a:buChar char="•"/>
            </a:pPr>
            <a:endParaRPr lang="en-US" sz="1400">
              <a:solidFill>
                <a:schemeClr val="tx1"/>
              </a:solidFill>
              <a:sym typeface="+mn-ea"/>
            </a:endParaRPr>
          </a:p>
          <a:p>
            <a:pPr marL="285750" indent="-285750">
              <a:buFont typeface="Arial" panose="02080604020202020204" pitchFamily="34" charset="0"/>
              <a:buChar char="•"/>
            </a:pPr>
            <a:r>
              <a:rPr lang="en-US" sz="1400">
                <a:solidFill>
                  <a:schemeClr val="tx1"/>
                </a:solidFill>
                <a:sym typeface="+mn-ea"/>
              </a:rPr>
              <a:t>Borrowers who have 10+ years of employment years and whose income is verified by lending company are highest 9%. And thier default rate is maximum i.e. 17.2%. </a:t>
            </a:r>
            <a:endParaRPr lang="en-US" sz="1400">
              <a:solidFill>
                <a:schemeClr val="tx1"/>
              </a:solidFill>
              <a:sym typeface="+mn-ea"/>
            </a:endParaRPr>
          </a:p>
          <a:p>
            <a:pPr marL="285750" indent="-285750">
              <a:buFont typeface="Arial" panose="02080604020202020204" pitchFamily="34" charset="0"/>
              <a:buChar char="•"/>
            </a:pPr>
            <a:r>
              <a:rPr lang="en-US" sz="1400">
                <a:solidFill>
                  <a:schemeClr val="tx1"/>
                </a:solidFill>
                <a:sym typeface="+mn-ea"/>
              </a:rPr>
              <a:t>This is not a good situation for the company.</a:t>
            </a:r>
            <a:endParaRPr lang="en-US" sz="1400">
              <a:solidFill>
                <a:schemeClr val="tx1"/>
              </a:solidFill>
              <a:sym typeface="+mn-ea"/>
            </a:endParaRPr>
          </a:p>
          <a:p>
            <a:pPr marL="285750" indent="-285750">
              <a:buFont typeface="Arial" panose="02080604020202020204" pitchFamily="34" charset="0"/>
              <a:buChar char="•"/>
            </a:pPr>
            <a:r>
              <a:rPr lang="en-US" sz="1400">
                <a:sym typeface="+mn-ea"/>
              </a:rPr>
              <a:t>This is the criteria where company should look into it. </a:t>
            </a:r>
            <a:endParaRPr lang="en-US" sz="1400">
              <a:sym typeface="+mn-ea"/>
            </a:endParaRPr>
          </a:p>
        </p:txBody>
      </p:sp>
      <p:sp>
        <p:nvSpPr>
          <p:cNvPr id="8" name="Rectangles 7"/>
          <p:cNvSpPr/>
          <p:nvPr/>
        </p:nvSpPr>
        <p:spPr>
          <a:xfrm>
            <a:off x="4708525" y="3881120"/>
            <a:ext cx="685800" cy="228600"/>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10741025" y="3881120"/>
            <a:ext cx="685800" cy="228600"/>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Home_ownership &amp; Purpose - Loan Status</a:t>
            </a:r>
            <a:endParaRPr lang="en-US"/>
          </a:p>
        </p:txBody>
      </p:sp>
      <p:pic>
        <p:nvPicPr>
          <p:cNvPr id="4" name="Content Placeholder 3"/>
          <p:cNvPicPr>
            <a:picLocks noChangeAspect="1"/>
          </p:cNvPicPr>
          <p:nvPr>
            <p:ph idx="1"/>
          </p:nvPr>
        </p:nvPicPr>
        <p:blipFill>
          <a:blip r:embed="rId1"/>
          <a:stretch>
            <a:fillRect/>
          </a:stretch>
        </p:blipFill>
        <p:spPr>
          <a:xfrm>
            <a:off x="266065" y="3241040"/>
            <a:ext cx="5372100" cy="3486150"/>
          </a:xfrm>
          <a:prstGeom prst="rect">
            <a:avLst/>
          </a:prstGeom>
        </p:spPr>
      </p:pic>
      <p:pic>
        <p:nvPicPr>
          <p:cNvPr id="5" name="Picture 4"/>
          <p:cNvPicPr>
            <a:picLocks noChangeAspect="1"/>
          </p:cNvPicPr>
          <p:nvPr/>
        </p:nvPicPr>
        <p:blipFill>
          <a:blip r:embed="rId2"/>
          <a:stretch>
            <a:fillRect/>
          </a:stretch>
        </p:blipFill>
        <p:spPr>
          <a:xfrm>
            <a:off x="6115050" y="3241040"/>
            <a:ext cx="5372100" cy="3486150"/>
          </a:xfrm>
          <a:prstGeom prst="rect">
            <a:avLst/>
          </a:prstGeom>
        </p:spPr>
      </p:pic>
      <p:sp>
        <p:nvSpPr>
          <p:cNvPr id="6" name="Text Box 5"/>
          <p:cNvSpPr txBox="1"/>
          <p:nvPr/>
        </p:nvSpPr>
        <p:spPr>
          <a:xfrm>
            <a:off x="574675" y="1280795"/>
            <a:ext cx="10858500" cy="737235"/>
          </a:xfrm>
          <a:prstGeom prst="rect">
            <a:avLst/>
          </a:prstGeom>
          <a:noFill/>
        </p:spPr>
        <p:txBody>
          <a:bodyPr wrap="square" rtlCol="0">
            <a:spAutoFit/>
          </a:bodyPr>
          <a:p>
            <a:pPr marL="285750" indent="-285750">
              <a:buFont typeface="Arial" panose="02080604020202020204" pitchFamily="34" charset="0"/>
              <a:buChar char="•"/>
            </a:pPr>
            <a:r>
              <a:rPr lang="en-US" sz="1400"/>
              <a:t>High chunk of loans (23.9% + 19.6% = </a:t>
            </a:r>
            <a:r>
              <a:rPr lang="en-US" sz="1400" b="1"/>
              <a:t>43.5%</a:t>
            </a:r>
            <a:r>
              <a:rPr lang="en-US" sz="1400"/>
              <a:t>) are taken for debt_consolidation purpose and the borrowers of these loans stays in rented house or Mortgaged thier house.</a:t>
            </a:r>
            <a:endParaRPr lang="en-US" sz="1400"/>
          </a:p>
          <a:p>
            <a:pPr marL="285750" indent="-285750">
              <a:buFont typeface="Arial" panose="02080604020202020204" pitchFamily="34" charset="0"/>
              <a:buChar char="•"/>
            </a:pPr>
            <a:r>
              <a:rPr lang="en-US" sz="1400"/>
              <a:t>And there is almost 15% chance of loan getting defaulted which is high and serious.</a:t>
            </a:r>
            <a:endParaRPr lang="en-US" sz="1400"/>
          </a:p>
        </p:txBody>
      </p:sp>
      <p:sp>
        <p:nvSpPr>
          <p:cNvPr id="7" name="Rectangles 6"/>
          <p:cNvSpPr/>
          <p:nvPr/>
        </p:nvSpPr>
        <p:spPr>
          <a:xfrm>
            <a:off x="1374775" y="3814445"/>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8" name="Rectangles 7"/>
          <p:cNvSpPr/>
          <p:nvPr/>
        </p:nvSpPr>
        <p:spPr>
          <a:xfrm>
            <a:off x="1374775" y="5303520"/>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9" name="Rectangles 8"/>
          <p:cNvSpPr/>
          <p:nvPr/>
        </p:nvSpPr>
        <p:spPr>
          <a:xfrm>
            <a:off x="7283450" y="3814445"/>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0" name="Rectangles 9"/>
          <p:cNvSpPr/>
          <p:nvPr/>
        </p:nvSpPr>
        <p:spPr>
          <a:xfrm>
            <a:off x="7283450" y="5303520"/>
            <a:ext cx="285750" cy="266700"/>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Objective</a:t>
            </a:r>
            <a:endParaRPr lang="en-US"/>
          </a:p>
        </p:txBody>
      </p:sp>
      <p:sp>
        <p:nvSpPr>
          <p:cNvPr id="3" name="Content Placeholder 2"/>
          <p:cNvSpPr>
            <a:spLocks noGrp="1"/>
          </p:cNvSpPr>
          <p:nvPr>
            <p:ph idx="1"/>
          </p:nvPr>
        </p:nvSpPr>
        <p:spPr/>
        <p:txBody>
          <a:bodyPr/>
          <a:p>
            <a:r>
              <a:rPr lang="en-US" sz="2000"/>
              <a:t>The company wants to understand the driving factors behind loan default</a:t>
            </a:r>
            <a:endParaRPr lang="en-US" sz="2000"/>
          </a:p>
          <a:p>
            <a:r>
              <a:rPr lang="en-US" sz="2000"/>
              <a:t>The variables which are strong indicators of default. </a:t>
            </a:r>
            <a:endParaRPr lang="en-US" sz="2000"/>
          </a:p>
          <a:p>
            <a:r>
              <a:rPr lang="en-US" sz="2000"/>
              <a:t>The company can utilise this knowledge for its portfolio and risk assessment.</a:t>
            </a:r>
            <a:endParaRPr lang="en-US" sz="2000"/>
          </a:p>
        </p:txBody>
      </p:sp>
      <p:pic>
        <p:nvPicPr>
          <p:cNvPr id="5" name="Picture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50595" y="3295650"/>
            <a:ext cx="2621280" cy="25336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sz="1400"/>
              <a:t>On an average 14% of the loans gets defaulted.</a:t>
            </a:r>
            <a:endParaRPr lang="en-US" sz="1400"/>
          </a:p>
          <a:p>
            <a:pPr marL="0" indent="0">
              <a:buNone/>
            </a:pPr>
            <a:endParaRPr lang="en-US" sz="1400" b="1"/>
          </a:p>
          <a:p>
            <a:pPr marL="0" indent="0">
              <a:buNone/>
            </a:pPr>
            <a:r>
              <a:rPr lang="en-US" sz="1400" b="1"/>
              <a:t>Driving Factors</a:t>
            </a:r>
            <a:r>
              <a:rPr lang="en-US" sz="1400"/>
              <a:t> for </a:t>
            </a:r>
            <a:r>
              <a:rPr lang="en-US" sz="1400" b="1"/>
              <a:t>Loan Default are:</a:t>
            </a:r>
            <a:endParaRPr lang="en-US" sz="1400" b="1"/>
          </a:p>
          <a:p>
            <a:r>
              <a:rPr lang="en-US" sz="1400" b="1"/>
              <a:t>High Interest Rate - </a:t>
            </a:r>
            <a:endParaRPr lang="en-US" sz="1400" b="1"/>
          </a:p>
          <a:p>
            <a:r>
              <a:rPr lang="en-US" sz="1400" b="1"/>
              <a:t>Lengthy tenure Loans - </a:t>
            </a:r>
            <a:r>
              <a:rPr lang="en-US" sz="1400"/>
              <a:t>Chances of getting dafaulted is double (22%) that of less tenure loans (11%). </a:t>
            </a:r>
            <a:endParaRPr lang="en-US" sz="1400" b="1"/>
          </a:p>
          <a:p>
            <a:r>
              <a:rPr lang="en-US" sz="1400" b="1"/>
              <a:t>Upper Grade Loans - </a:t>
            </a:r>
            <a:endParaRPr lang="en-US" sz="1400" b="1"/>
          </a:p>
          <a:p>
            <a:endParaRPr lang="en-US" sz="1400" b="1"/>
          </a:p>
          <a:p>
            <a:endParaRPr lang="en-US" sz="1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pPr marL="0" indent="0">
              <a:buNone/>
            </a:pPr>
            <a:r>
              <a:rPr lang="en-US" sz="1400"/>
              <a:t>When a person applies for a loan, there are two types of decisions that could be taken by the company:</a:t>
            </a:r>
            <a:endParaRPr lang="en-US" sz="1400"/>
          </a:p>
          <a:p>
            <a:pPr marL="0" indent="0">
              <a:buNone/>
            </a:pPr>
            <a:endParaRPr lang="en-US" sz="1400"/>
          </a:p>
          <a:p>
            <a:r>
              <a:rPr lang="en-US" sz="1400"/>
              <a:t>Loan accepted: If the company approves the loan, there are 3 possible scenarios described below:</a:t>
            </a:r>
            <a:endParaRPr lang="en-US" sz="1400"/>
          </a:p>
          <a:p>
            <a:pPr lvl="1"/>
            <a:r>
              <a:rPr lang="en-US" sz="1200"/>
              <a:t>Fully paid: Applicant has fully paid the loan (the principal and the interest rate)</a:t>
            </a:r>
            <a:endParaRPr lang="en-US" sz="1200"/>
          </a:p>
          <a:p>
            <a:pPr lvl="1"/>
            <a:r>
              <a:rPr lang="en-US" sz="1400"/>
              <a:t>Current: Applicant is in the process of paying the instalments, i.e. the tenure of the loan is not yet completed. These candidates are not labelled as 'defaulted'.</a:t>
            </a:r>
            <a:endParaRPr lang="en-US" sz="1400"/>
          </a:p>
          <a:p>
            <a:pPr lvl="1"/>
            <a:r>
              <a:rPr lang="en-US" sz="1400"/>
              <a:t>Charged-off: Applicant has not paid the instalments in due time for a long period of time, i.e. he/she has defaulted on the loan</a:t>
            </a:r>
            <a:endParaRPr lang="en-US" sz="1400"/>
          </a:p>
          <a:p>
            <a:pPr marL="0" indent="0">
              <a:buNone/>
            </a:pPr>
            <a:endParaRPr lang="en-US" sz="1400"/>
          </a:p>
          <a:p>
            <a:r>
              <a:rPr lang="en-US" sz="1400"/>
              <a:t>Loan rejected: The company had rejected the loan (because the candidate does not meet their requirements etc.). </a:t>
            </a:r>
            <a:endParaRPr lang="en-US" sz="1400"/>
          </a:p>
        </p:txBody>
      </p:sp>
      <p:pic>
        <p:nvPicPr>
          <p:cNvPr id="4" name="Picture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726815" y="3999230"/>
            <a:ext cx="4737735" cy="24301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Data Cleaning</a:t>
            </a:r>
            <a:endParaRPr lang="en-US"/>
          </a:p>
        </p:txBody>
      </p:sp>
      <p:sp>
        <p:nvSpPr>
          <p:cNvPr id="5" name="Content Placeholder 4"/>
          <p:cNvSpPr>
            <a:spLocks noGrp="1"/>
          </p:cNvSpPr>
          <p:nvPr>
            <p:ph idx="1"/>
          </p:nvPr>
        </p:nvSpPr>
        <p:spPr/>
        <p:txBody>
          <a:bodyPr/>
          <a:p>
            <a:r>
              <a:rPr lang="en-US" sz="1600"/>
              <a:t>Originally data set contains 39717 rows and 111 columns. We have cleaned the data in following steps -</a:t>
            </a:r>
            <a:endParaRPr lang="en-US" sz="1600"/>
          </a:p>
          <a:p>
            <a:pPr marL="457200" indent="-457200">
              <a:buAutoNum type="arabicPeriod"/>
            </a:pPr>
            <a:r>
              <a:rPr lang="en-US" sz="1400"/>
              <a:t>Dropped </a:t>
            </a:r>
            <a:r>
              <a:rPr lang="en-US" sz="1400" b="1"/>
              <a:t>Empty Columns</a:t>
            </a:r>
            <a:r>
              <a:rPr lang="en-US" sz="1400"/>
              <a:t> : 54 empty columns dropped</a:t>
            </a:r>
            <a:endParaRPr lang="en-US" sz="1400"/>
          </a:p>
          <a:p>
            <a:pPr marL="457200" indent="-457200">
              <a:buAutoNum type="arabicPeriod"/>
            </a:pPr>
            <a:r>
              <a:rPr lang="en-US" sz="1400"/>
              <a:t>Dropped </a:t>
            </a:r>
            <a:r>
              <a:rPr lang="en-US" sz="1400" b="1"/>
              <a:t>Single Valued Columns</a:t>
            </a:r>
            <a:r>
              <a:rPr lang="en-US" sz="1400"/>
              <a:t> : 9 columns had single value throughout the rows</a:t>
            </a:r>
            <a:endParaRPr lang="en-US" sz="1400"/>
          </a:p>
          <a:p>
            <a:pPr marL="457200" indent="-457200">
              <a:buAutoNum type="arabicPeriod"/>
            </a:pPr>
            <a:r>
              <a:rPr lang="en-US" sz="1400"/>
              <a:t>Dropped </a:t>
            </a:r>
            <a:r>
              <a:rPr lang="en-US" sz="1400" b="1"/>
              <a:t>Unique Field</a:t>
            </a:r>
            <a:r>
              <a:rPr lang="en-US" sz="1400"/>
              <a:t> : 3 fields had unique value for all rows, no use in analysis</a:t>
            </a:r>
            <a:endParaRPr lang="en-US" sz="1400"/>
          </a:p>
          <a:p>
            <a:pPr marL="457200" indent="-457200">
              <a:buAutoNum type="arabicPeriod"/>
            </a:pPr>
            <a:r>
              <a:rPr lang="en-US" sz="1400"/>
              <a:t>Dropped fields which have more than 90% </a:t>
            </a:r>
            <a:r>
              <a:rPr lang="en-US" sz="1400" b="1"/>
              <a:t>missing values</a:t>
            </a:r>
            <a:r>
              <a:rPr lang="en-US" sz="1400"/>
              <a:t> : removed 2 fields</a:t>
            </a:r>
            <a:endParaRPr lang="en-US" sz="1400"/>
          </a:p>
          <a:p>
            <a:pPr marL="457200" indent="-457200">
              <a:buAutoNum type="arabicPeriod"/>
            </a:pPr>
            <a:r>
              <a:rPr lang="en-US" sz="1400"/>
              <a:t>Dropped fields which have most of the numbers at 0 and remaining are </a:t>
            </a:r>
            <a:r>
              <a:rPr lang="en-US" sz="1400" b="1"/>
              <a:t>outliers</a:t>
            </a:r>
            <a:r>
              <a:rPr lang="en-US" sz="1400"/>
              <a:t> : removed 4 fields</a:t>
            </a:r>
            <a:endParaRPr lang="en-US" sz="1400"/>
          </a:p>
          <a:p>
            <a:pPr marL="457200" indent="-457200">
              <a:buAutoNum type="arabicPeriod"/>
            </a:pPr>
            <a:r>
              <a:rPr lang="en-US" sz="1400"/>
              <a:t>Dropped </a:t>
            </a:r>
            <a:r>
              <a:rPr lang="en-US" sz="1400" b="1"/>
              <a:t>unnecessary fields</a:t>
            </a:r>
            <a:r>
              <a:rPr lang="en-US" sz="1400"/>
              <a:t> which wont help in analysis : Removed 14 fiels like “title”, “zip_code”</a:t>
            </a:r>
            <a:endParaRPr lang="en-US" sz="1400"/>
          </a:p>
          <a:p>
            <a:pPr marL="457200" indent="-457200">
              <a:buAutoNum type="arabicPeriod"/>
            </a:pPr>
            <a:endParaRPr lang="en-US" sz="1400"/>
          </a:p>
          <a:p>
            <a:r>
              <a:rPr lang="en-US" sz="1600"/>
              <a:t>After data cleaning, our concrete data set contains only </a:t>
            </a:r>
            <a:r>
              <a:rPr lang="en-US" sz="1600" b="1"/>
              <a:t>25 columns/fields</a:t>
            </a:r>
            <a:endParaRPr lang="en-US" sz="1600" b="1"/>
          </a:p>
        </p:txBody>
      </p:sp>
      <p:pic>
        <p:nvPicPr>
          <p:cNvPr id="6" name="Picture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09320" y="4185920"/>
            <a:ext cx="3027045" cy="2143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Loan Status</a:t>
            </a:r>
            <a:endParaRPr lang="en-US"/>
          </a:p>
        </p:txBody>
      </p:sp>
      <p:pic>
        <p:nvPicPr>
          <p:cNvPr id="6" name="Content Placeholder 5"/>
          <p:cNvPicPr>
            <a:picLocks noChangeAspect="1"/>
          </p:cNvPicPr>
          <p:nvPr>
            <p:ph idx="1"/>
          </p:nvPr>
        </p:nvPicPr>
        <p:blipFill>
          <a:blip r:embed="rId1"/>
          <a:stretch>
            <a:fillRect/>
          </a:stretch>
        </p:blipFill>
        <p:spPr>
          <a:xfrm>
            <a:off x="6324600" y="1407795"/>
            <a:ext cx="3800475" cy="3324225"/>
          </a:xfrm>
          <a:prstGeom prst="rect">
            <a:avLst/>
          </a:prstGeom>
        </p:spPr>
      </p:pic>
      <p:sp>
        <p:nvSpPr>
          <p:cNvPr id="7" name="Text Box 6"/>
          <p:cNvSpPr txBox="1"/>
          <p:nvPr/>
        </p:nvSpPr>
        <p:spPr>
          <a:xfrm>
            <a:off x="708025" y="1766570"/>
            <a:ext cx="4686300" cy="368300"/>
          </a:xfrm>
          <a:prstGeom prst="rect">
            <a:avLst/>
          </a:prstGeom>
          <a:noFill/>
        </p:spPr>
        <p:txBody>
          <a:bodyPr wrap="square" rtlCol="0">
            <a:spAutoFit/>
          </a:bodyPr>
          <a:p>
            <a:pPr marL="285750" indent="-285750">
              <a:buFont typeface="Arial" panose="02080604020202020204" pitchFamily="34" charset="0"/>
              <a:buChar char="•"/>
            </a:pPr>
            <a:r>
              <a:rPr lang="en-US" b="1"/>
              <a:t>14.2%</a:t>
            </a:r>
            <a:r>
              <a:rPr lang="en-US"/>
              <a:t> of loans gets </a:t>
            </a:r>
            <a:r>
              <a:rPr lang="en-US" b="1"/>
              <a:t>defaulted</a:t>
            </a:r>
            <a:r>
              <a:rPr lang="en-US"/>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Term, Interest rate, Default Status</a:t>
            </a:r>
            <a:endParaRPr lang="en-US"/>
          </a:p>
        </p:txBody>
      </p:sp>
      <p:pic>
        <p:nvPicPr>
          <p:cNvPr id="6" name="Content Placeholder 5"/>
          <p:cNvPicPr>
            <a:picLocks noChangeAspect="1"/>
          </p:cNvPicPr>
          <p:nvPr>
            <p:ph idx="1"/>
          </p:nvPr>
        </p:nvPicPr>
        <p:blipFill>
          <a:blip r:embed="rId1"/>
          <a:stretch>
            <a:fillRect/>
          </a:stretch>
        </p:blipFill>
        <p:spPr>
          <a:xfrm>
            <a:off x="609600" y="1468120"/>
            <a:ext cx="2327275" cy="2602230"/>
          </a:xfrm>
          <a:prstGeom prst="rect">
            <a:avLst/>
          </a:prstGeom>
        </p:spPr>
      </p:pic>
      <p:pic>
        <p:nvPicPr>
          <p:cNvPr id="7" name="Picture 6"/>
          <p:cNvPicPr>
            <a:picLocks noChangeAspect="1"/>
          </p:cNvPicPr>
          <p:nvPr/>
        </p:nvPicPr>
        <p:blipFill>
          <a:blip r:embed="rId2"/>
          <a:stretch>
            <a:fillRect/>
          </a:stretch>
        </p:blipFill>
        <p:spPr>
          <a:xfrm>
            <a:off x="609600" y="4298315"/>
            <a:ext cx="5650230" cy="1277620"/>
          </a:xfrm>
          <a:prstGeom prst="rect">
            <a:avLst/>
          </a:prstGeom>
        </p:spPr>
      </p:pic>
      <p:pic>
        <p:nvPicPr>
          <p:cNvPr id="8" name="Picture 7"/>
          <p:cNvPicPr>
            <a:picLocks noChangeAspect="1"/>
          </p:cNvPicPr>
          <p:nvPr/>
        </p:nvPicPr>
        <p:blipFill>
          <a:blip r:embed="rId3"/>
          <a:stretch>
            <a:fillRect/>
          </a:stretch>
        </p:blipFill>
        <p:spPr>
          <a:xfrm>
            <a:off x="3140075" y="1467485"/>
            <a:ext cx="3119755" cy="2641600"/>
          </a:xfrm>
          <a:prstGeom prst="rect">
            <a:avLst/>
          </a:prstGeom>
        </p:spPr>
      </p:pic>
      <p:sp>
        <p:nvSpPr>
          <p:cNvPr id="9" name="Text Box 8"/>
          <p:cNvSpPr txBox="1"/>
          <p:nvPr/>
        </p:nvSpPr>
        <p:spPr>
          <a:xfrm>
            <a:off x="6861175" y="1642745"/>
            <a:ext cx="3991610" cy="3046095"/>
          </a:xfrm>
          <a:prstGeom prst="rect">
            <a:avLst/>
          </a:prstGeom>
          <a:noFill/>
        </p:spPr>
        <p:txBody>
          <a:bodyPr wrap="square" rtlCol="0">
            <a:spAutoFit/>
          </a:bodyPr>
          <a:p>
            <a:pPr marL="285750" indent="-285750">
              <a:buFont typeface="Arial" panose="02080604020202020204" pitchFamily="34" charset="0"/>
              <a:buChar char="•"/>
            </a:pPr>
            <a:r>
              <a:rPr lang="en-US" sz="1600"/>
              <a:t>Most of the loans (73%) have 36 months tenure where as only 26% loans have 60 months tenure.</a:t>
            </a:r>
            <a:endParaRPr lang="en-US" sz="1600"/>
          </a:p>
          <a:p>
            <a:pPr marL="285750" indent="-285750">
              <a:buFont typeface="Arial" panose="02080604020202020204" pitchFamily="34" charset="0"/>
              <a:buChar char="•"/>
            </a:pPr>
            <a:endParaRPr lang="en-US" sz="1600"/>
          </a:p>
          <a:p>
            <a:pPr marL="285750" indent="-285750">
              <a:buFont typeface="Arial" panose="02080604020202020204" pitchFamily="34" charset="0"/>
              <a:buChar char="•"/>
            </a:pPr>
            <a:r>
              <a:rPr lang="en-US" sz="1600"/>
              <a:t>Interest rate for 60 months tenure loans is higher than that of 36 months loan.</a:t>
            </a:r>
            <a:endParaRPr lang="en-US" sz="1600"/>
          </a:p>
          <a:p>
            <a:pPr marL="285750" indent="-285750">
              <a:buFont typeface="Arial" panose="02080604020202020204" pitchFamily="34" charset="0"/>
              <a:buChar char="•"/>
            </a:pPr>
            <a:endParaRPr lang="en-US" sz="1600"/>
          </a:p>
          <a:p>
            <a:pPr marL="285750" indent="-285750">
              <a:buFont typeface="Arial" panose="02080604020202020204" pitchFamily="34" charset="0"/>
              <a:buChar char="•"/>
            </a:pPr>
            <a:r>
              <a:rPr lang="en-US" sz="1600"/>
              <a:t>And </a:t>
            </a:r>
            <a:r>
              <a:rPr lang="en-US" sz="1600" b="1"/>
              <a:t>chances of 60 months loan getting default is double</a:t>
            </a:r>
            <a:r>
              <a:rPr lang="en-US" sz="1600"/>
              <a:t> (22.6%) that of 36 months loans (11.1%)</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Grade, Interest rate, Default Status</a:t>
            </a:r>
            <a:endParaRPr lang="en-US"/>
          </a:p>
        </p:txBody>
      </p:sp>
      <p:pic>
        <p:nvPicPr>
          <p:cNvPr id="5" name="Picture 4"/>
          <p:cNvPicPr>
            <a:picLocks noChangeAspect="1"/>
          </p:cNvPicPr>
          <p:nvPr/>
        </p:nvPicPr>
        <p:blipFill>
          <a:blip r:embed="rId1"/>
          <a:stretch>
            <a:fillRect/>
          </a:stretch>
        </p:blipFill>
        <p:spPr>
          <a:xfrm>
            <a:off x="609600" y="3241040"/>
            <a:ext cx="4203065" cy="1183640"/>
          </a:xfrm>
          <a:prstGeom prst="rect">
            <a:avLst/>
          </a:prstGeom>
        </p:spPr>
      </p:pic>
      <p:pic>
        <p:nvPicPr>
          <p:cNvPr id="6" name="Picture 5"/>
          <p:cNvPicPr>
            <a:picLocks noChangeAspect="1"/>
          </p:cNvPicPr>
          <p:nvPr/>
        </p:nvPicPr>
        <p:blipFill>
          <a:blip r:embed="rId2"/>
          <a:stretch>
            <a:fillRect/>
          </a:stretch>
        </p:blipFill>
        <p:spPr>
          <a:xfrm>
            <a:off x="5282565" y="1335405"/>
            <a:ext cx="4527550" cy="3089910"/>
          </a:xfrm>
          <a:prstGeom prst="rect">
            <a:avLst/>
          </a:prstGeom>
        </p:spPr>
      </p:pic>
      <p:pic>
        <p:nvPicPr>
          <p:cNvPr id="7" name="Picture 6"/>
          <p:cNvPicPr>
            <a:picLocks noChangeAspect="1"/>
          </p:cNvPicPr>
          <p:nvPr/>
        </p:nvPicPr>
        <p:blipFill>
          <a:blip r:embed="rId3"/>
          <a:stretch>
            <a:fillRect/>
          </a:stretch>
        </p:blipFill>
        <p:spPr>
          <a:xfrm>
            <a:off x="609600" y="1335405"/>
            <a:ext cx="4202430" cy="1689100"/>
          </a:xfrm>
          <a:prstGeom prst="rect">
            <a:avLst/>
          </a:prstGeom>
        </p:spPr>
      </p:pic>
      <p:sp>
        <p:nvSpPr>
          <p:cNvPr id="8" name="Content Placeholder 7"/>
          <p:cNvSpPr/>
          <p:nvPr>
            <p:ph idx="1"/>
          </p:nvPr>
        </p:nvSpPr>
        <p:spPr>
          <a:xfrm>
            <a:off x="609600" y="4987290"/>
            <a:ext cx="10972800" cy="895350"/>
          </a:xfrm>
        </p:spPr>
        <p:txBody>
          <a:bodyPr/>
          <a:p>
            <a:r>
              <a:rPr lang="en-US" sz="1400"/>
              <a:t>75% loans are Grade A(25%), B(30%), C(20%) </a:t>
            </a:r>
            <a:endParaRPr lang="en-US" sz="1400"/>
          </a:p>
          <a:p>
            <a:r>
              <a:rPr lang="en-US" sz="1400"/>
              <a:t>Interest rates and Default rates are low for A, B, C grades. </a:t>
            </a:r>
            <a:endParaRPr lang="en-US" sz="1400"/>
          </a:p>
          <a:p>
            <a:r>
              <a:rPr lang="en-US" sz="1400"/>
              <a:t>Interest rate is gradually incrasing for the A, B, C, D, E, F, G grade loans</a:t>
            </a:r>
            <a:endParaRPr lang="en-US" sz="1400"/>
          </a:p>
          <a:p>
            <a:r>
              <a:rPr lang="en-US" sz="1400"/>
              <a:t>There is a 32% chance of G grade loans getting defaulted. </a:t>
            </a:r>
            <a:endParaRPr lang="en-US" sz="1400"/>
          </a:p>
          <a:p>
            <a:r>
              <a:rPr lang="en-US" sz="1400"/>
              <a:t> </a:t>
            </a:r>
            <a:r>
              <a:rPr lang="en-US" sz="1400" b="1"/>
              <a:t>Higher the grade, higher is the interest rate, high chances of getting default</a:t>
            </a:r>
            <a:endParaRPr lang="en-US" sz="1400" b="1"/>
          </a:p>
        </p:txBody>
      </p:sp>
      <p:sp>
        <p:nvSpPr>
          <p:cNvPr id="10" name="Rectangles 9"/>
          <p:cNvSpPr/>
          <p:nvPr/>
        </p:nvSpPr>
        <p:spPr>
          <a:xfrm>
            <a:off x="4229100" y="3524250"/>
            <a:ext cx="514350" cy="80962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9156700" y="1775460"/>
            <a:ext cx="514350" cy="809625"/>
          </a:xfrm>
          <a:prstGeom prst="rect">
            <a:avLst/>
          </a:prstGeom>
          <a:noFill/>
          <a:ln w="19050" cap="flat" cmpd="sng" algn="ctr">
            <a:solidFill>
              <a:srgbClr val="FF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Loan Amount, Grade &amp; Revolving Line Utilization Rate</a:t>
            </a:r>
            <a:endParaRPr lang="en-US" sz="2800"/>
          </a:p>
        </p:txBody>
      </p:sp>
      <p:pic>
        <p:nvPicPr>
          <p:cNvPr id="4" name="Content Placeholder 3"/>
          <p:cNvPicPr>
            <a:picLocks noChangeAspect="1"/>
          </p:cNvPicPr>
          <p:nvPr>
            <p:ph idx="1"/>
          </p:nvPr>
        </p:nvPicPr>
        <p:blipFill>
          <a:blip r:embed="rId1"/>
          <a:stretch>
            <a:fillRect/>
          </a:stretch>
        </p:blipFill>
        <p:spPr>
          <a:xfrm>
            <a:off x="523240" y="1089025"/>
            <a:ext cx="4882515" cy="2771775"/>
          </a:xfrm>
          <a:prstGeom prst="rect">
            <a:avLst/>
          </a:prstGeom>
        </p:spPr>
      </p:pic>
      <p:pic>
        <p:nvPicPr>
          <p:cNvPr id="7" name="Picture 6"/>
          <p:cNvPicPr>
            <a:picLocks noChangeAspect="1"/>
          </p:cNvPicPr>
          <p:nvPr/>
        </p:nvPicPr>
        <p:blipFill>
          <a:blip r:embed="rId2"/>
          <a:stretch>
            <a:fillRect/>
          </a:stretch>
        </p:blipFill>
        <p:spPr>
          <a:xfrm>
            <a:off x="523240" y="4033520"/>
            <a:ext cx="4883150" cy="2459990"/>
          </a:xfrm>
          <a:prstGeom prst="rect">
            <a:avLst/>
          </a:prstGeom>
        </p:spPr>
      </p:pic>
      <p:sp>
        <p:nvSpPr>
          <p:cNvPr id="9" name="Text Box 8"/>
          <p:cNvSpPr txBox="1"/>
          <p:nvPr/>
        </p:nvSpPr>
        <p:spPr>
          <a:xfrm>
            <a:off x="5861050" y="1909445"/>
            <a:ext cx="4371340" cy="3630930"/>
          </a:xfrm>
          <a:prstGeom prst="rect">
            <a:avLst/>
          </a:prstGeom>
          <a:noFill/>
        </p:spPr>
        <p:txBody>
          <a:bodyPr wrap="square" rtlCol="0">
            <a:spAutoFit/>
          </a:bodyPr>
          <a:p>
            <a:pPr marL="285750" indent="-285750">
              <a:buFont typeface="Arial" panose="02080604020202020204" pitchFamily="34" charset="0"/>
              <a:buChar char="•"/>
            </a:pPr>
            <a:r>
              <a:rPr lang="en-US" sz="1400"/>
              <a:t>Loan amount applied by the borrower for G grade loans is highest where as for A grade Loans is lowest.</a:t>
            </a:r>
            <a:endParaRPr lang="en-US" sz="1400"/>
          </a:p>
          <a:p>
            <a:pPr marL="285750" indent="-285750">
              <a:buFont typeface="Arial" panose="02080604020202020204" pitchFamily="34" charset="0"/>
              <a:buChar char="•"/>
            </a:pPr>
            <a:endParaRPr lang="en-US" sz="1400"/>
          </a:p>
          <a:p>
            <a:pPr marL="285750" indent="-285750">
              <a:buFont typeface="Arial" panose="02080604020202020204" pitchFamily="34" charset="0"/>
              <a:buChar char="•"/>
            </a:pPr>
            <a:r>
              <a:rPr lang="en-US" sz="1400"/>
              <a:t>Upper grade loans (D, E, F, G) - Borrower is using very high amount of credit relative to all amount of available revolving credit he has.  </a:t>
            </a:r>
            <a:endParaRPr lang="en-US" sz="1400"/>
          </a:p>
          <a:p>
            <a:pPr marL="285750" indent="-285750">
              <a:buFont typeface="Arial" panose="02080604020202020204" pitchFamily="34" charset="0"/>
              <a:buChar char="•"/>
            </a:pPr>
            <a:endParaRPr lang="en-US" sz="1600"/>
          </a:p>
          <a:p>
            <a:pPr marL="285750" indent="-285750">
              <a:buFont typeface="Arial" panose="02080604020202020204" pitchFamily="34" charset="0"/>
              <a:buChar char="•"/>
            </a:pPr>
            <a:r>
              <a:rPr lang="en-US" sz="1400" b="1">
                <a:sym typeface="+mn-ea"/>
              </a:rPr>
              <a:t>Upper grade loans :</a:t>
            </a:r>
            <a:r>
              <a:rPr lang="en-US" sz="1400">
                <a:sym typeface="+mn-ea"/>
              </a:rPr>
              <a:t> </a:t>
            </a:r>
            <a:r>
              <a:rPr lang="en-US" sz="1400" b="1"/>
              <a:t>high risky</a:t>
            </a:r>
            <a:r>
              <a:rPr lang="en-US" sz="1400"/>
              <a:t> because high R</a:t>
            </a:r>
            <a:r>
              <a:rPr lang="en-US" sz="1400">
                <a:sym typeface="+mn-ea"/>
              </a:rPr>
              <a:t>evoliving Line Utilization Rate</a:t>
            </a:r>
            <a:r>
              <a:rPr lang="en-US" sz="1400"/>
              <a:t> - </a:t>
            </a:r>
            <a:r>
              <a:rPr lang="en-US" sz="1400" b="1"/>
              <a:t>high interest rate</a:t>
            </a:r>
            <a:r>
              <a:rPr lang="en-US" sz="1400"/>
              <a:t> - Also </a:t>
            </a:r>
            <a:r>
              <a:rPr lang="en-US" sz="1400" b="1"/>
              <a:t>high loan amount</a:t>
            </a:r>
            <a:r>
              <a:rPr lang="en-US" sz="1400"/>
              <a:t> applied by borrowers - </a:t>
            </a:r>
            <a:r>
              <a:rPr lang="en-US" sz="1400" b="1"/>
              <a:t>high chance of Default loan</a:t>
            </a:r>
            <a:endParaRPr lang="en-US" sz="1400" b="1"/>
          </a:p>
          <a:p>
            <a:pPr marL="285750" indent="-285750">
              <a:buFont typeface="Arial" panose="02080604020202020204" pitchFamily="34" charset="0"/>
              <a:buChar char="•"/>
            </a:pPr>
            <a:endParaRPr lang="en-US" sz="1600"/>
          </a:p>
          <a:p>
            <a:pPr marL="285750" indent="-285750">
              <a:buFont typeface="Arial" panose="02080604020202020204" pitchFamily="34" charset="0"/>
              <a:buChar char="•"/>
            </a:pPr>
            <a:endParaRPr lang="en-US" sz="1600"/>
          </a:p>
        </p:txBody>
      </p:sp>
      <p:sp>
        <p:nvSpPr>
          <p:cNvPr id="12" name="Rectangles 11"/>
          <p:cNvSpPr/>
          <p:nvPr/>
        </p:nvSpPr>
        <p:spPr>
          <a:xfrm>
            <a:off x="2860675" y="1793240"/>
            <a:ext cx="2419350" cy="1412240"/>
          </a:xfrm>
          <a:prstGeom prst="rect">
            <a:avLst/>
          </a:prstGeom>
          <a:noFill/>
          <a:ln w="28575" cap="flat" cmpd="sng" algn="ctr">
            <a:solidFill>
              <a:srgbClr val="FF0000"/>
            </a:solidFill>
            <a:prstDash val="sysDot"/>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3" name="Rectangles 12"/>
          <p:cNvSpPr/>
          <p:nvPr/>
        </p:nvSpPr>
        <p:spPr>
          <a:xfrm>
            <a:off x="2860675" y="4408170"/>
            <a:ext cx="2419350" cy="1132840"/>
          </a:xfrm>
          <a:prstGeom prst="rect">
            <a:avLst/>
          </a:prstGeom>
          <a:noFill/>
          <a:ln w="28575" cap="flat" cmpd="sng" algn="ctr">
            <a:solidFill>
              <a:srgbClr val="FF0000"/>
            </a:solidFill>
            <a:prstDash val="sysDot"/>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Home Ownership</a:t>
            </a:r>
            <a:endParaRPr lang="en-US"/>
          </a:p>
        </p:txBody>
      </p:sp>
      <p:pic>
        <p:nvPicPr>
          <p:cNvPr id="4" name="Content Placeholder 3"/>
          <p:cNvPicPr>
            <a:picLocks noChangeAspect="1"/>
          </p:cNvPicPr>
          <p:nvPr>
            <p:ph idx="1"/>
          </p:nvPr>
        </p:nvPicPr>
        <p:blipFill>
          <a:blip r:embed="rId1"/>
          <a:stretch>
            <a:fillRect/>
          </a:stretch>
        </p:blipFill>
        <p:spPr>
          <a:xfrm>
            <a:off x="490855" y="1000760"/>
            <a:ext cx="3744595" cy="1991360"/>
          </a:xfrm>
          <a:prstGeom prst="rect">
            <a:avLst/>
          </a:prstGeom>
        </p:spPr>
      </p:pic>
      <p:sp>
        <p:nvSpPr>
          <p:cNvPr id="8" name="Text Box 7"/>
          <p:cNvSpPr txBox="1"/>
          <p:nvPr/>
        </p:nvSpPr>
        <p:spPr>
          <a:xfrm>
            <a:off x="5104130" y="1347470"/>
            <a:ext cx="6478270" cy="1168400"/>
          </a:xfrm>
          <a:prstGeom prst="rect">
            <a:avLst/>
          </a:prstGeom>
          <a:noFill/>
        </p:spPr>
        <p:txBody>
          <a:bodyPr wrap="square" rtlCol="0">
            <a:spAutoFit/>
          </a:bodyPr>
          <a:p>
            <a:pPr marL="285750" indent="-285750">
              <a:buFont typeface="Arial" panose="02080604020202020204" pitchFamily="34" charset="0"/>
              <a:buChar char="•"/>
            </a:pPr>
            <a:r>
              <a:rPr lang="en-US" sz="1400"/>
              <a:t>Most of the borrowers dont have their own house. 92% (47% + 45%) borrowers either pay "Rent" or "Mortgage" their house. </a:t>
            </a:r>
            <a:endParaRPr lang="en-US" sz="1400"/>
          </a:p>
          <a:p>
            <a:pPr marL="285750" indent="-285750">
              <a:buFont typeface="Arial" panose="02080604020202020204" pitchFamily="34" charset="0"/>
              <a:buChar char="•"/>
            </a:pPr>
            <a:r>
              <a:rPr lang="en-US" sz="1400"/>
              <a:t>But only 1% borrowers''purpose' of the loan is 'house'. And 47% borrowers' purpose is 'debt_consolidation'. </a:t>
            </a:r>
            <a:endParaRPr lang="en-US" sz="1400"/>
          </a:p>
          <a:p>
            <a:pPr marL="285750" indent="-285750">
              <a:buFont typeface="Arial" panose="02080604020202020204" pitchFamily="34" charset="0"/>
              <a:buChar char="•"/>
            </a:pPr>
            <a:r>
              <a:rPr lang="en-US" sz="1400"/>
              <a:t>May be because home loan interest rate is high</a:t>
            </a:r>
            <a:endParaRPr lang="en-US" sz="1400"/>
          </a:p>
        </p:txBody>
      </p:sp>
      <p:pic>
        <p:nvPicPr>
          <p:cNvPr id="9" name="Picture 8"/>
          <p:cNvPicPr>
            <a:picLocks noChangeAspect="1"/>
          </p:cNvPicPr>
          <p:nvPr/>
        </p:nvPicPr>
        <p:blipFill>
          <a:blip r:embed="rId2"/>
          <a:stretch>
            <a:fillRect/>
          </a:stretch>
        </p:blipFill>
        <p:spPr>
          <a:xfrm>
            <a:off x="540385" y="3522345"/>
            <a:ext cx="4875530" cy="3035300"/>
          </a:xfrm>
          <a:prstGeom prst="rect">
            <a:avLst/>
          </a:prstGeom>
        </p:spPr>
      </p:pic>
      <p:sp>
        <p:nvSpPr>
          <p:cNvPr id="10" name="Rectangles 9"/>
          <p:cNvSpPr/>
          <p:nvPr/>
        </p:nvSpPr>
        <p:spPr>
          <a:xfrm>
            <a:off x="2574925" y="3745865"/>
            <a:ext cx="216535" cy="2306955"/>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11" name="Rectangles 10"/>
          <p:cNvSpPr/>
          <p:nvPr/>
        </p:nvSpPr>
        <p:spPr>
          <a:xfrm>
            <a:off x="1644650" y="3746500"/>
            <a:ext cx="234950" cy="2730500"/>
          </a:xfrm>
          <a:prstGeom prst="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pic>
        <p:nvPicPr>
          <p:cNvPr id="12" name="Picture 11"/>
          <p:cNvPicPr>
            <a:picLocks noChangeAspect="1"/>
          </p:cNvPicPr>
          <p:nvPr/>
        </p:nvPicPr>
        <p:blipFill>
          <a:blip r:embed="rId3"/>
          <a:stretch>
            <a:fillRect/>
          </a:stretch>
        </p:blipFill>
        <p:spPr>
          <a:xfrm>
            <a:off x="6414135" y="3522345"/>
            <a:ext cx="5010785" cy="2954655"/>
          </a:xfrm>
          <a:prstGeom prst="rect">
            <a:avLst/>
          </a:prstGeom>
        </p:spPr>
      </p:pic>
      <p:sp>
        <p:nvSpPr>
          <p:cNvPr id="13" name="Rectangles 12"/>
          <p:cNvSpPr/>
          <p:nvPr/>
        </p:nvSpPr>
        <p:spPr>
          <a:xfrm>
            <a:off x="10321925" y="3964305"/>
            <a:ext cx="292100" cy="2395220"/>
          </a:xfrm>
          <a:prstGeom prst="rect">
            <a:avLst/>
          </a:prstGeom>
          <a:noFill/>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6655</Words>
  <Application>WPS Presentation</Application>
  <PresentationFormat>宽屏</PresentationFormat>
  <Paragraphs>151</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DejaVu Sans</vt:lpstr>
      <vt:lpstr>Arial Black</vt:lpstr>
      <vt:lpstr>Microsoft YaHei</vt:lpstr>
      <vt:lpstr>Droid Sans Fallback</vt:lpstr>
      <vt:lpstr>Arial Unicode MS</vt:lpstr>
      <vt:lpstr>SimSun</vt:lpstr>
      <vt:lpstr>OpenSymbol</vt:lpstr>
      <vt:lpstr>SimSun</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chinu</cp:lastModifiedBy>
  <cp:revision>29</cp:revision>
  <dcterms:created xsi:type="dcterms:W3CDTF">2023-10-10T05:52:12Z</dcterms:created>
  <dcterms:modified xsi:type="dcterms:W3CDTF">2023-10-10T05:52:12Z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1033-11.1.0.11698</vt:lpwstr>
  </property>
  <property fmtid="{D5CDD505-2E9C-101B-9397-08002B2CF9AE}" pid="3" name="ICV">
    <vt:lpwstr/>
  </property>
</Properties>
</file>